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58" r:id="rId5"/>
    <p:sldId id="259" r:id="rId6"/>
    <p:sldId id="263" r:id="rId7"/>
    <p:sldId id="260" r:id="rId8"/>
    <p:sldId id="264" r:id="rId9"/>
    <p:sldId id="262" r:id="rId10"/>
    <p:sldId id="265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5"/>
    <p:restoredTop sz="95151"/>
  </p:normalViewPr>
  <p:slideViewPr>
    <p:cSldViewPr snapToGrid="0">
      <p:cViewPr varScale="1">
        <p:scale>
          <a:sx n="81" d="100"/>
          <a:sy n="81" d="100"/>
        </p:scale>
        <p:origin x="45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44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3F186-56A5-42C6-BB8A-D8D9880AC1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3F9B4C-EEE9-484A-B204-C3806D263A19}">
      <dgm:prSet custT="1"/>
      <dgm:spPr/>
      <dgm:t>
        <a:bodyPr/>
        <a:lstStyle/>
        <a:p>
          <a:r>
            <a:rPr lang="en-US" sz="1800" b="0" i="0" dirty="0">
              <a:latin typeface="Open Sans" panose="020B0606030504020204"/>
            </a:rPr>
            <a:t>Binning data to find crash locations can suggest lowering a speed limit or adding a traffic signal soon.</a:t>
          </a:r>
          <a:endParaRPr lang="en-US" sz="1800" dirty="0">
            <a:latin typeface="Open Sans" panose="020B0606030504020204"/>
          </a:endParaRPr>
        </a:p>
      </dgm:t>
    </dgm:pt>
    <dgm:pt modelId="{9B98BFE6-873F-4E43-B744-8A6D8ADFAA7E}" type="parTrans" cxnId="{E9F16384-BCE4-4ADF-992A-42B08EBDCA56}">
      <dgm:prSet/>
      <dgm:spPr/>
      <dgm:t>
        <a:bodyPr/>
        <a:lstStyle/>
        <a:p>
          <a:endParaRPr lang="en-US"/>
        </a:p>
      </dgm:t>
    </dgm:pt>
    <dgm:pt modelId="{BF75353F-2021-481F-9AF7-4D54B31724D7}" type="sibTrans" cxnId="{E9F16384-BCE4-4ADF-992A-42B08EBDCA56}">
      <dgm:prSet/>
      <dgm:spPr/>
      <dgm:t>
        <a:bodyPr/>
        <a:lstStyle/>
        <a:p>
          <a:endParaRPr lang="en-US"/>
        </a:p>
      </dgm:t>
    </dgm:pt>
    <dgm:pt modelId="{471FD8CB-D0E8-467D-B51D-A36BA8D65CF1}">
      <dgm:prSet custT="1"/>
      <dgm:spPr/>
      <dgm:t>
        <a:bodyPr/>
        <a:lstStyle/>
        <a:p>
          <a:r>
            <a: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Crash type and Driver behavior</a:t>
          </a:r>
        </a:p>
      </dgm:t>
    </dgm:pt>
    <dgm:pt modelId="{B8CF8255-5D8F-4C35-AFD1-344D1F2425C8}" type="parTrans" cxnId="{0538483C-1178-412A-B300-B5BA77060E04}">
      <dgm:prSet/>
      <dgm:spPr/>
      <dgm:t>
        <a:bodyPr/>
        <a:lstStyle/>
        <a:p>
          <a:endParaRPr lang="en-US"/>
        </a:p>
      </dgm:t>
    </dgm:pt>
    <dgm:pt modelId="{697114EB-873A-4D5D-A26D-0F051A3FD72F}" type="sibTrans" cxnId="{0538483C-1178-412A-B300-B5BA77060E04}">
      <dgm:prSet/>
      <dgm:spPr/>
      <dgm:t>
        <a:bodyPr/>
        <a:lstStyle/>
        <a:p>
          <a:endParaRPr lang="en-US"/>
        </a:p>
      </dgm:t>
    </dgm:pt>
    <dgm:pt modelId="{4040ABEE-80DF-433C-A98A-B8D9DED3AA78}" type="pres">
      <dgm:prSet presAssocID="{7D93F186-56A5-42C6-BB8A-D8D9880AC1F1}" presName="root" presStyleCnt="0">
        <dgm:presLayoutVars>
          <dgm:dir/>
          <dgm:resizeHandles val="exact"/>
        </dgm:presLayoutVars>
      </dgm:prSet>
      <dgm:spPr/>
    </dgm:pt>
    <dgm:pt modelId="{DAC7E24B-D0E3-40D5-AFB5-81C577E1C823}" type="pres">
      <dgm:prSet presAssocID="{8E3F9B4C-EEE9-484A-B204-C3806D263A19}" presName="compNode" presStyleCnt="0"/>
      <dgm:spPr/>
    </dgm:pt>
    <dgm:pt modelId="{48B4E0E3-64C2-4EB2-B108-C38F6870B2CC}" type="pres">
      <dgm:prSet presAssocID="{8E3F9B4C-EEE9-484A-B204-C3806D263A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DF045F79-0323-4CED-82A9-741673B0F575}" type="pres">
      <dgm:prSet presAssocID="{8E3F9B4C-EEE9-484A-B204-C3806D263A19}" presName="spaceRect" presStyleCnt="0"/>
      <dgm:spPr/>
    </dgm:pt>
    <dgm:pt modelId="{572B1EE2-8670-4D74-903C-AD5EDC26A610}" type="pres">
      <dgm:prSet presAssocID="{8E3F9B4C-EEE9-484A-B204-C3806D263A19}" presName="textRect" presStyleLbl="revTx" presStyleIdx="0" presStyleCnt="2" custScaleX="110039">
        <dgm:presLayoutVars>
          <dgm:chMax val="1"/>
          <dgm:chPref val="1"/>
        </dgm:presLayoutVars>
      </dgm:prSet>
      <dgm:spPr/>
    </dgm:pt>
    <dgm:pt modelId="{1E533B2B-CFCB-4AB5-9171-0381C632E485}" type="pres">
      <dgm:prSet presAssocID="{BF75353F-2021-481F-9AF7-4D54B31724D7}" presName="sibTrans" presStyleCnt="0"/>
      <dgm:spPr/>
    </dgm:pt>
    <dgm:pt modelId="{82855139-0942-48A0-BE08-37E2488E6862}" type="pres">
      <dgm:prSet presAssocID="{471FD8CB-D0E8-467D-B51D-A36BA8D65CF1}" presName="compNode" presStyleCnt="0"/>
      <dgm:spPr/>
    </dgm:pt>
    <dgm:pt modelId="{0270AE13-F37D-4D18-BA4E-60636AB112EB}" type="pres">
      <dgm:prSet presAssocID="{471FD8CB-D0E8-467D-B51D-A36BA8D65C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BBA0C92-D100-4DEB-BD38-F5C93001FC02}" type="pres">
      <dgm:prSet presAssocID="{471FD8CB-D0E8-467D-B51D-A36BA8D65CF1}" presName="spaceRect" presStyleCnt="0"/>
      <dgm:spPr/>
    </dgm:pt>
    <dgm:pt modelId="{3B9D4AA3-0B5B-4C42-8E2A-5031CD91F051}" type="pres">
      <dgm:prSet presAssocID="{471FD8CB-D0E8-467D-B51D-A36BA8D65CF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38483C-1178-412A-B300-B5BA77060E04}" srcId="{7D93F186-56A5-42C6-BB8A-D8D9880AC1F1}" destId="{471FD8CB-D0E8-467D-B51D-A36BA8D65CF1}" srcOrd="1" destOrd="0" parTransId="{B8CF8255-5D8F-4C35-AFD1-344D1F2425C8}" sibTransId="{697114EB-873A-4D5D-A26D-0F051A3FD72F}"/>
    <dgm:cxn modelId="{669DCA80-2FBF-4A68-BD07-82FB14153317}" type="presOf" srcId="{7D93F186-56A5-42C6-BB8A-D8D9880AC1F1}" destId="{4040ABEE-80DF-433C-A98A-B8D9DED3AA78}" srcOrd="0" destOrd="0" presId="urn:microsoft.com/office/officeart/2018/2/layout/IconLabelList"/>
    <dgm:cxn modelId="{E9F16384-BCE4-4ADF-992A-42B08EBDCA56}" srcId="{7D93F186-56A5-42C6-BB8A-D8D9880AC1F1}" destId="{8E3F9B4C-EEE9-484A-B204-C3806D263A19}" srcOrd="0" destOrd="0" parTransId="{9B98BFE6-873F-4E43-B744-8A6D8ADFAA7E}" sibTransId="{BF75353F-2021-481F-9AF7-4D54B31724D7}"/>
    <dgm:cxn modelId="{CED9E1EE-F282-420B-96ED-BE64FEB3DC8C}" type="presOf" srcId="{471FD8CB-D0E8-467D-B51D-A36BA8D65CF1}" destId="{3B9D4AA3-0B5B-4C42-8E2A-5031CD91F051}" srcOrd="0" destOrd="0" presId="urn:microsoft.com/office/officeart/2018/2/layout/IconLabelList"/>
    <dgm:cxn modelId="{AE3F1BFC-5C98-442E-972F-DAFD299ED636}" type="presOf" srcId="{8E3F9B4C-EEE9-484A-B204-C3806D263A19}" destId="{572B1EE2-8670-4D74-903C-AD5EDC26A610}" srcOrd="0" destOrd="0" presId="urn:microsoft.com/office/officeart/2018/2/layout/IconLabelList"/>
    <dgm:cxn modelId="{92F8C3BC-363F-4EB7-822B-D15EB5E54EF1}" type="presParOf" srcId="{4040ABEE-80DF-433C-A98A-B8D9DED3AA78}" destId="{DAC7E24B-D0E3-40D5-AFB5-81C577E1C823}" srcOrd="0" destOrd="0" presId="urn:microsoft.com/office/officeart/2018/2/layout/IconLabelList"/>
    <dgm:cxn modelId="{38DF96AE-C92C-432F-98DF-FCE61D4D7D75}" type="presParOf" srcId="{DAC7E24B-D0E3-40D5-AFB5-81C577E1C823}" destId="{48B4E0E3-64C2-4EB2-B108-C38F6870B2CC}" srcOrd="0" destOrd="0" presId="urn:microsoft.com/office/officeart/2018/2/layout/IconLabelList"/>
    <dgm:cxn modelId="{FA794743-C652-4B99-BC96-47BD22394D5C}" type="presParOf" srcId="{DAC7E24B-D0E3-40D5-AFB5-81C577E1C823}" destId="{DF045F79-0323-4CED-82A9-741673B0F575}" srcOrd="1" destOrd="0" presId="urn:microsoft.com/office/officeart/2018/2/layout/IconLabelList"/>
    <dgm:cxn modelId="{716DBD7B-8745-42BC-B781-EE93780E8418}" type="presParOf" srcId="{DAC7E24B-D0E3-40D5-AFB5-81C577E1C823}" destId="{572B1EE2-8670-4D74-903C-AD5EDC26A610}" srcOrd="2" destOrd="0" presId="urn:microsoft.com/office/officeart/2018/2/layout/IconLabelList"/>
    <dgm:cxn modelId="{F953D954-E80D-4632-AAE5-0700E7606EB1}" type="presParOf" srcId="{4040ABEE-80DF-433C-A98A-B8D9DED3AA78}" destId="{1E533B2B-CFCB-4AB5-9171-0381C632E485}" srcOrd="1" destOrd="0" presId="urn:microsoft.com/office/officeart/2018/2/layout/IconLabelList"/>
    <dgm:cxn modelId="{D771C2E5-3358-424F-A786-E471F2788F53}" type="presParOf" srcId="{4040ABEE-80DF-433C-A98A-B8D9DED3AA78}" destId="{82855139-0942-48A0-BE08-37E2488E6862}" srcOrd="2" destOrd="0" presId="urn:microsoft.com/office/officeart/2018/2/layout/IconLabelList"/>
    <dgm:cxn modelId="{14F3089B-EA92-4F1C-85D8-23259636FCE8}" type="presParOf" srcId="{82855139-0942-48A0-BE08-37E2488E6862}" destId="{0270AE13-F37D-4D18-BA4E-60636AB112EB}" srcOrd="0" destOrd="0" presId="urn:microsoft.com/office/officeart/2018/2/layout/IconLabelList"/>
    <dgm:cxn modelId="{C7DA4D44-1160-45EA-A972-1353A938FDC4}" type="presParOf" srcId="{82855139-0942-48A0-BE08-37E2488E6862}" destId="{EBBA0C92-D100-4DEB-BD38-F5C93001FC02}" srcOrd="1" destOrd="0" presId="urn:microsoft.com/office/officeart/2018/2/layout/IconLabelList"/>
    <dgm:cxn modelId="{1EFEE43F-76D9-450B-8737-1371A4AB214E}" type="presParOf" srcId="{82855139-0942-48A0-BE08-37E2488E6862}" destId="{3B9D4AA3-0B5B-4C42-8E2A-5031CD91F0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4E0E3-64C2-4EB2-B108-C38F6870B2CC}">
      <dsp:nvSpPr>
        <dsp:cNvPr id="0" name=""/>
        <dsp:cNvSpPr/>
      </dsp:nvSpPr>
      <dsp:spPr>
        <a:xfrm>
          <a:off x="1958938" y="21955"/>
          <a:ext cx="1766812" cy="1766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B1EE2-8670-4D74-903C-AD5EDC26A610}">
      <dsp:nvSpPr>
        <dsp:cNvPr id="0" name=""/>
        <dsp:cNvSpPr/>
      </dsp:nvSpPr>
      <dsp:spPr>
        <a:xfrm>
          <a:off x="682142" y="2247520"/>
          <a:ext cx="4320406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Open Sans" panose="020B0606030504020204"/>
            </a:rPr>
            <a:t>Binning data to find crash locations can suggest lowering a speed limit or adding a traffic signal soon.</a:t>
          </a:r>
          <a:endParaRPr lang="en-US" sz="1800" kern="1200" dirty="0">
            <a:latin typeface="Open Sans" panose="020B0606030504020204"/>
          </a:endParaRPr>
        </a:p>
      </dsp:txBody>
      <dsp:txXfrm>
        <a:off x="682142" y="2247520"/>
        <a:ext cx="4320406" cy="832500"/>
      </dsp:txXfrm>
    </dsp:sp>
    <dsp:sp modelId="{0270AE13-F37D-4D18-BA4E-60636AB112EB}">
      <dsp:nvSpPr>
        <dsp:cNvPr id="0" name=""/>
        <dsp:cNvSpPr/>
      </dsp:nvSpPr>
      <dsp:spPr>
        <a:xfrm>
          <a:off x="6769360" y="21955"/>
          <a:ext cx="1766812" cy="1766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D4AA3-0B5B-4C42-8E2A-5031CD91F051}">
      <dsp:nvSpPr>
        <dsp:cNvPr id="0" name=""/>
        <dsp:cNvSpPr/>
      </dsp:nvSpPr>
      <dsp:spPr>
        <a:xfrm>
          <a:off x="5689641" y="2247520"/>
          <a:ext cx="39262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Crash type and Driver behavior</a:t>
          </a:r>
        </a:p>
      </dsp:txBody>
      <dsp:txXfrm>
        <a:off x="5689641" y="2247520"/>
        <a:ext cx="3926250" cy="83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77EC1A-EBF9-D83D-0413-EF49359022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1EB98-82D9-6F70-426F-8FE1FC7F53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EB7EB-1C2C-384F-BBA7-DD2D2833114E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3CB8A-C50F-3BAB-7348-32DD664BCB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7EDCC-45F7-171A-A8DB-7E6D44E431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0DBAE-714D-E74A-A2A9-E92F68E3E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81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DE691-2014-3B41-8244-2D7474DF7035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6C195-613A-9D4F-808E-403F8C174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6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6C195-613A-9D4F-808E-403F8C1740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3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6C195-613A-9D4F-808E-403F8C1740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6C195-613A-9D4F-808E-403F8C1740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94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8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8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5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1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6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7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0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2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208048B-57AF-4F53-BC84-8E0A1033FB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7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8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Japanese_car_accident_blur.jpg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ixabay.com/en/car-accident-car-crash-car-accident-199585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1927A76-63A9-E94B-0B1B-94EAB5661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0460" r="30400"/>
          <a:stretch/>
        </p:blipFill>
        <p:spPr>
          <a:xfrm>
            <a:off x="20" y="-22340"/>
            <a:ext cx="6095980" cy="6880340"/>
          </a:xfrm>
          <a:prstGeom prst="rect">
            <a:avLst/>
          </a:prstGeom>
        </p:spPr>
      </p:pic>
      <p:pic>
        <p:nvPicPr>
          <p:cNvPr id="8" name="Picture 7" descr="A person and person standing next to a car in a parking lot&#10;&#10;Description automatically generated with low confidence">
            <a:extLst>
              <a:ext uri="{FF2B5EF4-FFF2-40B4-BE49-F238E27FC236}">
                <a16:creationId xmlns:a16="http://schemas.microsoft.com/office/drawing/2014/main" id="{7A157B15-62D5-5318-D457-D42BED5BCA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0242" r="19758"/>
          <a:stretch/>
        </p:blipFill>
        <p:spPr>
          <a:xfrm>
            <a:off x="6096000" y="31524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6679E4-4652-696C-E0C3-E94B18D8C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CHICAGO CAR Crashes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4B0AD-32C4-2B0E-74FA-1AFA7E949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OLAIDE KASHIMAWO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D8FF3B-F3D7-CF3F-65D1-221F81CC283F}"/>
              </a:ext>
            </a:extLst>
          </p:cNvPr>
          <p:cNvSpPr txBox="1"/>
          <p:nvPr/>
        </p:nvSpPr>
        <p:spPr>
          <a:xfrm>
            <a:off x="9771145" y="6657945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5" tooltip="https://commons.wikimedia.org/wiki/File:Japanese_car_accident_blur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9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5940-B328-3529-1A03-1241BFCF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latin typeface="Open Sans" panose="020B0606030504020204"/>
              </a:rPr>
              <a:t>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40D8D-2341-6336-4562-93AE5857C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2670" y="688769"/>
            <a:ext cx="5504887" cy="402573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Open Sans" panose="020B0606030504020204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Open Sans" panose="020B0606030504020204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Open Sans" panose="020B0606030504020204"/>
              </a:rPr>
              <a:t>Increase enforcement of traffic laws and regulations, particularly with respect to distracted driving and failure to maintain a proper lane.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Open Sans" panose="020B0606030504020204"/>
              </a:rPr>
              <a:t>Installation of physical barriers between opposing lanes of traffic, wider lanes,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Open Sans" panose="020B0606030504020204"/>
              </a:rPr>
              <a:t>Encourage the use of advanced driver assistance systems (ADAS) for instance blind spot detection, lane departure warning, and automatic emergency braking.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Open Sans" panose="020B0606030504020204"/>
              </a:rPr>
              <a:t>The city can increase traffic signs/signals and lanes that are more ped/cyclist friendly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16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11A5-B74F-5A2B-DC8E-3063954D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Next Step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8C6B6DF-D152-C02E-B045-6C376334DF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3949789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324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FFFB-4CE1-490E-827D-447CCB28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757" y="2401606"/>
            <a:ext cx="7729728" cy="1188720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email:goldprint3@outlook.com</a:t>
            </a:r>
          </a:p>
        </p:txBody>
      </p:sp>
    </p:spTree>
    <p:extLst>
      <p:ext uri="{BB962C8B-B14F-4D97-AF65-F5344CB8AC3E}">
        <p14:creationId xmlns:p14="http://schemas.microsoft.com/office/powerpoint/2010/main" val="407789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3EA0-EE7F-15A6-3014-CE1AB58A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648" y="1009192"/>
            <a:ext cx="3066937" cy="662430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b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SET</a:t>
            </a:r>
            <a:b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58FD32-AA91-47A4-9758-8C172B306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B5B18B-0170-4F1B-BF40-89BD5772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mall car and a stop sign&#10;&#10;Description automatically generated with low confidence">
            <a:extLst>
              <a:ext uri="{FF2B5EF4-FFF2-40B4-BE49-F238E27FC236}">
                <a16:creationId xmlns:a16="http://schemas.microsoft.com/office/drawing/2014/main" id="{B902CB91-7497-BB9A-8508-BDC912921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3979" y="1627122"/>
            <a:ext cx="5188214" cy="36116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460DF-4908-A45E-706F-F15E109D3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919" y="2378552"/>
            <a:ext cx="5819604" cy="326320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data is the Chicago Police Department crash data set. There were three datasets that we observed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Crash=</a:t>
            </a:r>
            <a:r>
              <a:rPr lang="en-US" sz="15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https://data.cityofchicago.org/resource/85ca-t3if.csv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Vehicle=</a:t>
            </a:r>
            <a:r>
              <a:rPr lang="en-US" sz="15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https://data.cityofchicago.org/resource/68nd-jvt3.csv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Person=</a:t>
            </a:r>
            <a:r>
              <a:rPr lang="en-US" sz="15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https://data.cityofchicago.org/resource/u6pd-qa9d.csv: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data set contains almost 500,000 car crash records.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lists the crash date, location, time, number of units, cause, road conditions, weather, traffic, construction zone, and severity of the crash are also included.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9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5154-F9C8-4D09-B678-37ED2059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Open Sans" panose="020B0606030504020204"/>
              </a:rPr>
              <a:t>Business understanding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70DC9-0F22-47F8-94CB-0CF02700F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>
                <a:latin typeface="Open Sans"/>
              </a:rPr>
              <a:t>This project builds a multi-classification model to identify the primary cause of crashes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F7606-FF8D-47EB-A072-ABCB1454B73D}"/>
              </a:ext>
            </a:extLst>
          </p:cNvPr>
          <p:cNvSpPr/>
          <p:nvPr/>
        </p:nvSpPr>
        <p:spPr>
          <a:xfrm>
            <a:off x="6206836" y="189124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Open Sans"/>
              </a:rPr>
              <a:t>Chicago Emergency Medical Services </a:t>
            </a:r>
          </a:p>
          <a:p>
            <a:r>
              <a:rPr lang="en-US" dirty="0">
                <a:latin typeface="Open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Open Sans"/>
              </a:rPr>
              <a:t>build software that predicts what causes accidents that could lead to injury.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Open Sans"/>
              </a:rPr>
              <a:t>Help 911 dispatchers</a:t>
            </a:r>
          </a:p>
          <a:p>
            <a:r>
              <a:rPr lang="en-US" dirty="0">
                <a:latin typeface="Open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385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48EB-6B08-60F9-48FB-9B3C8845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24" y="2265387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800" b="1" dirty="0">
                <a:latin typeface="Open Sans" panose="020B0606030504020204"/>
              </a:rPr>
              <a:t>Primary Cause of CRASHES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11BE6-9668-FB29-7F8A-5C5AC78F5445}"/>
              </a:ext>
            </a:extLst>
          </p:cNvPr>
          <p:cNvSpPr txBox="1"/>
          <p:nvPr/>
        </p:nvSpPr>
        <p:spPr>
          <a:xfrm>
            <a:off x="118753" y="4265296"/>
            <a:ext cx="432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Open Sans" panose="020B0606030504020204" pitchFamily="34" charset="0"/>
              </a:rPr>
              <a:t>The chart shows primary causes of car crashes in Chicago.</a:t>
            </a:r>
          </a:p>
        </p:txBody>
      </p:sp>
      <p:pic>
        <p:nvPicPr>
          <p:cNvPr id="17" name="Picture Placeholder 16" descr="Chart, bar chart, histogram&#10;&#10;Description automatically generated">
            <a:extLst>
              <a:ext uri="{FF2B5EF4-FFF2-40B4-BE49-F238E27FC236}">
                <a16:creationId xmlns:a16="http://schemas.microsoft.com/office/drawing/2014/main" id="{E9B971EC-A496-4305-ECEF-EE8ED353F5E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22" b="1122"/>
          <a:stretch>
            <a:fillRect/>
          </a:stretch>
        </p:blipFill>
        <p:spPr>
          <a:xfrm>
            <a:off x="4654298" y="0"/>
            <a:ext cx="7537702" cy="6857999"/>
          </a:xfrm>
        </p:spPr>
      </p:pic>
    </p:spTree>
    <p:extLst>
      <p:ext uri="{BB962C8B-B14F-4D97-AF65-F5344CB8AC3E}">
        <p14:creationId xmlns:p14="http://schemas.microsoft.com/office/powerpoint/2010/main" val="324218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EEFB-E10D-1197-5E40-CB73B6FD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393" y="640080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b="1" dirty="0"/>
              <a:t>Crashes by day of week</a:t>
            </a:r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47FF8D-737D-2785-3B87-637B5DFCD93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42940" y="640080"/>
            <a:ext cx="6477703" cy="52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F55AB9-08EB-F354-546E-042A480E04A3}"/>
              </a:ext>
            </a:extLst>
          </p:cNvPr>
          <p:cNvSpPr txBox="1"/>
          <p:nvPr/>
        </p:nvSpPr>
        <p:spPr>
          <a:xfrm>
            <a:off x="8372708" y="2809982"/>
            <a:ext cx="3324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</a:rPr>
              <a:t>Most accidents occur on Fridays and Saturdays</a:t>
            </a:r>
          </a:p>
          <a:p>
            <a:r>
              <a:rPr lang="en-US" dirty="0">
                <a:latin typeface="Open Sans" panose="020B0606030504020204" pitchFamily="34" charset="0"/>
              </a:rPr>
              <a:t>No injury = 0 , Injury = 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3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EEFB-E10D-1197-5E40-CB73B6FD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508067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  <a:t>Cost of damages</a:t>
            </a:r>
          </a:p>
        </p:txBody>
      </p:sp>
      <p:sp>
        <p:nvSpPr>
          <p:cNvPr id="6151" name="Rectangle 6150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29765F2-A9BD-27D5-B624-81D96EFA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468" y="309966"/>
            <a:ext cx="6951200" cy="599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EE62A-AA43-DDD0-739D-AEF4B69327E7}"/>
              </a:ext>
            </a:extLst>
          </p:cNvPr>
          <p:cNvSpPr txBox="1"/>
          <p:nvPr/>
        </p:nvSpPr>
        <p:spPr>
          <a:xfrm>
            <a:off x="8553018" y="2782945"/>
            <a:ext cx="3543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severe and non severe accidents damage cost is more than $1500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injury = 0 , Injury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8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9A05-8ABC-7064-FAF3-238FAF42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298" y="766908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800" b="1" dirty="0">
                <a:latin typeface="Open Sans" panose="020B0606030504020204"/>
              </a:rPr>
              <a:t>Weather condition</a:t>
            </a:r>
          </a:p>
        </p:txBody>
      </p:sp>
      <p:sp>
        <p:nvSpPr>
          <p:cNvPr id="3079" name="Rectangle 3078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C5B731-E4D8-8567-704D-0D1DF6DA352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" b="646"/>
          <a:stretch>
            <a:fillRect/>
          </a:stretch>
        </p:blipFill>
        <p:spPr bwMode="auto">
          <a:xfrm>
            <a:off x="820035" y="578132"/>
            <a:ext cx="6495353" cy="570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0F20FC-866D-4012-A280-6BC0FD0B6B79}"/>
              </a:ext>
            </a:extLst>
          </p:cNvPr>
          <p:cNvSpPr/>
          <p:nvPr/>
        </p:nvSpPr>
        <p:spPr>
          <a:xfrm>
            <a:off x="8765454" y="2654571"/>
            <a:ext cx="2745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Most crashes occur in clear weather conditions.</a:t>
            </a:r>
          </a:p>
        </p:txBody>
      </p:sp>
    </p:spTree>
    <p:extLst>
      <p:ext uri="{BB962C8B-B14F-4D97-AF65-F5344CB8AC3E}">
        <p14:creationId xmlns:p14="http://schemas.microsoft.com/office/powerpoint/2010/main" val="27246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B867-2602-8AA0-3739-F7668A4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394" y="487939"/>
            <a:ext cx="2745667" cy="1015663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1800" b="1" dirty="0">
                <a:latin typeface="Open Sans" panose="020B0606030504020204"/>
              </a:rPr>
              <a:t>RESULT</a:t>
            </a:r>
          </a:p>
        </p:txBody>
      </p:sp>
      <p:sp>
        <p:nvSpPr>
          <p:cNvPr id="7190" name="Rectangle 7189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AC029-1063-4045-A47D-6042EC945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849" y="282330"/>
            <a:ext cx="3956419" cy="2719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EDB18-8CCE-4082-BC6B-759125767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51" y="3281689"/>
            <a:ext cx="4122672" cy="32961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CEA720-51B8-4D6F-9D4F-5C00C7BE7663}"/>
              </a:ext>
            </a:extLst>
          </p:cNvPr>
          <p:cNvSpPr/>
          <p:nvPr/>
        </p:nvSpPr>
        <p:spPr>
          <a:xfrm>
            <a:off x="8322513" y="2006907"/>
            <a:ext cx="36786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oboto"/>
              </a:rPr>
              <a:t>Random Forest Classifier returned an accuracy rate of 83%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oboto"/>
              </a:rPr>
              <a:t>Confusion matrix of Random forest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5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9A05-8ABC-7064-FAF3-238FAF42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2" y="32861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800" b="1" dirty="0">
                <a:latin typeface="Open Sans" panose="020B0606030504020204"/>
              </a:rPr>
              <a:t>Feature Importance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69989-4640-2B95-32D4-CC6BDC970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2368761"/>
            <a:ext cx="2573959" cy="123989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This chart shows the top 20 vehicle crash severity predictors.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The airbag deployed, Ped/Cyclist, Male, and Airbag deployed have the highest coefficients with injuries/accidents</a:t>
            </a:r>
          </a:p>
        </p:txBody>
      </p:sp>
      <p:sp>
        <p:nvSpPr>
          <p:cNvPr id="8203" name="Rectangle 8198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28C9AF-5AEF-4C65-B9E0-E797CB71F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96" y="328611"/>
            <a:ext cx="7256655" cy="619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55064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{4630F452-3513-2244-AF20-C82F3E77007A}tf10001120</Template>
  <TotalTime>398</TotalTime>
  <Words>435</Words>
  <Application>Microsoft Office PowerPoint</Application>
  <PresentationFormat>Widescreen</PresentationFormat>
  <Paragraphs>48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Open Sans</vt:lpstr>
      <vt:lpstr>Roboto</vt:lpstr>
      <vt:lpstr>Wingdings</vt:lpstr>
      <vt:lpstr>Parcel</vt:lpstr>
      <vt:lpstr>CHICAGO CAR Crashes</vt:lpstr>
      <vt:lpstr>    DATA SET     </vt:lpstr>
      <vt:lpstr>Business understanding</vt:lpstr>
      <vt:lpstr>Primary Cause of CRASHES</vt:lpstr>
      <vt:lpstr>Crashes by day of week</vt:lpstr>
      <vt:lpstr>Cost of damages</vt:lpstr>
      <vt:lpstr>Weather condition</vt:lpstr>
      <vt:lpstr>RESULT</vt:lpstr>
      <vt:lpstr>Feature Importance</vt:lpstr>
      <vt:lpstr>RECOMMENDATIONs</vt:lpstr>
      <vt:lpstr>Next Step</vt:lpstr>
      <vt:lpstr>Thank you email:goldprint3@outlook.com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CAR CRASH</dc:title>
  <dc:creator>Olaide Kashimawo</dc:creator>
  <cp:lastModifiedBy>Adelusi, Olaide</cp:lastModifiedBy>
  <cp:revision>10</cp:revision>
  <dcterms:created xsi:type="dcterms:W3CDTF">2023-02-19T22:08:57Z</dcterms:created>
  <dcterms:modified xsi:type="dcterms:W3CDTF">2023-02-22T16:32:48Z</dcterms:modified>
</cp:coreProperties>
</file>