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5"/>
  </p:notesMasterIdLst>
  <p:handoutMasterIdLst>
    <p:handoutMasterId r:id="rId16"/>
  </p:handoutMasterIdLst>
  <p:sldIdLst>
    <p:sldId id="256" r:id="rId3"/>
    <p:sldId id="257" r:id="rId4"/>
    <p:sldId id="259" r:id="rId5"/>
    <p:sldId id="263"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p:cViewPr varScale="1">
        <p:scale>
          <a:sx n="114" d="100"/>
          <a:sy n="114" d="100"/>
        </p:scale>
        <p:origin x="1446" y="10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6137A2FF-23F9-442A-B201-5C7D3AE1671A}"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CE490F9-8549-4219-983E-2D9DC83ED092}"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D51C7A6-70FC-4CA3-8312-23E3C2499D89}"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D6F82D4-BBB8-4D3F-8416-B9BCF5C5E5B2}"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292D942-9E9C-46F3-AF73-0827AA499E08}"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B96621B5-8397-4706-AEEE-3725122F24A7}"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211A9A26-FA38-443D-A0B9-80853FE86351}"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49113B96-2099-485D-A8DF-C5B4B396748D}"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013999C-2FEB-465D-B021-63FA3ABA5F79}"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E03DE4C-332A-4D78-B048-28818422B899}"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87BD8EA-B652-41BC-AB61-39C8FB073BDE}"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B525FE6-5CB2-4273-855F-BA56183006C6}"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200" algn="r" rtl="0" fontAlgn="base">
        <a:spcBef>
          <a:spcPct val="0"/>
        </a:spcBef>
        <a:spcAft>
          <a:spcPct val="0"/>
        </a:spcAft>
        <a:defRPr sz="3600" b="1">
          <a:solidFill>
            <a:schemeClr val="tx2"/>
          </a:solidFill>
          <a:latin typeface="Verdana" pitchFamily="34" charset="0"/>
        </a:defRPr>
      </a:lvl6pPr>
      <a:lvl7pPr marL="914400" algn="r" rtl="0" fontAlgn="base">
        <a:spcBef>
          <a:spcPct val="0"/>
        </a:spcBef>
        <a:spcAft>
          <a:spcPct val="0"/>
        </a:spcAft>
        <a:defRPr sz="3600" b="1">
          <a:solidFill>
            <a:schemeClr val="tx2"/>
          </a:solidFill>
          <a:latin typeface="Verdana" pitchFamily="34" charset="0"/>
        </a:defRPr>
      </a:lvl7pPr>
      <a:lvl8pPr marL="1371600" algn="r" rtl="0" fontAlgn="base">
        <a:spcBef>
          <a:spcPct val="0"/>
        </a:spcBef>
        <a:spcAft>
          <a:spcPct val="0"/>
        </a:spcAft>
        <a:defRPr sz="3600" b="1">
          <a:solidFill>
            <a:schemeClr val="tx2"/>
          </a:solidFill>
          <a:latin typeface="Verdana" pitchFamily="34" charset="0"/>
        </a:defRPr>
      </a:lvl8pPr>
      <a:lvl9pPr marL="1828800" algn="r" rtl="0" fontAlgn="base">
        <a:spcBef>
          <a:spcPct val="0"/>
        </a:spcBef>
        <a:spcAft>
          <a:spcPct val="0"/>
        </a:spcAft>
        <a:defRPr sz="3600" b="1">
          <a:solidFill>
            <a:schemeClr val="tx2"/>
          </a:solidFill>
          <a:latin typeface="Verdana"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A354E2A1-CFF4-4728-9FAD-13E76980C886}"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339975" y="5588000"/>
            <a:ext cx="4392613" cy="504825"/>
          </a:xfrm>
        </p:spPr>
        <p:txBody>
          <a:bodyPr/>
          <a:lstStyle/>
          <a:p>
            <a:pPr algn="ctr"/>
            <a:r>
              <a:rPr lang="en-US" sz="2800" dirty="0">
                <a:solidFill>
                  <a:schemeClr val="bg1"/>
                </a:solidFill>
                <a:latin typeface="+mn-lt"/>
                <a:ea typeface="Microsoft YaHei Light" panose="020B0502040204020203" pitchFamily="34" charset="-122"/>
              </a:rPr>
              <a:t>Chicago Car Crashes </a:t>
            </a:r>
          </a:p>
        </p:txBody>
      </p:sp>
      <p:sp>
        <p:nvSpPr>
          <p:cNvPr id="34829" name="Rectangle 13"/>
          <p:cNvSpPr>
            <a:spLocks noGrp="1" noChangeArrowheads="1"/>
          </p:cNvSpPr>
          <p:nvPr>
            <p:ph type="subTitle" idx="1"/>
          </p:nvPr>
        </p:nvSpPr>
        <p:spPr>
          <a:xfrm>
            <a:off x="2339975" y="6165850"/>
            <a:ext cx="4752305" cy="503238"/>
          </a:xfrm>
        </p:spPr>
        <p:txBody>
          <a:bodyPr/>
          <a:lstStyle/>
          <a:p>
            <a:pPr algn="ctr"/>
            <a:r>
              <a:rPr lang="en-US" sz="2000" dirty="0">
                <a:solidFill>
                  <a:schemeClr val="bg1"/>
                </a:solidFill>
                <a:latin typeface="Myriad Pro" pitchFamily="34" charset="0"/>
              </a:rPr>
              <a:t>By Olaide Kashimawo</a:t>
            </a:r>
            <a:endParaRPr lang="uk-UA" sz="2000" dirty="0">
              <a:solidFill>
                <a:schemeClr val="bg1"/>
              </a:solidFill>
              <a:latin typeface="Myriad Pro"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61AD6-CAAE-483B-B4DF-F698A049E5BE}"/>
              </a:ext>
            </a:extLst>
          </p:cNvPr>
          <p:cNvSpPr/>
          <p:nvPr/>
        </p:nvSpPr>
        <p:spPr>
          <a:xfrm>
            <a:off x="146865" y="5373216"/>
            <a:ext cx="8850269" cy="369332"/>
          </a:xfrm>
          <a:prstGeom prst="rect">
            <a:avLst/>
          </a:prstGeom>
        </p:spPr>
        <p:txBody>
          <a:bodyPr wrap="square">
            <a:spAutoFit/>
          </a:bodyPr>
          <a:lstStyle/>
          <a:p>
            <a:r>
              <a:rPr lang="en-US" b="0" dirty="0">
                <a:solidFill>
                  <a:schemeClr val="bg1"/>
                </a:solidFill>
                <a:latin typeface="+mn-lt"/>
              </a:rPr>
              <a:t>.</a:t>
            </a:r>
          </a:p>
        </p:txBody>
      </p:sp>
      <p:sp>
        <p:nvSpPr>
          <p:cNvPr id="6" name="Title 5">
            <a:extLst>
              <a:ext uri="{FF2B5EF4-FFF2-40B4-BE49-F238E27FC236}">
                <a16:creationId xmlns:a16="http://schemas.microsoft.com/office/drawing/2014/main" id="{F26B7E0C-9EC8-4349-B83B-7E8E9D80F0D1}"/>
              </a:ext>
            </a:extLst>
          </p:cNvPr>
          <p:cNvSpPr>
            <a:spLocks noGrp="1"/>
          </p:cNvSpPr>
          <p:nvPr>
            <p:ph type="title"/>
          </p:nvPr>
        </p:nvSpPr>
        <p:spPr>
          <a:xfrm>
            <a:off x="755576" y="1556792"/>
            <a:ext cx="7416800" cy="508000"/>
          </a:xfrm>
        </p:spPr>
        <p:txBody>
          <a:bodyPr/>
          <a:lstStyle/>
          <a:p>
            <a:pPr algn="ctr"/>
            <a:r>
              <a:rPr lang="en-US" dirty="0">
                <a:solidFill>
                  <a:schemeClr val="bg1"/>
                </a:solidFill>
              </a:rPr>
              <a:t>Recommendations</a:t>
            </a:r>
          </a:p>
        </p:txBody>
      </p:sp>
      <p:sp>
        <p:nvSpPr>
          <p:cNvPr id="2" name="Rectangle 1">
            <a:extLst>
              <a:ext uri="{FF2B5EF4-FFF2-40B4-BE49-F238E27FC236}">
                <a16:creationId xmlns:a16="http://schemas.microsoft.com/office/drawing/2014/main" id="{45CC6984-3E18-42A0-934C-39C3EE3087FD}"/>
              </a:ext>
            </a:extLst>
          </p:cNvPr>
          <p:cNvSpPr/>
          <p:nvPr/>
        </p:nvSpPr>
        <p:spPr>
          <a:xfrm>
            <a:off x="431539" y="2420888"/>
            <a:ext cx="8280920" cy="2862322"/>
          </a:xfrm>
          <a:prstGeom prst="rect">
            <a:avLst/>
          </a:prstGeom>
        </p:spPr>
        <p:txBody>
          <a:bodyPr wrap="square">
            <a:spAutoFit/>
          </a:bodyPr>
          <a:lstStyle/>
          <a:p>
            <a:pPr marL="285750" indent="-285750">
              <a:buFont typeface="Arial" panose="020B0604020202020204" pitchFamily="34" charset="0"/>
              <a:buChar char="•"/>
            </a:pPr>
            <a:r>
              <a:rPr lang="en-US" b="0" dirty="0">
                <a:solidFill>
                  <a:schemeClr val="bg1"/>
                </a:solidFill>
                <a:latin typeface="+mn-lt"/>
              </a:rPr>
              <a:t>Increase enforcement of traffic laws and regulations, particularly with respect to distracted driving and failure to maintain a proper lane.</a:t>
            </a:r>
          </a:p>
          <a:p>
            <a:pPr marL="285750" indent="-285750">
              <a:buFont typeface="Arial" panose="020B0604020202020204" pitchFamily="34" charset="0"/>
              <a:buChar char="•"/>
            </a:pPr>
            <a:endParaRPr lang="en-US" b="0" dirty="0">
              <a:solidFill>
                <a:schemeClr val="bg1"/>
              </a:solidFill>
              <a:latin typeface="+mn-lt"/>
            </a:endParaRPr>
          </a:p>
          <a:p>
            <a:pPr marL="285750" indent="-285750">
              <a:buFont typeface="Arial" panose="020B0604020202020204" pitchFamily="34" charset="0"/>
              <a:buChar char="•"/>
            </a:pPr>
            <a:r>
              <a:rPr lang="en-US" b="0" dirty="0">
                <a:solidFill>
                  <a:schemeClr val="bg1"/>
                </a:solidFill>
                <a:latin typeface="+mn-lt"/>
              </a:rPr>
              <a:t>Installation of physical barriers between opposing lanes of traffic, wider lanes, and better marking of lanes and road edges.</a:t>
            </a:r>
          </a:p>
          <a:p>
            <a:pPr marL="285750" indent="-285750">
              <a:buFont typeface="Arial" panose="020B0604020202020204" pitchFamily="34" charset="0"/>
              <a:buChar char="•"/>
            </a:pPr>
            <a:endParaRPr lang="en-US" b="0" dirty="0">
              <a:solidFill>
                <a:schemeClr val="bg1"/>
              </a:solidFill>
              <a:latin typeface="+mn-lt"/>
            </a:endParaRPr>
          </a:p>
          <a:p>
            <a:pPr marL="285750" indent="-285750">
              <a:buFont typeface="Arial" panose="020B0604020202020204" pitchFamily="34" charset="0"/>
              <a:buChar char="•"/>
            </a:pPr>
            <a:r>
              <a:rPr lang="en-US" b="0" dirty="0">
                <a:solidFill>
                  <a:schemeClr val="bg1"/>
                </a:solidFill>
                <a:latin typeface="+mn-lt"/>
              </a:rPr>
              <a:t>Encourage the use of advanced driver assistance systems (ADAS) for instance blind spot detection, lane departure warning, and automatic emergency braking.</a:t>
            </a:r>
            <a:endParaRPr lang="en-US" b="0" i="0" dirty="0">
              <a:solidFill>
                <a:schemeClr val="bg1"/>
              </a:solidFill>
              <a:effectLst/>
              <a:latin typeface="+mn-lt"/>
            </a:endParaRPr>
          </a:p>
        </p:txBody>
      </p:sp>
    </p:spTree>
    <p:extLst>
      <p:ext uri="{BB962C8B-B14F-4D97-AF65-F5344CB8AC3E}">
        <p14:creationId xmlns:p14="http://schemas.microsoft.com/office/powerpoint/2010/main" val="212227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61AD6-CAAE-483B-B4DF-F698A049E5BE}"/>
              </a:ext>
            </a:extLst>
          </p:cNvPr>
          <p:cNvSpPr/>
          <p:nvPr/>
        </p:nvSpPr>
        <p:spPr>
          <a:xfrm>
            <a:off x="146865" y="5373216"/>
            <a:ext cx="8850269" cy="369332"/>
          </a:xfrm>
          <a:prstGeom prst="rect">
            <a:avLst/>
          </a:prstGeom>
        </p:spPr>
        <p:txBody>
          <a:bodyPr wrap="square">
            <a:spAutoFit/>
          </a:bodyPr>
          <a:lstStyle/>
          <a:p>
            <a:r>
              <a:rPr lang="en-US" b="0" dirty="0">
                <a:solidFill>
                  <a:schemeClr val="bg1"/>
                </a:solidFill>
                <a:latin typeface="+mn-lt"/>
              </a:rPr>
              <a:t>.</a:t>
            </a:r>
          </a:p>
        </p:txBody>
      </p:sp>
      <p:sp>
        <p:nvSpPr>
          <p:cNvPr id="6" name="Title 5">
            <a:extLst>
              <a:ext uri="{FF2B5EF4-FFF2-40B4-BE49-F238E27FC236}">
                <a16:creationId xmlns:a16="http://schemas.microsoft.com/office/drawing/2014/main" id="{F26B7E0C-9EC8-4349-B83B-7E8E9D80F0D1}"/>
              </a:ext>
            </a:extLst>
          </p:cNvPr>
          <p:cNvSpPr>
            <a:spLocks noGrp="1"/>
          </p:cNvSpPr>
          <p:nvPr>
            <p:ph type="title"/>
          </p:nvPr>
        </p:nvSpPr>
        <p:spPr>
          <a:xfrm>
            <a:off x="755576" y="1556792"/>
            <a:ext cx="7416800" cy="508000"/>
          </a:xfrm>
        </p:spPr>
        <p:txBody>
          <a:bodyPr/>
          <a:lstStyle/>
          <a:p>
            <a:pPr algn="ctr"/>
            <a:r>
              <a:rPr lang="en-US" dirty="0">
                <a:solidFill>
                  <a:schemeClr val="bg1"/>
                </a:solidFill>
              </a:rPr>
              <a:t>Next Step</a:t>
            </a:r>
          </a:p>
        </p:txBody>
      </p:sp>
      <p:sp>
        <p:nvSpPr>
          <p:cNvPr id="2" name="Rectangle 1">
            <a:extLst>
              <a:ext uri="{FF2B5EF4-FFF2-40B4-BE49-F238E27FC236}">
                <a16:creationId xmlns:a16="http://schemas.microsoft.com/office/drawing/2014/main" id="{45CC6984-3E18-42A0-934C-39C3EE3087FD}"/>
              </a:ext>
            </a:extLst>
          </p:cNvPr>
          <p:cNvSpPr/>
          <p:nvPr/>
        </p:nvSpPr>
        <p:spPr>
          <a:xfrm>
            <a:off x="431539" y="2420888"/>
            <a:ext cx="8280920" cy="1754326"/>
          </a:xfrm>
          <a:prstGeom prst="rect">
            <a:avLst/>
          </a:prstGeom>
        </p:spPr>
        <p:txBody>
          <a:bodyPr wrap="square">
            <a:spAutoFit/>
          </a:bodyPr>
          <a:lstStyle/>
          <a:p>
            <a:r>
              <a:rPr lang="en-US" b="0" dirty="0">
                <a:solidFill>
                  <a:schemeClr val="bg1"/>
                </a:solidFill>
              </a:rPr>
              <a:t>To further analyze to better understand the factors that contribute to crashes; </a:t>
            </a:r>
          </a:p>
          <a:p>
            <a:endParaRPr lang="en-US" b="0" dirty="0">
              <a:solidFill>
                <a:schemeClr val="bg1"/>
              </a:solidFill>
            </a:endParaRPr>
          </a:p>
          <a:p>
            <a:pPr marL="285750" indent="-285750">
              <a:buFont typeface="Arial" panose="020B0604020202020204" pitchFamily="34" charset="0"/>
              <a:buChar char="•"/>
            </a:pPr>
            <a:r>
              <a:rPr lang="en-US" b="0" dirty="0">
                <a:solidFill>
                  <a:schemeClr val="bg1"/>
                </a:solidFill>
              </a:rPr>
              <a:t>Analyze driver behavior and roadway design.</a:t>
            </a:r>
          </a:p>
          <a:p>
            <a:pPr marL="285750" indent="-285750">
              <a:buFont typeface="Arial" panose="020B0604020202020204" pitchFamily="34" charset="0"/>
              <a:buChar char="•"/>
            </a:pPr>
            <a:r>
              <a:rPr lang="en-US" b="0" dirty="0">
                <a:solidFill>
                  <a:schemeClr val="bg1"/>
                </a:solidFill>
              </a:rPr>
              <a:t>Binning data to find crash locations can suggest lowering a speed limit or adding a traffic signal soon.</a:t>
            </a:r>
          </a:p>
          <a:p>
            <a:pPr marL="285750" indent="-285750">
              <a:buFont typeface="Arial" panose="020B0604020202020204" pitchFamily="34" charset="0"/>
              <a:buChar char="•"/>
            </a:pPr>
            <a:endParaRPr lang="en-US" b="0" i="0" dirty="0">
              <a:solidFill>
                <a:schemeClr val="bg1"/>
              </a:solidFill>
              <a:effectLst/>
              <a:latin typeface="+mn-lt"/>
            </a:endParaRPr>
          </a:p>
        </p:txBody>
      </p:sp>
    </p:spTree>
    <p:extLst>
      <p:ext uri="{BB962C8B-B14F-4D97-AF65-F5344CB8AC3E}">
        <p14:creationId xmlns:p14="http://schemas.microsoft.com/office/powerpoint/2010/main" val="338682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61AD6-CAAE-483B-B4DF-F698A049E5BE}"/>
              </a:ext>
            </a:extLst>
          </p:cNvPr>
          <p:cNvSpPr/>
          <p:nvPr/>
        </p:nvSpPr>
        <p:spPr>
          <a:xfrm>
            <a:off x="146865" y="5373216"/>
            <a:ext cx="8850269" cy="369332"/>
          </a:xfrm>
          <a:prstGeom prst="rect">
            <a:avLst/>
          </a:prstGeom>
        </p:spPr>
        <p:txBody>
          <a:bodyPr wrap="square">
            <a:spAutoFit/>
          </a:bodyPr>
          <a:lstStyle/>
          <a:p>
            <a:r>
              <a:rPr lang="en-US" b="0" dirty="0">
                <a:solidFill>
                  <a:schemeClr val="bg1"/>
                </a:solidFill>
                <a:latin typeface="+mn-lt"/>
              </a:rPr>
              <a:t>.</a:t>
            </a:r>
          </a:p>
        </p:txBody>
      </p:sp>
      <p:sp>
        <p:nvSpPr>
          <p:cNvPr id="6" name="Title 5">
            <a:extLst>
              <a:ext uri="{FF2B5EF4-FFF2-40B4-BE49-F238E27FC236}">
                <a16:creationId xmlns:a16="http://schemas.microsoft.com/office/drawing/2014/main" id="{F26B7E0C-9EC8-4349-B83B-7E8E9D80F0D1}"/>
              </a:ext>
            </a:extLst>
          </p:cNvPr>
          <p:cNvSpPr>
            <a:spLocks noGrp="1"/>
          </p:cNvSpPr>
          <p:nvPr>
            <p:ph type="title"/>
          </p:nvPr>
        </p:nvSpPr>
        <p:spPr>
          <a:xfrm>
            <a:off x="1115616" y="3284984"/>
            <a:ext cx="7416800" cy="1296144"/>
          </a:xfrm>
        </p:spPr>
        <p:txBody>
          <a:bodyPr/>
          <a:lstStyle/>
          <a:p>
            <a:pPr algn="ctr"/>
            <a:r>
              <a:rPr lang="en-US" dirty="0">
                <a:solidFill>
                  <a:schemeClr val="bg1"/>
                </a:solidFill>
              </a:rPr>
              <a:t>Thank you!</a:t>
            </a:r>
            <a:br>
              <a:rPr lang="en-US" dirty="0">
                <a:solidFill>
                  <a:schemeClr val="bg1"/>
                </a:solidFill>
              </a:rPr>
            </a:br>
            <a:r>
              <a:rPr lang="en-US" sz="1800" dirty="0">
                <a:solidFill>
                  <a:schemeClr val="bg1"/>
                </a:solidFill>
              </a:rPr>
              <a:t>GitHub </a:t>
            </a:r>
            <a:r>
              <a:rPr lang="en-US" sz="1800" dirty="0">
                <a:solidFill>
                  <a:schemeClr val="bg1"/>
                </a:solidFill>
                <a:latin typeface="+mn-lt"/>
              </a:rPr>
              <a:t>link: HTTPs://github.com/olaidekashimawo/</a:t>
            </a:r>
            <a:br>
              <a:rPr lang="en-US" sz="1800" dirty="0">
                <a:solidFill>
                  <a:schemeClr val="bg1"/>
                </a:solidFill>
                <a:latin typeface="+mn-lt"/>
              </a:rPr>
            </a:br>
            <a:r>
              <a:rPr lang="en-US" sz="1800" dirty="0">
                <a:solidFill>
                  <a:schemeClr val="bg1"/>
                </a:solidFill>
                <a:latin typeface="+mn-lt"/>
              </a:rPr>
              <a:t>Email: goldprint3@outlook.com</a:t>
            </a:r>
          </a:p>
        </p:txBody>
      </p:sp>
    </p:spTree>
    <p:extLst>
      <p:ext uri="{BB962C8B-B14F-4D97-AF65-F5344CB8AC3E}">
        <p14:creationId xmlns:p14="http://schemas.microsoft.com/office/powerpoint/2010/main" val="33032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1412875"/>
            <a:ext cx="5616575" cy="649288"/>
          </a:xfrm>
        </p:spPr>
        <p:txBody>
          <a:bodyPr/>
          <a:lstStyle/>
          <a:p>
            <a:pPr algn="l"/>
            <a:r>
              <a:rPr lang="en-US" sz="4400" dirty="0">
                <a:solidFill>
                  <a:schemeClr val="bg1"/>
                </a:solidFill>
                <a:latin typeface="Myriad Pro" pitchFamily="34" charset="0"/>
              </a:rPr>
              <a:t>Outline</a:t>
            </a:r>
            <a:endParaRPr lang="uk-UA" sz="4400" dirty="0">
              <a:solidFill>
                <a:schemeClr val="bg1"/>
              </a:solidFill>
              <a:latin typeface="Myriad Pro" pitchFamily="34" charset="0"/>
            </a:endParaRPr>
          </a:p>
        </p:txBody>
      </p:sp>
      <p:sp>
        <p:nvSpPr>
          <p:cNvPr id="36867" name="Rectangle 3"/>
          <p:cNvSpPr>
            <a:spLocks noGrp="1" noChangeArrowheads="1"/>
          </p:cNvSpPr>
          <p:nvPr>
            <p:ph type="body" idx="1"/>
          </p:nvPr>
        </p:nvSpPr>
        <p:spPr>
          <a:xfrm>
            <a:off x="467519" y="2925763"/>
            <a:ext cx="8208962" cy="2232645"/>
          </a:xfrm>
        </p:spPr>
        <p:txBody>
          <a:bodyPr/>
          <a:lstStyle/>
          <a:p>
            <a:pPr>
              <a:lnSpc>
                <a:spcPct val="80000"/>
              </a:lnSpc>
            </a:pPr>
            <a:r>
              <a:rPr lang="en-US" sz="2400" dirty="0">
                <a:solidFill>
                  <a:schemeClr val="bg1"/>
                </a:solidFill>
              </a:rPr>
              <a:t>Business Understanding</a:t>
            </a:r>
          </a:p>
          <a:p>
            <a:pPr>
              <a:lnSpc>
                <a:spcPct val="80000"/>
              </a:lnSpc>
            </a:pPr>
            <a:r>
              <a:rPr lang="en-US" sz="2400" dirty="0">
                <a:solidFill>
                  <a:schemeClr val="bg1"/>
                </a:solidFill>
              </a:rPr>
              <a:t>Data </a:t>
            </a:r>
          </a:p>
          <a:p>
            <a:pPr>
              <a:lnSpc>
                <a:spcPct val="80000"/>
              </a:lnSpc>
            </a:pPr>
            <a:r>
              <a:rPr lang="en-US" sz="2400" dirty="0">
                <a:solidFill>
                  <a:schemeClr val="bg1"/>
                </a:solidFill>
              </a:rPr>
              <a:t>Exploratory Data Analysis</a:t>
            </a:r>
          </a:p>
          <a:p>
            <a:pPr>
              <a:lnSpc>
                <a:spcPct val="80000"/>
              </a:lnSpc>
            </a:pPr>
            <a:r>
              <a:rPr lang="en-US" sz="2400" dirty="0">
                <a:solidFill>
                  <a:schemeClr val="bg1"/>
                </a:solidFill>
              </a:rPr>
              <a:t>Result</a:t>
            </a:r>
          </a:p>
          <a:p>
            <a:pPr>
              <a:lnSpc>
                <a:spcPct val="80000"/>
              </a:lnSpc>
            </a:pPr>
            <a:r>
              <a:rPr lang="en-US" sz="2400" dirty="0">
                <a:solidFill>
                  <a:schemeClr val="bg1"/>
                </a:solidFill>
              </a:rPr>
              <a:t>Recommendation</a:t>
            </a:r>
            <a:endParaRPr lang="uk-UA"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707188" cy="1143000"/>
          </a:xfrm>
        </p:spPr>
        <p:txBody>
          <a:bodyPr/>
          <a:lstStyle/>
          <a:p>
            <a:pPr algn="l"/>
            <a:r>
              <a:rPr lang="en-US" sz="2800" b="1" dirty="0">
                <a:solidFill>
                  <a:schemeClr val="tx1"/>
                </a:solidFill>
              </a:rPr>
              <a:t> Business Understanding</a:t>
            </a:r>
            <a:br>
              <a:rPr lang="en-US" dirty="0">
                <a:solidFill>
                  <a:schemeClr val="bg1"/>
                </a:solidFill>
              </a:rPr>
            </a:br>
            <a:endParaRPr lang="en-US" dirty="0">
              <a:latin typeface="Myriad Pro" pitchFamily="34" charset="0"/>
            </a:endParaRPr>
          </a:p>
        </p:txBody>
      </p:sp>
      <p:sp>
        <p:nvSpPr>
          <p:cNvPr id="195587" name="Rectangle 3"/>
          <p:cNvSpPr>
            <a:spLocks noGrp="1" noChangeArrowheads="1"/>
          </p:cNvSpPr>
          <p:nvPr>
            <p:ph type="body" idx="1"/>
          </p:nvPr>
        </p:nvSpPr>
        <p:spPr/>
        <p:txBody>
          <a:bodyPr/>
          <a:lstStyle/>
          <a:p>
            <a:r>
              <a:rPr lang="en-US" sz="1800" dirty="0"/>
              <a:t>This project seeks to create a multi-classification model to accurately identify the primary contributory cause of car crashes in Chicago</a:t>
            </a:r>
          </a:p>
          <a:p>
            <a:endParaRPr lang="en-US" sz="1800" dirty="0"/>
          </a:p>
          <a:p>
            <a:r>
              <a:rPr lang="en-US" sz="1800" dirty="0"/>
              <a:t>I will analyze the data of car crashes to determine which factors are most likely to lead to injury and build a predictive model to alert help emergency medical services dispatchers of the potential injury.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707188" cy="706090"/>
          </a:xfrm>
        </p:spPr>
        <p:txBody>
          <a:bodyPr/>
          <a:lstStyle/>
          <a:p>
            <a:br>
              <a:rPr lang="en-US" sz="2800" b="1" dirty="0">
                <a:solidFill>
                  <a:schemeClr val="tx1"/>
                </a:solidFill>
              </a:rPr>
            </a:br>
            <a:r>
              <a:rPr lang="en-US" sz="2800" b="1" dirty="0">
                <a:solidFill>
                  <a:schemeClr val="tx1"/>
                </a:solidFill>
              </a:rPr>
              <a:t>Data</a:t>
            </a:r>
            <a:br>
              <a:rPr lang="en-US" dirty="0">
                <a:solidFill>
                  <a:schemeClr val="bg1"/>
                </a:solidFill>
              </a:rPr>
            </a:br>
            <a:endParaRPr lang="en-US" dirty="0">
              <a:latin typeface="Myriad Pro" pitchFamily="34" charset="0"/>
            </a:endParaRPr>
          </a:p>
        </p:txBody>
      </p:sp>
      <p:sp>
        <p:nvSpPr>
          <p:cNvPr id="195587" name="Rectangle 3"/>
          <p:cNvSpPr>
            <a:spLocks noGrp="1" noChangeArrowheads="1"/>
          </p:cNvSpPr>
          <p:nvPr>
            <p:ph type="body" idx="1"/>
          </p:nvPr>
        </p:nvSpPr>
        <p:spPr>
          <a:xfrm>
            <a:off x="1924400" y="1340768"/>
            <a:ext cx="6778625" cy="4525963"/>
          </a:xfrm>
        </p:spPr>
        <p:txBody>
          <a:bodyPr/>
          <a:lstStyle/>
          <a:p>
            <a:r>
              <a:rPr lang="en-US" sz="1800" dirty="0"/>
              <a:t>According to statistics from the state of Chicago department of transportation in 2022</a:t>
            </a:r>
          </a:p>
          <a:p>
            <a:endParaRPr lang="en-US" sz="1800" dirty="0"/>
          </a:p>
          <a:p>
            <a:r>
              <a:rPr lang="en-US" sz="1800" dirty="0"/>
              <a:t>with an average of 70,000 reported each week and 20,000 crashes caused injuries</a:t>
            </a:r>
          </a:p>
          <a:p>
            <a:pPr marL="0" indent="0">
              <a:buNone/>
            </a:pPr>
            <a:endParaRPr lang="en-US" sz="1800" dirty="0"/>
          </a:p>
          <a:p>
            <a:r>
              <a:rPr lang="en-US" sz="1800" dirty="0"/>
              <a:t>Chicago department of transportation Crash Dataset contains almost 500,000</a:t>
            </a:r>
          </a:p>
          <a:p>
            <a:endParaRPr lang="en-US" sz="1800" dirty="0"/>
          </a:p>
          <a:p>
            <a:r>
              <a:rPr lang="en-US" sz="1800" dirty="0"/>
              <a:t>There were three datasets that we observed, "Traffic Crashes - Crashes", "Traffic Crashes - Vehicle", and "Traffic Crashes - People" which were merged into one data.</a:t>
            </a:r>
          </a:p>
        </p:txBody>
      </p:sp>
    </p:spTree>
    <p:extLst>
      <p:ext uri="{BB962C8B-B14F-4D97-AF65-F5344CB8AC3E}">
        <p14:creationId xmlns:p14="http://schemas.microsoft.com/office/powerpoint/2010/main" val="316703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CD81-A4D4-43BD-BC20-624B22BF286E}"/>
              </a:ext>
            </a:extLst>
          </p:cNvPr>
          <p:cNvSpPr>
            <a:spLocks noGrp="1"/>
          </p:cNvSpPr>
          <p:nvPr>
            <p:ph type="title"/>
          </p:nvPr>
        </p:nvSpPr>
        <p:spPr>
          <a:xfrm>
            <a:off x="1979712" y="121560"/>
            <a:ext cx="6707187" cy="698633"/>
          </a:xfrm>
        </p:spPr>
        <p:txBody>
          <a:bodyPr/>
          <a:lstStyle/>
          <a:p>
            <a:r>
              <a:rPr lang="en-US" sz="2800" b="1" dirty="0"/>
              <a:t>Primary Causes of Crashes</a:t>
            </a:r>
          </a:p>
        </p:txBody>
      </p:sp>
      <p:pic>
        <p:nvPicPr>
          <p:cNvPr id="7" name="Content Placeholder 6">
            <a:extLst>
              <a:ext uri="{FF2B5EF4-FFF2-40B4-BE49-F238E27FC236}">
                <a16:creationId xmlns:a16="http://schemas.microsoft.com/office/drawing/2014/main" id="{319D6D83-EB80-4084-AA28-4AF9876B82FB}"/>
              </a:ext>
            </a:extLst>
          </p:cNvPr>
          <p:cNvPicPr>
            <a:picLocks noGrp="1" noChangeAspect="1"/>
          </p:cNvPicPr>
          <p:nvPr>
            <p:ph idx="1"/>
          </p:nvPr>
        </p:nvPicPr>
        <p:blipFill rotWithShape="1">
          <a:blip r:embed="rId2"/>
          <a:srcRect l="1668" t="1591"/>
          <a:stretch/>
        </p:blipFill>
        <p:spPr>
          <a:xfrm>
            <a:off x="2051719" y="703745"/>
            <a:ext cx="6563171" cy="4698043"/>
          </a:xfrm>
          <a:prstGeom prst="rect">
            <a:avLst/>
          </a:prstGeom>
        </p:spPr>
      </p:pic>
      <p:sp>
        <p:nvSpPr>
          <p:cNvPr id="8" name="Rectangle 7">
            <a:extLst>
              <a:ext uri="{FF2B5EF4-FFF2-40B4-BE49-F238E27FC236}">
                <a16:creationId xmlns:a16="http://schemas.microsoft.com/office/drawing/2014/main" id="{32CFC0F3-740B-43C1-9EF9-604B1D5071F4}"/>
              </a:ext>
            </a:extLst>
          </p:cNvPr>
          <p:cNvSpPr/>
          <p:nvPr/>
        </p:nvSpPr>
        <p:spPr>
          <a:xfrm>
            <a:off x="1825253" y="5285339"/>
            <a:ext cx="7499275" cy="1477328"/>
          </a:xfrm>
          <a:prstGeom prst="rect">
            <a:avLst/>
          </a:prstGeom>
        </p:spPr>
        <p:txBody>
          <a:bodyPr wrap="square">
            <a:spAutoFit/>
          </a:bodyPr>
          <a:lstStyle/>
          <a:p>
            <a:r>
              <a:rPr lang="en-US" dirty="0">
                <a:latin typeface="+mn-lt"/>
              </a:rPr>
              <a:t> </a:t>
            </a:r>
            <a:r>
              <a:rPr lang="en-US" b="0" dirty="0">
                <a:latin typeface="+mn-lt"/>
              </a:rPr>
              <a:t>Some major causes of crashes are;</a:t>
            </a:r>
          </a:p>
          <a:p>
            <a:pPr marL="342900" indent="-342900">
              <a:buFont typeface="Arial" panose="020B0604020202020204" pitchFamily="34" charset="0"/>
              <a:buChar char="•"/>
            </a:pPr>
            <a:r>
              <a:rPr lang="en-US" b="0" dirty="0">
                <a:latin typeface="+mn-lt"/>
              </a:rPr>
              <a:t>failing to yield the right of way</a:t>
            </a:r>
          </a:p>
          <a:p>
            <a:pPr marL="342900" indent="-342900">
              <a:buFont typeface="Arial" panose="020B0604020202020204" pitchFamily="34" charset="0"/>
              <a:buChar char="•"/>
            </a:pPr>
            <a:r>
              <a:rPr lang="en-US" b="0" dirty="0">
                <a:latin typeface="+mn-lt"/>
              </a:rPr>
              <a:t>following too closely</a:t>
            </a:r>
          </a:p>
          <a:p>
            <a:pPr marL="342900" indent="-342900">
              <a:buFont typeface="Arial" panose="020B0604020202020204" pitchFamily="34" charset="0"/>
              <a:buChar char="•"/>
            </a:pPr>
            <a:r>
              <a:rPr lang="en-US" b="0" dirty="0">
                <a:latin typeface="+mn-lt"/>
              </a:rPr>
              <a:t>improper overtaking/passing</a:t>
            </a:r>
          </a:p>
          <a:p>
            <a:pPr marL="342900" indent="-342900">
              <a:buFont typeface="Arial" panose="020B0604020202020204" pitchFamily="34" charset="0"/>
              <a:buChar char="•"/>
            </a:pPr>
            <a:r>
              <a:rPr lang="en-US" b="0" dirty="0">
                <a:latin typeface="+mn-lt"/>
              </a:rPr>
              <a:t>failing to reduce speed to avoid a crash</a:t>
            </a:r>
          </a:p>
        </p:txBody>
      </p:sp>
    </p:spTree>
    <p:extLst>
      <p:ext uri="{BB962C8B-B14F-4D97-AF65-F5344CB8AC3E}">
        <p14:creationId xmlns:p14="http://schemas.microsoft.com/office/powerpoint/2010/main" val="165230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5213-CFF0-4A13-A1B7-F3E8DE9D95F1}"/>
              </a:ext>
            </a:extLst>
          </p:cNvPr>
          <p:cNvSpPr>
            <a:spLocks noGrp="1"/>
          </p:cNvSpPr>
          <p:nvPr>
            <p:ph type="title"/>
          </p:nvPr>
        </p:nvSpPr>
        <p:spPr>
          <a:xfrm>
            <a:off x="2051721" y="266280"/>
            <a:ext cx="6119862" cy="824956"/>
          </a:xfrm>
        </p:spPr>
        <p:txBody>
          <a:bodyPr/>
          <a:lstStyle/>
          <a:p>
            <a:pPr algn="ctr"/>
            <a:r>
              <a:rPr lang="en-US" sz="2800" dirty="0"/>
              <a:t>Crash day of the week</a:t>
            </a:r>
            <a:br>
              <a:rPr lang="en-US" sz="2800" dirty="0"/>
            </a:br>
            <a:r>
              <a:rPr lang="en-US" dirty="0"/>
              <a:t>Relationship between crashes and injury</a:t>
            </a:r>
          </a:p>
        </p:txBody>
      </p:sp>
      <p:pic>
        <p:nvPicPr>
          <p:cNvPr id="5" name="Content Placeholder 4">
            <a:extLst>
              <a:ext uri="{FF2B5EF4-FFF2-40B4-BE49-F238E27FC236}">
                <a16:creationId xmlns:a16="http://schemas.microsoft.com/office/drawing/2014/main" id="{CCBBEF00-0BEA-4574-89FE-F5AEC00854FA}"/>
              </a:ext>
            </a:extLst>
          </p:cNvPr>
          <p:cNvPicPr>
            <a:picLocks noGrp="1" noChangeAspect="1"/>
          </p:cNvPicPr>
          <p:nvPr>
            <p:ph idx="1"/>
          </p:nvPr>
        </p:nvPicPr>
        <p:blipFill>
          <a:blip r:embed="rId2"/>
          <a:stretch>
            <a:fillRect/>
          </a:stretch>
        </p:blipFill>
        <p:spPr>
          <a:xfrm>
            <a:off x="2771800" y="1323547"/>
            <a:ext cx="5111750" cy="3942244"/>
          </a:xfrm>
          <a:prstGeom prst="rect">
            <a:avLst/>
          </a:prstGeom>
        </p:spPr>
      </p:pic>
      <p:sp>
        <p:nvSpPr>
          <p:cNvPr id="4" name="Text Placeholder 3">
            <a:extLst>
              <a:ext uri="{FF2B5EF4-FFF2-40B4-BE49-F238E27FC236}">
                <a16:creationId xmlns:a16="http://schemas.microsoft.com/office/drawing/2014/main" id="{F4222F8D-7BF2-4869-A2A2-E0C10E1001BD}"/>
              </a:ext>
            </a:extLst>
          </p:cNvPr>
          <p:cNvSpPr>
            <a:spLocks noGrp="1"/>
          </p:cNvSpPr>
          <p:nvPr>
            <p:ph type="body" sz="half" idx="2"/>
          </p:nvPr>
        </p:nvSpPr>
        <p:spPr>
          <a:xfrm>
            <a:off x="3059832" y="5445224"/>
            <a:ext cx="5111750" cy="824955"/>
          </a:xfrm>
        </p:spPr>
        <p:txBody>
          <a:bodyPr/>
          <a:lstStyle/>
          <a:p>
            <a:r>
              <a:rPr lang="en-US" sz="2000" dirty="0"/>
              <a:t>Most accidents occurred on weekends mainly(on Fridays and Thursday)</a:t>
            </a:r>
          </a:p>
        </p:txBody>
      </p:sp>
    </p:spTree>
    <p:extLst>
      <p:ext uri="{BB962C8B-B14F-4D97-AF65-F5344CB8AC3E}">
        <p14:creationId xmlns:p14="http://schemas.microsoft.com/office/powerpoint/2010/main" val="7172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5213-CFF0-4A13-A1B7-F3E8DE9D95F1}"/>
              </a:ext>
            </a:extLst>
          </p:cNvPr>
          <p:cNvSpPr>
            <a:spLocks noGrp="1"/>
          </p:cNvSpPr>
          <p:nvPr>
            <p:ph type="title"/>
          </p:nvPr>
        </p:nvSpPr>
        <p:spPr>
          <a:xfrm>
            <a:off x="2051720" y="191045"/>
            <a:ext cx="6119862" cy="1081083"/>
          </a:xfrm>
        </p:spPr>
        <p:txBody>
          <a:bodyPr/>
          <a:lstStyle/>
          <a:p>
            <a:pPr algn="ctr"/>
            <a:r>
              <a:rPr lang="en-US" sz="2800" dirty="0"/>
              <a:t>Weather Conditions</a:t>
            </a:r>
            <a:br>
              <a:rPr lang="en-US" sz="2800" dirty="0"/>
            </a:br>
            <a:r>
              <a:rPr lang="en-US" sz="1800" dirty="0"/>
              <a:t>Relationship between Weather conditions and injury</a:t>
            </a:r>
          </a:p>
        </p:txBody>
      </p:sp>
      <p:sp>
        <p:nvSpPr>
          <p:cNvPr id="4" name="Text Placeholder 3">
            <a:extLst>
              <a:ext uri="{FF2B5EF4-FFF2-40B4-BE49-F238E27FC236}">
                <a16:creationId xmlns:a16="http://schemas.microsoft.com/office/drawing/2014/main" id="{F4222F8D-7BF2-4869-A2A2-E0C10E1001BD}"/>
              </a:ext>
            </a:extLst>
          </p:cNvPr>
          <p:cNvSpPr>
            <a:spLocks noGrp="1"/>
          </p:cNvSpPr>
          <p:nvPr>
            <p:ph type="body" sz="half" idx="2"/>
          </p:nvPr>
        </p:nvSpPr>
        <p:spPr>
          <a:xfrm>
            <a:off x="3059832" y="5445224"/>
            <a:ext cx="5111750" cy="824955"/>
          </a:xfrm>
        </p:spPr>
        <p:txBody>
          <a:bodyPr/>
          <a:lstStyle/>
          <a:p>
            <a:r>
              <a:rPr lang="en-US" sz="2000" dirty="0"/>
              <a:t>Most accidents occurred on weekends mainly(on Fridays and Thursday)</a:t>
            </a:r>
          </a:p>
        </p:txBody>
      </p:sp>
      <p:pic>
        <p:nvPicPr>
          <p:cNvPr id="3" name="Picture 2">
            <a:extLst>
              <a:ext uri="{FF2B5EF4-FFF2-40B4-BE49-F238E27FC236}">
                <a16:creationId xmlns:a16="http://schemas.microsoft.com/office/drawing/2014/main" id="{62E36280-2299-42E5-9569-A9ED4F9C48BC}"/>
              </a:ext>
            </a:extLst>
          </p:cNvPr>
          <p:cNvPicPr>
            <a:picLocks noChangeAspect="1"/>
          </p:cNvPicPr>
          <p:nvPr/>
        </p:nvPicPr>
        <p:blipFill>
          <a:blip r:embed="rId2"/>
          <a:stretch>
            <a:fillRect/>
          </a:stretch>
        </p:blipFill>
        <p:spPr>
          <a:xfrm>
            <a:off x="2268562" y="980728"/>
            <a:ext cx="6119862" cy="5320047"/>
          </a:xfrm>
          <a:prstGeom prst="rect">
            <a:avLst/>
          </a:prstGeom>
        </p:spPr>
      </p:pic>
      <p:sp>
        <p:nvSpPr>
          <p:cNvPr id="7" name="Content Placeholder 6">
            <a:extLst>
              <a:ext uri="{FF2B5EF4-FFF2-40B4-BE49-F238E27FC236}">
                <a16:creationId xmlns:a16="http://schemas.microsoft.com/office/drawing/2014/main" id="{5D038E7D-45A0-4F6A-A5C8-CBEC79573790}"/>
              </a:ext>
            </a:extLst>
          </p:cNvPr>
          <p:cNvSpPr>
            <a:spLocks noGrp="1"/>
          </p:cNvSpPr>
          <p:nvPr>
            <p:ph idx="1"/>
          </p:nvPr>
        </p:nvSpPr>
        <p:spPr>
          <a:xfrm>
            <a:off x="2298167" y="6121486"/>
            <a:ext cx="6635079" cy="1473028"/>
          </a:xfrm>
        </p:spPr>
        <p:txBody>
          <a:bodyPr/>
          <a:lstStyle/>
          <a:p>
            <a:pPr marL="0" indent="0">
              <a:buNone/>
            </a:pPr>
            <a:r>
              <a:rPr lang="en-US" sz="1800" dirty="0"/>
              <a:t>From the visualization above we can see most crashes happens in broad daylight</a:t>
            </a:r>
          </a:p>
          <a:p>
            <a:endParaRPr lang="en-US" dirty="0"/>
          </a:p>
        </p:txBody>
      </p:sp>
    </p:spTree>
    <p:extLst>
      <p:ext uri="{BB962C8B-B14F-4D97-AF65-F5344CB8AC3E}">
        <p14:creationId xmlns:p14="http://schemas.microsoft.com/office/powerpoint/2010/main" val="363136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22D5-74D6-4DA3-B188-C45336A63C87}"/>
              </a:ext>
            </a:extLst>
          </p:cNvPr>
          <p:cNvSpPr>
            <a:spLocks noGrp="1"/>
          </p:cNvSpPr>
          <p:nvPr>
            <p:ph type="title"/>
          </p:nvPr>
        </p:nvSpPr>
        <p:spPr>
          <a:xfrm>
            <a:off x="611560" y="1700808"/>
            <a:ext cx="7416800" cy="508000"/>
          </a:xfrm>
        </p:spPr>
        <p:txBody>
          <a:bodyPr/>
          <a:lstStyle/>
          <a:p>
            <a:pPr algn="ctr"/>
            <a:r>
              <a:rPr lang="en-US" sz="2800" dirty="0">
                <a:solidFill>
                  <a:schemeClr val="bg1"/>
                </a:solidFill>
              </a:rPr>
              <a:t>RESULT</a:t>
            </a:r>
          </a:p>
        </p:txBody>
      </p:sp>
      <p:pic>
        <p:nvPicPr>
          <p:cNvPr id="3" name="Picture 2">
            <a:extLst>
              <a:ext uri="{FF2B5EF4-FFF2-40B4-BE49-F238E27FC236}">
                <a16:creationId xmlns:a16="http://schemas.microsoft.com/office/drawing/2014/main" id="{7DE12954-999C-4DB1-B6C3-ABC741357F51}"/>
              </a:ext>
            </a:extLst>
          </p:cNvPr>
          <p:cNvPicPr>
            <a:picLocks noChangeAspect="1"/>
          </p:cNvPicPr>
          <p:nvPr/>
        </p:nvPicPr>
        <p:blipFill>
          <a:blip r:embed="rId2"/>
          <a:stretch>
            <a:fillRect/>
          </a:stretch>
        </p:blipFill>
        <p:spPr>
          <a:xfrm>
            <a:off x="532836" y="2208808"/>
            <a:ext cx="8078327" cy="2876376"/>
          </a:xfrm>
          <a:prstGeom prst="rect">
            <a:avLst/>
          </a:prstGeom>
        </p:spPr>
      </p:pic>
      <p:sp>
        <p:nvSpPr>
          <p:cNvPr id="4" name="Rectangle 3">
            <a:extLst>
              <a:ext uri="{FF2B5EF4-FFF2-40B4-BE49-F238E27FC236}">
                <a16:creationId xmlns:a16="http://schemas.microsoft.com/office/drawing/2014/main" id="{02061AD6-CAAE-483B-B4DF-F698A049E5BE}"/>
              </a:ext>
            </a:extLst>
          </p:cNvPr>
          <p:cNvSpPr/>
          <p:nvPr/>
        </p:nvSpPr>
        <p:spPr>
          <a:xfrm>
            <a:off x="285512" y="5373216"/>
            <a:ext cx="8850269" cy="923330"/>
          </a:xfrm>
          <a:prstGeom prst="rect">
            <a:avLst/>
          </a:prstGeom>
        </p:spPr>
        <p:txBody>
          <a:bodyPr wrap="square">
            <a:spAutoFit/>
          </a:bodyPr>
          <a:lstStyle/>
          <a:p>
            <a:r>
              <a:rPr lang="en-US" b="0" dirty="0">
                <a:solidFill>
                  <a:schemeClr val="bg1"/>
                </a:solidFill>
                <a:latin typeface="+mn-lt"/>
              </a:rPr>
              <a:t>Overall, it seems that the resampling technique using SMOTE has significantly improved the performance of the Decision Tree and Random Forest models, as shown by their high F1 scores on the resampled data.</a:t>
            </a:r>
          </a:p>
        </p:txBody>
      </p:sp>
    </p:spTree>
    <p:extLst>
      <p:ext uri="{BB962C8B-B14F-4D97-AF65-F5344CB8AC3E}">
        <p14:creationId xmlns:p14="http://schemas.microsoft.com/office/powerpoint/2010/main" val="256679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61AD6-CAAE-483B-B4DF-F698A049E5BE}"/>
              </a:ext>
            </a:extLst>
          </p:cNvPr>
          <p:cNvSpPr/>
          <p:nvPr/>
        </p:nvSpPr>
        <p:spPr>
          <a:xfrm>
            <a:off x="146865" y="5373216"/>
            <a:ext cx="8850269" cy="369332"/>
          </a:xfrm>
          <a:prstGeom prst="rect">
            <a:avLst/>
          </a:prstGeom>
        </p:spPr>
        <p:txBody>
          <a:bodyPr wrap="square">
            <a:spAutoFit/>
          </a:bodyPr>
          <a:lstStyle/>
          <a:p>
            <a:r>
              <a:rPr lang="en-US" b="0" dirty="0">
                <a:solidFill>
                  <a:schemeClr val="bg1"/>
                </a:solidFill>
                <a:latin typeface="+mn-lt"/>
              </a:rPr>
              <a:t>.</a:t>
            </a:r>
          </a:p>
        </p:txBody>
      </p:sp>
      <p:sp>
        <p:nvSpPr>
          <p:cNvPr id="6" name="Title 5">
            <a:extLst>
              <a:ext uri="{FF2B5EF4-FFF2-40B4-BE49-F238E27FC236}">
                <a16:creationId xmlns:a16="http://schemas.microsoft.com/office/drawing/2014/main" id="{F26B7E0C-9EC8-4349-B83B-7E8E9D80F0D1}"/>
              </a:ext>
            </a:extLst>
          </p:cNvPr>
          <p:cNvSpPr>
            <a:spLocks noGrp="1"/>
          </p:cNvSpPr>
          <p:nvPr>
            <p:ph type="title"/>
          </p:nvPr>
        </p:nvSpPr>
        <p:spPr>
          <a:xfrm>
            <a:off x="755576" y="1556792"/>
            <a:ext cx="7416800" cy="508000"/>
          </a:xfrm>
        </p:spPr>
        <p:txBody>
          <a:bodyPr/>
          <a:lstStyle/>
          <a:p>
            <a:pPr algn="ctr"/>
            <a:r>
              <a:rPr lang="en-US" dirty="0">
                <a:solidFill>
                  <a:schemeClr val="bg1"/>
                </a:solidFill>
              </a:rPr>
              <a:t>Feature Importance's</a:t>
            </a:r>
          </a:p>
        </p:txBody>
      </p:sp>
      <p:pic>
        <p:nvPicPr>
          <p:cNvPr id="7" name="Picture 6">
            <a:extLst>
              <a:ext uri="{FF2B5EF4-FFF2-40B4-BE49-F238E27FC236}">
                <a16:creationId xmlns:a16="http://schemas.microsoft.com/office/drawing/2014/main" id="{0250CF4E-6ECD-4285-90F9-A320A2293426}"/>
              </a:ext>
            </a:extLst>
          </p:cNvPr>
          <p:cNvPicPr>
            <a:picLocks noChangeAspect="1"/>
          </p:cNvPicPr>
          <p:nvPr/>
        </p:nvPicPr>
        <p:blipFill>
          <a:blip r:embed="rId2"/>
          <a:stretch>
            <a:fillRect/>
          </a:stretch>
        </p:blipFill>
        <p:spPr>
          <a:xfrm>
            <a:off x="130097" y="2064792"/>
            <a:ext cx="5904657" cy="4074839"/>
          </a:xfrm>
          <a:prstGeom prst="rect">
            <a:avLst/>
          </a:prstGeom>
        </p:spPr>
      </p:pic>
      <p:sp>
        <p:nvSpPr>
          <p:cNvPr id="8" name="Rectangle 7">
            <a:extLst>
              <a:ext uri="{FF2B5EF4-FFF2-40B4-BE49-F238E27FC236}">
                <a16:creationId xmlns:a16="http://schemas.microsoft.com/office/drawing/2014/main" id="{D72E650A-9B8B-4A1C-9446-F794B9392ACF}"/>
              </a:ext>
            </a:extLst>
          </p:cNvPr>
          <p:cNvSpPr/>
          <p:nvPr/>
        </p:nvSpPr>
        <p:spPr>
          <a:xfrm>
            <a:off x="5940152" y="2169230"/>
            <a:ext cx="3203848" cy="3139321"/>
          </a:xfrm>
          <a:prstGeom prst="rect">
            <a:avLst/>
          </a:prstGeom>
        </p:spPr>
        <p:txBody>
          <a:bodyPr wrap="square">
            <a:spAutoFit/>
          </a:bodyPr>
          <a:lstStyle/>
          <a:p>
            <a:pPr marL="285750" indent="-285750">
              <a:buFont typeface="Arial" panose="020B0604020202020204" pitchFamily="34" charset="0"/>
              <a:buChar char="•"/>
            </a:pPr>
            <a:r>
              <a:rPr lang="en-US" b="0" dirty="0">
                <a:solidFill>
                  <a:schemeClr val="bg1"/>
                </a:solidFill>
                <a:latin typeface="+mn-lt"/>
              </a:rPr>
              <a:t>The airbag deployed</a:t>
            </a:r>
          </a:p>
          <a:p>
            <a:pPr marL="285750" indent="-285750">
              <a:buFont typeface="Arial" panose="020B0604020202020204" pitchFamily="34" charset="0"/>
              <a:buChar char="•"/>
            </a:pPr>
            <a:endParaRPr lang="en-US" b="0" dirty="0">
              <a:solidFill>
                <a:schemeClr val="bg1"/>
              </a:solidFill>
              <a:latin typeface="+mn-lt"/>
            </a:endParaRPr>
          </a:p>
          <a:p>
            <a:pPr marL="285750" indent="-285750">
              <a:buFont typeface="Arial" panose="020B0604020202020204" pitchFamily="34" charset="0"/>
              <a:buChar char="•"/>
            </a:pPr>
            <a:r>
              <a:rPr lang="en-US" b="0" dirty="0">
                <a:solidFill>
                  <a:schemeClr val="bg1"/>
                </a:solidFill>
                <a:latin typeface="+mn-lt"/>
              </a:rPr>
              <a:t>Pedestrians/Cyclist, and</a:t>
            </a:r>
          </a:p>
          <a:p>
            <a:pPr marL="285750" indent="-285750">
              <a:buFont typeface="Arial" panose="020B0604020202020204" pitchFamily="34" charset="0"/>
              <a:buChar char="•"/>
            </a:pPr>
            <a:endParaRPr lang="en-US" b="0" dirty="0">
              <a:solidFill>
                <a:schemeClr val="bg1"/>
              </a:solidFill>
              <a:latin typeface="+mn-lt"/>
            </a:endParaRPr>
          </a:p>
          <a:p>
            <a:pPr marL="285750" indent="-285750">
              <a:buFont typeface="Arial" panose="020B0604020202020204" pitchFamily="34" charset="0"/>
              <a:buChar char="•"/>
            </a:pPr>
            <a:r>
              <a:rPr lang="en-US" b="0" dirty="0">
                <a:solidFill>
                  <a:schemeClr val="bg1"/>
                </a:solidFill>
                <a:latin typeface="+mn-lt"/>
              </a:rPr>
              <a:t>Traffic ways not divided have the highest coefficients with</a:t>
            </a:r>
          </a:p>
          <a:p>
            <a:pPr marL="285750" indent="-285750">
              <a:buFont typeface="Arial" panose="020B0604020202020204" pitchFamily="34" charset="0"/>
              <a:buChar char="•"/>
            </a:pPr>
            <a:endParaRPr lang="en-US" b="0" dirty="0">
              <a:solidFill>
                <a:schemeClr val="bg1"/>
              </a:solidFill>
              <a:latin typeface="+mn-lt"/>
            </a:endParaRPr>
          </a:p>
          <a:p>
            <a:pPr marL="285750" indent="-285750">
              <a:buFont typeface="Arial" panose="020B0604020202020204" pitchFamily="34" charset="0"/>
              <a:buChar char="•"/>
            </a:pPr>
            <a:r>
              <a:rPr lang="en-US" b="0" dirty="0">
                <a:solidFill>
                  <a:schemeClr val="bg1"/>
                </a:solidFill>
                <a:latin typeface="+mn-lt"/>
              </a:rPr>
              <a:t> injuries occur mostly on Saturdays</a:t>
            </a:r>
          </a:p>
        </p:txBody>
      </p:sp>
    </p:spTree>
    <p:extLst>
      <p:ext uri="{BB962C8B-B14F-4D97-AF65-F5344CB8AC3E}">
        <p14:creationId xmlns:p14="http://schemas.microsoft.com/office/powerpoint/2010/main" val="264847257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422</TotalTime>
  <Words>456</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Microsoft YaHei Light</vt:lpstr>
      <vt:lpstr>Arial</vt:lpstr>
      <vt:lpstr>Myriad Pro</vt:lpstr>
      <vt:lpstr>Verdana</vt:lpstr>
      <vt:lpstr>template</vt:lpstr>
      <vt:lpstr>Custom Design</vt:lpstr>
      <vt:lpstr>Chicago Car Crashes </vt:lpstr>
      <vt:lpstr>Outline</vt:lpstr>
      <vt:lpstr> Business Understanding </vt:lpstr>
      <vt:lpstr> Data </vt:lpstr>
      <vt:lpstr>Primary Causes of Crashes</vt:lpstr>
      <vt:lpstr>Crash day of the week Relationship between crashes and injury</vt:lpstr>
      <vt:lpstr>Weather Conditions Relationship between Weather conditions and injury</vt:lpstr>
      <vt:lpstr>RESULT</vt:lpstr>
      <vt:lpstr>Feature Importance's</vt:lpstr>
      <vt:lpstr>Recommendations</vt:lpstr>
      <vt:lpstr>Next Step</vt:lpstr>
      <vt:lpstr>Thank you! GitHub link: HTTPs://github.com/olaidekashimawo/ Email: goldprint3@outlook.com</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Adelusi, Olaide</cp:lastModifiedBy>
  <cp:revision>140</cp:revision>
  <dcterms:created xsi:type="dcterms:W3CDTF">2006-06-29T12:15:01Z</dcterms:created>
  <dcterms:modified xsi:type="dcterms:W3CDTF">2023-03-06T21:53:43Z</dcterms:modified>
</cp:coreProperties>
</file>