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7" r:id="rId3"/>
    <p:sldId id="270" r:id="rId4"/>
    <p:sldId id="274" r:id="rId5"/>
    <p:sldId id="271" r:id="rId6"/>
    <p:sldId id="277" r:id="rId7"/>
    <p:sldId id="275" r:id="rId8"/>
    <p:sldId id="272" r:id="rId9"/>
    <p:sldId id="276" r:id="rId10"/>
    <p:sldId id="273" r:id="rId11"/>
    <p:sldId id="268" r:id="rId12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484"/>
    <p:restoredTop sz="95878"/>
  </p:normalViewPr>
  <p:slideViewPr>
    <p:cSldViewPr snapToGrid="0">
      <p:cViewPr varScale="1">
        <p:scale>
          <a:sx n="110" d="100"/>
          <a:sy n="110" d="100"/>
        </p:scale>
        <p:origin x="208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077085-F841-9BF1-50AB-D599C931D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8633F0-7B10-244E-9477-F7262D796283}" type="datetimeFigureOut">
              <a:rPr lang="en-US"/>
              <a:pPr>
                <a:defRPr/>
              </a:pPr>
              <a:t>4/14/23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D01174-F049-FEEA-1842-E714EC93A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5CD47-6C8B-F6D0-51CD-CA602285B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544E45-C326-BB49-BE0E-4881D332F3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239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CCD486-24CB-75FA-9E13-F89725B29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279DDA-2AF3-2A41-95B7-3D05DB9CCD89}" type="datetimeFigureOut">
              <a:rPr lang="en-US"/>
              <a:pPr>
                <a:defRPr/>
              </a:pPr>
              <a:t>4/14/23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1C69E-07E9-0283-A784-F6465D24F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EF2683-AB33-3F98-ABA4-EC8467DCA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414E3B-1E75-9346-A249-7F219DCAEC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959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6127C5-D241-7B55-13DB-C4171B480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1DE164-D447-4A48-831B-384984825F6E}" type="datetimeFigureOut">
              <a:rPr lang="en-US"/>
              <a:pPr>
                <a:defRPr/>
              </a:pPr>
              <a:t>4/14/23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D2D53-FC2A-F460-3ACF-47D8D20D9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21611-8D2C-832F-F7F2-841B21F4B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D1F312-8441-C149-8DFF-FF7C64A350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079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4D10F6-7C44-9762-C410-3D89D86E1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954A10-A19B-F343-B8B3-05D3A2BA6D18}" type="datetimeFigureOut">
              <a:rPr lang="en-US"/>
              <a:pPr>
                <a:defRPr/>
              </a:pPr>
              <a:t>4/14/23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40959-0425-444A-F6B7-EEDD282CB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CD293-3EDD-605B-D372-CC1E90F36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006503-01C7-C14C-8EE9-AB9DB437C6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791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88A9A-8C85-4261-3918-8D082AC72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071F01-9543-2B47-98D5-8BEC60496FD5}" type="datetimeFigureOut">
              <a:rPr lang="en-US"/>
              <a:pPr>
                <a:defRPr/>
              </a:pPr>
              <a:t>4/14/23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D464E-C5F5-D8A3-1A93-346D76893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FF9A4-DEBE-CA07-2E71-A0719A648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AB7CD6-3896-1B43-8986-717674F243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989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0653151-0665-EA5C-541D-691C2F5C7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8B420C-5C0A-E848-A5BA-B6EB1BA1B694}" type="datetimeFigureOut">
              <a:rPr lang="en-US"/>
              <a:pPr>
                <a:defRPr/>
              </a:pPr>
              <a:t>4/14/23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F276B82-C784-ACDF-09EB-DEF96DE9D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CF3D629-01CD-4C10-AF46-6C601B541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0EB8A2-581A-DC4D-9200-6A8B0CE051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956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C2029E1-A2D5-4C37-81D3-C358B46AC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49584A-188C-D944-82BE-79D6280D3FF3}" type="datetimeFigureOut">
              <a:rPr lang="en-US"/>
              <a:pPr>
                <a:defRPr/>
              </a:pPr>
              <a:t>4/14/23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03F8778E-75F7-749A-C4F2-D22BB8B63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15E9862-8A14-187C-4EF5-3616C96C0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429393-55E2-A54F-9C5B-5C66F1893F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329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B0CD1012-525D-E8F7-39EA-450C07FCA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0417E3-E5EE-D24A-B07B-E74DA279C8E3}" type="datetimeFigureOut">
              <a:rPr lang="en-US"/>
              <a:pPr>
                <a:defRPr/>
              </a:pPr>
              <a:t>4/14/23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52CE41B-2BEA-0743-E19E-F862C8E96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EA6521F-19D4-A3A8-2F46-91CA708AB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99BA5C-2BC7-CA45-8814-FDEEFB1821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470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ABBA06FD-C42A-2564-AFC3-0B6C39F2D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A425C9-6CE7-B743-B131-D24C438BC201}" type="datetimeFigureOut">
              <a:rPr lang="en-US"/>
              <a:pPr>
                <a:defRPr/>
              </a:pPr>
              <a:t>4/14/23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3CC192D0-28B1-2468-8C7C-2F7846B5F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7FD0E30-6120-0279-1D44-DC30801FF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1F7368-6A90-E04A-87BE-E3455FB324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547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FEBBFC4-B534-B1F0-1922-F62CBB62B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1BBDF2-4F28-9C4C-A849-032D80F16CD4}" type="datetimeFigureOut">
              <a:rPr lang="en-US"/>
              <a:pPr>
                <a:defRPr/>
              </a:pPr>
              <a:t>4/14/23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9AF17BA-A66D-DC3D-3D1F-4EA11BFC2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24E27BF-AD27-1BE8-BB4C-7E8A67FA3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5A51AB-D788-6A46-A9C5-391A6E0BB5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644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8E3BF27-61E1-33B4-8DEF-3197144CC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ADC2E3-8217-5F4E-8A6E-E2EAC6B2A0BF}" type="datetimeFigureOut">
              <a:rPr lang="en-US"/>
              <a:pPr>
                <a:defRPr/>
              </a:pPr>
              <a:t>4/14/23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8054C0A-89B1-373F-0FA7-7633745C1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5022811-F83D-1B23-7756-D14382EF4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50F183-C4B4-2B4A-B2AE-397C00B583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474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8727DD82-1262-1103-E983-4B739CA8B9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8A7F3359-D23D-8071-16A5-F9A79234A1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D9AEE-7F05-3484-B11E-5612B1AFAC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75D89050-1869-9243-96C8-2530B23BC46A}" type="datetimeFigureOut">
              <a:rPr lang="en-US"/>
              <a:pPr>
                <a:defRPr/>
              </a:pPr>
              <a:t>4/14/23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E9B770-9BEB-1513-60D8-BD53899D2F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7E2D1-5496-23F6-D876-6CB82FE9D4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7636B30E-9E0E-684B-9E06-A4E69D94B5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5">
            <a:extLst>
              <a:ext uri="{FF2B5EF4-FFF2-40B4-BE49-F238E27FC236}">
                <a16:creationId xmlns:a16="http://schemas.microsoft.com/office/drawing/2014/main" id="{AE7AFC22-47EC-F484-1E6B-7FD04FD935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113" y="0"/>
            <a:ext cx="2325687" cy="2325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extBox 10">
            <a:extLst>
              <a:ext uri="{FF2B5EF4-FFF2-40B4-BE49-F238E27FC236}">
                <a16:creationId xmlns:a16="http://schemas.microsoft.com/office/drawing/2014/main" id="{D047CAC8-7DE8-CEFB-FB08-F53C233731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1538" y="2379663"/>
            <a:ext cx="10251974" cy="2769989"/>
          </a:xfrm>
          <a:prstGeom prst="rect">
            <a:avLst/>
          </a:prstGeom>
          <a:solidFill>
            <a:srgbClr val="3B3B3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6600" dirty="0">
                <a:solidFill>
                  <a:srgbClr val="FF6600"/>
                </a:solidFill>
                <a:latin typeface="Rockwell" panose="02060603020205020403" pitchFamily="18" charset="77"/>
              </a:rPr>
              <a:t>Exploratory Data Analysis</a:t>
            </a:r>
          </a:p>
          <a:p>
            <a:pPr eaLnBrk="1" hangingPunct="1"/>
            <a:r>
              <a:rPr lang="en-US" altLang="en-US" sz="4000" dirty="0">
                <a:latin typeface="Rockwell" panose="02060603020205020403" pitchFamily="18" charset="77"/>
              </a:rPr>
              <a:t>G2M Cab Industry Analysis</a:t>
            </a:r>
          </a:p>
          <a:p>
            <a:pPr eaLnBrk="1" hangingPunct="1"/>
            <a:r>
              <a:rPr lang="en-US" altLang="en-US" sz="4000" dirty="0">
                <a:latin typeface="Rockwell" panose="02060603020205020403" pitchFamily="18" charset="77"/>
              </a:rPr>
              <a:t>Olaide Kashimawo</a:t>
            </a:r>
          </a:p>
          <a:p>
            <a:pPr eaLnBrk="1" hangingPunct="1"/>
            <a:r>
              <a:rPr lang="en-US" altLang="en-US" sz="2800" b="1" dirty="0">
                <a:latin typeface="Rockwell" panose="02060603020205020403" pitchFamily="18" charset="77"/>
              </a:rPr>
              <a:t>04-13-2022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F0632-CCF9-3693-547D-1ACCB43F2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3837"/>
          </a:xfrm>
        </p:spPr>
        <p:txBody>
          <a:bodyPr/>
          <a:lstStyle/>
          <a:p>
            <a:r>
              <a:rPr lang="en-US" sz="3200" dirty="0">
                <a:latin typeface="Rockwell" panose="02060603020205020403" pitchFamily="18" charset="77"/>
              </a:rPr>
              <a:t>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C51DC-F4B4-E25B-6423-614CD9951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6916"/>
            <a:ext cx="10515600" cy="5078881"/>
          </a:xfrm>
        </p:spPr>
        <p:txBody>
          <a:bodyPr/>
          <a:lstStyle/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US" sz="2000" b="0" i="0" dirty="0">
                <a:effectLst/>
                <a:latin typeface="Rockwell" panose="02060603020205020403" pitchFamily="18" charset="77"/>
              </a:rPr>
              <a:t>Since there is a positive correlation between the population of a city and the number of taxi users, it would be prudent for cab companies to expand their services in cities with a high population density.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US" sz="2000" b="0" i="0" dirty="0">
                <a:effectLst/>
                <a:latin typeface="Rockwell" panose="02060603020205020403" pitchFamily="18" charset="77"/>
              </a:rPr>
              <a:t>The analysis demonstrates that the profit margin increases as the number of consumers rises. To increase profits, taxi companies should concentrate on acquiring and expanding their customer base.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US" sz="2000" b="0" i="0" dirty="0">
                <a:effectLst/>
                <a:latin typeface="Rockwell" panose="02060603020205020403" pitchFamily="18" charset="77"/>
              </a:rPr>
              <a:t>The profit margin differs by city. To optimize profits, cab companies should concentrate their operations in cities with a high profit margin.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US" sz="2000" b="0" i="0" dirty="0">
                <a:effectLst/>
                <a:latin typeface="Rockwell" panose="02060603020205020403" pitchFamily="18" charset="77"/>
              </a:rPr>
              <a:t>Understanding the demographics of their consumers would allow taxi companies to tailor their services and marketing strategies accordingly.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001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CF751-3ABD-4C90-B333-41BA6C8D6F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768" y="562768"/>
            <a:ext cx="6858000" cy="5732463"/>
          </a:xfrm>
          <a:solidFill>
            <a:srgbClr val="3B3B3B"/>
          </a:solidFill>
        </p:spPr>
        <p:txBody>
          <a:bodyPr vert="vert270" rtlCol="0" anchor="t">
            <a:normAutofit/>
          </a:bodyPr>
          <a:lstStyle/>
          <a:p>
            <a:pPr fontAlgn="auto">
              <a:spcAft>
                <a:spcPts val="0"/>
              </a:spcAft>
              <a:defRPr/>
            </a:pPr>
            <a:endParaRPr lang="en-US" b="1" dirty="0">
              <a:solidFill>
                <a:srgbClr val="FF6600"/>
              </a:solidFill>
            </a:endParaRPr>
          </a:p>
        </p:txBody>
      </p:sp>
      <p:pic>
        <p:nvPicPr>
          <p:cNvPr id="5122" name="Picture 3">
            <a:extLst>
              <a:ext uri="{FF2B5EF4-FFF2-40B4-BE49-F238E27FC236}">
                <a16:creationId xmlns:a16="http://schemas.microsoft.com/office/drawing/2014/main" id="{2243929B-F5D8-4715-2765-54E5B3C7A9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64225"/>
            <a:ext cx="1654175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Subtitle 5">
            <a:extLst>
              <a:ext uri="{FF2B5EF4-FFF2-40B4-BE49-F238E27FC236}">
                <a16:creationId xmlns:a16="http://schemas.microsoft.com/office/drawing/2014/main" id="{54B9477E-8912-C950-56D9-43461C145D9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5153025" y="2481263"/>
            <a:ext cx="5557838" cy="1655762"/>
          </a:xfrm>
        </p:spPr>
        <p:txBody>
          <a:bodyPr/>
          <a:lstStyle/>
          <a:p>
            <a:r>
              <a:rPr lang="en-US" altLang="en-US" sz="6600">
                <a:solidFill>
                  <a:srgbClr val="FF6600"/>
                </a:solidFill>
              </a:rPr>
              <a:t>Thank You</a:t>
            </a:r>
          </a:p>
          <a:p>
            <a:endParaRPr lang="en-US" altLang="en-US" sz="6600">
              <a:solidFill>
                <a:srgbClr val="FF66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1EF10-3BCB-529C-EC04-807D41274F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rtlCol="0" anchor="t">
            <a:normAutofit/>
          </a:bodyPr>
          <a:lstStyle/>
          <a:p>
            <a:pPr fontAlgn="auto">
              <a:spcAft>
                <a:spcPts val="0"/>
              </a:spcAft>
              <a:defRPr/>
            </a:pP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rgbClr val="FF6600"/>
                </a:solidFill>
                <a:latin typeface="Rockwell" panose="02060603020205020403" pitchFamily="18" charset="77"/>
              </a:rPr>
              <a:t>Agenda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9473E8-32C2-BB71-C468-7E8628EF81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endParaRPr lang="en-US" dirty="0">
              <a:solidFill>
                <a:srgbClr val="FF6600"/>
              </a:solidFill>
            </a:endParaRPr>
          </a:p>
          <a:p>
            <a:pPr algn="just" fontAlgn="auto">
              <a:spcAft>
                <a:spcPts val="0"/>
              </a:spcAft>
              <a:defRPr/>
            </a:pPr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 fontAlgn="auto">
              <a:spcAft>
                <a:spcPts val="0"/>
              </a:spcAft>
              <a:defRPr/>
            </a:pPr>
            <a:r>
              <a:rPr lang="en-US" sz="2800" dirty="0">
                <a:solidFill>
                  <a:srgbClr val="FF6600"/>
                </a:solidFill>
              </a:rPr>
              <a:t>         </a:t>
            </a:r>
          </a:p>
          <a:p>
            <a:pPr algn="just" fontAlgn="auto">
              <a:spcAft>
                <a:spcPts val="0"/>
              </a:spcAft>
              <a:defRPr/>
            </a:pPr>
            <a:r>
              <a:rPr lang="en-US" sz="2800" dirty="0">
                <a:solidFill>
                  <a:srgbClr val="FF6600"/>
                </a:solidFill>
              </a:rPr>
              <a:t>         </a:t>
            </a:r>
            <a:r>
              <a:rPr lang="en-US" sz="2800" dirty="0">
                <a:solidFill>
                  <a:srgbClr val="FF6600"/>
                </a:solidFill>
                <a:latin typeface="Rockwell" panose="02060603020205020403" pitchFamily="18" charset="77"/>
              </a:rPr>
              <a:t>Problem Statement</a:t>
            </a:r>
          </a:p>
          <a:p>
            <a:pPr algn="just" fontAlgn="auto">
              <a:spcAft>
                <a:spcPts val="0"/>
              </a:spcAft>
              <a:defRPr/>
            </a:pPr>
            <a:r>
              <a:rPr lang="en-US" sz="2800" dirty="0">
                <a:solidFill>
                  <a:srgbClr val="FF6600"/>
                </a:solidFill>
                <a:latin typeface="Rockwell" panose="02060603020205020403" pitchFamily="18" charset="77"/>
              </a:rPr>
              <a:t>         Approach</a:t>
            </a:r>
          </a:p>
          <a:p>
            <a:pPr algn="just" fontAlgn="auto">
              <a:spcAft>
                <a:spcPts val="0"/>
              </a:spcAft>
              <a:defRPr/>
            </a:pPr>
            <a:r>
              <a:rPr lang="en-US" sz="2800" dirty="0">
                <a:solidFill>
                  <a:srgbClr val="FF6600"/>
                </a:solidFill>
                <a:latin typeface="Rockwell" panose="02060603020205020403" pitchFamily="18" charset="77"/>
              </a:rPr>
              <a:t>         EDA</a:t>
            </a:r>
          </a:p>
          <a:p>
            <a:pPr algn="just" fontAlgn="auto">
              <a:spcAft>
                <a:spcPts val="0"/>
              </a:spcAft>
              <a:defRPr/>
            </a:pPr>
            <a:r>
              <a:rPr lang="en-US" sz="2800" dirty="0">
                <a:solidFill>
                  <a:srgbClr val="FF6600"/>
                </a:solidFill>
                <a:latin typeface="Rockwell" panose="02060603020205020403" pitchFamily="18" charset="77"/>
              </a:rPr>
              <a:t>         EDA Summary</a:t>
            </a:r>
          </a:p>
          <a:p>
            <a:pPr algn="just" fontAlgn="auto">
              <a:spcAft>
                <a:spcPts val="0"/>
              </a:spcAft>
              <a:defRPr/>
            </a:pPr>
            <a:r>
              <a:rPr lang="en-US" sz="2800" dirty="0">
                <a:solidFill>
                  <a:srgbClr val="FF6600"/>
                </a:solidFill>
                <a:latin typeface="Rockwell" panose="02060603020205020403" pitchFamily="18" charset="77"/>
              </a:rPr>
              <a:t>         Recommendations</a:t>
            </a:r>
          </a:p>
          <a:p>
            <a:pPr fontAlgn="auto">
              <a:spcAft>
                <a:spcPts val="0"/>
              </a:spcAft>
              <a:defRPr/>
            </a:pPr>
            <a:endParaRPr lang="en-US" sz="3200" dirty="0">
              <a:solidFill>
                <a:srgbClr val="FF6600"/>
              </a:solidFill>
            </a:endParaRPr>
          </a:p>
          <a:p>
            <a:pPr fontAlgn="auto">
              <a:spcAft>
                <a:spcPts val="0"/>
              </a:spcAft>
              <a:defRPr/>
            </a:pPr>
            <a:endParaRPr lang="en-US" dirty="0">
              <a:solidFill>
                <a:srgbClr val="FF6600"/>
              </a:solidFill>
            </a:endParaRPr>
          </a:p>
          <a:p>
            <a:pPr fontAlgn="auto">
              <a:spcAft>
                <a:spcPts val="0"/>
              </a:spcAft>
              <a:defRPr/>
            </a:pPr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3075" name="Picture 3">
            <a:extLst>
              <a:ext uri="{FF2B5EF4-FFF2-40B4-BE49-F238E27FC236}">
                <a16:creationId xmlns:a16="http://schemas.microsoft.com/office/drawing/2014/main" id="{D54F867A-332D-A6F7-1C0B-4E91871231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64225"/>
            <a:ext cx="1654175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00044-7684-6A9E-F00F-942EADD8C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205" y="590757"/>
            <a:ext cx="10515600" cy="1325563"/>
          </a:xfrm>
        </p:spPr>
        <p:txBody>
          <a:bodyPr/>
          <a:lstStyle/>
          <a:p>
            <a:r>
              <a:rPr lang="en-US" sz="3200" dirty="0">
                <a:latin typeface="Rockwell" panose="02060603020205020403" pitchFamily="18" charset="77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CE6E2-3EA6-6565-E8D0-F8079EFA8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0" i="0" dirty="0">
              <a:effectLst/>
              <a:latin typeface="Rockwell" panose="02060603020205020403" pitchFamily="18" charset="77"/>
            </a:endParaRPr>
          </a:p>
          <a:p>
            <a:pPr marL="0" indent="0">
              <a:buNone/>
            </a:pPr>
            <a:r>
              <a:rPr lang="en-US" b="0" i="0" dirty="0">
                <a:effectLst/>
                <a:latin typeface="Rockwell" panose="02060603020205020403" pitchFamily="18" charset="77"/>
              </a:rPr>
              <a:t>This notebook's main goal is to help stakeholders better understand the market before making investments in the taxi sector using the Go-to-Market (G2M) method.</a:t>
            </a:r>
            <a:endParaRPr lang="en-US" dirty="0">
              <a:latin typeface="Rockwell" panose="02060603020205020403" pitchFamily="18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036351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2095A-F7C4-F331-8CA0-1BAD8FEF2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3283"/>
          </a:xfrm>
        </p:spPr>
        <p:txBody>
          <a:bodyPr/>
          <a:lstStyle/>
          <a:p>
            <a:r>
              <a:rPr lang="en-US" sz="3200" dirty="0">
                <a:latin typeface="Rockwell" panose="02060603020205020403" pitchFamily="18" charset="77"/>
              </a:rPr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2B678-9465-763E-0699-DD06F9B97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8408"/>
            <a:ext cx="10515600" cy="4868555"/>
          </a:xfrm>
        </p:spPr>
        <p:txBody>
          <a:bodyPr/>
          <a:lstStyle/>
          <a:p>
            <a:pPr marL="0" indent="0">
              <a:buNone/>
            </a:pPr>
            <a:r>
              <a:rPr lang="en-US" sz="2400" b="0" i="0" dirty="0">
                <a:effectLst/>
                <a:latin typeface="Rockwell" panose="02060603020205020403" pitchFamily="18" charset="77"/>
              </a:rPr>
              <a:t>There have been provided 4 individual data sets. Time period of data is from 31/01/2016 to 31/12/2018. </a:t>
            </a:r>
          </a:p>
          <a:p>
            <a:r>
              <a:rPr lang="en-US" sz="2400" b="0" i="0" dirty="0">
                <a:effectLst/>
                <a:latin typeface="Rockwell" panose="02060603020205020403" pitchFamily="18" charset="77"/>
              </a:rPr>
              <a:t>Below are the list of datasets which are provided for the analysis:</a:t>
            </a:r>
          </a:p>
          <a:p>
            <a:endParaRPr lang="en-US" sz="2400" dirty="0">
              <a:latin typeface="Rockwell" panose="02060603020205020403" pitchFamily="18" charset="77"/>
            </a:endParaRPr>
          </a:p>
          <a:p>
            <a:endParaRPr lang="en-US" sz="2400" b="0" i="0" dirty="0">
              <a:effectLst/>
              <a:latin typeface="Rockwell" panose="02060603020205020403" pitchFamily="18" charset="77"/>
            </a:endParaRPr>
          </a:p>
          <a:p>
            <a:endParaRPr lang="en-US" sz="2400" dirty="0">
              <a:latin typeface="Rockwell" panose="02060603020205020403" pitchFamily="18" charset="77"/>
            </a:endParaRPr>
          </a:p>
          <a:p>
            <a:endParaRPr lang="en-US" sz="2400" b="0" i="0" dirty="0">
              <a:effectLst/>
              <a:latin typeface="Rockwell" panose="02060603020205020403" pitchFamily="18" charset="77"/>
            </a:endParaRPr>
          </a:p>
          <a:p>
            <a:endParaRPr lang="en-US" sz="2400" dirty="0">
              <a:latin typeface="Rockwell" panose="02060603020205020403" pitchFamily="18" charset="77"/>
            </a:endParaRPr>
          </a:p>
          <a:p>
            <a:endParaRPr lang="en-US" sz="2400" b="0" i="0" dirty="0">
              <a:effectLst/>
              <a:latin typeface="Rockwell" panose="02060603020205020403" pitchFamily="18" charset="77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2400" b="0" i="0" dirty="0">
              <a:effectLst/>
              <a:latin typeface="Rockwell" panose="02060603020205020403" pitchFamily="18" charset="77"/>
            </a:endParaRPr>
          </a:p>
          <a:p>
            <a:r>
              <a:rPr lang="en-US" sz="2400" b="0" i="0" dirty="0">
                <a:effectLst/>
                <a:latin typeface="Rockwell" panose="02060603020205020403" pitchFamily="18" charset="77"/>
              </a:rPr>
              <a:t>Merge </a:t>
            </a:r>
            <a:r>
              <a:rPr lang="en-US" sz="2000" b="0" i="0" dirty="0">
                <a:effectLst/>
                <a:latin typeface="Rockwell" panose="02060603020205020403" pitchFamily="18" charset="77"/>
              </a:rPr>
              <a:t>data : 19 features after merging and total data point :359391</a:t>
            </a:r>
          </a:p>
          <a:p>
            <a:endParaRPr lang="en-US" sz="2000" b="0" i="0" dirty="0">
              <a:effectLst/>
              <a:latin typeface="Roboto" panose="02000000000000000000" pitchFamily="2" charset="0"/>
            </a:endParaRPr>
          </a:p>
          <a:p>
            <a:endParaRPr lang="en-US" sz="2400" b="0" i="0" dirty="0">
              <a:effectLst/>
              <a:latin typeface="Rockwell" panose="02060603020205020403" pitchFamily="18" charset="77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AA1BFFB-7B4B-034C-B91C-89353C2CE1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631934"/>
              </p:ext>
            </p:extLst>
          </p:nvPr>
        </p:nvGraphicFramePr>
        <p:xfrm>
          <a:off x="1155033" y="2622884"/>
          <a:ext cx="8557389" cy="2743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56835">
                  <a:extLst>
                    <a:ext uri="{9D8B030D-6E8A-4147-A177-3AD203B41FA5}">
                      <a16:colId xmlns:a16="http://schemas.microsoft.com/office/drawing/2014/main" val="354046100"/>
                    </a:ext>
                  </a:extLst>
                </a:gridCol>
                <a:gridCol w="2333518">
                  <a:extLst>
                    <a:ext uri="{9D8B030D-6E8A-4147-A177-3AD203B41FA5}">
                      <a16:colId xmlns:a16="http://schemas.microsoft.com/office/drawing/2014/main" val="2700487144"/>
                    </a:ext>
                  </a:extLst>
                </a:gridCol>
                <a:gridCol w="2333518">
                  <a:extLst>
                    <a:ext uri="{9D8B030D-6E8A-4147-A177-3AD203B41FA5}">
                      <a16:colId xmlns:a16="http://schemas.microsoft.com/office/drawing/2014/main" val="3574729952"/>
                    </a:ext>
                  </a:extLst>
                </a:gridCol>
                <a:gridCol w="2333518">
                  <a:extLst>
                    <a:ext uri="{9D8B030D-6E8A-4147-A177-3AD203B41FA5}">
                      <a16:colId xmlns:a16="http://schemas.microsoft.com/office/drawing/2014/main" val="321808208"/>
                    </a:ext>
                  </a:extLst>
                </a:gridCol>
              </a:tblGrid>
              <a:tr h="56624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effectLst/>
                          <a:latin typeface="Roboto" panose="02000000000000000000" pitchFamily="2" charset="0"/>
                        </a:rPr>
                        <a:t> Data Points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Columns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Memory </a:t>
                      </a:r>
                      <a:r>
                        <a:rPr lang="en-US" dirty="0" err="1"/>
                        <a:t>usuage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774299"/>
                  </a:ext>
                </a:extLst>
              </a:tr>
              <a:tr h="566249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Cab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359391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19.2 MB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1283447"/>
                  </a:ext>
                </a:extLst>
              </a:tr>
              <a:tr h="566249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49170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 MB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030020"/>
                  </a:ext>
                </a:extLst>
              </a:tr>
              <a:tr h="478204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Transaction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440098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10.1 MB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8101637"/>
                  </a:ext>
                </a:extLst>
              </a:tr>
              <a:tr h="566249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Cities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608.0 Byte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7951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6612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00044-7684-6A9E-F00F-942EADD8C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0" i="0" dirty="0">
                <a:effectLst/>
                <a:latin typeface="Rockwell" panose="02060603020205020403" pitchFamily="18" charset="77"/>
              </a:rPr>
              <a:t>Customer demographics analysis</a:t>
            </a:r>
            <a:br>
              <a:rPr lang="en-US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</a:br>
            <a:r>
              <a:rPr lang="en-US" sz="2000" b="0" i="0" dirty="0">
                <a:effectLst/>
                <a:latin typeface="Rockwell" panose="02060603020205020403" pitchFamily="18" charset="77"/>
              </a:rPr>
              <a:t>The average age for both the pink and yellow cab is 35. The yellow cab has more male customer. The mean income of both customer is above $14,000.00</a:t>
            </a:r>
            <a:endParaRPr lang="en-US" sz="2000" dirty="0">
              <a:latin typeface="Rockwell" panose="02060603020205020403" pitchFamily="18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CE6E2-3EA6-6565-E8D0-F8079EFA8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ADF9FC37-AC72-341A-26D1-323CA0AEB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5625"/>
            <a:ext cx="1015866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2977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88BBA-6A01-2657-5683-50A3268BB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Rockwell" panose="02060603020205020403" pitchFamily="18" charset="77"/>
              </a:rPr>
              <a:t>Market Share</a:t>
            </a:r>
            <a:br>
              <a:rPr lang="en-US" dirty="0">
                <a:latin typeface="Rockwell" panose="02060603020205020403" pitchFamily="18" charset="77"/>
              </a:rPr>
            </a:br>
            <a:r>
              <a:rPr lang="en-US" sz="2000" b="0" i="0" dirty="0">
                <a:effectLst/>
                <a:latin typeface="Rockwell" panose="02060603020205020403" pitchFamily="18" charset="77"/>
              </a:rPr>
              <a:t>The yellow cab company has the 76.4% of the market share</a:t>
            </a:r>
            <a:r>
              <a:rPr lang="en-US" b="0" i="0" dirty="0">
                <a:solidFill>
                  <a:srgbClr val="D5D5D5"/>
                </a:solidFill>
                <a:effectLst/>
                <a:latin typeface="Rockwell" panose="02060603020205020403" pitchFamily="18" charset="77"/>
              </a:rPr>
              <a:t>.</a:t>
            </a:r>
            <a:endParaRPr lang="en-US" dirty="0">
              <a:latin typeface="Rockwell" panose="02060603020205020403" pitchFamily="18" charset="77"/>
            </a:endParaRPr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F3D92877-7DC4-A09A-D4C9-74791D3F300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0278" y="2128044"/>
            <a:ext cx="4915222" cy="374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5918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ABB50-0B09-E179-17B8-5C9435007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4084"/>
            <a:ext cx="10515600" cy="1325563"/>
          </a:xfrm>
        </p:spPr>
        <p:txBody>
          <a:bodyPr/>
          <a:lstStyle/>
          <a:p>
            <a:r>
              <a:rPr lang="en-US" sz="3200" dirty="0">
                <a:latin typeface="Rockwell" panose="02060603020205020403" pitchFamily="18" charset="77"/>
              </a:rPr>
              <a:t>Day of Week ride Count and Company Distribution</a:t>
            </a:r>
            <a:br>
              <a:rPr lang="en-US" sz="2400" dirty="0">
                <a:latin typeface="Roboto" panose="02000000000000000000" pitchFamily="2" charset="0"/>
              </a:rPr>
            </a:br>
            <a:r>
              <a:rPr lang="en-US" sz="2000" dirty="0">
                <a:latin typeface="Rockwell" panose="02060603020205020403" pitchFamily="18" charset="77"/>
              </a:rPr>
              <a:t>We cab see on more Yellow cab on Sundays and Monday having more rides, yellow cab take home more profit</a:t>
            </a:r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CF10D29A-526F-0F11-A87F-C1B26EDED26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24684"/>
            <a:ext cx="10515600" cy="4153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464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82425-03CA-0A81-8E32-4F31D03D6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62572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>
                <a:latin typeface="Rockwell" panose="02060603020205020403" pitchFamily="18" charset="77"/>
              </a:rPr>
              <a:t>Yearly Profit per company</a:t>
            </a:r>
            <a:br>
              <a:rPr lang="en-US" dirty="0"/>
            </a:br>
            <a:r>
              <a:rPr lang="en-US" sz="2000" b="0" i="0" dirty="0">
                <a:effectLst/>
                <a:latin typeface="Rockwell" panose="02060603020205020403" pitchFamily="18" charset="77"/>
              </a:rPr>
              <a:t>Profit per Company decreases over time in both companies where 2019 recorded the least with Pink Cab $8,463,212,Yellow Cab $3,736,168 and 2017 shows increase in profit for pink with $16,586,614.06 and pink cab had little to no change.</a:t>
            </a:r>
            <a:endParaRPr lang="en-US" sz="2000" dirty="0">
              <a:latin typeface="Rockwell" panose="02060603020205020403" pitchFamily="18" charset="77"/>
            </a:endParaRPr>
          </a:p>
        </p:txBody>
      </p:sp>
      <p:pic>
        <p:nvPicPr>
          <p:cNvPr id="19458" name="Picture 2">
            <a:extLst>
              <a:ext uri="{FF2B5EF4-FFF2-40B4-BE49-F238E27FC236}">
                <a16:creationId xmlns:a16="http://schemas.microsoft.com/office/drawing/2014/main" id="{B5E1599F-5722-699F-B82B-D88A9B1006D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41537"/>
            <a:ext cx="1051560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210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8C79A-706E-B20A-A76E-03790B91E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br>
              <a:rPr lang="en-US" dirty="0">
                <a:latin typeface="Rockwell" panose="02060603020205020403" pitchFamily="18" charset="77"/>
              </a:rPr>
            </a:br>
            <a:r>
              <a:rPr lang="en-US" dirty="0">
                <a:latin typeface="Rockwell" panose="02060603020205020403" pitchFamily="18" charset="77"/>
              </a:rPr>
              <a:t>Profit margin per City </a:t>
            </a:r>
            <a:br>
              <a:rPr lang="en-US" sz="2000" dirty="0"/>
            </a:br>
            <a:r>
              <a:rPr lang="en-US" sz="2000" b="0" i="0" dirty="0">
                <a:effectLst/>
                <a:latin typeface="Roboto" panose="02000000000000000000" pitchFamily="2" charset="0"/>
              </a:rPr>
              <a:t>This gives us a bar chart showing the average profit margin for each city with New York having the highest average profit margin</a:t>
            </a:r>
            <a:br>
              <a:rPr lang="en-US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</a:br>
            <a:endParaRPr lang="en-US" dirty="0"/>
          </a:p>
        </p:txBody>
      </p:sp>
      <p:pic>
        <p:nvPicPr>
          <p:cNvPr id="20482" name="Picture 2">
            <a:extLst>
              <a:ext uri="{FF2B5EF4-FFF2-40B4-BE49-F238E27FC236}">
                <a16:creationId xmlns:a16="http://schemas.microsoft.com/office/drawing/2014/main" id="{FD675F09-E81A-9314-E2EE-0CD5E554D84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9228" y="1825625"/>
            <a:ext cx="623354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5147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ta Glacier Internship" id="{2B17C0A9-4F1A-394C-9305-82F12CA26E4F}" vid="{F9955FDF-826E-7C4D-B52C-017E9540C8B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133</TotalTime>
  <Words>408</Words>
  <Application>Microsoft Macintosh PowerPoint</Application>
  <PresentationFormat>Widescreen</PresentationFormat>
  <Paragraphs>58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Arial</vt:lpstr>
      <vt:lpstr>Calibri Light</vt:lpstr>
      <vt:lpstr>Office Theme</vt:lpstr>
      <vt:lpstr>PowerPoint Presentation</vt:lpstr>
      <vt:lpstr>   Agenda</vt:lpstr>
      <vt:lpstr>Problem Statement</vt:lpstr>
      <vt:lpstr>Data</vt:lpstr>
      <vt:lpstr>Customer demographics analysis The average age for both the pink and yellow cab is 35. The yellow cab has more male customer. The mean income of both customer is above $14,000.00</vt:lpstr>
      <vt:lpstr>Market Share The yellow cab company has the 76.4% of the market share.</vt:lpstr>
      <vt:lpstr>Day of Week ride Count and Company Distribution We cab see on more Yellow cab on Sundays and Monday having more rides, yellow cab take home more profit</vt:lpstr>
      <vt:lpstr>Yearly Profit per company Profit per Company decreases over time in both companies where 2019 recorded the least with Pink Cab $8,463,212,Yellow Cab $3,736,168 and 2017 shows increase in profit for pink with $16,586,614.06 and pink cab had little to no change.</vt:lpstr>
      <vt:lpstr> Profit margin per City  This gives us a bar chart showing the average profit margin for each city with New York having the highest average profit margin </vt:lpstr>
      <vt:lpstr>RECOMMENDATION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Olaide Kashimawo</dc:creator>
  <cp:lastModifiedBy>Olaide Kashimawo</cp:lastModifiedBy>
  <cp:revision>6</cp:revision>
  <dcterms:created xsi:type="dcterms:W3CDTF">2023-04-15T00:47:45Z</dcterms:created>
  <dcterms:modified xsi:type="dcterms:W3CDTF">2023-04-15T03:02:39Z</dcterms:modified>
</cp:coreProperties>
</file>