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6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71" r:id="rId7"/>
    <p:sldId id="275" r:id="rId8"/>
    <p:sldId id="260" r:id="rId9"/>
    <p:sldId id="269" r:id="rId10"/>
    <p:sldId id="273" r:id="rId11"/>
    <p:sldId id="266" r:id="rId12"/>
    <p:sldId id="276" r:id="rId13"/>
    <p:sldId id="274" r:id="rId14"/>
    <p:sldId id="268" r:id="rId15"/>
    <p:sldId id="270" r:id="rId16"/>
    <p:sldId id="26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88" autoAdjust="0"/>
    <p:restoredTop sz="95707"/>
  </p:normalViewPr>
  <p:slideViewPr>
    <p:cSldViewPr snapToGrid="0" showGuides="1">
      <p:cViewPr>
        <p:scale>
          <a:sx n="95" d="100"/>
          <a:sy n="95" d="100"/>
        </p:scale>
        <p:origin x="-472" y="4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26208-2144-4DAF-AD40-CD415B90075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62E3DD1-FEB7-4E87-BC64-DD3837B36E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Bedroom</a:t>
          </a:r>
        </a:p>
      </dgm:t>
    </dgm:pt>
    <dgm:pt modelId="{3608D7B9-817C-48D4-8FD4-D86AA9C15445}" type="parTrans" cxnId="{74D3C182-54BD-4761-88C3-7E483497A9F5}">
      <dgm:prSet/>
      <dgm:spPr/>
      <dgm:t>
        <a:bodyPr/>
        <a:lstStyle/>
        <a:p>
          <a:endParaRPr lang="en-US"/>
        </a:p>
      </dgm:t>
    </dgm:pt>
    <dgm:pt modelId="{F11EDAB2-753D-42F4-917D-3E7962993CDB}" type="sibTrans" cxnId="{74D3C182-54BD-4761-88C3-7E483497A9F5}">
      <dgm:prSet/>
      <dgm:spPr/>
      <dgm:t>
        <a:bodyPr/>
        <a:lstStyle/>
        <a:p>
          <a:endParaRPr lang="en-US"/>
        </a:p>
      </dgm:t>
    </dgm:pt>
    <dgm:pt modelId="{41244166-3FCA-441C-9EB1-53C5BB31C1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Bathroom</a:t>
          </a:r>
        </a:p>
      </dgm:t>
    </dgm:pt>
    <dgm:pt modelId="{1FA3C7A0-6090-441D-B367-C4E781DF9AEB}" type="parTrans" cxnId="{1ED8CB53-0F5E-437F-B5DF-AA8E460C1A72}">
      <dgm:prSet/>
      <dgm:spPr/>
      <dgm:t>
        <a:bodyPr/>
        <a:lstStyle/>
        <a:p>
          <a:endParaRPr lang="en-US"/>
        </a:p>
      </dgm:t>
    </dgm:pt>
    <dgm:pt modelId="{7884411F-8431-4B04-9D88-59A083CB78FA}" type="sibTrans" cxnId="{1ED8CB53-0F5E-437F-B5DF-AA8E460C1A72}">
      <dgm:prSet/>
      <dgm:spPr/>
      <dgm:t>
        <a:bodyPr/>
        <a:lstStyle/>
        <a:p>
          <a:endParaRPr lang="en-US"/>
        </a:p>
      </dgm:t>
    </dgm:pt>
    <dgm:pt modelId="{9C1CECEA-948F-4A20-BE38-9504CD98C1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Waterfront</a:t>
          </a:r>
        </a:p>
      </dgm:t>
    </dgm:pt>
    <dgm:pt modelId="{1ED0ECA2-0885-40BA-8E51-D0DC8D0FC021}" type="parTrans" cxnId="{DA9ED713-6088-4B8A-A93E-F587B153764F}">
      <dgm:prSet/>
      <dgm:spPr/>
      <dgm:t>
        <a:bodyPr/>
        <a:lstStyle/>
        <a:p>
          <a:endParaRPr lang="en-US"/>
        </a:p>
      </dgm:t>
    </dgm:pt>
    <dgm:pt modelId="{4444268C-B716-4896-BDF6-1E0B78378E18}" type="sibTrans" cxnId="{DA9ED713-6088-4B8A-A93E-F587B153764F}">
      <dgm:prSet/>
      <dgm:spPr/>
      <dgm:t>
        <a:bodyPr/>
        <a:lstStyle/>
        <a:p>
          <a:endParaRPr lang="en-US"/>
        </a:p>
      </dgm:t>
    </dgm:pt>
    <dgm:pt modelId="{4CD27B0D-1DB3-4D19-BEBB-1099535C21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Square feet living</a:t>
          </a:r>
        </a:p>
      </dgm:t>
    </dgm:pt>
    <dgm:pt modelId="{DD6C9E7D-BAF9-4F70-8F95-3304A581BE02}" type="parTrans" cxnId="{533AEAB3-351A-4738-84ED-EDD4A4E2B396}">
      <dgm:prSet/>
      <dgm:spPr/>
      <dgm:t>
        <a:bodyPr/>
        <a:lstStyle/>
        <a:p>
          <a:endParaRPr lang="en-US"/>
        </a:p>
      </dgm:t>
    </dgm:pt>
    <dgm:pt modelId="{DB816A05-0A1E-4FE7-A8D3-029227B19209}" type="sibTrans" cxnId="{533AEAB3-351A-4738-84ED-EDD4A4E2B396}">
      <dgm:prSet/>
      <dgm:spPr/>
      <dgm:t>
        <a:bodyPr/>
        <a:lstStyle/>
        <a:p>
          <a:endParaRPr lang="en-US"/>
        </a:p>
      </dgm:t>
    </dgm:pt>
    <dgm:pt modelId="{824A9278-A1A7-DF45-94E4-E160866ECA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Longitude and Latitude</a:t>
          </a:r>
        </a:p>
      </dgm:t>
    </dgm:pt>
    <dgm:pt modelId="{90971E54-E329-CE4C-A40F-05DBCC5A0701}" type="parTrans" cxnId="{C66A7A8F-803B-A743-AAA6-7D5423CF0D29}">
      <dgm:prSet/>
      <dgm:spPr/>
      <dgm:t>
        <a:bodyPr/>
        <a:lstStyle/>
        <a:p>
          <a:endParaRPr lang="en-US"/>
        </a:p>
      </dgm:t>
    </dgm:pt>
    <dgm:pt modelId="{EB89877A-1384-AE48-B5C7-459AB527DE6D}" type="sibTrans" cxnId="{C66A7A8F-803B-A743-AAA6-7D5423CF0D29}">
      <dgm:prSet/>
      <dgm:spPr/>
      <dgm:t>
        <a:bodyPr/>
        <a:lstStyle/>
        <a:p>
          <a:endParaRPr lang="en-US"/>
        </a:p>
      </dgm:t>
    </dgm:pt>
    <dgm:pt modelId="{F68817CD-C3B0-4479-88D4-718B9B9D1ACD}" type="pres">
      <dgm:prSet presAssocID="{82226208-2144-4DAF-AD40-CD415B900754}" presName="root" presStyleCnt="0">
        <dgm:presLayoutVars>
          <dgm:dir/>
          <dgm:resizeHandles val="exact"/>
        </dgm:presLayoutVars>
      </dgm:prSet>
      <dgm:spPr/>
    </dgm:pt>
    <dgm:pt modelId="{DC2C8DAC-C859-4555-AA5B-782018741B39}" type="pres">
      <dgm:prSet presAssocID="{B62E3DD1-FEB7-4E87-BC64-DD3837B36EB1}" presName="compNode" presStyleCnt="0"/>
      <dgm:spPr/>
    </dgm:pt>
    <dgm:pt modelId="{E759405A-E3B7-4401-856B-1BE6A2D5C570}" type="pres">
      <dgm:prSet presAssocID="{B62E3DD1-FEB7-4E87-BC64-DD3837B36EB1}" presName="iconBgRect" presStyleLbl="bgShp" presStyleIdx="0" presStyleCnt="5"/>
      <dgm:spPr/>
    </dgm:pt>
    <dgm:pt modelId="{353BF653-A61A-4889-970F-4149E3F82BC9}" type="pres">
      <dgm:prSet presAssocID="{B62E3DD1-FEB7-4E87-BC64-DD3837B36EB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445F1069-CD4B-4506-8A22-048F54514816}" type="pres">
      <dgm:prSet presAssocID="{B62E3DD1-FEB7-4E87-BC64-DD3837B36EB1}" presName="spaceRect" presStyleCnt="0"/>
      <dgm:spPr/>
    </dgm:pt>
    <dgm:pt modelId="{1996107D-5BD2-48A6-AC86-F5774CB8BCA8}" type="pres">
      <dgm:prSet presAssocID="{B62E3DD1-FEB7-4E87-BC64-DD3837B36EB1}" presName="textRect" presStyleLbl="revTx" presStyleIdx="0" presStyleCnt="5">
        <dgm:presLayoutVars>
          <dgm:chMax val="1"/>
          <dgm:chPref val="1"/>
        </dgm:presLayoutVars>
      </dgm:prSet>
      <dgm:spPr/>
    </dgm:pt>
    <dgm:pt modelId="{F8CA2E7E-511D-4445-9D77-1FBE73FA0B4E}" type="pres">
      <dgm:prSet presAssocID="{F11EDAB2-753D-42F4-917D-3E7962993CDB}" presName="sibTrans" presStyleCnt="0"/>
      <dgm:spPr/>
    </dgm:pt>
    <dgm:pt modelId="{C3403724-2822-4E71-BEE3-B150883D3CA5}" type="pres">
      <dgm:prSet presAssocID="{41244166-3FCA-441C-9EB1-53C5BB31C176}" presName="compNode" presStyleCnt="0"/>
      <dgm:spPr/>
    </dgm:pt>
    <dgm:pt modelId="{2D65FEC3-DA50-4499-85AE-278448C9B4C3}" type="pres">
      <dgm:prSet presAssocID="{41244166-3FCA-441C-9EB1-53C5BB31C176}" presName="iconBgRect" presStyleLbl="bgShp" presStyleIdx="1" presStyleCnt="5"/>
      <dgm:spPr/>
    </dgm:pt>
    <dgm:pt modelId="{ADB7B7EB-B476-42CB-AA37-0558E78BB39E}" type="pres">
      <dgm:prSet presAssocID="{41244166-3FCA-441C-9EB1-53C5BB31C17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BAF688E7-1E9D-4CE7-8CDD-5DD79958ED24}" type="pres">
      <dgm:prSet presAssocID="{41244166-3FCA-441C-9EB1-53C5BB31C176}" presName="spaceRect" presStyleCnt="0"/>
      <dgm:spPr/>
    </dgm:pt>
    <dgm:pt modelId="{4BEC139F-F6B8-4C72-8D1D-FCB6C84C532E}" type="pres">
      <dgm:prSet presAssocID="{41244166-3FCA-441C-9EB1-53C5BB31C176}" presName="textRect" presStyleLbl="revTx" presStyleIdx="1" presStyleCnt="5">
        <dgm:presLayoutVars>
          <dgm:chMax val="1"/>
          <dgm:chPref val="1"/>
        </dgm:presLayoutVars>
      </dgm:prSet>
      <dgm:spPr/>
    </dgm:pt>
    <dgm:pt modelId="{95018462-EB0A-4392-9868-4DA0F2EEC7E5}" type="pres">
      <dgm:prSet presAssocID="{7884411F-8431-4B04-9D88-59A083CB78FA}" presName="sibTrans" presStyleCnt="0"/>
      <dgm:spPr/>
    </dgm:pt>
    <dgm:pt modelId="{0A90D893-E1A9-425B-8C11-14415189D616}" type="pres">
      <dgm:prSet presAssocID="{9C1CECEA-948F-4A20-BE38-9504CD98C198}" presName="compNode" presStyleCnt="0"/>
      <dgm:spPr/>
    </dgm:pt>
    <dgm:pt modelId="{2A3A9032-07BD-4246-80B1-C4AA2FC9544F}" type="pres">
      <dgm:prSet presAssocID="{9C1CECEA-948F-4A20-BE38-9504CD98C198}" presName="iconBgRect" presStyleLbl="bgShp" presStyleIdx="2" presStyleCnt="5"/>
      <dgm:spPr/>
    </dgm:pt>
    <dgm:pt modelId="{974EC064-244A-4F95-927F-9AAE64F619C9}" type="pres">
      <dgm:prSet presAssocID="{9C1CECEA-948F-4A20-BE38-9504CD98C19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house scene"/>
        </a:ext>
      </dgm:extLst>
    </dgm:pt>
    <dgm:pt modelId="{CA135A15-C516-4D7B-8508-DB95D8B64C50}" type="pres">
      <dgm:prSet presAssocID="{9C1CECEA-948F-4A20-BE38-9504CD98C198}" presName="spaceRect" presStyleCnt="0"/>
      <dgm:spPr/>
    </dgm:pt>
    <dgm:pt modelId="{8E447C27-D1CD-4B01-AA7F-BD754D162623}" type="pres">
      <dgm:prSet presAssocID="{9C1CECEA-948F-4A20-BE38-9504CD98C198}" presName="textRect" presStyleLbl="revTx" presStyleIdx="2" presStyleCnt="5">
        <dgm:presLayoutVars>
          <dgm:chMax val="1"/>
          <dgm:chPref val="1"/>
        </dgm:presLayoutVars>
      </dgm:prSet>
      <dgm:spPr/>
    </dgm:pt>
    <dgm:pt modelId="{D48CB250-BC71-4B28-9DB4-BF53C90ACEA7}" type="pres">
      <dgm:prSet presAssocID="{4444268C-B716-4896-BDF6-1E0B78378E18}" presName="sibTrans" presStyleCnt="0"/>
      <dgm:spPr/>
    </dgm:pt>
    <dgm:pt modelId="{DEA97A15-FDA3-4B42-AA92-67E6B710C4CC}" type="pres">
      <dgm:prSet presAssocID="{4CD27B0D-1DB3-4D19-BEBB-1099535C2161}" presName="compNode" presStyleCnt="0"/>
      <dgm:spPr/>
    </dgm:pt>
    <dgm:pt modelId="{5C368310-F629-4BE5-AB14-7BBEDA868FD4}" type="pres">
      <dgm:prSet presAssocID="{4CD27B0D-1DB3-4D19-BEBB-1099535C2161}" presName="iconBgRect" presStyleLbl="bgShp" presStyleIdx="3" presStyleCnt="5"/>
      <dgm:spPr/>
    </dgm:pt>
    <dgm:pt modelId="{230E4C67-CFAF-4F18-BE4C-6412F263BA53}" type="pres">
      <dgm:prSet presAssocID="{4CD27B0D-1DB3-4D19-BEBB-1099535C21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ch"/>
        </a:ext>
      </dgm:extLst>
    </dgm:pt>
    <dgm:pt modelId="{58F1AA1E-40E1-4023-B8A3-03F0B48EE06E}" type="pres">
      <dgm:prSet presAssocID="{4CD27B0D-1DB3-4D19-BEBB-1099535C2161}" presName="spaceRect" presStyleCnt="0"/>
      <dgm:spPr/>
    </dgm:pt>
    <dgm:pt modelId="{478FF8F7-6714-432B-AEDB-75131A7C7525}" type="pres">
      <dgm:prSet presAssocID="{4CD27B0D-1DB3-4D19-BEBB-1099535C2161}" presName="textRect" presStyleLbl="revTx" presStyleIdx="3" presStyleCnt="5">
        <dgm:presLayoutVars>
          <dgm:chMax val="1"/>
          <dgm:chPref val="1"/>
        </dgm:presLayoutVars>
      </dgm:prSet>
      <dgm:spPr/>
    </dgm:pt>
    <dgm:pt modelId="{DDC0CBAB-0C72-4081-AF8B-7624DA958ED6}" type="pres">
      <dgm:prSet presAssocID="{DB816A05-0A1E-4FE7-A8D3-029227B19209}" presName="sibTrans" presStyleCnt="0"/>
      <dgm:spPr/>
    </dgm:pt>
    <dgm:pt modelId="{D8076B09-80D0-4BAC-A1D1-4DFF4560F2EC}" type="pres">
      <dgm:prSet presAssocID="{824A9278-A1A7-DF45-94E4-E160866ECA8F}" presName="compNode" presStyleCnt="0"/>
      <dgm:spPr/>
    </dgm:pt>
    <dgm:pt modelId="{135C46AB-508C-4343-BBAC-5CE5C4697832}" type="pres">
      <dgm:prSet presAssocID="{824A9278-A1A7-DF45-94E4-E160866ECA8F}" presName="iconBgRect" presStyleLbl="bgShp" presStyleIdx="4" presStyleCnt="5"/>
      <dgm:spPr/>
    </dgm:pt>
    <dgm:pt modelId="{1BCFD13E-4B76-4F20-9FE5-440744851D5A}" type="pres">
      <dgm:prSet presAssocID="{824A9278-A1A7-DF45-94E4-E160866ECA8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C00D501E-B89C-4A16-AF8F-93E912A1DD43}" type="pres">
      <dgm:prSet presAssocID="{824A9278-A1A7-DF45-94E4-E160866ECA8F}" presName="spaceRect" presStyleCnt="0"/>
      <dgm:spPr/>
    </dgm:pt>
    <dgm:pt modelId="{76BBDB90-6F6D-4851-BB9B-4AF01A712099}" type="pres">
      <dgm:prSet presAssocID="{824A9278-A1A7-DF45-94E4-E160866ECA8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A9ED713-6088-4B8A-A93E-F587B153764F}" srcId="{82226208-2144-4DAF-AD40-CD415B900754}" destId="{9C1CECEA-948F-4A20-BE38-9504CD98C198}" srcOrd="2" destOrd="0" parTransId="{1ED0ECA2-0885-40BA-8E51-D0DC8D0FC021}" sibTransId="{4444268C-B716-4896-BDF6-1E0B78378E18}"/>
    <dgm:cxn modelId="{228FB116-2A5A-9C45-B74D-EA1593775350}" type="presOf" srcId="{41244166-3FCA-441C-9EB1-53C5BB31C176}" destId="{4BEC139F-F6B8-4C72-8D1D-FCB6C84C532E}" srcOrd="0" destOrd="0" presId="urn:microsoft.com/office/officeart/2018/5/layout/IconCircleLabelList"/>
    <dgm:cxn modelId="{1ED8CB53-0F5E-437F-B5DF-AA8E460C1A72}" srcId="{82226208-2144-4DAF-AD40-CD415B900754}" destId="{41244166-3FCA-441C-9EB1-53C5BB31C176}" srcOrd="1" destOrd="0" parTransId="{1FA3C7A0-6090-441D-B367-C4E781DF9AEB}" sibTransId="{7884411F-8431-4B04-9D88-59A083CB78FA}"/>
    <dgm:cxn modelId="{57C56A61-C10B-A34C-96C3-6F2DC522C49C}" type="presOf" srcId="{9C1CECEA-948F-4A20-BE38-9504CD98C198}" destId="{8E447C27-D1CD-4B01-AA7F-BD754D162623}" srcOrd="0" destOrd="0" presId="urn:microsoft.com/office/officeart/2018/5/layout/IconCircleLabelList"/>
    <dgm:cxn modelId="{56A6EE61-7F60-E747-A751-7164F51077AB}" type="presOf" srcId="{4CD27B0D-1DB3-4D19-BEBB-1099535C2161}" destId="{478FF8F7-6714-432B-AEDB-75131A7C7525}" srcOrd="0" destOrd="0" presId="urn:microsoft.com/office/officeart/2018/5/layout/IconCircleLabelList"/>
    <dgm:cxn modelId="{74D3C182-54BD-4761-88C3-7E483497A9F5}" srcId="{82226208-2144-4DAF-AD40-CD415B900754}" destId="{B62E3DD1-FEB7-4E87-BC64-DD3837B36EB1}" srcOrd="0" destOrd="0" parTransId="{3608D7B9-817C-48D4-8FD4-D86AA9C15445}" sibTransId="{F11EDAB2-753D-42F4-917D-3E7962993CDB}"/>
    <dgm:cxn modelId="{C66A7A8F-803B-A743-AAA6-7D5423CF0D29}" srcId="{82226208-2144-4DAF-AD40-CD415B900754}" destId="{824A9278-A1A7-DF45-94E4-E160866ECA8F}" srcOrd="4" destOrd="0" parTransId="{90971E54-E329-CE4C-A40F-05DBCC5A0701}" sibTransId="{EB89877A-1384-AE48-B5C7-459AB527DE6D}"/>
    <dgm:cxn modelId="{740468A1-7A8A-FC42-8B35-82686847E8D1}" type="presOf" srcId="{82226208-2144-4DAF-AD40-CD415B900754}" destId="{F68817CD-C3B0-4479-88D4-718B9B9D1ACD}" srcOrd="0" destOrd="0" presId="urn:microsoft.com/office/officeart/2018/5/layout/IconCircleLabelList"/>
    <dgm:cxn modelId="{533AEAB3-351A-4738-84ED-EDD4A4E2B396}" srcId="{82226208-2144-4DAF-AD40-CD415B900754}" destId="{4CD27B0D-1DB3-4D19-BEBB-1099535C2161}" srcOrd="3" destOrd="0" parTransId="{DD6C9E7D-BAF9-4F70-8F95-3304A581BE02}" sibTransId="{DB816A05-0A1E-4FE7-A8D3-029227B19209}"/>
    <dgm:cxn modelId="{7ED6ECB4-3BC9-2241-91A8-523D4BFB7885}" type="presOf" srcId="{B62E3DD1-FEB7-4E87-BC64-DD3837B36EB1}" destId="{1996107D-5BD2-48A6-AC86-F5774CB8BCA8}" srcOrd="0" destOrd="0" presId="urn:microsoft.com/office/officeart/2018/5/layout/IconCircleLabelList"/>
    <dgm:cxn modelId="{796F00C9-497F-D848-91C0-0CC221230DB1}" type="presOf" srcId="{824A9278-A1A7-DF45-94E4-E160866ECA8F}" destId="{76BBDB90-6F6D-4851-BB9B-4AF01A712099}" srcOrd="0" destOrd="0" presId="urn:microsoft.com/office/officeart/2018/5/layout/IconCircleLabelList"/>
    <dgm:cxn modelId="{F5F16F77-B64A-AF45-BAE6-FAC5D77B20F5}" type="presParOf" srcId="{F68817CD-C3B0-4479-88D4-718B9B9D1ACD}" destId="{DC2C8DAC-C859-4555-AA5B-782018741B39}" srcOrd="0" destOrd="0" presId="urn:microsoft.com/office/officeart/2018/5/layout/IconCircleLabelList"/>
    <dgm:cxn modelId="{BB5CC03D-EB4F-CD4F-8212-08E6934E0B5B}" type="presParOf" srcId="{DC2C8DAC-C859-4555-AA5B-782018741B39}" destId="{E759405A-E3B7-4401-856B-1BE6A2D5C570}" srcOrd="0" destOrd="0" presId="urn:microsoft.com/office/officeart/2018/5/layout/IconCircleLabelList"/>
    <dgm:cxn modelId="{43B8D88A-763C-C44D-A6C8-B0EDE0D87DEA}" type="presParOf" srcId="{DC2C8DAC-C859-4555-AA5B-782018741B39}" destId="{353BF653-A61A-4889-970F-4149E3F82BC9}" srcOrd="1" destOrd="0" presId="urn:microsoft.com/office/officeart/2018/5/layout/IconCircleLabelList"/>
    <dgm:cxn modelId="{D5B5A670-BDE4-B048-BCE7-674FA038B4D3}" type="presParOf" srcId="{DC2C8DAC-C859-4555-AA5B-782018741B39}" destId="{445F1069-CD4B-4506-8A22-048F54514816}" srcOrd="2" destOrd="0" presId="urn:microsoft.com/office/officeart/2018/5/layout/IconCircleLabelList"/>
    <dgm:cxn modelId="{55FB07D4-18A5-5344-B862-DDF19DF68D03}" type="presParOf" srcId="{DC2C8DAC-C859-4555-AA5B-782018741B39}" destId="{1996107D-5BD2-48A6-AC86-F5774CB8BCA8}" srcOrd="3" destOrd="0" presId="urn:microsoft.com/office/officeart/2018/5/layout/IconCircleLabelList"/>
    <dgm:cxn modelId="{E591FED9-5613-3842-9990-36D46A332D43}" type="presParOf" srcId="{F68817CD-C3B0-4479-88D4-718B9B9D1ACD}" destId="{F8CA2E7E-511D-4445-9D77-1FBE73FA0B4E}" srcOrd="1" destOrd="0" presId="urn:microsoft.com/office/officeart/2018/5/layout/IconCircleLabelList"/>
    <dgm:cxn modelId="{46084905-A24A-2240-A04E-C1415A43B944}" type="presParOf" srcId="{F68817CD-C3B0-4479-88D4-718B9B9D1ACD}" destId="{C3403724-2822-4E71-BEE3-B150883D3CA5}" srcOrd="2" destOrd="0" presId="urn:microsoft.com/office/officeart/2018/5/layout/IconCircleLabelList"/>
    <dgm:cxn modelId="{B0ED6810-26EF-914C-A167-17DAD042A93D}" type="presParOf" srcId="{C3403724-2822-4E71-BEE3-B150883D3CA5}" destId="{2D65FEC3-DA50-4499-85AE-278448C9B4C3}" srcOrd="0" destOrd="0" presId="urn:microsoft.com/office/officeart/2018/5/layout/IconCircleLabelList"/>
    <dgm:cxn modelId="{A0804E08-416C-A242-A2D6-E77C3154DD05}" type="presParOf" srcId="{C3403724-2822-4E71-BEE3-B150883D3CA5}" destId="{ADB7B7EB-B476-42CB-AA37-0558E78BB39E}" srcOrd="1" destOrd="0" presId="urn:microsoft.com/office/officeart/2018/5/layout/IconCircleLabelList"/>
    <dgm:cxn modelId="{240FEE92-7374-E74E-9C41-E093414AD577}" type="presParOf" srcId="{C3403724-2822-4E71-BEE3-B150883D3CA5}" destId="{BAF688E7-1E9D-4CE7-8CDD-5DD79958ED24}" srcOrd="2" destOrd="0" presId="urn:microsoft.com/office/officeart/2018/5/layout/IconCircleLabelList"/>
    <dgm:cxn modelId="{EE9E1B66-C507-9745-A1BB-AC0C3A04C620}" type="presParOf" srcId="{C3403724-2822-4E71-BEE3-B150883D3CA5}" destId="{4BEC139F-F6B8-4C72-8D1D-FCB6C84C532E}" srcOrd="3" destOrd="0" presId="urn:microsoft.com/office/officeart/2018/5/layout/IconCircleLabelList"/>
    <dgm:cxn modelId="{B2245FC7-1D4C-A64E-856D-45507754B60E}" type="presParOf" srcId="{F68817CD-C3B0-4479-88D4-718B9B9D1ACD}" destId="{95018462-EB0A-4392-9868-4DA0F2EEC7E5}" srcOrd="3" destOrd="0" presId="urn:microsoft.com/office/officeart/2018/5/layout/IconCircleLabelList"/>
    <dgm:cxn modelId="{A6F0A235-6A0F-7243-84EA-CF7620E0940F}" type="presParOf" srcId="{F68817CD-C3B0-4479-88D4-718B9B9D1ACD}" destId="{0A90D893-E1A9-425B-8C11-14415189D616}" srcOrd="4" destOrd="0" presId="urn:microsoft.com/office/officeart/2018/5/layout/IconCircleLabelList"/>
    <dgm:cxn modelId="{8929E869-4C0B-8B43-B24E-25EE7F9D6BF6}" type="presParOf" srcId="{0A90D893-E1A9-425B-8C11-14415189D616}" destId="{2A3A9032-07BD-4246-80B1-C4AA2FC9544F}" srcOrd="0" destOrd="0" presId="urn:microsoft.com/office/officeart/2018/5/layout/IconCircleLabelList"/>
    <dgm:cxn modelId="{88B5FC55-3ABD-004B-BA97-2AEDBE440DCA}" type="presParOf" srcId="{0A90D893-E1A9-425B-8C11-14415189D616}" destId="{974EC064-244A-4F95-927F-9AAE64F619C9}" srcOrd="1" destOrd="0" presId="urn:microsoft.com/office/officeart/2018/5/layout/IconCircleLabelList"/>
    <dgm:cxn modelId="{5CE31A6F-2DED-B541-9693-54D4C9682107}" type="presParOf" srcId="{0A90D893-E1A9-425B-8C11-14415189D616}" destId="{CA135A15-C516-4D7B-8508-DB95D8B64C50}" srcOrd="2" destOrd="0" presId="urn:microsoft.com/office/officeart/2018/5/layout/IconCircleLabelList"/>
    <dgm:cxn modelId="{994C61A9-00ED-B840-AE83-E5543650B5E4}" type="presParOf" srcId="{0A90D893-E1A9-425B-8C11-14415189D616}" destId="{8E447C27-D1CD-4B01-AA7F-BD754D162623}" srcOrd="3" destOrd="0" presId="urn:microsoft.com/office/officeart/2018/5/layout/IconCircleLabelList"/>
    <dgm:cxn modelId="{0C902FEE-19CD-0049-9211-5F6DDD576ECD}" type="presParOf" srcId="{F68817CD-C3B0-4479-88D4-718B9B9D1ACD}" destId="{D48CB250-BC71-4B28-9DB4-BF53C90ACEA7}" srcOrd="5" destOrd="0" presId="urn:microsoft.com/office/officeart/2018/5/layout/IconCircleLabelList"/>
    <dgm:cxn modelId="{5CEFA9B6-4A2E-B941-844F-A7F7C77C946E}" type="presParOf" srcId="{F68817CD-C3B0-4479-88D4-718B9B9D1ACD}" destId="{DEA97A15-FDA3-4B42-AA92-67E6B710C4CC}" srcOrd="6" destOrd="0" presId="urn:microsoft.com/office/officeart/2018/5/layout/IconCircleLabelList"/>
    <dgm:cxn modelId="{C6B3B415-A7C0-F648-9D2B-DD680423C59A}" type="presParOf" srcId="{DEA97A15-FDA3-4B42-AA92-67E6B710C4CC}" destId="{5C368310-F629-4BE5-AB14-7BBEDA868FD4}" srcOrd="0" destOrd="0" presId="urn:microsoft.com/office/officeart/2018/5/layout/IconCircleLabelList"/>
    <dgm:cxn modelId="{73BDC9C7-ADD2-2E47-B64D-D7330703B03C}" type="presParOf" srcId="{DEA97A15-FDA3-4B42-AA92-67E6B710C4CC}" destId="{230E4C67-CFAF-4F18-BE4C-6412F263BA53}" srcOrd="1" destOrd="0" presId="urn:microsoft.com/office/officeart/2018/5/layout/IconCircleLabelList"/>
    <dgm:cxn modelId="{29F3B3F3-B4B4-2F4C-BA45-3329E989491E}" type="presParOf" srcId="{DEA97A15-FDA3-4B42-AA92-67E6B710C4CC}" destId="{58F1AA1E-40E1-4023-B8A3-03F0B48EE06E}" srcOrd="2" destOrd="0" presId="urn:microsoft.com/office/officeart/2018/5/layout/IconCircleLabelList"/>
    <dgm:cxn modelId="{A85702D0-C985-3D45-804C-C30E0475D6FA}" type="presParOf" srcId="{DEA97A15-FDA3-4B42-AA92-67E6B710C4CC}" destId="{478FF8F7-6714-432B-AEDB-75131A7C7525}" srcOrd="3" destOrd="0" presId="urn:microsoft.com/office/officeart/2018/5/layout/IconCircleLabelList"/>
    <dgm:cxn modelId="{6F6C6F6B-CEB8-5942-B7EA-DE3917F0702B}" type="presParOf" srcId="{F68817CD-C3B0-4479-88D4-718B9B9D1ACD}" destId="{DDC0CBAB-0C72-4081-AF8B-7624DA958ED6}" srcOrd="7" destOrd="0" presId="urn:microsoft.com/office/officeart/2018/5/layout/IconCircleLabelList"/>
    <dgm:cxn modelId="{F8D20F9A-3C55-694C-913E-A5054E1BF04C}" type="presParOf" srcId="{F68817CD-C3B0-4479-88D4-718B9B9D1ACD}" destId="{D8076B09-80D0-4BAC-A1D1-4DFF4560F2EC}" srcOrd="8" destOrd="0" presId="urn:microsoft.com/office/officeart/2018/5/layout/IconCircleLabelList"/>
    <dgm:cxn modelId="{15AB6B59-9C23-9044-8413-74CAF75C8F15}" type="presParOf" srcId="{D8076B09-80D0-4BAC-A1D1-4DFF4560F2EC}" destId="{135C46AB-508C-4343-BBAC-5CE5C4697832}" srcOrd="0" destOrd="0" presId="urn:microsoft.com/office/officeart/2018/5/layout/IconCircleLabelList"/>
    <dgm:cxn modelId="{C43C4A3D-BA0B-1C4E-8481-E180DE19C585}" type="presParOf" srcId="{D8076B09-80D0-4BAC-A1D1-4DFF4560F2EC}" destId="{1BCFD13E-4B76-4F20-9FE5-440744851D5A}" srcOrd="1" destOrd="0" presId="urn:microsoft.com/office/officeart/2018/5/layout/IconCircleLabelList"/>
    <dgm:cxn modelId="{E7363042-7CEC-A647-A751-376F5B2A0CCD}" type="presParOf" srcId="{D8076B09-80D0-4BAC-A1D1-4DFF4560F2EC}" destId="{C00D501E-B89C-4A16-AF8F-93E912A1DD43}" srcOrd="2" destOrd="0" presId="urn:microsoft.com/office/officeart/2018/5/layout/IconCircleLabelList"/>
    <dgm:cxn modelId="{FE07607C-7623-8B48-B2E5-699C0585064C}" type="presParOf" srcId="{D8076B09-80D0-4BAC-A1D1-4DFF4560F2EC}" destId="{76BBDB90-6F6D-4851-BB9B-4AF01A71209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805AF5-016E-4A15-AC96-CE0815C318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9FA323-FD43-44CF-A9B3-5F13762BC6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Increase in R-squared 0.696 to 0.764 using polynomial regression</a:t>
          </a:r>
        </a:p>
        <a:p>
          <a:pPr>
            <a:lnSpc>
              <a:spcPct val="100000"/>
            </a:lnSpc>
          </a:pPr>
          <a:r>
            <a:rPr lang="en-US" dirty="0"/>
            <a:t>Decrease in RMSE : $ 151414.98 to 104799.97</a:t>
          </a:r>
        </a:p>
      </dgm:t>
    </dgm:pt>
    <dgm:pt modelId="{A2C1F1A9-AB89-4BF2-97D0-3F88C7B6B29F}" type="parTrans" cxnId="{6AE787F9-7331-4F0C-8F9A-203314CA312F}">
      <dgm:prSet/>
      <dgm:spPr/>
      <dgm:t>
        <a:bodyPr/>
        <a:lstStyle/>
        <a:p>
          <a:endParaRPr lang="en-US"/>
        </a:p>
      </dgm:t>
    </dgm:pt>
    <dgm:pt modelId="{804BEF9A-6AD7-4FC3-9B5A-8CD0C4773BCA}" type="sibTrans" cxnId="{6AE787F9-7331-4F0C-8F9A-203314CA312F}">
      <dgm:prSet/>
      <dgm:spPr/>
      <dgm:t>
        <a:bodyPr/>
        <a:lstStyle/>
        <a:p>
          <a:endParaRPr lang="en-US"/>
        </a:p>
      </dgm:t>
    </dgm:pt>
    <dgm:pt modelId="{FC6549B9-794F-4CB3-9BB4-B5BF59D3F0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projections will need to be double-checked to verify they make sense given what is known about the house</a:t>
          </a:r>
        </a:p>
      </dgm:t>
    </dgm:pt>
    <dgm:pt modelId="{A3258C2A-6967-41FB-8818-9C9240E894A5}" type="parTrans" cxnId="{ACB42692-1F8C-4648-84A3-626DC1C6C18E}">
      <dgm:prSet/>
      <dgm:spPr/>
      <dgm:t>
        <a:bodyPr/>
        <a:lstStyle/>
        <a:p>
          <a:endParaRPr lang="en-US"/>
        </a:p>
      </dgm:t>
    </dgm:pt>
    <dgm:pt modelId="{2FD8B983-330D-4437-8398-EB84A381A92B}" type="sibTrans" cxnId="{ACB42692-1F8C-4648-84A3-626DC1C6C18E}">
      <dgm:prSet/>
      <dgm:spPr/>
      <dgm:t>
        <a:bodyPr/>
        <a:lstStyle/>
        <a:p>
          <a:endParaRPr lang="en-US"/>
        </a:p>
      </dgm:t>
    </dgm:pt>
    <dgm:pt modelId="{B21C7F85-8FCD-AF42-95A1-9AB3240EA4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 RMSE is 104799.97, which means that the standard deviation of the unexplained variance (error) is on average $104799.97.</a:t>
          </a:r>
          <a:endParaRPr lang="en-US" dirty="0"/>
        </a:p>
      </dgm:t>
    </dgm:pt>
    <dgm:pt modelId="{23874687-7336-7841-B876-35FC8BE6C4AB}" type="parTrans" cxnId="{D6C545AB-B3F5-9B47-B037-229D65C65A4E}">
      <dgm:prSet/>
      <dgm:spPr/>
      <dgm:t>
        <a:bodyPr/>
        <a:lstStyle/>
        <a:p>
          <a:endParaRPr lang="en-US"/>
        </a:p>
      </dgm:t>
    </dgm:pt>
    <dgm:pt modelId="{92BFA2A6-0627-284F-9C97-AB7E64505FDC}" type="sibTrans" cxnId="{D6C545AB-B3F5-9B47-B037-229D65C65A4E}">
      <dgm:prSet/>
      <dgm:spPr/>
      <dgm:t>
        <a:bodyPr/>
        <a:lstStyle/>
        <a:p>
          <a:endParaRPr lang="en-US"/>
        </a:p>
      </dgm:t>
    </dgm:pt>
    <dgm:pt modelId="{276F91EC-7B43-4FA1-B609-27BBB645ECE0}" type="pres">
      <dgm:prSet presAssocID="{04805AF5-016E-4A15-AC96-CE0815C31820}" presName="root" presStyleCnt="0">
        <dgm:presLayoutVars>
          <dgm:dir/>
          <dgm:resizeHandles val="exact"/>
        </dgm:presLayoutVars>
      </dgm:prSet>
      <dgm:spPr/>
    </dgm:pt>
    <dgm:pt modelId="{FC5FE758-B252-48A7-8A8A-78AD3329A4B6}" type="pres">
      <dgm:prSet presAssocID="{E69FA323-FD43-44CF-A9B3-5F13762BC652}" presName="compNode" presStyleCnt="0"/>
      <dgm:spPr/>
    </dgm:pt>
    <dgm:pt modelId="{F6F6594A-08AF-4F9A-8E2D-A77EFA12A7DB}" type="pres">
      <dgm:prSet presAssocID="{E69FA323-FD43-44CF-A9B3-5F13762BC652}" presName="bgRect" presStyleLbl="bgShp" presStyleIdx="0" presStyleCnt="3"/>
      <dgm:spPr/>
    </dgm:pt>
    <dgm:pt modelId="{DC03DA21-7CDB-4002-93E1-517AA90E510F}" type="pres">
      <dgm:prSet presAssocID="{E69FA323-FD43-44CF-A9B3-5F13762BC6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34DD16C-76A8-4B92-8DB7-378D8F26E3C9}" type="pres">
      <dgm:prSet presAssocID="{E69FA323-FD43-44CF-A9B3-5F13762BC652}" presName="spaceRect" presStyleCnt="0"/>
      <dgm:spPr/>
    </dgm:pt>
    <dgm:pt modelId="{4F5E71D1-DBCB-4913-850D-C61BFEF60888}" type="pres">
      <dgm:prSet presAssocID="{E69FA323-FD43-44CF-A9B3-5F13762BC652}" presName="parTx" presStyleLbl="revTx" presStyleIdx="0" presStyleCnt="3">
        <dgm:presLayoutVars>
          <dgm:chMax val="0"/>
          <dgm:chPref val="0"/>
        </dgm:presLayoutVars>
      </dgm:prSet>
      <dgm:spPr/>
    </dgm:pt>
    <dgm:pt modelId="{8FDD019B-2E64-46B8-A1D0-209020F7E5CB}" type="pres">
      <dgm:prSet presAssocID="{804BEF9A-6AD7-4FC3-9B5A-8CD0C4773BCA}" presName="sibTrans" presStyleCnt="0"/>
      <dgm:spPr/>
    </dgm:pt>
    <dgm:pt modelId="{7D1E4022-C650-437A-8706-721E0C51F11D}" type="pres">
      <dgm:prSet presAssocID="{B21C7F85-8FCD-AF42-95A1-9AB3240EA43A}" presName="compNode" presStyleCnt="0"/>
      <dgm:spPr/>
    </dgm:pt>
    <dgm:pt modelId="{F477E06A-285C-4514-B4F6-EDEDA1768478}" type="pres">
      <dgm:prSet presAssocID="{B21C7F85-8FCD-AF42-95A1-9AB3240EA43A}" presName="bgRect" presStyleLbl="bgShp" presStyleIdx="1" presStyleCnt="3"/>
      <dgm:spPr/>
    </dgm:pt>
    <dgm:pt modelId="{E2C9A03D-5C43-44AF-9B5C-85D083CC1B81}" type="pres">
      <dgm:prSet presAssocID="{B21C7F85-8FCD-AF42-95A1-9AB3240EA4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4E8D0498-2601-40DD-A57D-F0811EAF1769}" type="pres">
      <dgm:prSet presAssocID="{B21C7F85-8FCD-AF42-95A1-9AB3240EA43A}" presName="spaceRect" presStyleCnt="0"/>
      <dgm:spPr/>
    </dgm:pt>
    <dgm:pt modelId="{B4C5C669-5A0B-4448-A437-4F8568117522}" type="pres">
      <dgm:prSet presAssocID="{B21C7F85-8FCD-AF42-95A1-9AB3240EA43A}" presName="parTx" presStyleLbl="revTx" presStyleIdx="1" presStyleCnt="3">
        <dgm:presLayoutVars>
          <dgm:chMax val="0"/>
          <dgm:chPref val="0"/>
        </dgm:presLayoutVars>
      </dgm:prSet>
      <dgm:spPr/>
    </dgm:pt>
    <dgm:pt modelId="{D808BE58-51BA-A84D-A405-2EC1485465E1}" type="pres">
      <dgm:prSet presAssocID="{92BFA2A6-0627-284F-9C97-AB7E64505FDC}" presName="sibTrans" presStyleCnt="0"/>
      <dgm:spPr/>
    </dgm:pt>
    <dgm:pt modelId="{57CB4F6E-D73F-4426-8943-9339365C013D}" type="pres">
      <dgm:prSet presAssocID="{FC6549B9-794F-4CB3-9BB4-B5BF59D3F031}" presName="compNode" presStyleCnt="0"/>
      <dgm:spPr/>
    </dgm:pt>
    <dgm:pt modelId="{F6149B5C-D8C9-4C1A-ADB4-9DBA05441D4A}" type="pres">
      <dgm:prSet presAssocID="{FC6549B9-794F-4CB3-9BB4-B5BF59D3F031}" presName="bgRect" presStyleLbl="bgShp" presStyleIdx="2" presStyleCnt="3"/>
      <dgm:spPr/>
    </dgm:pt>
    <dgm:pt modelId="{A1E884C8-FEAF-46A5-B172-6C01DB3AC9BA}" type="pres">
      <dgm:prSet presAssocID="{FC6549B9-794F-4CB3-9BB4-B5BF59D3F0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07427483-4828-40E0-9567-9F29CA5187C7}" type="pres">
      <dgm:prSet presAssocID="{FC6549B9-794F-4CB3-9BB4-B5BF59D3F031}" presName="spaceRect" presStyleCnt="0"/>
      <dgm:spPr/>
    </dgm:pt>
    <dgm:pt modelId="{0D8670FB-D59D-4CC2-BB94-290F4B773F16}" type="pres">
      <dgm:prSet presAssocID="{FC6549B9-794F-4CB3-9BB4-B5BF59D3F03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195103-6E6A-5F40-9E50-92C6A8017DF0}" type="presOf" srcId="{FC6549B9-794F-4CB3-9BB4-B5BF59D3F031}" destId="{0D8670FB-D59D-4CC2-BB94-290F4B773F16}" srcOrd="0" destOrd="0" presId="urn:microsoft.com/office/officeart/2018/2/layout/IconVerticalSolidList"/>
    <dgm:cxn modelId="{9BEEEC6C-76E6-E846-BC9D-0F4FB02B6929}" type="presOf" srcId="{B21C7F85-8FCD-AF42-95A1-9AB3240EA43A}" destId="{B4C5C669-5A0B-4448-A437-4F8568117522}" srcOrd="0" destOrd="0" presId="urn:microsoft.com/office/officeart/2018/2/layout/IconVerticalSolidList"/>
    <dgm:cxn modelId="{ACB42692-1F8C-4648-84A3-626DC1C6C18E}" srcId="{04805AF5-016E-4A15-AC96-CE0815C31820}" destId="{FC6549B9-794F-4CB3-9BB4-B5BF59D3F031}" srcOrd="2" destOrd="0" parTransId="{A3258C2A-6967-41FB-8818-9C9240E894A5}" sibTransId="{2FD8B983-330D-4437-8398-EB84A381A92B}"/>
    <dgm:cxn modelId="{D6C545AB-B3F5-9B47-B037-229D65C65A4E}" srcId="{04805AF5-016E-4A15-AC96-CE0815C31820}" destId="{B21C7F85-8FCD-AF42-95A1-9AB3240EA43A}" srcOrd="1" destOrd="0" parTransId="{23874687-7336-7841-B876-35FC8BE6C4AB}" sibTransId="{92BFA2A6-0627-284F-9C97-AB7E64505FDC}"/>
    <dgm:cxn modelId="{3624B1C0-2201-5943-80D3-D31E43F4EB3E}" type="presOf" srcId="{E69FA323-FD43-44CF-A9B3-5F13762BC652}" destId="{4F5E71D1-DBCB-4913-850D-C61BFEF60888}" srcOrd="0" destOrd="0" presId="urn:microsoft.com/office/officeart/2018/2/layout/IconVerticalSolidList"/>
    <dgm:cxn modelId="{BF6256D5-31DB-424F-9901-6751768BC841}" type="presOf" srcId="{04805AF5-016E-4A15-AC96-CE0815C31820}" destId="{276F91EC-7B43-4FA1-B609-27BBB645ECE0}" srcOrd="0" destOrd="0" presId="urn:microsoft.com/office/officeart/2018/2/layout/IconVerticalSolidList"/>
    <dgm:cxn modelId="{6AE787F9-7331-4F0C-8F9A-203314CA312F}" srcId="{04805AF5-016E-4A15-AC96-CE0815C31820}" destId="{E69FA323-FD43-44CF-A9B3-5F13762BC652}" srcOrd="0" destOrd="0" parTransId="{A2C1F1A9-AB89-4BF2-97D0-3F88C7B6B29F}" sibTransId="{804BEF9A-6AD7-4FC3-9B5A-8CD0C4773BCA}"/>
    <dgm:cxn modelId="{F4660C1B-6345-3445-99DE-A0D6FACC1BC6}" type="presParOf" srcId="{276F91EC-7B43-4FA1-B609-27BBB645ECE0}" destId="{FC5FE758-B252-48A7-8A8A-78AD3329A4B6}" srcOrd="0" destOrd="0" presId="urn:microsoft.com/office/officeart/2018/2/layout/IconVerticalSolidList"/>
    <dgm:cxn modelId="{F5F80892-61ED-2048-AD8C-E3AA243E12A0}" type="presParOf" srcId="{FC5FE758-B252-48A7-8A8A-78AD3329A4B6}" destId="{F6F6594A-08AF-4F9A-8E2D-A77EFA12A7DB}" srcOrd="0" destOrd="0" presId="urn:microsoft.com/office/officeart/2018/2/layout/IconVerticalSolidList"/>
    <dgm:cxn modelId="{418E38D9-EF8F-AF46-8E05-EFDDBD4B18FC}" type="presParOf" srcId="{FC5FE758-B252-48A7-8A8A-78AD3329A4B6}" destId="{DC03DA21-7CDB-4002-93E1-517AA90E510F}" srcOrd="1" destOrd="0" presId="urn:microsoft.com/office/officeart/2018/2/layout/IconVerticalSolidList"/>
    <dgm:cxn modelId="{284B4E66-F5C8-F141-9E08-DA85182EA6F3}" type="presParOf" srcId="{FC5FE758-B252-48A7-8A8A-78AD3329A4B6}" destId="{434DD16C-76A8-4B92-8DB7-378D8F26E3C9}" srcOrd="2" destOrd="0" presId="urn:microsoft.com/office/officeart/2018/2/layout/IconVerticalSolidList"/>
    <dgm:cxn modelId="{2FB542B2-4249-2943-90A3-8E8EF221282A}" type="presParOf" srcId="{FC5FE758-B252-48A7-8A8A-78AD3329A4B6}" destId="{4F5E71D1-DBCB-4913-850D-C61BFEF60888}" srcOrd="3" destOrd="0" presId="urn:microsoft.com/office/officeart/2018/2/layout/IconVerticalSolidList"/>
    <dgm:cxn modelId="{253FC928-AB89-D349-AD7B-03C4F2B7EC1D}" type="presParOf" srcId="{276F91EC-7B43-4FA1-B609-27BBB645ECE0}" destId="{8FDD019B-2E64-46B8-A1D0-209020F7E5CB}" srcOrd="1" destOrd="0" presId="urn:microsoft.com/office/officeart/2018/2/layout/IconVerticalSolidList"/>
    <dgm:cxn modelId="{367FE8F4-337F-BB41-9427-78898B220D34}" type="presParOf" srcId="{276F91EC-7B43-4FA1-B609-27BBB645ECE0}" destId="{7D1E4022-C650-437A-8706-721E0C51F11D}" srcOrd="2" destOrd="0" presId="urn:microsoft.com/office/officeart/2018/2/layout/IconVerticalSolidList"/>
    <dgm:cxn modelId="{D54F73D9-3D35-1C47-BDDF-EA3335DAF976}" type="presParOf" srcId="{7D1E4022-C650-437A-8706-721E0C51F11D}" destId="{F477E06A-285C-4514-B4F6-EDEDA1768478}" srcOrd="0" destOrd="0" presId="urn:microsoft.com/office/officeart/2018/2/layout/IconVerticalSolidList"/>
    <dgm:cxn modelId="{8C9ACAE4-2084-D442-80C8-FB066C21FBD1}" type="presParOf" srcId="{7D1E4022-C650-437A-8706-721E0C51F11D}" destId="{E2C9A03D-5C43-44AF-9B5C-85D083CC1B81}" srcOrd="1" destOrd="0" presId="urn:microsoft.com/office/officeart/2018/2/layout/IconVerticalSolidList"/>
    <dgm:cxn modelId="{305FF33F-EE1A-3D41-9911-2A015E48851C}" type="presParOf" srcId="{7D1E4022-C650-437A-8706-721E0C51F11D}" destId="{4E8D0498-2601-40DD-A57D-F0811EAF1769}" srcOrd="2" destOrd="0" presId="urn:microsoft.com/office/officeart/2018/2/layout/IconVerticalSolidList"/>
    <dgm:cxn modelId="{BF23E919-F13F-A64E-8046-CB1C76CD6460}" type="presParOf" srcId="{7D1E4022-C650-437A-8706-721E0C51F11D}" destId="{B4C5C669-5A0B-4448-A437-4F8568117522}" srcOrd="3" destOrd="0" presId="urn:microsoft.com/office/officeart/2018/2/layout/IconVerticalSolidList"/>
    <dgm:cxn modelId="{8FCB456A-0274-114E-8E7A-FD5B6CBDBA0A}" type="presParOf" srcId="{276F91EC-7B43-4FA1-B609-27BBB645ECE0}" destId="{D808BE58-51BA-A84D-A405-2EC1485465E1}" srcOrd="3" destOrd="0" presId="urn:microsoft.com/office/officeart/2018/2/layout/IconVerticalSolidList"/>
    <dgm:cxn modelId="{73DF5F9D-00EB-F549-AE79-59C567A44A71}" type="presParOf" srcId="{276F91EC-7B43-4FA1-B609-27BBB645ECE0}" destId="{57CB4F6E-D73F-4426-8943-9339365C013D}" srcOrd="4" destOrd="0" presId="urn:microsoft.com/office/officeart/2018/2/layout/IconVerticalSolidList"/>
    <dgm:cxn modelId="{7D90E959-04A9-CF46-B825-19E2E43B4877}" type="presParOf" srcId="{57CB4F6E-D73F-4426-8943-9339365C013D}" destId="{F6149B5C-D8C9-4C1A-ADB4-9DBA05441D4A}" srcOrd="0" destOrd="0" presId="urn:microsoft.com/office/officeart/2018/2/layout/IconVerticalSolidList"/>
    <dgm:cxn modelId="{A022C972-4ECF-D74F-9210-475521A7D5D7}" type="presParOf" srcId="{57CB4F6E-D73F-4426-8943-9339365C013D}" destId="{A1E884C8-FEAF-46A5-B172-6C01DB3AC9BA}" srcOrd="1" destOrd="0" presId="urn:microsoft.com/office/officeart/2018/2/layout/IconVerticalSolidList"/>
    <dgm:cxn modelId="{DEDFA126-9283-584E-83EB-A3B9F240AC31}" type="presParOf" srcId="{57CB4F6E-D73F-4426-8943-9339365C013D}" destId="{07427483-4828-40E0-9567-9F29CA5187C7}" srcOrd="2" destOrd="0" presId="urn:microsoft.com/office/officeart/2018/2/layout/IconVerticalSolidList"/>
    <dgm:cxn modelId="{6934158D-13EC-3145-BB85-97FF679131A3}" type="presParOf" srcId="{57CB4F6E-D73F-4426-8943-9339365C013D}" destId="{0D8670FB-D59D-4CC2-BB94-290F4B773F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448ED8-EA03-493C-9E70-4BFB1062B2F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F8CA3A-7FCE-BC4D-83A9-39359867FA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Square Foot Living: More square feet means a higher value for the house. Our model shows that when the square feet is larger, the higher the price. </a:t>
          </a:r>
        </a:p>
      </dgm:t>
    </dgm:pt>
    <dgm:pt modelId="{EE1AB59F-EA16-7B4A-8EF8-881156D89F14}" type="parTrans" cxnId="{6E87BF35-5DC2-CC41-9FFF-02C4F485FE83}">
      <dgm:prSet/>
      <dgm:spPr/>
      <dgm:t>
        <a:bodyPr/>
        <a:lstStyle/>
        <a:p>
          <a:endParaRPr lang="en-US"/>
        </a:p>
      </dgm:t>
    </dgm:pt>
    <dgm:pt modelId="{A30FE709-4B73-B94B-B53C-BD2F31E1C436}" type="sibTrans" cxnId="{6E87BF35-5DC2-CC41-9FFF-02C4F485FE83}">
      <dgm:prSet/>
      <dgm:spPr/>
      <dgm:t>
        <a:bodyPr/>
        <a:lstStyle/>
        <a:p>
          <a:endParaRPr lang="en-US"/>
        </a:p>
      </dgm:t>
    </dgm:pt>
    <dgm:pt modelId="{DA20B118-CD93-D844-A216-CE02BD19A8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/>
            <a:t>High Grade: Properties with excellent grades get a better price and are considered of a high value compared to homes with lower grades.</a:t>
          </a:r>
        </a:p>
      </dgm:t>
    </dgm:pt>
    <dgm:pt modelId="{FB785E6B-FA1E-9943-851B-3EBD8C8B0268}" type="parTrans" cxnId="{4BDCAFD5-52AA-BC44-AA2C-C0C3884BDEE8}">
      <dgm:prSet/>
      <dgm:spPr/>
      <dgm:t>
        <a:bodyPr/>
        <a:lstStyle/>
        <a:p>
          <a:endParaRPr lang="en-US"/>
        </a:p>
      </dgm:t>
    </dgm:pt>
    <dgm:pt modelId="{B74097CB-B5E9-1D49-9D04-CA612CD64B14}" type="sibTrans" cxnId="{4BDCAFD5-52AA-BC44-AA2C-C0C3884BDEE8}">
      <dgm:prSet/>
      <dgm:spPr/>
      <dgm:t>
        <a:bodyPr/>
        <a:lstStyle/>
        <a:p>
          <a:endParaRPr lang="en-US"/>
        </a:p>
      </dgm:t>
    </dgm:pt>
    <dgm:pt modelId="{B78468E2-532D-B844-83A3-19C2B4F82F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/>
            <a:t>Location are Key: When a home sits on the waterfront, its value is higher than the same property without a waterfront view. It's important to recognize this fact.</a:t>
          </a:r>
        </a:p>
      </dgm:t>
    </dgm:pt>
    <dgm:pt modelId="{1DD427AA-5ED9-DF47-9282-8E6F008A080E}" type="parTrans" cxnId="{02479B5B-2D19-1540-AFAE-8AF6F85868A4}">
      <dgm:prSet/>
      <dgm:spPr/>
      <dgm:t>
        <a:bodyPr/>
        <a:lstStyle/>
        <a:p>
          <a:endParaRPr lang="en-US"/>
        </a:p>
      </dgm:t>
    </dgm:pt>
    <dgm:pt modelId="{3932B70E-FC49-0842-B5EA-8EDB7A64CE2D}" type="sibTrans" cxnId="{02479B5B-2D19-1540-AFAE-8AF6F85868A4}">
      <dgm:prSet/>
      <dgm:spPr/>
      <dgm:t>
        <a:bodyPr/>
        <a:lstStyle/>
        <a:p>
          <a:endParaRPr lang="en-US"/>
        </a:p>
      </dgm:t>
    </dgm:pt>
    <dgm:pt modelId="{BB9E6287-DDC8-4419-9E8A-A01742F236CC}" type="pres">
      <dgm:prSet presAssocID="{DD448ED8-EA03-493C-9E70-4BFB1062B2FF}" presName="root" presStyleCnt="0">
        <dgm:presLayoutVars>
          <dgm:dir/>
          <dgm:resizeHandles val="exact"/>
        </dgm:presLayoutVars>
      </dgm:prSet>
      <dgm:spPr/>
    </dgm:pt>
    <dgm:pt modelId="{DE33EB79-CB19-4AC5-9970-BDA620DCE78E}" type="pres">
      <dgm:prSet presAssocID="{01F8CA3A-7FCE-BC4D-83A9-39359867FA8E}" presName="compNode" presStyleCnt="0"/>
      <dgm:spPr/>
    </dgm:pt>
    <dgm:pt modelId="{13C6ECBE-8685-4968-A6C4-354D7D518740}" type="pres">
      <dgm:prSet presAssocID="{01F8CA3A-7FCE-BC4D-83A9-39359867FA8E}" presName="bgRect" presStyleLbl="bgShp" presStyleIdx="0" presStyleCnt="3"/>
      <dgm:spPr/>
    </dgm:pt>
    <dgm:pt modelId="{18A92ACF-8FFB-4F70-B670-7CE8D18E636B}" type="pres">
      <dgm:prSet presAssocID="{01F8CA3A-7FCE-BC4D-83A9-39359867FA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F604BF4C-6946-42EF-8E50-7398D2BAF032}" type="pres">
      <dgm:prSet presAssocID="{01F8CA3A-7FCE-BC4D-83A9-39359867FA8E}" presName="spaceRect" presStyleCnt="0"/>
      <dgm:spPr/>
    </dgm:pt>
    <dgm:pt modelId="{F70635BF-40AA-45EB-996B-0B5F87E81D24}" type="pres">
      <dgm:prSet presAssocID="{01F8CA3A-7FCE-BC4D-83A9-39359867FA8E}" presName="parTx" presStyleLbl="revTx" presStyleIdx="0" presStyleCnt="3">
        <dgm:presLayoutVars>
          <dgm:chMax val="0"/>
          <dgm:chPref val="0"/>
        </dgm:presLayoutVars>
      </dgm:prSet>
      <dgm:spPr/>
    </dgm:pt>
    <dgm:pt modelId="{F02C2B1C-C570-4C1C-8D2C-3944EAFCB4D2}" type="pres">
      <dgm:prSet presAssocID="{A30FE709-4B73-B94B-B53C-BD2F31E1C436}" presName="sibTrans" presStyleCnt="0"/>
      <dgm:spPr/>
    </dgm:pt>
    <dgm:pt modelId="{F9405C78-A73E-4DC4-B882-72E0EF4C6862}" type="pres">
      <dgm:prSet presAssocID="{DA20B118-CD93-D844-A216-CE02BD19A8A4}" presName="compNode" presStyleCnt="0"/>
      <dgm:spPr/>
    </dgm:pt>
    <dgm:pt modelId="{4E7DAB5A-FA23-415A-B0CF-A31244E49D8A}" type="pres">
      <dgm:prSet presAssocID="{DA20B118-CD93-D844-A216-CE02BD19A8A4}" presName="bgRect" presStyleLbl="bgShp" presStyleIdx="1" presStyleCnt="3"/>
      <dgm:spPr/>
    </dgm:pt>
    <dgm:pt modelId="{48FA5CEC-BD69-458F-A1EC-0BF70B2BC39D}" type="pres">
      <dgm:prSet presAssocID="{DA20B118-CD93-D844-A216-CE02BD19A8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9E957C5E-0387-4E80-AF38-530822EE0913}" type="pres">
      <dgm:prSet presAssocID="{DA20B118-CD93-D844-A216-CE02BD19A8A4}" presName="spaceRect" presStyleCnt="0"/>
      <dgm:spPr/>
    </dgm:pt>
    <dgm:pt modelId="{BDDC12EB-55AA-4F9C-B957-86FED06BCC95}" type="pres">
      <dgm:prSet presAssocID="{DA20B118-CD93-D844-A216-CE02BD19A8A4}" presName="parTx" presStyleLbl="revTx" presStyleIdx="1" presStyleCnt="3">
        <dgm:presLayoutVars>
          <dgm:chMax val="0"/>
          <dgm:chPref val="0"/>
        </dgm:presLayoutVars>
      </dgm:prSet>
      <dgm:spPr/>
    </dgm:pt>
    <dgm:pt modelId="{49CE64BA-1442-4EA3-A0BE-8F2C9C1A3242}" type="pres">
      <dgm:prSet presAssocID="{B74097CB-B5E9-1D49-9D04-CA612CD64B14}" presName="sibTrans" presStyleCnt="0"/>
      <dgm:spPr/>
    </dgm:pt>
    <dgm:pt modelId="{15705DAE-94F1-4742-AE77-ECCE423B83D8}" type="pres">
      <dgm:prSet presAssocID="{B78468E2-532D-B844-83A3-19C2B4F82FFE}" presName="compNode" presStyleCnt="0"/>
      <dgm:spPr/>
    </dgm:pt>
    <dgm:pt modelId="{65DF5E13-2DB9-4D11-A166-00525F4E8349}" type="pres">
      <dgm:prSet presAssocID="{B78468E2-532D-B844-83A3-19C2B4F82FFE}" presName="bgRect" presStyleLbl="bgShp" presStyleIdx="2" presStyleCnt="3"/>
      <dgm:spPr/>
    </dgm:pt>
    <dgm:pt modelId="{B003107F-8577-495E-822D-411391D2E5F0}" type="pres">
      <dgm:prSet presAssocID="{B78468E2-532D-B844-83A3-19C2B4F82F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house scene"/>
        </a:ext>
      </dgm:extLst>
    </dgm:pt>
    <dgm:pt modelId="{DE497F63-8D79-4277-B96E-651C3F12F10C}" type="pres">
      <dgm:prSet presAssocID="{B78468E2-532D-B844-83A3-19C2B4F82FFE}" presName="spaceRect" presStyleCnt="0"/>
      <dgm:spPr/>
    </dgm:pt>
    <dgm:pt modelId="{4AC7842C-AEB1-4FA9-9680-A366C22FD771}" type="pres">
      <dgm:prSet presAssocID="{B78468E2-532D-B844-83A3-19C2B4F82FF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6160E1F-9190-3C4C-A9D3-20B4C3F5858F}" type="presOf" srcId="{DD448ED8-EA03-493C-9E70-4BFB1062B2FF}" destId="{BB9E6287-DDC8-4419-9E8A-A01742F236CC}" srcOrd="0" destOrd="0" presId="urn:microsoft.com/office/officeart/2018/2/layout/IconVerticalSolidList"/>
    <dgm:cxn modelId="{6E87BF35-5DC2-CC41-9FFF-02C4F485FE83}" srcId="{DD448ED8-EA03-493C-9E70-4BFB1062B2FF}" destId="{01F8CA3A-7FCE-BC4D-83A9-39359867FA8E}" srcOrd="0" destOrd="0" parTransId="{EE1AB59F-EA16-7B4A-8EF8-881156D89F14}" sibTransId="{A30FE709-4B73-B94B-B53C-BD2F31E1C436}"/>
    <dgm:cxn modelId="{02479B5B-2D19-1540-AFAE-8AF6F85868A4}" srcId="{DD448ED8-EA03-493C-9E70-4BFB1062B2FF}" destId="{B78468E2-532D-B844-83A3-19C2B4F82FFE}" srcOrd="2" destOrd="0" parTransId="{1DD427AA-5ED9-DF47-9282-8E6F008A080E}" sibTransId="{3932B70E-FC49-0842-B5EA-8EDB7A64CE2D}"/>
    <dgm:cxn modelId="{005E7477-4DA1-D24E-86E6-00FF5B575200}" type="presOf" srcId="{01F8CA3A-7FCE-BC4D-83A9-39359867FA8E}" destId="{F70635BF-40AA-45EB-996B-0B5F87E81D24}" srcOrd="0" destOrd="0" presId="urn:microsoft.com/office/officeart/2018/2/layout/IconVerticalSolidList"/>
    <dgm:cxn modelId="{FD7C1ECA-6F62-E340-9589-DC53B6895A36}" type="presOf" srcId="{DA20B118-CD93-D844-A216-CE02BD19A8A4}" destId="{BDDC12EB-55AA-4F9C-B957-86FED06BCC95}" srcOrd="0" destOrd="0" presId="urn:microsoft.com/office/officeart/2018/2/layout/IconVerticalSolidList"/>
    <dgm:cxn modelId="{4BDCAFD5-52AA-BC44-AA2C-C0C3884BDEE8}" srcId="{DD448ED8-EA03-493C-9E70-4BFB1062B2FF}" destId="{DA20B118-CD93-D844-A216-CE02BD19A8A4}" srcOrd="1" destOrd="0" parTransId="{FB785E6B-FA1E-9943-851B-3EBD8C8B0268}" sibTransId="{B74097CB-B5E9-1D49-9D04-CA612CD64B14}"/>
    <dgm:cxn modelId="{BAC62DED-2D12-E942-88A1-23162DEFF55B}" type="presOf" srcId="{B78468E2-532D-B844-83A3-19C2B4F82FFE}" destId="{4AC7842C-AEB1-4FA9-9680-A366C22FD771}" srcOrd="0" destOrd="0" presId="urn:microsoft.com/office/officeart/2018/2/layout/IconVerticalSolidList"/>
    <dgm:cxn modelId="{9E58ECF6-6D9D-4E43-A3B3-48CF4AA202C9}" type="presParOf" srcId="{BB9E6287-DDC8-4419-9E8A-A01742F236CC}" destId="{DE33EB79-CB19-4AC5-9970-BDA620DCE78E}" srcOrd="0" destOrd="0" presId="urn:microsoft.com/office/officeart/2018/2/layout/IconVerticalSolidList"/>
    <dgm:cxn modelId="{47F9DDE3-E1D1-0344-8E1D-72AB22D39B3B}" type="presParOf" srcId="{DE33EB79-CB19-4AC5-9970-BDA620DCE78E}" destId="{13C6ECBE-8685-4968-A6C4-354D7D518740}" srcOrd="0" destOrd="0" presId="urn:microsoft.com/office/officeart/2018/2/layout/IconVerticalSolidList"/>
    <dgm:cxn modelId="{6433CF88-5C02-FA4D-A4F4-5061F4D9C135}" type="presParOf" srcId="{DE33EB79-CB19-4AC5-9970-BDA620DCE78E}" destId="{18A92ACF-8FFB-4F70-B670-7CE8D18E636B}" srcOrd="1" destOrd="0" presId="urn:microsoft.com/office/officeart/2018/2/layout/IconVerticalSolidList"/>
    <dgm:cxn modelId="{4E8CFCB3-7AB2-E544-B0C0-9737A5526BB8}" type="presParOf" srcId="{DE33EB79-CB19-4AC5-9970-BDA620DCE78E}" destId="{F604BF4C-6946-42EF-8E50-7398D2BAF032}" srcOrd="2" destOrd="0" presId="urn:microsoft.com/office/officeart/2018/2/layout/IconVerticalSolidList"/>
    <dgm:cxn modelId="{05D4B3FB-F302-D947-8883-1A34532D8B4F}" type="presParOf" srcId="{DE33EB79-CB19-4AC5-9970-BDA620DCE78E}" destId="{F70635BF-40AA-45EB-996B-0B5F87E81D24}" srcOrd="3" destOrd="0" presId="urn:microsoft.com/office/officeart/2018/2/layout/IconVerticalSolidList"/>
    <dgm:cxn modelId="{3CFA759D-D72F-0D4E-8174-655FEC6B307B}" type="presParOf" srcId="{BB9E6287-DDC8-4419-9E8A-A01742F236CC}" destId="{F02C2B1C-C570-4C1C-8D2C-3944EAFCB4D2}" srcOrd="1" destOrd="0" presId="urn:microsoft.com/office/officeart/2018/2/layout/IconVerticalSolidList"/>
    <dgm:cxn modelId="{ECEC8946-6796-E748-AF58-F3D66CE86191}" type="presParOf" srcId="{BB9E6287-DDC8-4419-9E8A-A01742F236CC}" destId="{F9405C78-A73E-4DC4-B882-72E0EF4C6862}" srcOrd="2" destOrd="0" presId="urn:microsoft.com/office/officeart/2018/2/layout/IconVerticalSolidList"/>
    <dgm:cxn modelId="{6A3D8DF4-F0BB-4946-89DC-7E91CC8190D6}" type="presParOf" srcId="{F9405C78-A73E-4DC4-B882-72E0EF4C6862}" destId="{4E7DAB5A-FA23-415A-B0CF-A31244E49D8A}" srcOrd="0" destOrd="0" presId="urn:microsoft.com/office/officeart/2018/2/layout/IconVerticalSolidList"/>
    <dgm:cxn modelId="{3E321B54-BFED-384F-A266-F641F4D0E311}" type="presParOf" srcId="{F9405C78-A73E-4DC4-B882-72E0EF4C6862}" destId="{48FA5CEC-BD69-458F-A1EC-0BF70B2BC39D}" srcOrd="1" destOrd="0" presId="urn:microsoft.com/office/officeart/2018/2/layout/IconVerticalSolidList"/>
    <dgm:cxn modelId="{F4C62C50-33B2-C04B-A0B8-E9A6CE2E3D46}" type="presParOf" srcId="{F9405C78-A73E-4DC4-B882-72E0EF4C6862}" destId="{9E957C5E-0387-4E80-AF38-530822EE0913}" srcOrd="2" destOrd="0" presId="urn:microsoft.com/office/officeart/2018/2/layout/IconVerticalSolidList"/>
    <dgm:cxn modelId="{E6C3C830-B867-A742-AD50-BB2061CA9127}" type="presParOf" srcId="{F9405C78-A73E-4DC4-B882-72E0EF4C6862}" destId="{BDDC12EB-55AA-4F9C-B957-86FED06BCC95}" srcOrd="3" destOrd="0" presId="urn:microsoft.com/office/officeart/2018/2/layout/IconVerticalSolidList"/>
    <dgm:cxn modelId="{CB44CB97-3BE8-524D-869D-16B577B62F06}" type="presParOf" srcId="{BB9E6287-DDC8-4419-9E8A-A01742F236CC}" destId="{49CE64BA-1442-4EA3-A0BE-8F2C9C1A3242}" srcOrd="3" destOrd="0" presId="urn:microsoft.com/office/officeart/2018/2/layout/IconVerticalSolidList"/>
    <dgm:cxn modelId="{BADBDF27-C91E-B14F-B014-DAB9CE6A0A4B}" type="presParOf" srcId="{BB9E6287-DDC8-4419-9E8A-A01742F236CC}" destId="{15705DAE-94F1-4742-AE77-ECCE423B83D8}" srcOrd="4" destOrd="0" presId="urn:microsoft.com/office/officeart/2018/2/layout/IconVerticalSolidList"/>
    <dgm:cxn modelId="{D87B2168-6CA4-9D41-9896-C78591206E57}" type="presParOf" srcId="{15705DAE-94F1-4742-AE77-ECCE423B83D8}" destId="{65DF5E13-2DB9-4D11-A166-00525F4E8349}" srcOrd="0" destOrd="0" presId="urn:microsoft.com/office/officeart/2018/2/layout/IconVerticalSolidList"/>
    <dgm:cxn modelId="{5CE5138C-8ED4-0546-80F7-E4C52AB56FE7}" type="presParOf" srcId="{15705DAE-94F1-4742-AE77-ECCE423B83D8}" destId="{B003107F-8577-495E-822D-411391D2E5F0}" srcOrd="1" destOrd="0" presId="urn:microsoft.com/office/officeart/2018/2/layout/IconVerticalSolidList"/>
    <dgm:cxn modelId="{88795EC8-89B1-1C47-BBC0-6FE025DDA1F5}" type="presParOf" srcId="{15705DAE-94F1-4742-AE77-ECCE423B83D8}" destId="{DE497F63-8D79-4277-B96E-651C3F12F10C}" srcOrd="2" destOrd="0" presId="urn:microsoft.com/office/officeart/2018/2/layout/IconVerticalSolidList"/>
    <dgm:cxn modelId="{BD2E3C65-FCC4-1447-B161-AD5ACFE2B742}" type="presParOf" srcId="{15705DAE-94F1-4742-AE77-ECCE423B83D8}" destId="{4AC7842C-AEB1-4FA9-9680-A366C22FD7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9405A-E3B7-4401-856B-1BE6A2D5C570}">
      <dsp:nvSpPr>
        <dsp:cNvPr id="0" name=""/>
        <dsp:cNvSpPr/>
      </dsp:nvSpPr>
      <dsp:spPr>
        <a:xfrm>
          <a:off x="287746" y="343528"/>
          <a:ext cx="894269" cy="8942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BF653-A61A-4889-970F-4149E3F82BC9}">
      <dsp:nvSpPr>
        <dsp:cNvPr id="0" name=""/>
        <dsp:cNvSpPr/>
      </dsp:nvSpPr>
      <dsp:spPr>
        <a:xfrm>
          <a:off x="478328" y="534110"/>
          <a:ext cx="513105" cy="5131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6107D-5BD2-48A6-AC86-F5774CB8BCA8}">
      <dsp:nvSpPr>
        <dsp:cNvPr id="0" name=""/>
        <dsp:cNvSpPr/>
      </dsp:nvSpPr>
      <dsp:spPr>
        <a:xfrm>
          <a:off x="1873" y="1516341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Bedroom</a:t>
          </a:r>
        </a:p>
      </dsp:txBody>
      <dsp:txXfrm>
        <a:off x="1873" y="1516341"/>
        <a:ext cx="1466015" cy="586406"/>
      </dsp:txXfrm>
    </dsp:sp>
    <dsp:sp modelId="{2D65FEC3-DA50-4499-85AE-278448C9B4C3}">
      <dsp:nvSpPr>
        <dsp:cNvPr id="0" name=""/>
        <dsp:cNvSpPr/>
      </dsp:nvSpPr>
      <dsp:spPr>
        <a:xfrm>
          <a:off x="2010315" y="343528"/>
          <a:ext cx="894269" cy="8942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7B7EB-B476-42CB-AA37-0558E78BB39E}">
      <dsp:nvSpPr>
        <dsp:cNvPr id="0" name=""/>
        <dsp:cNvSpPr/>
      </dsp:nvSpPr>
      <dsp:spPr>
        <a:xfrm>
          <a:off x="2200897" y="534110"/>
          <a:ext cx="513105" cy="5131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C139F-F6B8-4C72-8D1D-FCB6C84C532E}">
      <dsp:nvSpPr>
        <dsp:cNvPr id="0" name=""/>
        <dsp:cNvSpPr/>
      </dsp:nvSpPr>
      <dsp:spPr>
        <a:xfrm>
          <a:off x="1724442" y="1516341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Bathroom</a:t>
          </a:r>
        </a:p>
      </dsp:txBody>
      <dsp:txXfrm>
        <a:off x="1724442" y="1516341"/>
        <a:ext cx="1466015" cy="586406"/>
      </dsp:txXfrm>
    </dsp:sp>
    <dsp:sp modelId="{2A3A9032-07BD-4246-80B1-C4AA2FC9544F}">
      <dsp:nvSpPr>
        <dsp:cNvPr id="0" name=""/>
        <dsp:cNvSpPr/>
      </dsp:nvSpPr>
      <dsp:spPr>
        <a:xfrm>
          <a:off x="3732883" y="343528"/>
          <a:ext cx="894269" cy="8942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EC064-244A-4F95-927F-9AAE64F619C9}">
      <dsp:nvSpPr>
        <dsp:cNvPr id="0" name=""/>
        <dsp:cNvSpPr/>
      </dsp:nvSpPr>
      <dsp:spPr>
        <a:xfrm>
          <a:off x="3923465" y="534110"/>
          <a:ext cx="513105" cy="5131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47C27-D1CD-4B01-AA7F-BD754D162623}">
      <dsp:nvSpPr>
        <dsp:cNvPr id="0" name=""/>
        <dsp:cNvSpPr/>
      </dsp:nvSpPr>
      <dsp:spPr>
        <a:xfrm>
          <a:off x="3447010" y="1516341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Waterfront</a:t>
          </a:r>
        </a:p>
      </dsp:txBody>
      <dsp:txXfrm>
        <a:off x="3447010" y="1516341"/>
        <a:ext cx="1466015" cy="586406"/>
      </dsp:txXfrm>
    </dsp:sp>
    <dsp:sp modelId="{5C368310-F629-4BE5-AB14-7BBEDA868FD4}">
      <dsp:nvSpPr>
        <dsp:cNvPr id="0" name=""/>
        <dsp:cNvSpPr/>
      </dsp:nvSpPr>
      <dsp:spPr>
        <a:xfrm>
          <a:off x="1149031" y="2469251"/>
          <a:ext cx="894269" cy="8942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E4C67-CFAF-4F18-BE4C-6412F263BA53}">
      <dsp:nvSpPr>
        <dsp:cNvPr id="0" name=""/>
        <dsp:cNvSpPr/>
      </dsp:nvSpPr>
      <dsp:spPr>
        <a:xfrm>
          <a:off x="1339613" y="2659833"/>
          <a:ext cx="513105" cy="5131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FF8F7-6714-432B-AEDB-75131A7C7525}">
      <dsp:nvSpPr>
        <dsp:cNvPr id="0" name=""/>
        <dsp:cNvSpPr/>
      </dsp:nvSpPr>
      <dsp:spPr>
        <a:xfrm>
          <a:off x="863158" y="3642063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Square feet living</a:t>
          </a:r>
        </a:p>
      </dsp:txBody>
      <dsp:txXfrm>
        <a:off x="863158" y="3642063"/>
        <a:ext cx="1466015" cy="586406"/>
      </dsp:txXfrm>
    </dsp:sp>
    <dsp:sp modelId="{135C46AB-508C-4343-BBAC-5CE5C4697832}">
      <dsp:nvSpPr>
        <dsp:cNvPr id="0" name=""/>
        <dsp:cNvSpPr/>
      </dsp:nvSpPr>
      <dsp:spPr>
        <a:xfrm>
          <a:off x="2871599" y="2469251"/>
          <a:ext cx="894269" cy="8942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FD13E-4B76-4F20-9FE5-440744851D5A}">
      <dsp:nvSpPr>
        <dsp:cNvPr id="0" name=""/>
        <dsp:cNvSpPr/>
      </dsp:nvSpPr>
      <dsp:spPr>
        <a:xfrm>
          <a:off x="3062181" y="2659833"/>
          <a:ext cx="513105" cy="5131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BDB90-6F6D-4851-BB9B-4AF01A712099}">
      <dsp:nvSpPr>
        <dsp:cNvPr id="0" name=""/>
        <dsp:cNvSpPr/>
      </dsp:nvSpPr>
      <dsp:spPr>
        <a:xfrm>
          <a:off x="2585726" y="3642063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Longitude and Latitude</a:t>
          </a:r>
        </a:p>
      </dsp:txBody>
      <dsp:txXfrm>
        <a:off x="2585726" y="3642063"/>
        <a:ext cx="1466015" cy="586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6594A-08AF-4F9A-8E2D-A77EFA12A7DB}">
      <dsp:nvSpPr>
        <dsp:cNvPr id="0" name=""/>
        <dsp:cNvSpPr/>
      </dsp:nvSpPr>
      <dsp:spPr>
        <a:xfrm>
          <a:off x="0" y="558"/>
          <a:ext cx="9982200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3DA21-7CDB-4002-93E1-517AA90E510F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E71D1-DBCB-4913-850D-C61BFEF60888}">
      <dsp:nvSpPr>
        <dsp:cNvPr id="0" name=""/>
        <dsp:cNvSpPr/>
      </dsp:nvSpPr>
      <dsp:spPr>
        <a:xfrm>
          <a:off x="1508391" y="558"/>
          <a:ext cx="847380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Increase in R-squared 0.696 to 0.764 using polynomial regression</a:t>
          </a: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Decrease in RMSE : $ 151414.98 to 104799.97</a:t>
          </a:r>
        </a:p>
      </dsp:txBody>
      <dsp:txXfrm>
        <a:off x="1508391" y="558"/>
        <a:ext cx="8473808" cy="1305966"/>
      </dsp:txXfrm>
    </dsp:sp>
    <dsp:sp modelId="{F477E06A-285C-4514-B4F6-EDEDA1768478}">
      <dsp:nvSpPr>
        <dsp:cNvPr id="0" name=""/>
        <dsp:cNvSpPr/>
      </dsp:nvSpPr>
      <dsp:spPr>
        <a:xfrm>
          <a:off x="0" y="1633016"/>
          <a:ext cx="9982200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9A03D-5C43-44AF-9B5C-85D083CC1B81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5C669-5A0B-4448-A437-4F8568117522}">
      <dsp:nvSpPr>
        <dsp:cNvPr id="0" name=""/>
        <dsp:cNvSpPr/>
      </dsp:nvSpPr>
      <dsp:spPr>
        <a:xfrm>
          <a:off x="1508391" y="1633016"/>
          <a:ext cx="847380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The RMSE is 104799.97, which means that the standard deviation of the unexplained variance (error) is on average $104799.97.</a:t>
          </a:r>
          <a:endParaRPr lang="en-US" sz="2100" kern="1200" dirty="0"/>
        </a:p>
      </dsp:txBody>
      <dsp:txXfrm>
        <a:off x="1508391" y="1633016"/>
        <a:ext cx="8473808" cy="1305966"/>
      </dsp:txXfrm>
    </dsp:sp>
    <dsp:sp modelId="{F6149B5C-D8C9-4C1A-ADB4-9DBA05441D4A}">
      <dsp:nvSpPr>
        <dsp:cNvPr id="0" name=""/>
        <dsp:cNvSpPr/>
      </dsp:nvSpPr>
      <dsp:spPr>
        <a:xfrm>
          <a:off x="0" y="3265475"/>
          <a:ext cx="9982200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884C8-FEAF-46A5-B172-6C01DB3AC9BA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670FB-D59D-4CC2-BB94-290F4B773F16}">
      <dsp:nvSpPr>
        <dsp:cNvPr id="0" name=""/>
        <dsp:cNvSpPr/>
      </dsp:nvSpPr>
      <dsp:spPr>
        <a:xfrm>
          <a:off x="1508391" y="3265475"/>
          <a:ext cx="847380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projections will need to be double-checked to verify they make sense given what is known about the house</a:t>
          </a:r>
        </a:p>
      </dsp:txBody>
      <dsp:txXfrm>
        <a:off x="1508391" y="3265475"/>
        <a:ext cx="8473808" cy="13059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6ECBE-8685-4968-A6C4-354D7D518740}">
      <dsp:nvSpPr>
        <dsp:cNvPr id="0" name=""/>
        <dsp:cNvSpPr/>
      </dsp:nvSpPr>
      <dsp:spPr>
        <a:xfrm>
          <a:off x="0" y="558"/>
          <a:ext cx="9982200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92ACF-8FFB-4F70-B670-7CE8D18E636B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635BF-40AA-45EB-996B-0B5F87E81D24}">
      <dsp:nvSpPr>
        <dsp:cNvPr id="0" name=""/>
        <dsp:cNvSpPr/>
      </dsp:nvSpPr>
      <dsp:spPr>
        <a:xfrm>
          <a:off x="1508391" y="558"/>
          <a:ext cx="847380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Square Foot Living: More square feet means a higher value for the house. Our model shows that when the square feet is larger, the higher the price. </a:t>
          </a:r>
        </a:p>
      </dsp:txBody>
      <dsp:txXfrm>
        <a:off x="1508391" y="558"/>
        <a:ext cx="8473808" cy="1305966"/>
      </dsp:txXfrm>
    </dsp:sp>
    <dsp:sp modelId="{4E7DAB5A-FA23-415A-B0CF-A31244E49D8A}">
      <dsp:nvSpPr>
        <dsp:cNvPr id="0" name=""/>
        <dsp:cNvSpPr/>
      </dsp:nvSpPr>
      <dsp:spPr>
        <a:xfrm>
          <a:off x="0" y="1633016"/>
          <a:ext cx="9982200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A5CEC-BD69-458F-A1EC-0BF70B2BC39D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C12EB-55AA-4F9C-B957-86FED06BCC95}">
      <dsp:nvSpPr>
        <dsp:cNvPr id="0" name=""/>
        <dsp:cNvSpPr/>
      </dsp:nvSpPr>
      <dsp:spPr>
        <a:xfrm>
          <a:off x="1508391" y="1633016"/>
          <a:ext cx="847380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/>
            <a:t>High Grade: Properties with excellent grades get a better price and are considered of a high value compared to homes with lower grades.</a:t>
          </a:r>
        </a:p>
      </dsp:txBody>
      <dsp:txXfrm>
        <a:off x="1508391" y="1633016"/>
        <a:ext cx="8473808" cy="1305966"/>
      </dsp:txXfrm>
    </dsp:sp>
    <dsp:sp modelId="{65DF5E13-2DB9-4D11-A166-00525F4E8349}">
      <dsp:nvSpPr>
        <dsp:cNvPr id="0" name=""/>
        <dsp:cNvSpPr/>
      </dsp:nvSpPr>
      <dsp:spPr>
        <a:xfrm>
          <a:off x="0" y="3265475"/>
          <a:ext cx="9982200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3107F-8577-495E-822D-411391D2E5F0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7842C-AEB1-4FA9-9680-A366C22FD771}">
      <dsp:nvSpPr>
        <dsp:cNvPr id="0" name=""/>
        <dsp:cNvSpPr/>
      </dsp:nvSpPr>
      <dsp:spPr>
        <a:xfrm>
          <a:off x="1508391" y="3265475"/>
          <a:ext cx="847380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/>
            <a:t>Location are Key: When a home sits on the waterfront, its value is higher than the same property without a waterfront view. It's important to recognize this fact.</a:t>
          </a:r>
        </a:p>
      </dsp:txBody>
      <dsp:txXfrm>
        <a:off x="1508391" y="3265475"/>
        <a:ext cx="8473808" cy="1305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11/30/22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00:36:21.788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00:36:23.66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00:39:20.407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4T00:39:31.657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1955 1495 12123 180000 90000,'-41'31'0'0'0,"-1"1"0"0"0,-6-9 0 0 0,34-39 0 0 0,19-18 0 0 0,4 2 0 0 0,0 2 0 0 0,-1 4 0 0 0,1 1 0 0 0,0 1 0 0 0,-1 3 0 0 0,-3 4 0 0 0,3 0 0 0 0,-2 3 0 0 0,-1-3 0 0 0,1 2 0 0 0,-3 2 0 0 0,2-2 0 0 0,-2 1 0 0 0,3-4 0 0 0,-1 4 0 0 0,2-1 0 0 0,-1-1 0 0 0,-1 0 0 0 0,4-1 0 0 0,0-1 0 0 0,0 1 0 0 0,3-1 0 0 0,3 1 0 0 0,5-1 0 0 0,4 1 0 0 0,7-1 0 0 0,1 1 0 0 0,4 2 0 0 0,-4 1 0 0 0,2 0 0 0 0,1-2 0 0 0,0 3 0 0 0,1-2 0 0 0,1-1 0 0 0,-5 0 0 0 0,2-6 0 0 0,0-2 0 0 0,-1-4 0 0 0,4-8 0 0 0,-5-1 0 0 0,2-4 0 0 0,-1-6 0 0 0,1-2 0 0 0,3-3 0 0 0,1 0 0 0 0,-1-1 0 0 0,2 1 0 0 0,-1-1 0 0 0,-1 8 0 0 0,1-5 0 0 0,-10 15 0 0 0,5-8 0 0 0,-6 6 0 0 0,-5 8 0 0 0,-8 1 0 0 0,-5 5 0 0 0,-11 3 0 0 0,-18 3 0 0 0,-25 6 0 0 0,-25 4 0 0 0,-23 3 0 0 0,29 8 0 0 0,-4 3 0 0 0,-5 3 0 0 0,-2 4 0 0 0,-8 6 0 0 0,0 6 0 0 0,-2 7 0 0 0,1 4 0 0 0,24-9 0 0 0,0 2 0 0 0,0 1 0 0 0,-1 1 0 0 0,0 1 0 0 0,0 1 0 0 0,-3 2 0 0 0,1 1 0 0 0,0 0 0 0 0,0 2 0 0 0,-1 1 0 0 0,2 1 0 0 0,0 1 0 0 0,1 1 0 0 0,0 1 0 0 0,1 0 0 0 0,0 1 0 0 0,1 0 0 0 0,0 1 0 0 0,2 0 0 0 0,1 1 0 0 0,3-2 0 0 0,1 1 0 0 0,1-1 0 0 0,-16 17 0 0 0,2 1 0 0 0,-2 4 0 0 0,3-1 0 0 0,20-14 0 0 0,2-2 0 0 0,-4 4 0 0 0,1 0 0 0 0,4-3 0 0 0,2-2 0 0 0,-17 25 0 0 0,8-7 0 0 0,3-3 0 0 0,8-10 0 0 0,8-8 0 0 0,10-14 0 0 0,9-8 0 0 0,13-20 0 0 0,11-15 0 0 0,9-17 0 0 0,23-40 0 0 0,4-3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4T00:39:34.36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1 12123 180000 90000,'21'6'0'0'0,"-3"3"0"0"0,-5-2 0 0 0,-4 6 0 0 0,0-5 0 0 0,-4 1 0 0 0,6-4 0 0 0,-5-1 0 0 0,7-4 0 0 0,-4 0 0 0 0,-1 0 0 0 0,1 0 0 0 0,0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00:34:28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11/30/22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1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4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2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5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25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83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3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11/30/22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11/30/22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11/30/22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11/30/22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11/30/22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11/30/22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11/30/22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11/30/22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11/30/22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11/30/22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25835" y="2292094"/>
            <a:ext cx="6713115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King County House price Analysis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68714" y="4034002"/>
            <a:ext cx="5734050" cy="955565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Olaide Kashimawo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4F4C0A0-2CA6-4DF2-ACB4-62B3B01896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28" name="Picture 4" descr="When House Hunting, How to Assess a Neighborhood | Mortgages and Advice |  U.S. News">
            <a:extLst>
              <a:ext uri="{FF2B5EF4-FFF2-40B4-BE49-F238E27FC236}">
                <a16:creationId xmlns:a16="http://schemas.microsoft.com/office/drawing/2014/main" id="{D9E85758-9FA2-4EE6-87A7-2720CB569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63" y="1310656"/>
            <a:ext cx="5210937" cy="420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52143"/>
            <a:ext cx="9980682" cy="921019"/>
          </a:xfrm>
        </p:spPr>
        <p:txBody>
          <a:bodyPr anchor="b">
            <a:normAutofit fontScale="90000"/>
          </a:bodyPr>
          <a:lstStyle/>
          <a:p>
            <a:br>
              <a:rPr lang="en-US" sz="2200" b="1" dirty="0"/>
            </a:br>
            <a:r>
              <a:rPr lang="en-US" sz="2200" b="1" dirty="0">
                <a:latin typeface="+mn-lt"/>
              </a:rPr>
              <a:t>Location Distribution: </a:t>
            </a:r>
            <a:r>
              <a:rPr lang="en-US" sz="2200" b="0" i="0" dirty="0">
                <a:effectLst/>
                <a:latin typeface="+mn-lt"/>
              </a:rPr>
              <a:t>House price distribution </a:t>
            </a:r>
            <a:r>
              <a:rPr lang="en-US" sz="2200" dirty="0">
                <a:latin typeface="+mn-lt"/>
              </a:rPr>
              <a:t>show houses </a:t>
            </a:r>
            <a:r>
              <a:rPr lang="en-US" sz="2200" b="0" i="0" dirty="0">
                <a:effectLst/>
                <a:latin typeface="+mn-lt"/>
              </a:rPr>
              <a:t>closer to waterfront has higher prices</a:t>
            </a:r>
            <a:endParaRPr lang="en-US" dirty="0"/>
          </a:p>
        </p:txBody>
      </p:sp>
      <p:pic>
        <p:nvPicPr>
          <p:cNvPr id="6148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530DC49-8A2A-DB6C-3A22-EDFD937DD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5" b="-3"/>
          <a:stretch/>
        </p:blipFill>
        <p:spPr bwMode="auto">
          <a:xfrm>
            <a:off x="1545815" y="1523999"/>
            <a:ext cx="9098852" cy="498437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05FC951-C2E7-C90E-5BF7-76A97BC80147}"/>
                  </a:ext>
                </a:extLst>
              </p14:cNvPr>
              <p14:cNvContentPartPr/>
              <p14:nvPr/>
            </p14:nvContentPartPr>
            <p14:xfrm>
              <a:off x="1806713" y="5502664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05FC951-C2E7-C90E-5BF7-76A97BC801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8073" y="54936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Losange 22">
            <a:extLst>
              <a:ext uri="{FF2B5EF4-FFF2-40B4-BE49-F238E27FC236}">
                <a16:creationId xmlns:a16="http://schemas.microsoft.com/office/drawing/2014/main" id="{65D28901-B0A7-4143-A6D0-EBD1FEFE981B}"/>
              </a:ext>
            </a:extLst>
          </p:cNvPr>
          <p:cNvSpPr/>
          <p:nvPr/>
        </p:nvSpPr>
        <p:spPr>
          <a:xfrm>
            <a:off x="4213620" y="2340720"/>
            <a:ext cx="731520" cy="1097280"/>
          </a:xfrm>
          <a:prstGeom prst="diamond">
            <a:avLst/>
          </a:prstGeom>
          <a:solidFill>
            <a:srgbClr val="FF0000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 dirty="0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92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/>
              <a:t>Result</a:t>
            </a:r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C0CEF84F-D3A6-B0D9-3878-9D33B748C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562866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0EF4-32F1-05CD-B5AF-4E32A0CA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/>
              <a:t>Recommendation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F173D0-6DC0-2EDD-8578-CD83BB62C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386393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340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Next Step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72E87-9BBF-4518-AA20-35DE641D77C4}"/>
              </a:ext>
            </a:extLst>
          </p:cNvPr>
          <p:cNvSpPr txBox="1"/>
          <p:nvPr/>
        </p:nvSpPr>
        <p:spPr>
          <a:xfrm>
            <a:off x="1104899" y="4156364"/>
            <a:ext cx="10071099" cy="10093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Future work would need more insight into how zip code influenced house prices; are the number of houses in specific zip codes have higher sales prices?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 determine the validity of the data further, I will use the polynomial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201940"/>
            <a:ext cx="10071099" cy="90803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GitHub: github.com/olaidekashimawo/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LinkedIn: linkedin.com/in/</a:t>
            </a:r>
            <a:r>
              <a:rPr lang="en-US" dirty="0" err="1"/>
              <a:t>olaide</a:t>
            </a:r>
            <a:r>
              <a:rPr lang="en-US" dirty="0"/>
              <a:t>-Kashimawo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Email:goldprint3@outlook.com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Overview and Business Understanding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700" dirty="0">
                <a:effectLst/>
              </a:rPr>
              <a:t>The purpose of this project is to inform you the Real Estate Stakeholders what affects the values of homes in King County House Sale using a linear regression model.</a:t>
            </a:r>
          </a:p>
          <a:p>
            <a:pPr marL="0" indent="0">
              <a:spcAft>
                <a:spcPts val="600"/>
              </a:spcAft>
              <a:buNone/>
            </a:pPr>
            <a:endParaRPr lang="en-US" sz="1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0C4F1C-5CCF-E312-1659-6C67BBC97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063" y="1975437"/>
            <a:ext cx="5210937" cy="2879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A544-B225-6278-0462-967899E2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King County House Price Data(2014-2015)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F77BBFB-A9E7-6A4D-F5D2-6577B2DC8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vert="horz">
            <a:normAutofit/>
          </a:bodyPr>
          <a:lstStyle/>
          <a:p>
            <a:r>
              <a:rPr lang="en-US" dirty="0"/>
              <a:t>21,613 House Sales with 21 features</a:t>
            </a:r>
          </a:p>
          <a:p>
            <a:r>
              <a:rPr lang="en-US" dirty="0"/>
              <a:t>Average House price:$540,000</a:t>
            </a:r>
          </a:p>
          <a:p>
            <a:r>
              <a:rPr lang="en-US" dirty="0"/>
              <a:t>Average lot size: 21,000 Square feet</a:t>
            </a:r>
          </a:p>
          <a:p>
            <a:r>
              <a:rPr lang="en-US" dirty="0"/>
              <a:t>Average Bedrooms: 3 -7</a:t>
            </a:r>
          </a:p>
          <a:p>
            <a:r>
              <a:rPr lang="en-US" dirty="0"/>
              <a:t>Location: King County WA</a:t>
            </a:r>
          </a:p>
          <a:p>
            <a:r>
              <a:rPr lang="en-US" dirty="0"/>
              <a:t>Model used : Linear Regression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967D56AF-6098-6E24-FB25-8E58BF63E7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6927245"/>
              </p:ext>
            </p:extLst>
          </p:nvPr>
        </p:nvGraphicFramePr>
        <p:xfrm>
          <a:off x="6172200" y="1600200"/>
          <a:ext cx="4914900" cy="457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355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C61F8-EE05-31B1-C1E2-932F54E4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0242" name="Picture 2" descr="white-and-red houses">
            <a:extLst>
              <a:ext uri="{FF2B5EF4-FFF2-40B4-BE49-F238E27FC236}">
                <a16:creationId xmlns:a16="http://schemas.microsoft.com/office/drawing/2014/main" id="{F95699BA-9A9E-131A-9589-EC656FA8E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6" r="2" b="32156"/>
          <a:stretch/>
        </p:blipFill>
        <p:spPr bwMode="auto">
          <a:xfrm>
            <a:off x="1104900" y="1600200"/>
            <a:ext cx="9982200" cy="4572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81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Factors to look 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B19BD-9D66-8D37-00D8-737511E07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35" y="1971593"/>
            <a:ext cx="4914900" cy="369614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26FC2-775E-4E1C-8DD0-8C4711DC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1895" y="1640541"/>
            <a:ext cx="4914900" cy="4571999"/>
          </a:xfrm>
        </p:spPr>
        <p:txBody>
          <a:bodyPr>
            <a:normAutofit/>
          </a:bodyPr>
          <a:lstStyle/>
          <a:p>
            <a:r>
              <a:rPr lang="en-US" dirty="0"/>
              <a:t>Does the square feet living have any impact on house prices?</a:t>
            </a:r>
          </a:p>
          <a:p>
            <a:r>
              <a:rPr lang="en-US" dirty="0"/>
              <a:t>Does the grade have any impact on house prices?</a:t>
            </a:r>
          </a:p>
          <a:p>
            <a:r>
              <a:rPr lang="en-US" dirty="0"/>
              <a:t>Are waterfront houses priced higher?</a:t>
            </a:r>
          </a:p>
          <a:p>
            <a:r>
              <a:rPr lang="en-US" dirty="0"/>
              <a:t>Does the number of bedrooms have any impact on house prices?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A2AB5E-7E88-EDF5-CFEA-261114292C2F}"/>
                  </a:ext>
                </a:extLst>
              </p14:cNvPr>
              <p14:cNvContentPartPr/>
              <p14:nvPr/>
            </p14:nvContentPartPr>
            <p14:xfrm>
              <a:off x="-1201638" y="2540944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A2AB5E-7E88-EDF5-CFEA-261114292C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219638" y="2433304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391026-D0D8-A0C6-2AAC-559F67D34622}"/>
                  </a:ext>
                </a:extLst>
              </p14:cNvPr>
              <p14:cNvContentPartPr/>
              <p14:nvPr/>
            </p14:nvContentPartPr>
            <p14:xfrm>
              <a:off x="1943682" y="4178224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391026-D0D8-A0C6-2AAC-559F67D346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6042" y="4070224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C08D9E9-A1C5-17AE-F3D4-2E86051544D7}"/>
                  </a:ext>
                </a:extLst>
              </p14:cNvPr>
              <p14:cNvContentPartPr/>
              <p14:nvPr/>
            </p14:nvContentPartPr>
            <p14:xfrm>
              <a:off x="6475722" y="3819664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C08D9E9-A1C5-17AE-F3D4-2E86051544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57722" y="3712024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C5A081-C210-A526-98DC-CCB34CE1A765}"/>
                  </a:ext>
                </a:extLst>
              </p14:cNvPr>
              <p14:cNvContentPartPr/>
              <p14:nvPr/>
            </p14:nvContentPartPr>
            <p14:xfrm>
              <a:off x="6018162" y="2232064"/>
              <a:ext cx="1095480" cy="734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C5A081-C210-A526-98DC-CCB34CE1A7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09522" y="2223424"/>
                <a:ext cx="1113120" cy="7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8A87312-B130-AFF4-645A-B04EF6DE0A92}"/>
                  </a:ext>
                </a:extLst>
              </p14:cNvPr>
              <p14:cNvContentPartPr/>
              <p14:nvPr/>
            </p14:nvContentPartPr>
            <p14:xfrm>
              <a:off x="6552042" y="3544264"/>
              <a:ext cx="50760" cy="22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8A87312-B130-AFF4-645A-B04EF6DE0A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43042" y="3535624"/>
                <a:ext cx="68400" cy="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739D-879C-49C2-AB58-5AA2869A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most significant influence on house prices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C45DC-61D9-49A6-A389-BF3C77E282E4}"/>
              </a:ext>
            </a:extLst>
          </p:cNvPr>
          <p:cNvSpPr txBox="1"/>
          <p:nvPr/>
        </p:nvSpPr>
        <p:spPr>
          <a:xfrm>
            <a:off x="647700" y="2333625"/>
            <a:ext cx="3276600" cy="245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Square feet living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Waterfront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Grade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Square feet above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DBCA5F7-6283-3BF2-9DC0-E4911F770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129" y="1290918"/>
            <a:ext cx="7892863" cy="5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37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50B6-9FE6-5EA3-222D-E2E3085F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sz="2000" b="0" dirty="0">
                <a:latin typeface="+mn-lt"/>
              </a:rPr>
              <a:t>The value of the house increases as we increase the square feet living of the house</a:t>
            </a:r>
            <a:r>
              <a:rPr lang="en-US" sz="2000" dirty="0">
                <a:latin typeface="+mn-lt"/>
              </a:rPr>
              <a:t> indicating is positively correlated.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33D35C-493D-C545-987D-4C564DED1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9370" y="1613647"/>
            <a:ext cx="9249335" cy="4572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57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5" name="Title 1">
            <a:extLst>
              <a:ext uri="{FF2B5EF4-FFF2-40B4-BE49-F238E27FC236}">
                <a16:creationId xmlns:a16="http://schemas.microsoft.com/office/drawing/2014/main" id="{31E2F9D9-79E2-A11D-D394-76A2C80D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endParaRPr lang="en-US"/>
          </a:p>
        </p:txBody>
      </p:sp>
      <p:pic>
        <p:nvPicPr>
          <p:cNvPr id="7180" name="Picture 12">
            <a:extLst>
              <a:ext uri="{FF2B5EF4-FFF2-40B4-BE49-F238E27FC236}">
                <a16:creationId xmlns:a16="http://schemas.microsoft.com/office/drawing/2014/main" id="{6824D177-F674-A0EE-62B9-DA6BCB09E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7129" y="1465728"/>
            <a:ext cx="9439836" cy="493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22F3-7649-D036-34E5-DA217C2A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-apple-system"/>
              </a:rPr>
              <a:t>The</a:t>
            </a:r>
            <a:r>
              <a:rPr lang="en-US" b="0" i="0" dirty="0">
                <a:effectLst/>
                <a:latin typeface="-apple-system"/>
              </a:rPr>
              <a:t> King’s County grading system shows the grading between the number 1 to 11 with an average of 7 to 8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C2A6649-7B86-9EEA-8294-67896DD3F5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949362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65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873beb7-5857-4685-be1f-d57550cc96cc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10814</TotalTime>
  <Words>475</Words>
  <Application>Microsoft Macintosh PowerPoint</Application>
  <PresentationFormat>Widescreen</PresentationFormat>
  <Paragraphs>60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Courier New</vt:lpstr>
      <vt:lpstr>Euphemia</vt:lpstr>
      <vt:lpstr>Plantagenet Cherokee</vt:lpstr>
      <vt:lpstr>Wingdings</vt:lpstr>
      <vt:lpstr>Academic Literature 16x9</vt:lpstr>
      <vt:lpstr>King County House price Analysis</vt:lpstr>
      <vt:lpstr>Overview and Business Understanding</vt:lpstr>
      <vt:lpstr>King County House Price Data(2014-2015)</vt:lpstr>
      <vt:lpstr>EXPLORATORY DATA ANALYSIS</vt:lpstr>
      <vt:lpstr>Factors to look at</vt:lpstr>
      <vt:lpstr>The most significant influence on house prices</vt:lpstr>
      <vt:lpstr>The value of the house increases as we increase the square feet living of the house indicating is positively correlated.</vt:lpstr>
      <vt:lpstr>PowerPoint Presentation</vt:lpstr>
      <vt:lpstr>The King’s County grading system shows the grading between the number 1 to 11 with an average of 7 to 8</vt:lpstr>
      <vt:lpstr> Location Distribution: House price distribution show houses closer to waterfront has higher prices</vt:lpstr>
      <vt:lpstr>Result</vt:lpstr>
      <vt:lpstr>Recommendation</vt:lpstr>
      <vt:lpstr>Next Step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House price Analysis</dc:title>
  <dc:creator>Adelusi, Olaide</dc:creator>
  <cp:lastModifiedBy>Olaide Kashimawo</cp:lastModifiedBy>
  <cp:revision>16</cp:revision>
  <dcterms:created xsi:type="dcterms:W3CDTF">2022-11-22T16:49:42Z</dcterms:created>
  <dcterms:modified xsi:type="dcterms:W3CDTF">2022-12-08T02:30:08Z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