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49D68A-4CEF-4F30-A660-9E55A145CD22}">
  <a:tblStyle styleId="{3649D68A-4CEF-4F30-A660-9E55A145CD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ProximaNova-bold.fntdata"/><Relationship Id="rId23" Type="http://schemas.openxmlformats.org/officeDocument/2006/relationships/slide" Target="slides/slide17.xml"/><Relationship Id="rId45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ProximaNova-boldItalic.fntdata"/><Relationship Id="rId25" Type="http://schemas.openxmlformats.org/officeDocument/2006/relationships/slide" Target="slides/slide19.xml"/><Relationship Id="rId47" Type="http://schemas.openxmlformats.org/officeDocument/2006/relationships/font" Target="fonts/ProximaNova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4fd8070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4fd8070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Labels all input as  “required” fields 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Labels the “email” field so that it can check for a valid entry (‘@’ symbol)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Password Field so it hides while typing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Requires you to type the password twice to verify that they match 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Takes in user input and self-calls to the post-method.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4fd8070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4fd8070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Post method stores input into variables.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Creates a user object with variables as parameters.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Uses the object to call the “Create User” method from the user class.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fd8070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4fd8070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Checks:</a:t>
            </a:r>
            <a:endParaRPr b="1"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Name and last name lengths &lt;  30, and verifies they contain letters only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Password is at least 8 characters, and contains at least one letter and one number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Passwords match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4fd80703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4fd80703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Connects to the database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Auto Capitalizes Names 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Error message for if the email is already in use (unique)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Hash the password before inputting into database 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Query that inserts the inputted values into the corresponding fields of the user_table in the database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If query is successful, brings you to the login page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4fd8070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4fd8070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bd9fa03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abd9fa03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365de5f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365de5f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fb8e89cd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fb8e89cd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365de5f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365de5f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365de5f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365de5f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bd9fa031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bd9fa031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365de5f1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365de5f1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365de5f1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365de5f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fe84cd1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7fe84cd1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fe84cd1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7fe84cd1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fe84cd1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7fe84cd1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bd9fa0318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bd9fa0318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bd9fa0318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abd9fa0318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bd9fa0318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abd9fa0318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bd9fa0318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bd9fa0318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bd9fa0318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abd9fa0318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b35ec3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b35ec3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bd9fa0318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abd9fa0318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adb27e77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adb27e7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abd9fa0318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abd9fa0318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bd9fa031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bd9fa031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abd9fa031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abd9fa031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abd9fa031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abd9fa031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bd9fa0318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bd9fa031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abd9fa0318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abd9fa031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abd9fa031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abd9fa031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b35ec3d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b35ec3d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cc1419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cc1419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b91bb8c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b91bb8c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b4500b3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b4500b3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4fd8070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4fd8070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4fd8070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4fd8070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</a:t>
            </a:r>
            <a:r>
              <a:rPr lang="en"/>
              <a:t>ower </a:t>
            </a:r>
            <a:r>
              <a:rPr lang="en">
                <a:solidFill>
                  <a:srgbClr val="FF0000"/>
                </a:solidFill>
              </a:rPr>
              <a:t>H</a:t>
            </a:r>
            <a:r>
              <a:rPr lang="en"/>
              <a:t>ouse </a:t>
            </a:r>
            <a:r>
              <a:rPr lang="en">
                <a:solidFill>
                  <a:srgbClr val="FF0000"/>
                </a:solidFill>
              </a:rPr>
              <a:t>P</a:t>
            </a:r>
            <a:r>
              <a:rPr lang="en"/>
              <a:t>hitness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Beesanne Kurzum, Charlie Olinsky, Christina </a:t>
            </a:r>
            <a:r>
              <a:rPr lang="en"/>
              <a:t>Rodriguez</a:t>
            </a:r>
            <a:r>
              <a:rPr lang="en"/>
              <a:t>, Erica Dubie</a:t>
            </a:r>
            <a:r>
              <a:rPr lang="en"/>
              <a:t>, Olamide Kumapayi</a:t>
            </a:r>
            <a:endParaRPr b="1" sz="1300">
              <a:solidFill>
                <a:srgbClr val="212529"/>
              </a:solidFill>
              <a:highlight>
                <a:srgbClr val="17181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56625" y="15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RegisterUI.php - form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7487"/>
            <a:ext cx="9144000" cy="2608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2"/>
          <p:cNvCxnSpPr/>
          <p:nvPr/>
        </p:nvCxnSpPr>
        <p:spPr>
          <a:xfrm flipH="1">
            <a:off x="6940375" y="1700700"/>
            <a:ext cx="233100" cy="466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 txBox="1"/>
          <p:nvPr/>
        </p:nvSpPr>
        <p:spPr>
          <a:xfrm>
            <a:off x="7269475" y="960125"/>
            <a:ext cx="13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 flipH="1" rot="10800000">
            <a:off x="480050" y="2647100"/>
            <a:ext cx="425100" cy="1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/>
          <p:nvPr/>
        </p:nvCxnSpPr>
        <p:spPr>
          <a:xfrm flipH="1">
            <a:off x="4718200" y="1426475"/>
            <a:ext cx="507600" cy="425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2"/>
          <p:cNvSpPr/>
          <p:nvPr/>
        </p:nvSpPr>
        <p:spPr>
          <a:xfrm>
            <a:off x="3923350" y="1845950"/>
            <a:ext cx="1045800" cy="180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888675" y="2197425"/>
            <a:ext cx="1680300" cy="951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6606550" y="2231700"/>
            <a:ext cx="728700" cy="128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51625" y="18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RegisterUI.php - post method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2" y="1248175"/>
            <a:ext cx="8874175" cy="31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753000" y="3764950"/>
            <a:ext cx="5769000" cy="547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3"/>
          <p:cNvCxnSpPr/>
          <p:nvPr/>
        </p:nvCxnSpPr>
        <p:spPr>
          <a:xfrm flipH="1">
            <a:off x="4622225" y="3029425"/>
            <a:ext cx="841500" cy="612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28775" y="-9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 - Create User Method 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5" y="419825"/>
            <a:ext cx="5777825" cy="451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4"/>
          <p:cNvCxnSpPr/>
          <p:nvPr/>
        </p:nvCxnSpPr>
        <p:spPr>
          <a:xfrm flipH="1">
            <a:off x="6100350" y="777275"/>
            <a:ext cx="1245900" cy="126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/>
          <p:nvPr/>
        </p:nvCxnSpPr>
        <p:spPr>
          <a:xfrm flipH="1">
            <a:off x="6108725" y="785700"/>
            <a:ext cx="1229100" cy="3552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 flipH="1">
            <a:off x="6201450" y="777275"/>
            <a:ext cx="1144800" cy="1153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4"/>
          <p:cNvSpPr txBox="1"/>
          <p:nvPr/>
        </p:nvSpPr>
        <p:spPr>
          <a:xfrm>
            <a:off x="7388350" y="549975"/>
            <a:ext cx="14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Validation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7371500" y="634175"/>
            <a:ext cx="13554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36375" y="-12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 - Create User Method 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600" y="449250"/>
            <a:ext cx="6542049" cy="447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5"/>
          <p:cNvCxnSpPr/>
          <p:nvPr/>
        </p:nvCxnSpPr>
        <p:spPr>
          <a:xfrm flipH="1">
            <a:off x="3264375" y="946400"/>
            <a:ext cx="493800" cy="219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5"/>
          <p:cNvCxnSpPr/>
          <p:nvPr/>
        </p:nvCxnSpPr>
        <p:spPr>
          <a:xfrm flipH="1" rot="10800000">
            <a:off x="1591050" y="781875"/>
            <a:ext cx="288000" cy="137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5"/>
          <p:cNvCxnSpPr/>
          <p:nvPr/>
        </p:nvCxnSpPr>
        <p:spPr>
          <a:xfrm flipH="1">
            <a:off x="3908550" y="2530650"/>
            <a:ext cx="471000" cy="41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5"/>
          <p:cNvCxnSpPr/>
          <p:nvPr/>
        </p:nvCxnSpPr>
        <p:spPr>
          <a:xfrm flipH="1">
            <a:off x="5678475" y="4251950"/>
            <a:ext cx="480000" cy="233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5"/>
          <p:cNvCxnSpPr/>
          <p:nvPr/>
        </p:nvCxnSpPr>
        <p:spPr>
          <a:xfrm flipH="1">
            <a:off x="4882825" y="3621025"/>
            <a:ext cx="548700" cy="315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5"/>
          <p:cNvSpPr/>
          <p:nvPr/>
        </p:nvSpPr>
        <p:spPr>
          <a:xfrm>
            <a:off x="1143000" y="594825"/>
            <a:ext cx="4111200" cy="137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143000" y="1180900"/>
            <a:ext cx="2703000" cy="137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143000" y="2413950"/>
            <a:ext cx="2703000" cy="315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2630075" y="3997575"/>
            <a:ext cx="28953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2647550" y="3980100"/>
            <a:ext cx="2895300" cy="154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2901225" y="4548675"/>
            <a:ext cx="3639000" cy="154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-8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phpMyAdmin - user_table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600" y="2332800"/>
            <a:ext cx="2171100" cy="263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25" y="435175"/>
            <a:ext cx="8905650" cy="176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6"/>
          <p:cNvCxnSpPr/>
          <p:nvPr/>
        </p:nvCxnSpPr>
        <p:spPr>
          <a:xfrm flipH="1">
            <a:off x="4302925" y="3123725"/>
            <a:ext cx="1794000" cy="43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6"/>
          <p:cNvSpPr txBox="1"/>
          <p:nvPr/>
        </p:nvSpPr>
        <p:spPr>
          <a:xfrm>
            <a:off x="6197300" y="2660900"/>
            <a:ext cx="149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Login with your email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096925" y="2720000"/>
            <a:ext cx="1266300" cy="55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Beesanne Kurzum</a:t>
            </a:r>
            <a:endParaRPr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510450" y="324122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Inventory, Database Management &amp; Shopping Cart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Inventory Feature 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Files: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add-products.php </a:t>
            </a:r>
            <a:endParaRPr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Queries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admin-inventory-new.php</a:t>
            </a:r>
            <a:endParaRPr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 Form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Validation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053" y="685412"/>
            <a:ext cx="2620375" cy="388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00" y="135100"/>
            <a:ext cx="6927824" cy="48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Validation 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850" y="1885900"/>
            <a:ext cx="7511126" cy="257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0"/>
          <p:cNvCxnSpPr/>
          <p:nvPr/>
        </p:nvCxnSpPr>
        <p:spPr>
          <a:xfrm flipH="1">
            <a:off x="6195075" y="2177950"/>
            <a:ext cx="385500" cy="38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0"/>
          <p:cNvCxnSpPr/>
          <p:nvPr/>
        </p:nvCxnSpPr>
        <p:spPr>
          <a:xfrm flipH="1">
            <a:off x="4521125" y="3023250"/>
            <a:ext cx="752400" cy="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0"/>
          <p:cNvSpPr txBox="1"/>
          <p:nvPr/>
        </p:nvSpPr>
        <p:spPr>
          <a:xfrm>
            <a:off x="5414600" y="2828850"/>
            <a:ext cx="41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 $isvalid to false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6289075" y="1830050"/>
            <a:ext cx="3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 Error </a:t>
            </a: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1419875" y="2356650"/>
            <a:ext cx="207600" cy="87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1419875" y="3383525"/>
            <a:ext cx="207600" cy="87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311700" y="2485050"/>
            <a:ext cx="11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no input was entered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311700" y="3388725"/>
            <a:ext cx="119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the value entered is not a 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000" y="1258150"/>
            <a:ext cx="2113750" cy="52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0"/>
          <p:cNvCxnSpPr>
            <a:endCxn id="214" idx="3"/>
          </p:cNvCxnSpPr>
          <p:nvPr/>
        </p:nvCxnSpPr>
        <p:spPr>
          <a:xfrm flipH="1">
            <a:off x="3619750" y="1419775"/>
            <a:ext cx="517500" cy="10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0"/>
          <p:cNvSpPr txBox="1"/>
          <p:nvPr/>
        </p:nvSpPr>
        <p:spPr>
          <a:xfrm>
            <a:off x="4231750" y="1223788"/>
            <a:ext cx="3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 $isvalid to true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for User Input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5" y="1404425"/>
            <a:ext cx="8470250" cy="21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/>
          <p:nvPr/>
        </p:nvSpPr>
        <p:spPr>
          <a:xfrm>
            <a:off x="1165975" y="2228525"/>
            <a:ext cx="7578900" cy="74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31"/>
          <p:cNvCxnSpPr/>
          <p:nvPr/>
        </p:nvCxnSpPr>
        <p:spPr>
          <a:xfrm>
            <a:off x="488950" y="1946450"/>
            <a:ext cx="498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1"/>
          <p:cNvCxnSpPr/>
          <p:nvPr/>
        </p:nvCxnSpPr>
        <p:spPr>
          <a:xfrm>
            <a:off x="488950" y="2183475"/>
            <a:ext cx="498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1"/>
          <p:cNvCxnSpPr/>
          <p:nvPr/>
        </p:nvCxnSpPr>
        <p:spPr>
          <a:xfrm flipH="1" rot="10800000">
            <a:off x="2444800" y="3526275"/>
            <a:ext cx="357300" cy="36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1"/>
          <p:cNvSpPr txBox="1"/>
          <p:nvPr/>
        </p:nvSpPr>
        <p:spPr>
          <a:xfrm>
            <a:off x="1481050" y="3892875"/>
            <a:ext cx="22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error variable is set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5741725" y="2519050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Hold the input if valid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550" y="1666475"/>
            <a:ext cx="1598400" cy="26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950" y="48750"/>
            <a:ext cx="7054749" cy="48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88" y="1287775"/>
            <a:ext cx="8432625" cy="185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2"/>
          <p:cNvCxnSpPr/>
          <p:nvPr/>
        </p:nvCxnSpPr>
        <p:spPr>
          <a:xfrm flipH="1" rot="10800000">
            <a:off x="2482425" y="1767900"/>
            <a:ext cx="17772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 rot="10800000">
            <a:off x="1786400" y="3027875"/>
            <a:ext cx="366900" cy="5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2"/>
          <p:cNvCxnSpPr/>
          <p:nvPr/>
        </p:nvCxnSpPr>
        <p:spPr>
          <a:xfrm flipH="1">
            <a:off x="2416600" y="1203813"/>
            <a:ext cx="742800" cy="37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2"/>
          <p:cNvSpPr txBox="1"/>
          <p:nvPr/>
        </p:nvSpPr>
        <p:spPr>
          <a:xfrm>
            <a:off x="3202875" y="88757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Prepare the INSERT Query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797625" y="345657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Binding query with variables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4212925" y="225732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Placeholders for input values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1" name="Google Shape;241;p32"/>
          <p:cNvCxnSpPr/>
          <p:nvPr/>
        </p:nvCxnSpPr>
        <p:spPr>
          <a:xfrm rot="10800000">
            <a:off x="3686175" y="2379075"/>
            <a:ext cx="611400" cy="4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- Setting the Variables</a:t>
            </a:r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50" y="1131850"/>
            <a:ext cx="8122325" cy="3558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3"/>
          <p:cNvCxnSpPr/>
          <p:nvPr/>
        </p:nvCxnSpPr>
        <p:spPr>
          <a:xfrm rot="10800000">
            <a:off x="3681325" y="1720900"/>
            <a:ext cx="724200" cy="12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3"/>
          <p:cNvSpPr txBox="1"/>
          <p:nvPr/>
        </p:nvSpPr>
        <p:spPr>
          <a:xfrm>
            <a:off x="4405525" y="166997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input is valid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846275" y="2375475"/>
            <a:ext cx="386400" cy="2119200"/>
          </a:xfrm>
          <a:prstGeom prst="leftBrace">
            <a:avLst>
              <a:gd fmla="val 50000" name="adj1"/>
              <a:gd fmla="val 51193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76200" y="2756200"/>
            <a:ext cx="95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 variables to the user input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the Query </a:t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25" y="1984450"/>
            <a:ext cx="8321749" cy="117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34"/>
          <p:cNvCxnSpPr/>
          <p:nvPr/>
        </p:nvCxnSpPr>
        <p:spPr>
          <a:xfrm flipH="1">
            <a:off x="2181675" y="2341375"/>
            <a:ext cx="451200" cy="3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4"/>
          <p:cNvSpPr txBox="1"/>
          <p:nvPr/>
        </p:nvSpPr>
        <p:spPr>
          <a:xfrm>
            <a:off x="2694150" y="216002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 the Query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0" name="Google Shape;260;p34"/>
          <p:cNvCxnSpPr/>
          <p:nvPr/>
        </p:nvCxnSpPr>
        <p:spPr>
          <a:xfrm flipH="1" rot="10800000">
            <a:off x="5660675" y="2952575"/>
            <a:ext cx="423000" cy="32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4"/>
          <p:cNvSpPr txBox="1"/>
          <p:nvPr/>
        </p:nvSpPr>
        <p:spPr>
          <a:xfrm>
            <a:off x="4416875" y="323392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success!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Visual</a:t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00175"/>
            <a:ext cx="2435775" cy="36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913" y="1100175"/>
            <a:ext cx="2492977" cy="36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9325" y="1121888"/>
            <a:ext cx="2492974" cy="360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2747475" y="2703425"/>
            <a:ext cx="549300" cy="4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789900" y="2703425"/>
            <a:ext cx="549300" cy="4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1504500" y="1570325"/>
            <a:ext cx="1006200" cy="39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547325" y="2586850"/>
            <a:ext cx="1006200" cy="39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1026488" y="3057850"/>
            <a:ext cx="1006200" cy="39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5"/>
          <p:cNvCxnSpPr/>
          <p:nvPr/>
        </p:nvCxnSpPr>
        <p:spPr>
          <a:xfrm>
            <a:off x="4363050" y="2021675"/>
            <a:ext cx="1297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5"/>
          <p:cNvCxnSpPr/>
          <p:nvPr/>
        </p:nvCxnSpPr>
        <p:spPr>
          <a:xfrm>
            <a:off x="4133750" y="3452650"/>
            <a:ext cx="8193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5"/>
          <p:cNvCxnSpPr/>
          <p:nvPr/>
        </p:nvCxnSpPr>
        <p:spPr>
          <a:xfrm>
            <a:off x="3467550" y="3057850"/>
            <a:ext cx="8193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5"/>
          <p:cNvSpPr/>
          <p:nvPr/>
        </p:nvSpPr>
        <p:spPr>
          <a:xfrm>
            <a:off x="8321750" y="1634566"/>
            <a:ext cx="235068" cy="266329"/>
          </a:xfrm>
          <a:custGeom>
            <a:rect b="b" l="l" r="r" t="t"/>
            <a:pathLst>
              <a:path extrusionOk="0" h="24984" w="24448">
                <a:moveTo>
                  <a:pt x="0" y="15797"/>
                </a:moveTo>
                <a:cubicBezTo>
                  <a:pt x="3075" y="17642"/>
                  <a:pt x="5897" y="19895"/>
                  <a:pt x="8651" y="22191"/>
                </a:cubicBezTo>
                <a:cubicBezTo>
                  <a:pt x="9539" y="22931"/>
                  <a:pt x="9946" y="25465"/>
                  <a:pt x="10908" y="24824"/>
                </a:cubicBezTo>
                <a:cubicBezTo>
                  <a:pt x="14278" y="22577"/>
                  <a:pt x="13825" y="17264"/>
                  <a:pt x="15421" y="13541"/>
                </a:cubicBezTo>
                <a:cubicBezTo>
                  <a:pt x="17558" y="8555"/>
                  <a:pt x="22022" y="4852"/>
                  <a:pt x="24448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35"/>
          <p:cNvSpPr/>
          <p:nvPr/>
        </p:nvSpPr>
        <p:spPr>
          <a:xfrm>
            <a:off x="7185925" y="2651079"/>
            <a:ext cx="235068" cy="266329"/>
          </a:xfrm>
          <a:custGeom>
            <a:rect b="b" l="l" r="r" t="t"/>
            <a:pathLst>
              <a:path extrusionOk="0" h="24984" w="24448">
                <a:moveTo>
                  <a:pt x="0" y="15797"/>
                </a:moveTo>
                <a:cubicBezTo>
                  <a:pt x="3075" y="17642"/>
                  <a:pt x="5897" y="19895"/>
                  <a:pt x="8651" y="22191"/>
                </a:cubicBezTo>
                <a:cubicBezTo>
                  <a:pt x="9539" y="22931"/>
                  <a:pt x="9946" y="25465"/>
                  <a:pt x="10908" y="24824"/>
                </a:cubicBezTo>
                <a:cubicBezTo>
                  <a:pt x="14278" y="22577"/>
                  <a:pt x="13825" y="17264"/>
                  <a:pt x="15421" y="13541"/>
                </a:cubicBezTo>
                <a:cubicBezTo>
                  <a:pt x="17558" y="8555"/>
                  <a:pt x="22022" y="4852"/>
                  <a:pt x="24448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35"/>
          <p:cNvSpPr/>
          <p:nvPr/>
        </p:nvSpPr>
        <p:spPr>
          <a:xfrm>
            <a:off x="8034150" y="3122091"/>
            <a:ext cx="235068" cy="266329"/>
          </a:xfrm>
          <a:custGeom>
            <a:rect b="b" l="l" r="r" t="t"/>
            <a:pathLst>
              <a:path extrusionOk="0" h="24984" w="24448">
                <a:moveTo>
                  <a:pt x="0" y="15797"/>
                </a:moveTo>
                <a:cubicBezTo>
                  <a:pt x="3075" y="17642"/>
                  <a:pt x="5897" y="19895"/>
                  <a:pt x="8651" y="22191"/>
                </a:cubicBezTo>
                <a:cubicBezTo>
                  <a:pt x="9539" y="22931"/>
                  <a:pt x="9946" y="25465"/>
                  <a:pt x="10908" y="24824"/>
                </a:cubicBezTo>
                <a:cubicBezTo>
                  <a:pt x="14278" y="22577"/>
                  <a:pt x="13825" y="17264"/>
                  <a:pt x="15421" y="13541"/>
                </a:cubicBezTo>
                <a:cubicBezTo>
                  <a:pt x="17558" y="8555"/>
                  <a:pt x="22022" y="4852"/>
                  <a:pt x="24448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Entry! </a:t>
            </a: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25" y="2244900"/>
            <a:ext cx="3374325" cy="9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325" y="728400"/>
            <a:ext cx="2229800" cy="402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4287825" y="2510625"/>
            <a:ext cx="1456800" cy="4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3852675" y="1537050"/>
            <a:ext cx="23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Confirm from the admin inventory homepage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Olamide Kumapayi</a:t>
            </a:r>
            <a:endParaRPr/>
          </a:p>
        </p:txBody>
      </p:sp>
      <p:sp>
        <p:nvSpPr>
          <p:cNvPr id="295" name="Google Shape;295;p37"/>
          <p:cNvSpPr txBox="1"/>
          <p:nvPr>
            <p:ph type="title"/>
          </p:nvPr>
        </p:nvSpPr>
        <p:spPr>
          <a:xfrm>
            <a:off x="510450" y="30418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Shopping Cart and Checkout 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25" y="0"/>
            <a:ext cx="3990601" cy="509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Cart Session</a:t>
            </a:r>
            <a:endParaRPr/>
          </a:p>
        </p:txBody>
      </p:sp>
      <p:pic>
        <p:nvPicPr>
          <p:cNvPr id="307" name="Google Shape;307;p39"/>
          <p:cNvPicPr preferRelativeResize="0"/>
          <p:nvPr/>
        </p:nvPicPr>
        <p:blipFill rotWithShape="1">
          <a:blip r:embed="rId3">
            <a:alphaModFix/>
          </a:blip>
          <a:srcRect b="0" l="0" r="60023" t="0"/>
          <a:stretch/>
        </p:blipFill>
        <p:spPr>
          <a:xfrm>
            <a:off x="2042425" y="1730575"/>
            <a:ext cx="4892352" cy="1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Emptying the Cart</a:t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0" l="0" r="76725" t="0"/>
          <a:stretch/>
        </p:blipFill>
        <p:spPr>
          <a:xfrm>
            <a:off x="2540663" y="1758950"/>
            <a:ext cx="4062675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Quantity 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b="0" l="0" r="33319" t="0"/>
          <a:stretch/>
        </p:blipFill>
        <p:spPr>
          <a:xfrm>
            <a:off x="970475" y="1483625"/>
            <a:ext cx="7425999" cy="24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Erica Dubie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510450" y="30418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Interface &amp; Services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an empty Cart </a:t>
            </a:r>
            <a:endParaRPr/>
          </a:p>
        </p:txBody>
      </p:sp>
      <p:pic>
        <p:nvPicPr>
          <p:cNvPr id="325" name="Google Shape;325;p42"/>
          <p:cNvPicPr preferRelativeResize="0"/>
          <p:nvPr/>
        </p:nvPicPr>
        <p:blipFill rotWithShape="1">
          <a:blip r:embed="rId3">
            <a:alphaModFix/>
          </a:blip>
          <a:srcRect b="0" l="0" r="53641" t="0"/>
          <a:stretch/>
        </p:blipFill>
        <p:spPr>
          <a:xfrm>
            <a:off x="1855475" y="1333175"/>
            <a:ext cx="5433050" cy="26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0850"/>
            <a:ext cx="8839204" cy="322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items in the cart </a:t>
            </a:r>
            <a:endParaRPr/>
          </a:p>
        </p:txBody>
      </p:sp>
      <p:pic>
        <p:nvPicPr>
          <p:cNvPr id="336" name="Google Shape;336;p44"/>
          <p:cNvPicPr preferRelativeResize="0"/>
          <p:nvPr/>
        </p:nvPicPr>
        <p:blipFill rotWithShape="1">
          <a:blip r:embed="rId3">
            <a:alphaModFix/>
          </a:blip>
          <a:srcRect b="0" l="0" r="48216" t="0"/>
          <a:stretch/>
        </p:blipFill>
        <p:spPr>
          <a:xfrm>
            <a:off x="1595121" y="1172263"/>
            <a:ext cx="5953725" cy="17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 rotWithShape="1">
          <a:blip r:embed="rId4">
            <a:alphaModFix/>
          </a:blip>
          <a:srcRect b="0" l="0" r="55343" t="0"/>
          <a:stretch/>
        </p:blipFill>
        <p:spPr>
          <a:xfrm>
            <a:off x="1387768" y="3245925"/>
            <a:ext cx="636847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4"/>
          <p:cNvPicPr preferRelativeResize="0"/>
          <p:nvPr/>
        </p:nvPicPr>
        <p:blipFill rotWithShape="1">
          <a:blip r:embed="rId5">
            <a:alphaModFix/>
          </a:blip>
          <a:srcRect b="0" l="0" r="34810" t="0"/>
          <a:stretch/>
        </p:blipFill>
        <p:spPr>
          <a:xfrm>
            <a:off x="546162" y="4105575"/>
            <a:ext cx="805167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Olinsky</a:t>
            </a:r>
            <a:endParaRPr/>
          </a:p>
        </p:txBody>
      </p:sp>
      <p:sp>
        <p:nvSpPr>
          <p:cNvPr id="344" name="Google Shape;344;p45"/>
          <p:cNvSpPr txBox="1"/>
          <p:nvPr>
            <p:ph type="title"/>
          </p:nvPr>
        </p:nvSpPr>
        <p:spPr>
          <a:xfrm>
            <a:off x="510450" y="30418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Session, </a:t>
            </a:r>
            <a:r>
              <a:rPr lang="en" sz="3200"/>
              <a:t>Services &amp; Security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/>
        </p:nvSpPr>
        <p:spPr>
          <a:xfrm>
            <a:off x="2745000" y="0"/>
            <a:ext cx="365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Sessions Class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0" name="Google Shape;3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5" y="569401"/>
            <a:ext cx="7954050" cy="37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6"/>
          <p:cNvSpPr txBox="1"/>
          <p:nvPr/>
        </p:nvSpPr>
        <p:spPr>
          <a:xfrm>
            <a:off x="3557581" y="4113850"/>
            <a:ext cx="589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7"/>
          <p:cNvPicPr preferRelativeResize="0"/>
          <p:nvPr/>
        </p:nvPicPr>
        <p:blipFill rotWithShape="1">
          <a:blip r:embed="rId3">
            <a:alphaModFix/>
          </a:blip>
          <a:srcRect b="1390" l="1565" r="0" t="0"/>
          <a:stretch/>
        </p:blipFill>
        <p:spPr>
          <a:xfrm>
            <a:off x="966188" y="526525"/>
            <a:ext cx="7211626" cy="4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7"/>
          <p:cNvSpPr txBox="1"/>
          <p:nvPr/>
        </p:nvSpPr>
        <p:spPr>
          <a:xfrm>
            <a:off x="2600400" y="0"/>
            <a:ext cx="394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Sessions Class Cont.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7243775" y="141100"/>
            <a:ext cx="136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/>
        </p:nvSpPr>
        <p:spPr>
          <a:xfrm>
            <a:off x="96400" y="53575"/>
            <a:ext cx="438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Security Class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4" name="Google Shape;3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200" y="0"/>
            <a:ext cx="4686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8"/>
          <p:cNvSpPr txBox="1"/>
          <p:nvPr/>
        </p:nvSpPr>
        <p:spPr>
          <a:xfrm>
            <a:off x="139300" y="750100"/>
            <a:ext cx="4296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Methods Include: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ss_safe($data)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-&gt; Filters data to protect against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cross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site scripting attacks.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safeCookie($key, $value)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-&gt; Creates HTTP only cookies to prevent users from using ‘document.cookie’ to view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sensitive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data in browser console.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hp($pass)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-&gt; Hashes a given password using a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bcrypt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algorithm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and random salt.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vp($attempt, $password)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-&gt;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Verifies that the given hashed password matches the hash of the attempt.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48"/>
          <p:cNvSpPr txBox="1"/>
          <p:nvPr/>
        </p:nvSpPr>
        <p:spPr>
          <a:xfrm>
            <a:off x="192875" y="4189825"/>
            <a:ext cx="403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getCSRFToken()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-&gt; generates a secure random token used to prevent Cross-Site Request Forgery Attacks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/>
        </p:nvSpPr>
        <p:spPr>
          <a:xfrm>
            <a:off x="1721700" y="0"/>
            <a:ext cx="570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Security Cont: SQL Injections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2" name="Google Shape;3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950"/>
            <a:ext cx="8839199" cy="334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/>
        </p:nvSpPr>
        <p:spPr>
          <a:xfrm>
            <a:off x="1853800" y="0"/>
            <a:ext cx="517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Security Cont: htaccess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8" name="Google Shape;3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0" y="569400"/>
            <a:ext cx="3669375" cy="14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50" y="2303875"/>
            <a:ext cx="3052101" cy="27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0"/>
          <p:cNvPicPr preferRelativeResize="0"/>
          <p:nvPr/>
        </p:nvPicPr>
        <p:blipFill rotWithShape="1">
          <a:blip r:embed="rId5">
            <a:alphaModFix/>
          </a:blip>
          <a:srcRect b="23059" l="0" r="23059" t="0"/>
          <a:stretch/>
        </p:blipFill>
        <p:spPr>
          <a:xfrm>
            <a:off x="181813" y="569400"/>
            <a:ext cx="3669387" cy="14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0"/>
          <p:cNvPicPr preferRelativeResize="0"/>
          <p:nvPr/>
        </p:nvPicPr>
        <p:blipFill rotWithShape="1">
          <a:blip r:embed="rId6">
            <a:alphaModFix/>
          </a:blip>
          <a:srcRect b="0" l="0" r="17156" t="0"/>
          <a:stretch/>
        </p:blipFill>
        <p:spPr>
          <a:xfrm>
            <a:off x="4286275" y="2982050"/>
            <a:ext cx="4564826" cy="14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Theme &amp; Aspects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41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Intuitive User Experience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can easily use and understand the website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Consistent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Colors: Red, Black, White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Centered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Square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 kinds of users: Members, General Employees, &amp; Administration</a:t>
            </a:r>
            <a:endParaRPr sz="2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00" y="1017723"/>
            <a:ext cx="4195976" cy="39762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3948600" y="2326075"/>
            <a:ext cx="363000" cy="104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6"/>
          <p:cNvCxnSpPr>
            <a:stCxn id="80" idx="1"/>
            <a:endCxn id="80" idx="1"/>
          </p:cNvCxnSpPr>
          <p:nvPr/>
        </p:nvCxnSpPr>
        <p:spPr>
          <a:xfrm>
            <a:off x="4311600" y="2849875"/>
            <a:ext cx="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5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Flowchart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0" y="688850"/>
            <a:ext cx="8348401" cy="43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2825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175" y="72575"/>
            <a:ext cx="7246300" cy="12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98475" y="696250"/>
            <a:ext cx="8712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750" y="1410300"/>
            <a:ext cx="4657725" cy="35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75" y="1410300"/>
            <a:ext cx="3980674" cy="1628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>
            <a:stCxn id="98" idx="0"/>
          </p:cNvCxnSpPr>
          <p:nvPr/>
        </p:nvCxnSpPr>
        <p:spPr>
          <a:xfrm flipH="1" rot="10800000">
            <a:off x="1234025" y="2955475"/>
            <a:ext cx="72600" cy="642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100" idx="0"/>
          </p:cNvCxnSpPr>
          <p:nvPr/>
        </p:nvCxnSpPr>
        <p:spPr>
          <a:xfrm flipH="1" rot="10800000">
            <a:off x="362875" y="2260550"/>
            <a:ext cx="83100" cy="737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-72725" y="2997950"/>
            <a:ext cx="8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PHP Logo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73875" y="3598375"/>
            <a:ext cx="132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Toggle Button/Icon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1" name="Google Shape;101;p18"/>
          <p:cNvCxnSpPr>
            <a:endCxn id="95" idx="1"/>
          </p:cNvCxnSpPr>
          <p:nvPr/>
        </p:nvCxnSpPr>
        <p:spPr>
          <a:xfrm flipH="1" rot="10800000">
            <a:off x="3587950" y="3182600"/>
            <a:ext cx="799800" cy="799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/>
        </p:nvSpPr>
        <p:spPr>
          <a:xfrm>
            <a:off x="3114925" y="3878375"/>
            <a:ext cx="8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List of NavBar Items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Christina Rodriguez</a:t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510450" y="30418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Users and Financial Reports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36425" y="8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Registration: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50" y="1017725"/>
            <a:ext cx="2561313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4423450" y="91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{3649D68A-4CEF-4F30-A660-9E55A145CD22}</a:tableStyleId>
              </a:tblPr>
              <a:tblGrid>
                <a:gridCol w="3807900"/>
              </a:tblGrid>
              <a:tr h="4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210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Id: int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firstName: string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lastName: string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Address: string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Email: string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Password: string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membershipLevel: 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_User(): void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createUser(): void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removeUser(id): void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adminRemoveUser(id): void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setFirstName(fn, id): void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setLastName(ln, id): void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setPassword(pass, id): void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setMembershipLevel(role, id): void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27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Flowchart - registerUI.php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0" y="509575"/>
            <a:ext cx="5877950" cy="44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