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66" r:id="rId4"/>
    <p:sldId id="267" r:id="rId5"/>
    <p:sldId id="264" r:id="rId6"/>
    <p:sldId id="265" r:id="rId7"/>
    <p:sldId id="256"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AA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9" d="100"/>
          <a:sy n="69" d="100"/>
        </p:scale>
        <p:origin x="58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1576229-C6CB-4221-9737-72A6CB3A65CB}" type="datetimeFigureOut">
              <a:rPr lang="en-GB" smtClean="0"/>
              <a:t>13/11/2021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B6EC6B-139A-45CD-BE71-595FAC2D2721}" type="slidenum">
              <a:rPr lang="en-GB" smtClean="0"/>
              <a:t>‹#›</a:t>
            </a:fld>
            <a:endParaRPr lang="en-GB"/>
          </a:p>
        </p:txBody>
      </p:sp>
    </p:spTree>
    <p:extLst>
      <p:ext uri="{BB962C8B-B14F-4D97-AF65-F5344CB8AC3E}">
        <p14:creationId xmlns:p14="http://schemas.microsoft.com/office/powerpoint/2010/main" val="2531110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1576229-C6CB-4221-9737-72A6CB3A65CB}" type="datetimeFigureOut">
              <a:rPr lang="en-GB" smtClean="0"/>
              <a:t>13/11/2021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B6EC6B-139A-45CD-BE71-595FAC2D2721}" type="slidenum">
              <a:rPr lang="en-GB" smtClean="0"/>
              <a:t>‹#›</a:t>
            </a:fld>
            <a:endParaRPr lang="en-GB"/>
          </a:p>
        </p:txBody>
      </p:sp>
    </p:spTree>
    <p:extLst>
      <p:ext uri="{BB962C8B-B14F-4D97-AF65-F5344CB8AC3E}">
        <p14:creationId xmlns:p14="http://schemas.microsoft.com/office/powerpoint/2010/main" val="2950236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1576229-C6CB-4221-9737-72A6CB3A65CB}" type="datetimeFigureOut">
              <a:rPr lang="en-GB" smtClean="0"/>
              <a:t>13/11/2021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B6EC6B-139A-45CD-BE71-595FAC2D2721}" type="slidenum">
              <a:rPr lang="en-GB" smtClean="0"/>
              <a:t>‹#›</a:t>
            </a:fld>
            <a:endParaRPr lang="en-GB"/>
          </a:p>
        </p:txBody>
      </p:sp>
    </p:spTree>
    <p:extLst>
      <p:ext uri="{BB962C8B-B14F-4D97-AF65-F5344CB8AC3E}">
        <p14:creationId xmlns:p14="http://schemas.microsoft.com/office/powerpoint/2010/main" val="214468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1576229-C6CB-4221-9737-72A6CB3A65CB}" type="datetimeFigureOut">
              <a:rPr lang="en-GB" smtClean="0"/>
              <a:t>13/11/2021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B6EC6B-139A-45CD-BE71-595FAC2D2721}" type="slidenum">
              <a:rPr lang="en-GB" smtClean="0"/>
              <a:t>‹#›</a:t>
            </a:fld>
            <a:endParaRPr lang="en-GB"/>
          </a:p>
        </p:txBody>
      </p:sp>
    </p:spTree>
    <p:extLst>
      <p:ext uri="{BB962C8B-B14F-4D97-AF65-F5344CB8AC3E}">
        <p14:creationId xmlns:p14="http://schemas.microsoft.com/office/powerpoint/2010/main" val="251334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576229-C6CB-4221-9737-72A6CB3A65CB}" type="datetimeFigureOut">
              <a:rPr lang="en-GB" smtClean="0"/>
              <a:t>13/11/2021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B6EC6B-139A-45CD-BE71-595FAC2D2721}" type="slidenum">
              <a:rPr lang="en-GB" smtClean="0"/>
              <a:t>‹#›</a:t>
            </a:fld>
            <a:endParaRPr lang="en-GB"/>
          </a:p>
        </p:txBody>
      </p:sp>
    </p:spTree>
    <p:extLst>
      <p:ext uri="{BB962C8B-B14F-4D97-AF65-F5344CB8AC3E}">
        <p14:creationId xmlns:p14="http://schemas.microsoft.com/office/powerpoint/2010/main" val="2234889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1576229-C6CB-4221-9737-72A6CB3A65CB}" type="datetimeFigureOut">
              <a:rPr lang="en-GB" smtClean="0"/>
              <a:t>13/11/2021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B6EC6B-139A-45CD-BE71-595FAC2D2721}" type="slidenum">
              <a:rPr lang="en-GB" smtClean="0"/>
              <a:t>‹#›</a:t>
            </a:fld>
            <a:endParaRPr lang="en-GB"/>
          </a:p>
        </p:txBody>
      </p:sp>
    </p:spTree>
    <p:extLst>
      <p:ext uri="{BB962C8B-B14F-4D97-AF65-F5344CB8AC3E}">
        <p14:creationId xmlns:p14="http://schemas.microsoft.com/office/powerpoint/2010/main" val="3077125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1576229-C6CB-4221-9737-72A6CB3A65CB}" type="datetimeFigureOut">
              <a:rPr lang="en-GB" smtClean="0"/>
              <a:t>13/11/2021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EB6EC6B-139A-45CD-BE71-595FAC2D2721}" type="slidenum">
              <a:rPr lang="en-GB" smtClean="0"/>
              <a:t>‹#›</a:t>
            </a:fld>
            <a:endParaRPr lang="en-GB"/>
          </a:p>
        </p:txBody>
      </p:sp>
    </p:spTree>
    <p:extLst>
      <p:ext uri="{BB962C8B-B14F-4D97-AF65-F5344CB8AC3E}">
        <p14:creationId xmlns:p14="http://schemas.microsoft.com/office/powerpoint/2010/main" val="2054801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1576229-C6CB-4221-9737-72A6CB3A65CB}" type="datetimeFigureOut">
              <a:rPr lang="en-GB" smtClean="0"/>
              <a:t>13/11/2021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EB6EC6B-139A-45CD-BE71-595FAC2D2721}" type="slidenum">
              <a:rPr lang="en-GB" smtClean="0"/>
              <a:t>‹#›</a:t>
            </a:fld>
            <a:endParaRPr lang="en-GB"/>
          </a:p>
        </p:txBody>
      </p:sp>
    </p:spTree>
    <p:extLst>
      <p:ext uri="{BB962C8B-B14F-4D97-AF65-F5344CB8AC3E}">
        <p14:creationId xmlns:p14="http://schemas.microsoft.com/office/powerpoint/2010/main" val="1055121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76229-C6CB-4221-9737-72A6CB3A65CB}" type="datetimeFigureOut">
              <a:rPr lang="en-GB" smtClean="0"/>
              <a:t>13/11/2021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EB6EC6B-139A-45CD-BE71-595FAC2D2721}" type="slidenum">
              <a:rPr lang="en-GB" smtClean="0"/>
              <a:t>‹#›</a:t>
            </a:fld>
            <a:endParaRPr lang="en-GB"/>
          </a:p>
        </p:txBody>
      </p:sp>
    </p:spTree>
    <p:extLst>
      <p:ext uri="{BB962C8B-B14F-4D97-AF65-F5344CB8AC3E}">
        <p14:creationId xmlns:p14="http://schemas.microsoft.com/office/powerpoint/2010/main" val="891978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576229-C6CB-4221-9737-72A6CB3A65CB}" type="datetimeFigureOut">
              <a:rPr lang="en-GB" smtClean="0"/>
              <a:t>13/11/2021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B6EC6B-139A-45CD-BE71-595FAC2D2721}" type="slidenum">
              <a:rPr lang="en-GB" smtClean="0"/>
              <a:t>‹#›</a:t>
            </a:fld>
            <a:endParaRPr lang="en-GB"/>
          </a:p>
        </p:txBody>
      </p:sp>
    </p:spTree>
    <p:extLst>
      <p:ext uri="{BB962C8B-B14F-4D97-AF65-F5344CB8AC3E}">
        <p14:creationId xmlns:p14="http://schemas.microsoft.com/office/powerpoint/2010/main" val="3198916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576229-C6CB-4221-9737-72A6CB3A65CB}" type="datetimeFigureOut">
              <a:rPr lang="en-GB" smtClean="0"/>
              <a:t>13/11/2021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B6EC6B-139A-45CD-BE71-595FAC2D2721}" type="slidenum">
              <a:rPr lang="en-GB" smtClean="0"/>
              <a:t>‹#›</a:t>
            </a:fld>
            <a:endParaRPr lang="en-GB"/>
          </a:p>
        </p:txBody>
      </p:sp>
    </p:spTree>
    <p:extLst>
      <p:ext uri="{BB962C8B-B14F-4D97-AF65-F5344CB8AC3E}">
        <p14:creationId xmlns:p14="http://schemas.microsoft.com/office/powerpoint/2010/main" val="255458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576229-C6CB-4221-9737-72A6CB3A65CB}" type="datetimeFigureOut">
              <a:rPr lang="en-GB" smtClean="0"/>
              <a:t>13/11/2021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B6EC6B-139A-45CD-BE71-595FAC2D2721}" type="slidenum">
              <a:rPr lang="en-GB" smtClean="0"/>
              <a:t>‹#›</a:t>
            </a:fld>
            <a:endParaRPr lang="en-GB"/>
          </a:p>
        </p:txBody>
      </p:sp>
    </p:spTree>
    <p:extLst>
      <p:ext uri="{BB962C8B-B14F-4D97-AF65-F5344CB8AC3E}">
        <p14:creationId xmlns:p14="http://schemas.microsoft.com/office/powerpoint/2010/main" val="3926747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770" y="666750"/>
            <a:ext cx="11300460" cy="5524500"/>
          </a:xfrm>
          <a:prstGeom prst="rect">
            <a:avLst/>
          </a:prstGeom>
        </p:spPr>
      </p:pic>
      <p:sp>
        <p:nvSpPr>
          <p:cNvPr id="6" name="Rectangle 5"/>
          <p:cNvSpPr/>
          <p:nvPr/>
        </p:nvSpPr>
        <p:spPr>
          <a:xfrm>
            <a:off x="9188605" y="5464098"/>
            <a:ext cx="2557625" cy="727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Tree>
    <p:extLst>
      <p:ext uri="{BB962C8B-B14F-4D97-AF65-F5344CB8AC3E}">
        <p14:creationId xmlns:p14="http://schemas.microsoft.com/office/powerpoint/2010/main" val="13572705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334215" y="2196790"/>
            <a:ext cx="4951140" cy="2832410"/>
          </a:xfrm>
          <a:prstGeom prst="rect">
            <a:avLst/>
          </a:prstGeom>
          <a:blipFill>
            <a:blip r:embed="rId2" cstate="print"/>
            <a:stretch>
              <a:fillRect/>
            </a:stretch>
          </a:blipFill>
        </p:spPr>
        <p:txBody>
          <a:bodyPr wrap="square" lIns="0" tIns="0" rIns="0" bIns="0" rtlCol="0"/>
          <a:lstStyle/>
          <a:p>
            <a:endParaRPr/>
          </a:p>
        </p:txBody>
      </p:sp>
      <p:sp>
        <p:nvSpPr>
          <p:cNvPr id="7" name="Rectangle 6"/>
          <p:cNvSpPr/>
          <p:nvPr/>
        </p:nvSpPr>
        <p:spPr>
          <a:xfrm>
            <a:off x="947853" y="862942"/>
            <a:ext cx="10415239" cy="6244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4119648" y="841079"/>
            <a:ext cx="3153008" cy="646331"/>
          </a:xfrm>
          <a:prstGeom prst="rect">
            <a:avLst/>
          </a:prstGeom>
          <a:noFill/>
        </p:spPr>
        <p:txBody>
          <a:bodyPr wrap="square" rtlCol="0">
            <a:spAutoFit/>
          </a:bodyPr>
          <a:lstStyle/>
          <a:p>
            <a:r>
              <a:rPr lang="en-GB" sz="3600" b="1" dirty="0" smtClean="0">
                <a:solidFill>
                  <a:schemeClr val="bg1"/>
                </a:solidFill>
              </a:rPr>
              <a:t>VARIABLES IN R</a:t>
            </a:r>
            <a:endParaRPr lang="en-GB" sz="3600" b="1" dirty="0">
              <a:solidFill>
                <a:schemeClr val="bg1"/>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9122003" y="6145875"/>
            <a:ext cx="589461" cy="589461"/>
          </a:xfrm>
          <a:prstGeom prst="rect">
            <a:avLst/>
          </a:prstGeom>
        </p:spPr>
      </p:pic>
      <p:sp>
        <p:nvSpPr>
          <p:cNvPr id="10" name="TextBox 9"/>
          <p:cNvSpPr txBox="1"/>
          <p:nvPr/>
        </p:nvSpPr>
        <p:spPr>
          <a:xfrm>
            <a:off x="9711464" y="6255835"/>
            <a:ext cx="2119980" cy="400110"/>
          </a:xfrm>
          <a:prstGeom prst="rect">
            <a:avLst/>
          </a:prstGeom>
          <a:noFill/>
        </p:spPr>
        <p:txBody>
          <a:bodyPr wrap="square" rtlCol="0">
            <a:spAutoFit/>
          </a:bodyPr>
          <a:lstStyle/>
          <a:p>
            <a:r>
              <a:rPr lang="en-GB" sz="2000" b="1" dirty="0">
                <a:solidFill>
                  <a:prstClr val="black"/>
                </a:solidFill>
              </a:rPr>
              <a:t>olakunle4impact</a:t>
            </a:r>
          </a:p>
        </p:txBody>
      </p:sp>
      <p:cxnSp>
        <p:nvCxnSpPr>
          <p:cNvPr id="11" name="Straight Connector 10"/>
          <p:cNvCxnSpPr/>
          <p:nvPr/>
        </p:nvCxnSpPr>
        <p:spPr>
          <a:xfrm>
            <a:off x="512956" y="6145875"/>
            <a:ext cx="1106201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2440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79269" y="1179801"/>
            <a:ext cx="11103428" cy="830997"/>
          </a:xfrm>
          <a:prstGeom prst="rect">
            <a:avLst/>
          </a:prstGeom>
          <a:noFill/>
        </p:spPr>
        <p:txBody>
          <a:bodyPr wrap="square" rtlCol="0">
            <a:spAutoFit/>
          </a:bodyPr>
          <a:lstStyle/>
          <a:p>
            <a:pPr>
              <a:buFont typeface="Arial" pitchFamily="34" charset="0"/>
              <a:buChar char="•"/>
            </a:pPr>
            <a:r>
              <a:rPr lang="en-US" sz="2400" dirty="0" smtClean="0"/>
              <a:t>    A variable is a characteristics of an individual in a population, the value of which can differ between entities within that population.</a:t>
            </a:r>
            <a:endParaRPr lang="en-US" sz="2400" dirty="0"/>
          </a:p>
        </p:txBody>
      </p:sp>
      <p:sp>
        <p:nvSpPr>
          <p:cNvPr id="7" name="Rectangle 6"/>
          <p:cNvSpPr/>
          <p:nvPr/>
        </p:nvSpPr>
        <p:spPr>
          <a:xfrm>
            <a:off x="731520" y="2251271"/>
            <a:ext cx="2508069" cy="444138"/>
          </a:xfrm>
          <a:prstGeom prst="rect">
            <a:avLst/>
          </a:prstGeom>
          <a:solidFill>
            <a:srgbClr val="75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22961" y="2223235"/>
            <a:ext cx="2442754" cy="461665"/>
          </a:xfrm>
          <a:prstGeom prst="rect">
            <a:avLst/>
          </a:prstGeom>
          <a:noFill/>
        </p:spPr>
        <p:txBody>
          <a:bodyPr wrap="square" rtlCol="0">
            <a:spAutoFit/>
          </a:bodyPr>
          <a:lstStyle/>
          <a:p>
            <a:r>
              <a:rPr lang="en-US" sz="2400" b="1" dirty="0" smtClean="0">
                <a:solidFill>
                  <a:schemeClr val="bg1"/>
                </a:solidFill>
              </a:rPr>
              <a:t>Types of Variable</a:t>
            </a:r>
            <a:endParaRPr lang="en-US" sz="2400" b="1" dirty="0">
              <a:solidFill>
                <a:schemeClr val="bg1"/>
              </a:solidFill>
            </a:endParaRPr>
          </a:p>
        </p:txBody>
      </p:sp>
      <p:sp>
        <p:nvSpPr>
          <p:cNvPr id="9" name="TextBox 8"/>
          <p:cNvSpPr txBox="1"/>
          <p:nvPr/>
        </p:nvSpPr>
        <p:spPr>
          <a:xfrm>
            <a:off x="679269" y="2743579"/>
            <a:ext cx="10933611" cy="5262979"/>
          </a:xfrm>
          <a:prstGeom prst="rect">
            <a:avLst/>
          </a:prstGeom>
          <a:noFill/>
        </p:spPr>
        <p:txBody>
          <a:bodyPr wrap="square" rtlCol="0">
            <a:spAutoFit/>
          </a:bodyPr>
          <a:lstStyle/>
          <a:p>
            <a:pPr marL="457200" indent="-457200">
              <a:buAutoNum type="arabicPeriod"/>
            </a:pPr>
            <a:r>
              <a:rPr lang="en-US" sz="2400" b="1" dirty="0" smtClean="0">
                <a:solidFill>
                  <a:srgbClr val="FF0000"/>
                </a:solidFill>
              </a:rPr>
              <a:t>Numeric Variable</a:t>
            </a:r>
            <a:r>
              <a:rPr lang="en-US" sz="2400" dirty="0" smtClean="0"/>
              <a:t>: This is one whose observations are naturally recorded as numbers. They are of two types:</a:t>
            </a:r>
          </a:p>
          <a:p>
            <a:pPr marL="457200" indent="-457200"/>
            <a:endParaRPr lang="en-US" sz="2400" dirty="0" smtClean="0"/>
          </a:p>
          <a:p>
            <a:pPr marL="457200" indent="-457200"/>
            <a:r>
              <a:rPr lang="en-US" sz="2400" dirty="0" smtClean="0"/>
              <a:t>	a.  </a:t>
            </a:r>
            <a:r>
              <a:rPr lang="en-US" sz="2400" b="1" dirty="0" smtClean="0">
                <a:solidFill>
                  <a:srgbClr val="FF0000"/>
                </a:solidFill>
              </a:rPr>
              <a:t>Continuous</a:t>
            </a:r>
            <a:r>
              <a:rPr lang="en-US" sz="2400" dirty="0" smtClean="0"/>
              <a:t>: They can be recorded as any value in some interval, up to any number of decimal. </a:t>
            </a:r>
            <a:r>
              <a:rPr lang="en-US" sz="2400" dirty="0" err="1" smtClean="0"/>
              <a:t>e.g</a:t>
            </a:r>
            <a:r>
              <a:rPr lang="en-US" sz="2400" dirty="0" smtClean="0"/>
              <a:t> 15.12mm.</a:t>
            </a:r>
          </a:p>
          <a:p>
            <a:pPr marL="457200" indent="-457200"/>
            <a:endParaRPr lang="en-US" sz="2400" dirty="0" smtClean="0"/>
          </a:p>
          <a:p>
            <a:pPr marL="457200" indent="-457200"/>
            <a:r>
              <a:rPr lang="en-US" sz="2400" dirty="0" smtClean="0"/>
              <a:t>	b.  </a:t>
            </a:r>
            <a:r>
              <a:rPr lang="en-US" sz="2400" b="1" dirty="0" smtClean="0">
                <a:solidFill>
                  <a:srgbClr val="FF0000"/>
                </a:solidFill>
              </a:rPr>
              <a:t>Discrete</a:t>
            </a:r>
            <a:r>
              <a:rPr lang="en-US" sz="2400" dirty="0" smtClean="0"/>
              <a:t>: It takes only distinct numeric values – and if the range is restricted, then the numbers of possible values is finite. For example, it doesn’t make sense to observe 15.245 heads if you are to observe the number of heads in a 20 flip of a coin.</a:t>
            </a:r>
          </a:p>
          <a:p>
            <a:pPr marL="457200" indent="-457200"/>
            <a:endParaRPr lang="en-US" sz="2400" dirty="0" smtClean="0"/>
          </a:p>
          <a:p>
            <a:pPr marL="457200" indent="-457200"/>
            <a:endParaRPr lang="en-US" sz="2400" dirty="0" smtClean="0"/>
          </a:p>
          <a:p>
            <a:pPr marL="342900" indent="-342900">
              <a:buAutoNum type="alphaUcPeriod"/>
            </a:pPr>
            <a:endParaRPr lang="en-US" sz="2400" dirty="0" smtClean="0"/>
          </a:p>
          <a:p>
            <a:pPr marL="342900" indent="-342900">
              <a:buAutoNum type="alphaUcPeriod"/>
            </a:pPr>
            <a:endParaRPr lang="en-US" sz="2400"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956" y="416114"/>
            <a:ext cx="646771" cy="646771"/>
          </a:xfrm>
          <a:prstGeom prst="rect">
            <a:avLst/>
          </a:prstGeom>
        </p:spPr>
      </p:pic>
      <p:sp>
        <p:nvSpPr>
          <p:cNvPr id="13" name="Rectangle 12"/>
          <p:cNvSpPr/>
          <p:nvPr/>
        </p:nvSpPr>
        <p:spPr>
          <a:xfrm flipV="1">
            <a:off x="1025912" y="815110"/>
            <a:ext cx="10181064" cy="45719"/>
          </a:xfrm>
          <a:prstGeom prst="rect">
            <a:avLst/>
          </a:prstGeom>
          <a:solidFill>
            <a:srgbClr val="75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4" name="TextBox 13"/>
          <p:cNvSpPr txBox="1"/>
          <p:nvPr/>
        </p:nvSpPr>
        <p:spPr>
          <a:xfrm>
            <a:off x="9646109" y="397332"/>
            <a:ext cx="1638925" cy="400110"/>
          </a:xfrm>
          <a:prstGeom prst="rect">
            <a:avLst/>
          </a:prstGeom>
          <a:noFill/>
        </p:spPr>
        <p:txBody>
          <a:bodyPr wrap="square" rtlCol="0">
            <a:spAutoFit/>
          </a:bodyPr>
          <a:lstStyle/>
          <a:p>
            <a:r>
              <a:rPr lang="en-GB" sz="2000" b="1" dirty="0" smtClean="0">
                <a:solidFill>
                  <a:prstClr val="black"/>
                </a:solidFill>
              </a:rPr>
              <a:t>Variables in R</a:t>
            </a:r>
            <a:endParaRPr lang="en-GB" sz="2000" b="1" dirty="0">
              <a:solidFill>
                <a:prstClr val="black"/>
              </a:solidFill>
            </a:endParaRPr>
          </a:p>
        </p:txBody>
      </p:sp>
    </p:spTree>
    <p:extLst>
      <p:ext uri="{BB962C8B-B14F-4D97-AF65-F5344CB8AC3E}">
        <p14:creationId xmlns:p14="http://schemas.microsoft.com/office/powerpoint/2010/main" val="3581654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1283" y="639125"/>
            <a:ext cx="11038114" cy="5632311"/>
          </a:xfrm>
          <a:prstGeom prst="rect">
            <a:avLst/>
          </a:prstGeom>
          <a:noFill/>
        </p:spPr>
        <p:txBody>
          <a:bodyPr wrap="square" rtlCol="0">
            <a:spAutoFit/>
          </a:bodyPr>
          <a:lstStyle/>
          <a:p>
            <a:pPr marL="457200" indent="-457200">
              <a:buAutoNum type="arabicPeriod" startAt="2"/>
            </a:pPr>
            <a:r>
              <a:rPr lang="en-US" sz="2400" b="1" dirty="0" smtClean="0">
                <a:solidFill>
                  <a:srgbClr val="FF0000"/>
                </a:solidFill>
              </a:rPr>
              <a:t>Categorical Variable</a:t>
            </a:r>
            <a:r>
              <a:rPr lang="en-US" sz="2400" dirty="0" smtClean="0"/>
              <a:t>: Like some discrete variables, categorical variables takes only one of a finite number of possibilities. Unlike discrete variables, however, categorical observations are not always recorded as numeric values. </a:t>
            </a:r>
          </a:p>
          <a:p>
            <a:pPr marL="457200" indent="-457200">
              <a:buAutoNum type="arabicPeriod" startAt="2"/>
            </a:pPr>
            <a:endParaRPr lang="en-US" sz="2400" dirty="0" smtClean="0"/>
          </a:p>
          <a:p>
            <a:pPr marL="457200" indent="-457200"/>
            <a:r>
              <a:rPr lang="en-US" sz="2400" dirty="0" smtClean="0"/>
              <a:t>	There are two types of categorical variables. They are:</a:t>
            </a:r>
          </a:p>
          <a:p>
            <a:pPr marL="457200" indent="-457200"/>
            <a:endParaRPr lang="en-US" sz="2400" dirty="0" smtClean="0"/>
          </a:p>
          <a:p>
            <a:pPr marL="457200" indent="-457200"/>
            <a:endParaRPr lang="en-US" sz="2400" dirty="0" smtClean="0"/>
          </a:p>
          <a:p>
            <a:pPr marL="457200" indent="-457200"/>
            <a:r>
              <a:rPr lang="en-US" sz="2400" dirty="0" smtClean="0"/>
              <a:t>	a.   </a:t>
            </a:r>
            <a:r>
              <a:rPr lang="en-US" sz="2400" b="1" dirty="0" smtClean="0">
                <a:solidFill>
                  <a:srgbClr val="FF0000"/>
                </a:solidFill>
              </a:rPr>
              <a:t>Nominal</a:t>
            </a:r>
            <a:r>
              <a:rPr lang="en-US" sz="2400" dirty="0" smtClean="0"/>
              <a:t>: Those that cannot be logically ranked. </a:t>
            </a:r>
            <a:r>
              <a:rPr lang="en-US" sz="2400" dirty="0" err="1" smtClean="0"/>
              <a:t>e.g</a:t>
            </a:r>
            <a:r>
              <a:rPr lang="en-US" sz="2400" dirty="0" smtClean="0"/>
              <a:t> sex. </a:t>
            </a:r>
          </a:p>
          <a:p>
            <a:pPr marL="457200" indent="-457200"/>
            <a:r>
              <a:rPr lang="en-US" sz="2400" dirty="0" smtClean="0"/>
              <a:t>	Sex has two categories. The order of these categories is irrelevant.</a:t>
            </a:r>
          </a:p>
          <a:p>
            <a:pPr marL="457200" indent="-457200"/>
            <a:endParaRPr lang="en-US" sz="2400" dirty="0" smtClean="0"/>
          </a:p>
          <a:p>
            <a:pPr marL="457200" indent="-457200"/>
            <a:endParaRPr lang="en-US" sz="2400" dirty="0" smtClean="0"/>
          </a:p>
          <a:p>
            <a:pPr marL="457200" indent="-457200"/>
            <a:r>
              <a:rPr lang="en-US" sz="2400" dirty="0" smtClean="0"/>
              <a:t>	b.   </a:t>
            </a:r>
            <a:r>
              <a:rPr lang="en-US" sz="2400" b="1" dirty="0" smtClean="0">
                <a:solidFill>
                  <a:srgbClr val="FF0000"/>
                </a:solidFill>
              </a:rPr>
              <a:t>Ordinal</a:t>
            </a:r>
            <a:r>
              <a:rPr lang="en-US" sz="2400" dirty="0" smtClean="0"/>
              <a:t>: They are variables that can be logically ranked. </a:t>
            </a:r>
            <a:r>
              <a:rPr lang="en-US" sz="2400" dirty="0" err="1" smtClean="0"/>
              <a:t>e.g</a:t>
            </a:r>
            <a:r>
              <a:rPr lang="en-US" sz="2400" dirty="0" smtClean="0"/>
              <a:t> drug dosage with possible values of low, medium and high. </a:t>
            </a:r>
          </a:p>
          <a:p>
            <a:pPr marL="457200" indent="-457200"/>
            <a:r>
              <a:rPr lang="en-US" sz="2400" dirty="0" smtClean="0"/>
              <a:t>	The values can be ordered in either increasing or decreasing amount depending on the nature of the research</a:t>
            </a:r>
            <a:r>
              <a:rPr lang="en-US" sz="2400" dirty="0" smtClean="0"/>
              <a:t>.</a:t>
            </a:r>
            <a:endParaRPr lang="en-US" sz="2400" dirty="0" smtClean="0"/>
          </a:p>
        </p:txBody>
      </p:sp>
    </p:spTree>
    <p:extLst>
      <p:ext uri="{BB962C8B-B14F-4D97-AF65-F5344CB8AC3E}">
        <p14:creationId xmlns:p14="http://schemas.microsoft.com/office/powerpoint/2010/main" val="3654592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5859398" y="1715642"/>
            <a:ext cx="5343525" cy="4086225"/>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617155" y="1207138"/>
            <a:ext cx="10484485" cy="4816703"/>
          </a:xfrm>
          <a:prstGeom prst="rect">
            <a:avLst/>
          </a:prstGeom>
        </p:spPr>
        <p:txBody>
          <a:bodyPr vert="horz" wrap="square" lIns="0" tIns="12700" rIns="0" bIns="0" rtlCol="0">
            <a:spAutoFit/>
          </a:bodyPr>
          <a:lstStyle/>
          <a:p>
            <a:pPr marL="469900" indent="-457200">
              <a:lnSpc>
                <a:spcPct val="100000"/>
              </a:lnSpc>
              <a:spcBef>
                <a:spcPts val="100"/>
              </a:spcBef>
              <a:buFont typeface="Wingdings" panose="05000000000000000000" pitchFamily="2" charset="2"/>
              <a:buChar char="v"/>
              <a:tabLst>
                <a:tab pos="299720" algn="l"/>
              </a:tabLst>
            </a:pPr>
            <a:r>
              <a:rPr sz="2800" b="1" spc="-100" dirty="0">
                <a:cs typeface="Arial" panose="020B0604020202020204"/>
              </a:rPr>
              <a:t>Variables </a:t>
            </a:r>
            <a:r>
              <a:rPr sz="2800" b="1" spc="-85" dirty="0">
                <a:cs typeface="Arial" panose="020B0604020202020204"/>
              </a:rPr>
              <a:t>are </a:t>
            </a:r>
            <a:r>
              <a:rPr sz="2800" b="1" spc="-40" dirty="0">
                <a:cs typeface="Arial" panose="020B0604020202020204"/>
              </a:rPr>
              <a:t>nothing </a:t>
            </a:r>
            <a:r>
              <a:rPr sz="2800" b="1" spc="-5" dirty="0">
                <a:cs typeface="Arial" panose="020B0604020202020204"/>
              </a:rPr>
              <a:t>but </a:t>
            </a:r>
            <a:r>
              <a:rPr sz="2800" b="1" spc="-80" dirty="0">
                <a:solidFill>
                  <a:srgbClr val="FF0000"/>
                </a:solidFill>
                <a:cs typeface="Arial" panose="020B0604020202020204"/>
              </a:rPr>
              <a:t>reserved </a:t>
            </a:r>
            <a:r>
              <a:rPr sz="2800" b="1" spc="-60" dirty="0">
                <a:solidFill>
                  <a:srgbClr val="FF0000"/>
                </a:solidFill>
                <a:cs typeface="Arial" panose="020B0604020202020204"/>
              </a:rPr>
              <a:t>memory </a:t>
            </a:r>
            <a:r>
              <a:rPr sz="2800" b="1" spc="-65" dirty="0">
                <a:solidFill>
                  <a:srgbClr val="FF0000"/>
                </a:solidFill>
                <a:cs typeface="Arial" panose="020B0604020202020204"/>
              </a:rPr>
              <a:t>locations </a:t>
            </a:r>
            <a:r>
              <a:rPr sz="2800" b="1" spc="15" dirty="0">
                <a:cs typeface="Arial" panose="020B0604020202020204"/>
              </a:rPr>
              <a:t>to </a:t>
            </a:r>
            <a:r>
              <a:rPr sz="2800" b="1" spc="-60" dirty="0">
                <a:cs typeface="Arial" panose="020B0604020202020204"/>
              </a:rPr>
              <a:t>store </a:t>
            </a:r>
            <a:r>
              <a:rPr sz="2800" b="1" spc="-95" dirty="0">
                <a:cs typeface="Arial" panose="020B0604020202020204"/>
              </a:rPr>
              <a:t>values. </a:t>
            </a:r>
            <a:endParaRPr lang="en-GB" sz="2800" b="1" spc="-95" dirty="0" smtClean="0">
              <a:cs typeface="Arial" panose="020B0604020202020204"/>
            </a:endParaRPr>
          </a:p>
          <a:p>
            <a:pPr marL="469900" indent="-457200">
              <a:lnSpc>
                <a:spcPct val="100000"/>
              </a:lnSpc>
              <a:spcBef>
                <a:spcPts val="100"/>
              </a:spcBef>
              <a:buFont typeface="Wingdings" panose="05000000000000000000" pitchFamily="2" charset="2"/>
              <a:buChar char="v"/>
              <a:tabLst>
                <a:tab pos="299720" algn="l"/>
              </a:tabLst>
            </a:pPr>
            <a:endParaRPr lang="en-GB" sz="2800" b="1" spc="-95" dirty="0" smtClean="0">
              <a:cs typeface="Arial" panose="020B0604020202020204"/>
            </a:endParaRPr>
          </a:p>
          <a:p>
            <a:pPr marL="469900" indent="-457200">
              <a:lnSpc>
                <a:spcPct val="100000"/>
              </a:lnSpc>
              <a:spcBef>
                <a:spcPts val="100"/>
              </a:spcBef>
              <a:buFont typeface="Wingdings" panose="05000000000000000000" pitchFamily="2" charset="2"/>
              <a:buChar char="v"/>
              <a:tabLst>
                <a:tab pos="299720" algn="l"/>
              </a:tabLst>
            </a:pPr>
            <a:endParaRPr lang="en-GB" sz="2800" b="1" spc="-95" dirty="0">
              <a:cs typeface="Arial" panose="020B0604020202020204"/>
            </a:endParaRPr>
          </a:p>
          <a:p>
            <a:pPr marL="469900" indent="-457200">
              <a:lnSpc>
                <a:spcPct val="100000"/>
              </a:lnSpc>
              <a:spcBef>
                <a:spcPts val="100"/>
              </a:spcBef>
              <a:buFont typeface="Wingdings" panose="05000000000000000000" pitchFamily="2" charset="2"/>
              <a:buChar char="v"/>
              <a:tabLst>
                <a:tab pos="299720" algn="l"/>
              </a:tabLst>
            </a:pPr>
            <a:r>
              <a:rPr sz="2800" b="1" spc="-160" dirty="0" smtClean="0">
                <a:cs typeface="Arial" panose="020B0604020202020204"/>
              </a:rPr>
              <a:t>A </a:t>
            </a:r>
            <a:r>
              <a:rPr sz="2800" b="1" spc="-60" dirty="0">
                <a:cs typeface="Arial" panose="020B0604020202020204"/>
              </a:rPr>
              <a:t>valid </a:t>
            </a:r>
            <a:r>
              <a:rPr sz="2800" b="1" spc="-65" dirty="0">
                <a:cs typeface="Arial" panose="020B0604020202020204"/>
              </a:rPr>
              <a:t>variable </a:t>
            </a:r>
            <a:r>
              <a:rPr sz="2800" b="1" spc="-95" dirty="0">
                <a:cs typeface="Arial" panose="020B0604020202020204"/>
              </a:rPr>
              <a:t>name </a:t>
            </a:r>
            <a:r>
              <a:rPr sz="2800" b="1" spc="-100" dirty="0">
                <a:cs typeface="Arial" panose="020B0604020202020204"/>
              </a:rPr>
              <a:t>consists </a:t>
            </a:r>
            <a:r>
              <a:rPr sz="2800" b="1" spc="-5" dirty="0">
                <a:cs typeface="Arial" panose="020B0604020202020204"/>
              </a:rPr>
              <a:t>of </a:t>
            </a:r>
            <a:endParaRPr lang="en-GB" sz="2800" b="1" spc="-5" dirty="0" smtClean="0">
              <a:cs typeface="Arial" panose="020B0604020202020204"/>
            </a:endParaRPr>
          </a:p>
          <a:p>
            <a:pPr marL="12700">
              <a:lnSpc>
                <a:spcPct val="100000"/>
              </a:lnSpc>
              <a:spcBef>
                <a:spcPts val="100"/>
              </a:spcBef>
              <a:tabLst>
                <a:tab pos="299720" algn="l"/>
              </a:tabLst>
            </a:pPr>
            <a:r>
              <a:rPr sz="2800" b="1" spc="-45" dirty="0" smtClean="0">
                <a:cs typeface="Arial" panose="020B0604020202020204"/>
              </a:rPr>
              <a:t>letters</a:t>
            </a:r>
            <a:r>
              <a:rPr sz="2800" b="1" spc="-45" dirty="0">
                <a:cs typeface="Arial" panose="020B0604020202020204"/>
              </a:rPr>
              <a:t>,  </a:t>
            </a:r>
            <a:r>
              <a:rPr sz="2800" b="1" spc="-80" dirty="0" smtClean="0">
                <a:cs typeface="Arial" panose="020B0604020202020204"/>
              </a:rPr>
              <a:t>numbers </a:t>
            </a:r>
            <a:r>
              <a:rPr sz="2800" b="1" spc="-85" dirty="0">
                <a:cs typeface="Arial" panose="020B0604020202020204"/>
              </a:rPr>
              <a:t>and </a:t>
            </a:r>
            <a:r>
              <a:rPr sz="2800" b="1" spc="-20" dirty="0">
                <a:cs typeface="Arial" panose="020B0604020202020204"/>
              </a:rPr>
              <a:t>the </a:t>
            </a:r>
            <a:r>
              <a:rPr sz="2800" b="1" spc="-5" dirty="0">
                <a:cs typeface="Arial" panose="020B0604020202020204"/>
              </a:rPr>
              <a:t>dot </a:t>
            </a:r>
            <a:r>
              <a:rPr sz="2800" b="1" spc="-15" dirty="0">
                <a:cs typeface="Arial" panose="020B0604020202020204"/>
              </a:rPr>
              <a:t>or </a:t>
            </a:r>
            <a:endParaRPr lang="en-GB" sz="2800" b="1" spc="-15" dirty="0" smtClean="0">
              <a:cs typeface="Arial" panose="020B0604020202020204"/>
            </a:endParaRPr>
          </a:p>
          <a:p>
            <a:pPr marL="12700">
              <a:lnSpc>
                <a:spcPct val="100000"/>
              </a:lnSpc>
              <a:spcBef>
                <a:spcPts val="100"/>
              </a:spcBef>
              <a:tabLst>
                <a:tab pos="299720" algn="l"/>
              </a:tabLst>
            </a:pPr>
            <a:r>
              <a:rPr sz="2800" b="1" spc="-50" dirty="0" smtClean="0">
                <a:cs typeface="Arial" panose="020B0604020202020204"/>
              </a:rPr>
              <a:t>underline</a:t>
            </a:r>
            <a:r>
              <a:rPr sz="2800" b="1" spc="-295" dirty="0" smtClean="0">
                <a:cs typeface="Arial" panose="020B0604020202020204"/>
              </a:rPr>
              <a:t> </a:t>
            </a:r>
            <a:r>
              <a:rPr sz="2800" b="1" spc="-90" dirty="0">
                <a:cs typeface="Arial" panose="020B0604020202020204"/>
              </a:rPr>
              <a:t>characters.</a:t>
            </a:r>
            <a:endParaRPr sz="2800" b="1" dirty="0">
              <a:cs typeface="Arial" panose="020B0604020202020204"/>
            </a:endParaRPr>
          </a:p>
          <a:p>
            <a:pPr lvl="1">
              <a:lnSpc>
                <a:spcPct val="100000"/>
              </a:lnSpc>
              <a:buFont typeface="Wingdings" panose="05000000000000000000"/>
              <a:buChar char=""/>
            </a:pPr>
            <a:endParaRPr lang="en-GB" sz="2800" b="1" dirty="0" smtClean="0">
              <a:cs typeface="Times New Roman" panose="02020603050405020304"/>
            </a:endParaRPr>
          </a:p>
          <a:p>
            <a:pPr lvl="1">
              <a:lnSpc>
                <a:spcPct val="100000"/>
              </a:lnSpc>
            </a:pPr>
            <a:endParaRPr sz="2800" b="1" dirty="0">
              <a:cs typeface="Times New Roman" panose="02020603050405020304"/>
            </a:endParaRPr>
          </a:p>
          <a:p>
            <a:pPr marL="145415" indent="-457200">
              <a:buFont typeface="Wingdings" panose="05000000000000000000" pitchFamily="2" charset="2"/>
              <a:buChar char="v"/>
              <a:tabLst>
                <a:tab pos="431800" algn="l"/>
              </a:tabLst>
            </a:pPr>
            <a:r>
              <a:rPr sz="2800" b="1" spc="-130" dirty="0" smtClean="0">
                <a:cs typeface="Arial" panose="020B0604020202020204"/>
              </a:rPr>
              <a:t>The </a:t>
            </a:r>
            <a:r>
              <a:rPr sz="2800" b="1" spc="-65" dirty="0">
                <a:cs typeface="Arial" panose="020B0604020202020204"/>
              </a:rPr>
              <a:t>variable </a:t>
            </a:r>
            <a:r>
              <a:rPr sz="2800" b="1" spc="-95" dirty="0">
                <a:cs typeface="Arial" panose="020B0604020202020204"/>
              </a:rPr>
              <a:t>name </a:t>
            </a:r>
            <a:r>
              <a:rPr sz="2800" b="1" spc="-60" dirty="0">
                <a:cs typeface="Arial" panose="020B0604020202020204"/>
              </a:rPr>
              <a:t>starts </a:t>
            </a:r>
            <a:r>
              <a:rPr sz="2800" b="1" spc="10" dirty="0">
                <a:cs typeface="Arial" panose="020B0604020202020204"/>
              </a:rPr>
              <a:t>with </a:t>
            </a:r>
            <a:r>
              <a:rPr sz="2800" b="1" spc="-140" dirty="0" smtClean="0">
                <a:cs typeface="Arial" panose="020B0604020202020204"/>
              </a:rPr>
              <a:t>a </a:t>
            </a:r>
            <a:endParaRPr lang="en-GB" sz="2800" b="1" spc="-140" dirty="0" smtClean="0">
              <a:cs typeface="Arial" panose="020B0604020202020204"/>
            </a:endParaRPr>
          </a:p>
          <a:p>
            <a:pPr>
              <a:tabLst>
                <a:tab pos="431800" algn="l"/>
              </a:tabLst>
            </a:pPr>
            <a:r>
              <a:rPr sz="2800" b="1" spc="-10" dirty="0" smtClean="0">
                <a:cs typeface="Arial" panose="020B0604020202020204"/>
              </a:rPr>
              <a:t>letter </a:t>
            </a:r>
            <a:r>
              <a:rPr sz="2800" b="1" spc="-15" dirty="0">
                <a:cs typeface="Arial" panose="020B0604020202020204"/>
              </a:rPr>
              <a:t>or</a:t>
            </a:r>
            <a:r>
              <a:rPr sz="2800" b="1" spc="-240" dirty="0">
                <a:cs typeface="Arial" panose="020B0604020202020204"/>
              </a:rPr>
              <a:t> </a:t>
            </a:r>
            <a:r>
              <a:rPr sz="2800" b="1" spc="-20" dirty="0" err="1" smtClean="0">
                <a:cs typeface="Arial" panose="020B0604020202020204"/>
              </a:rPr>
              <a:t>th</a:t>
            </a:r>
            <a:r>
              <a:rPr lang="en-GB" sz="2800" b="1" spc="-20" dirty="0" smtClean="0">
                <a:cs typeface="Arial" panose="020B0604020202020204"/>
              </a:rPr>
              <a:t>e </a:t>
            </a:r>
            <a:r>
              <a:rPr sz="2800" b="1" spc="-5" dirty="0" smtClean="0">
                <a:cs typeface="Arial" panose="020B0604020202020204"/>
              </a:rPr>
              <a:t>dot </a:t>
            </a:r>
            <a:r>
              <a:rPr sz="2800" b="1" spc="-85" dirty="0">
                <a:solidFill>
                  <a:srgbClr val="FF0000"/>
                </a:solidFill>
                <a:cs typeface="Arial" panose="020B0604020202020204"/>
              </a:rPr>
              <a:t>not </a:t>
            </a:r>
            <a:r>
              <a:rPr sz="2800" b="1" spc="-95" dirty="0">
                <a:solidFill>
                  <a:srgbClr val="FF0000"/>
                </a:solidFill>
                <a:cs typeface="Arial" panose="020B0604020202020204"/>
              </a:rPr>
              <a:t>followed </a:t>
            </a:r>
            <a:r>
              <a:rPr sz="2800" b="1" spc="-150" dirty="0" smtClean="0">
                <a:solidFill>
                  <a:srgbClr val="FF0000"/>
                </a:solidFill>
                <a:cs typeface="Arial" panose="020B0604020202020204"/>
              </a:rPr>
              <a:t>by </a:t>
            </a:r>
            <a:r>
              <a:rPr sz="2800" b="1" spc="-114" dirty="0">
                <a:solidFill>
                  <a:srgbClr val="FF0000"/>
                </a:solidFill>
                <a:cs typeface="Arial" panose="020B0604020202020204"/>
              </a:rPr>
              <a:t>a</a:t>
            </a:r>
            <a:r>
              <a:rPr sz="2800" b="1" spc="-175" dirty="0">
                <a:solidFill>
                  <a:srgbClr val="FF0000"/>
                </a:solidFill>
                <a:cs typeface="Arial" panose="020B0604020202020204"/>
              </a:rPr>
              <a:t> </a:t>
            </a:r>
            <a:endParaRPr lang="en-GB" sz="2800" b="1" spc="-175" dirty="0" smtClean="0">
              <a:solidFill>
                <a:srgbClr val="FF0000"/>
              </a:solidFill>
              <a:cs typeface="Arial" panose="020B0604020202020204"/>
            </a:endParaRPr>
          </a:p>
          <a:p>
            <a:pPr>
              <a:tabLst>
                <a:tab pos="431800" algn="l"/>
              </a:tabLst>
            </a:pPr>
            <a:r>
              <a:rPr sz="2800" b="1" spc="-110" dirty="0" smtClean="0">
                <a:solidFill>
                  <a:srgbClr val="FF0000"/>
                </a:solidFill>
                <a:cs typeface="Arial" panose="020B0604020202020204"/>
              </a:rPr>
              <a:t>number.</a:t>
            </a:r>
            <a:endParaRPr sz="2800" b="1" dirty="0">
              <a:cs typeface="Arial" panose="020B0604020202020204"/>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956" y="416114"/>
            <a:ext cx="646771" cy="646771"/>
          </a:xfrm>
          <a:prstGeom prst="rect">
            <a:avLst/>
          </a:prstGeom>
        </p:spPr>
      </p:pic>
      <p:sp>
        <p:nvSpPr>
          <p:cNvPr id="8" name="Rectangle 7"/>
          <p:cNvSpPr/>
          <p:nvPr/>
        </p:nvSpPr>
        <p:spPr>
          <a:xfrm flipV="1">
            <a:off x="1025912" y="815110"/>
            <a:ext cx="10181064" cy="45719"/>
          </a:xfrm>
          <a:prstGeom prst="rect">
            <a:avLst/>
          </a:prstGeom>
          <a:solidFill>
            <a:srgbClr val="75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9" name="TextBox 8"/>
          <p:cNvSpPr txBox="1"/>
          <p:nvPr/>
        </p:nvSpPr>
        <p:spPr>
          <a:xfrm>
            <a:off x="9646109" y="397332"/>
            <a:ext cx="1638925" cy="400110"/>
          </a:xfrm>
          <a:prstGeom prst="rect">
            <a:avLst/>
          </a:prstGeom>
          <a:noFill/>
        </p:spPr>
        <p:txBody>
          <a:bodyPr wrap="square" rtlCol="0">
            <a:spAutoFit/>
          </a:bodyPr>
          <a:lstStyle/>
          <a:p>
            <a:r>
              <a:rPr lang="en-GB" sz="2000" b="1" dirty="0" smtClean="0">
                <a:solidFill>
                  <a:prstClr val="black"/>
                </a:solidFill>
              </a:rPr>
              <a:t>Variables in R</a:t>
            </a:r>
            <a:endParaRPr lang="en-GB" sz="2000" b="1" dirty="0">
              <a:solidFill>
                <a:prstClr val="black"/>
              </a:solidFill>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9122003" y="6145875"/>
            <a:ext cx="589461" cy="589461"/>
          </a:xfrm>
          <a:prstGeom prst="rect">
            <a:avLst/>
          </a:prstGeom>
        </p:spPr>
      </p:pic>
      <p:sp>
        <p:nvSpPr>
          <p:cNvPr id="11" name="TextBox 10"/>
          <p:cNvSpPr txBox="1"/>
          <p:nvPr/>
        </p:nvSpPr>
        <p:spPr>
          <a:xfrm>
            <a:off x="9711464" y="6255835"/>
            <a:ext cx="2119980" cy="400110"/>
          </a:xfrm>
          <a:prstGeom prst="rect">
            <a:avLst/>
          </a:prstGeom>
          <a:noFill/>
        </p:spPr>
        <p:txBody>
          <a:bodyPr wrap="square" rtlCol="0">
            <a:spAutoFit/>
          </a:bodyPr>
          <a:lstStyle/>
          <a:p>
            <a:r>
              <a:rPr lang="en-GB" sz="2000" b="1" dirty="0">
                <a:solidFill>
                  <a:prstClr val="black"/>
                </a:solidFill>
              </a:rPr>
              <a:t>olakunle4impact</a:t>
            </a:r>
          </a:p>
        </p:txBody>
      </p:sp>
      <p:cxnSp>
        <p:nvCxnSpPr>
          <p:cNvPr id="12" name="Straight Connector 11"/>
          <p:cNvCxnSpPr/>
          <p:nvPr/>
        </p:nvCxnSpPr>
        <p:spPr>
          <a:xfrm>
            <a:off x="512956" y="6145875"/>
            <a:ext cx="1106201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172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801226" y="1485329"/>
            <a:ext cx="3752839" cy="1547425"/>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768095" y="3279414"/>
            <a:ext cx="10282764" cy="3331040"/>
          </a:xfrm>
          <a:prstGeom prst="rect">
            <a:avLst/>
          </a:prstGeom>
        </p:spPr>
        <p:txBody>
          <a:bodyPr vert="horz" wrap="square" lIns="0" tIns="184785" rIns="0" bIns="0" rtlCol="0">
            <a:spAutoFit/>
          </a:bodyPr>
          <a:lstStyle/>
          <a:p>
            <a:pPr marL="12700">
              <a:lnSpc>
                <a:spcPct val="100000"/>
              </a:lnSpc>
              <a:spcBef>
                <a:spcPts val="1455"/>
              </a:spcBef>
            </a:pPr>
            <a:r>
              <a:rPr sz="2800" b="1" spc="-150" dirty="0">
                <a:solidFill>
                  <a:srgbClr val="75AADB"/>
                </a:solidFill>
                <a:cs typeface="Arial" panose="020B0604020202020204"/>
              </a:rPr>
              <a:t>Variable</a:t>
            </a:r>
            <a:r>
              <a:rPr sz="2800" b="1" spc="-130" dirty="0">
                <a:solidFill>
                  <a:srgbClr val="75AADB"/>
                </a:solidFill>
                <a:cs typeface="Arial" panose="020B0604020202020204"/>
              </a:rPr>
              <a:t> </a:t>
            </a:r>
            <a:r>
              <a:rPr sz="2800" b="1" spc="-210" dirty="0">
                <a:solidFill>
                  <a:srgbClr val="75AADB"/>
                </a:solidFill>
                <a:cs typeface="Arial" panose="020B0604020202020204"/>
              </a:rPr>
              <a:t>Assignment</a:t>
            </a:r>
            <a:endParaRPr sz="2800" b="1" dirty="0">
              <a:solidFill>
                <a:srgbClr val="75AADB"/>
              </a:solidFill>
              <a:cs typeface="Arial" panose="020B0604020202020204"/>
            </a:endParaRPr>
          </a:p>
          <a:p>
            <a:pPr marL="525780" marR="125095" indent="-457200">
              <a:lnSpc>
                <a:spcPct val="100000"/>
              </a:lnSpc>
              <a:spcBef>
                <a:spcPts val="1015"/>
              </a:spcBef>
              <a:buFont typeface="Wingdings" panose="05000000000000000000" pitchFamily="2" charset="2"/>
              <a:buChar char="v"/>
              <a:tabLst>
                <a:tab pos="355600" algn="l"/>
              </a:tabLst>
            </a:pPr>
            <a:r>
              <a:rPr sz="2800" b="1" spc="-135" dirty="0">
                <a:cs typeface="Arial" panose="020B0604020202020204"/>
              </a:rPr>
              <a:t>The </a:t>
            </a:r>
            <a:r>
              <a:rPr sz="2800" b="1" spc="-80" dirty="0">
                <a:cs typeface="Arial" panose="020B0604020202020204"/>
              </a:rPr>
              <a:t>variables </a:t>
            </a:r>
            <a:r>
              <a:rPr sz="2800" b="1" spc="-120" dirty="0">
                <a:cs typeface="Arial" panose="020B0604020202020204"/>
              </a:rPr>
              <a:t>can </a:t>
            </a:r>
            <a:r>
              <a:rPr sz="2800" b="1" spc="-85" dirty="0">
                <a:cs typeface="Arial" panose="020B0604020202020204"/>
              </a:rPr>
              <a:t>be </a:t>
            </a:r>
            <a:r>
              <a:rPr sz="2800" b="1" spc="-114" dirty="0">
                <a:cs typeface="Arial" panose="020B0604020202020204"/>
              </a:rPr>
              <a:t>assigned </a:t>
            </a:r>
            <a:r>
              <a:rPr sz="2800" b="1" spc="-100" dirty="0">
                <a:cs typeface="Arial" panose="020B0604020202020204"/>
              </a:rPr>
              <a:t>values </a:t>
            </a:r>
            <a:r>
              <a:rPr sz="2800" b="1" spc="-95" dirty="0">
                <a:cs typeface="Arial" panose="020B0604020202020204"/>
              </a:rPr>
              <a:t>using </a:t>
            </a:r>
            <a:r>
              <a:rPr sz="2800" b="1" spc="-30" dirty="0">
                <a:cs typeface="Arial" panose="020B0604020202020204"/>
              </a:rPr>
              <a:t>leftward, </a:t>
            </a:r>
            <a:r>
              <a:rPr sz="2800" b="1" spc="-40" dirty="0">
                <a:cs typeface="Arial" panose="020B0604020202020204"/>
              </a:rPr>
              <a:t>rightward  </a:t>
            </a:r>
            <a:r>
              <a:rPr sz="2800" b="1" spc="-85" dirty="0">
                <a:cs typeface="Arial" panose="020B0604020202020204"/>
              </a:rPr>
              <a:t>and </a:t>
            </a:r>
            <a:r>
              <a:rPr sz="2800" b="1" spc="-70" dirty="0">
                <a:cs typeface="Arial" panose="020B0604020202020204"/>
              </a:rPr>
              <a:t>equal </a:t>
            </a:r>
            <a:r>
              <a:rPr sz="2800" b="1" spc="15" dirty="0">
                <a:cs typeface="Arial" panose="020B0604020202020204"/>
              </a:rPr>
              <a:t>to</a:t>
            </a:r>
            <a:r>
              <a:rPr sz="2800" b="1" spc="-110" dirty="0">
                <a:cs typeface="Arial" panose="020B0604020202020204"/>
              </a:rPr>
              <a:t> </a:t>
            </a:r>
            <a:r>
              <a:rPr sz="2800" b="1" spc="-65" dirty="0">
                <a:cs typeface="Arial" panose="020B0604020202020204"/>
              </a:rPr>
              <a:t>operator.</a:t>
            </a:r>
            <a:endParaRPr sz="2800" b="1" dirty="0">
              <a:cs typeface="Arial" panose="020B0604020202020204"/>
            </a:endParaRPr>
          </a:p>
          <a:p>
            <a:pPr>
              <a:lnSpc>
                <a:spcPct val="100000"/>
              </a:lnSpc>
              <a:spcBef>
                <a:spcPts val="30"/>
              </a:spcBef>
              <a:buFont typeface="Wingdings" panose="05000000000000000000"/>
              <a:buChar char=""/>
            </a:pPr>
            <a:endParaRPr sz="2800" b="1" dirty="0">
              <a:cs typeface="Times New Roman" panose="02020603050405020304"/>
            </a:endParaRPr>
          </a:p>
          <a:p>
            <a:pPr marL="525780" marR="5080" indent="-457200">
              <a:lnSpc>
                <a:spcPct val="100000"/>
              </a:lnSpc>
              <a:buFont typeface="Wingdings" panose="05000000000000000000" pitchFamily="2" charset="2"/>
              <a:buChar char="v"/>
              <a:tabLst>
                <a:tab pos="355600" algn="l"/>
              </a:tabLst>
            </a:pPr>
            <a:r>
              <a:rPr sz="2800" b="1" spc="-130" dirty="0">
                <a:cs typeface="Arial" panose="020B0604020202020204"/>
              </a:rPr>
              <a:t>The </a:t>
            </a:r>
            <a:r>
              <a:rPr sz="2800" b="1" spc="-105" dirty="0">
                <a:cs typeface="Arial" panose="020B0604020202020204"/>
              </a:rPr>
              <a:t>values </a:t>
            </a:r>
            <a:r>
              <a:rPr sz="2800" b="1" spc="-5" dirty="0">
                <a:cs typeface="Arial" panose="020B0604020202020204"/>
              </a:rPr>
              <a:t>of </a:t>
            </a:r>
            <a:r>
              <a:rPr sz="2800" b="1" spc="-20" dirty="0">
                <a:cs typeface="Arial" panose="020B0604020202020204"/>
              </a:rPr>
              <a:t>the </a:t>
            </a:r>
            <a:r>
              <a:rPr sz="2800" b="1" spc="-80" dirty="0">
                <a:cs typeface="Arial" panose="020B0604020202020204"/>
              </a:rPr>
              <a:t>variables </a:t>
            </a:r>
            <a:r>
              <a:rPr sz="2800" b="1" spc="-120" dirty="0">
                <a:cs typeface="Arial" panose="020B0604020202020204"/>
              </a:rPr>
              <a:t>can </a:t>
            </a:r>
            <a:r>
              <a:rPr sz="2800" b="1" spc="-85" dirty="0">
                <a:cs typeface="Arial" panose="020B0604020202020204"/>
              </a:rPr>
              <a:t>be </a:t>
            </a:r>
            <a:r>
              <a:rPr sz="2800" b="1" spc="-30" dirty="0">
                <a:cs typeface="Arial" panose="020B0604020202020204"/>
              </a:rPr>
              <a:t>printed </a:t>
            </a:r>
            <a:r>
              <a:rPr sz="2800" b="1" spc="-95" dirty="0">
                <a:cs typeface="Arial" panose="020B0604020202020204"/>
              </a:rPr>
              <a:t>using </a:t>
            </a:r>
            <a:r>
              <a:rPr sz="2800" b="1" spc="-65" dirty="0">
                <a:solidFill>
                  <a:srgbClr val="FF0000"/>
                </a:solidFill>
                <a:cs typeface="Arial" panose="020B0604020202020204"/>
              </a:rPr>
              <a:t>print() </a:t>
            </a:r>
            <a:r>
              <a:rPr sz="2800" b="1" spc="-20" dirty="0">
                <a:cs typeface="Arial" panose="020B0604020202020204"/>
              </a:rPr>
              <a:t>or </a:t>
            </a:r>
            <a:r>
              <a:rPr sz="2800" b="1" spc="-20" dirty="0">
                <a:solidFill>
                  <a:srgbClr val="FF0000"/>
                </a:solidFill>
                <a:cs typeface="Arial" panose="020B0604020202020204"/>
              </a:rPr>
              <a:t> </a:t>
            </a:r>
            <a:r>
              <a:rPr sz="2800" b="1" spc="-55" dirty="0">
                <a:solidFill>
                  <a:srgbClr val="FF0000"/>
                </a:solidFill>
                <a:cs typeface="Arial" panose="020B0604020202020204"/>
              </a:rPr>
              <a:t>cat()</a:t>
            </a:r>
            <a:r>
              <a:rPr sz="2800" b="1" spc="-55" dirty="0">
                <a:cs typeface="Arial" panose="020B0604020202020204"/>
              </a:rPr>
              <a:t>function. </a:t>
            </a:r>
            <a:r>
              <a:rPr sz="2800" b="1" spc="-135" dirty="0">
                <a:cs typeface="Arial" panose="020B0604020202020204"/>
              </a:rPr>
              <a:t>The </a:t>
            </a:r>
            <a:r>
              <a:rPr sz="2800" b="1" spc="-90" dirty="0">
                <a:solidFill>
                  <a:srgbClr val="FF0000"/>
                </a:solidFill>
                <a:cs typeface="Arial" panose="020B0604020202020204"/>
              </a:rPr>
              <a:t>cat() </a:t>
            </a:r>
            <a:r>
              <a:rPr sz="2800" b="1" spc="-30" dirty="0">
                <a:cs typeface="Arial" panose="020B0604020202020204"/>
              </a:rPr>
              <a:t>function </a:t>
            </a:r>
            <a:r>
              <a:rPr sz="2800" b="1" spc="-90" dirty="0">
                <a:cs typeface="Arial" panose="020B0604020202020204"/>
              </a:rPr>
              <a:t>combines </a:t>
            </a:r>
            <a:r>
              <a:rPr sz="2800" b="1" spc="-20" dirty="0">
                <a:cs typeface="Arial" panose="020B0604020202020204"/>
              </a:rPr>
              <a:t>multiple </a:t>
            </a:r>
            <a:r>
              <a:rPr sz="2800" b="1" spc="-60" dirty="0">
                <a:cs typeface="Arial" panose="020B0604020202020204"/>
              </a:rPr>
              <a:t>items </a:t>
            </a:r>
            <a:r>
              <a:rPr sz="2800" b="1" spc="-10" dirty="0">
                <a:cs typeface="Arial" panose="020B0604020202020204"/>
              </a:rPr>
              <a:t>into </a:t>
            </a:r>
            <a:r>
              <a:rPr sz="2800" b="1" spc="-140" dirty="0">
                <a:cs typeface="Arial" panose="020B0604020202020204"/>
              </a:rPr>
              <a:t>a  </a:t>
            </a:r>
            <a:r>
              <a:rPr sz="2800" b="1" spc="-65" dirty="0">
                <a:cs typeface="Arial" panose="020B0604020202020204"/>
              </a:rPr>
              <a:t>continuous </a:t>
            </a:r>
            <a:r>
              <a:rPr sz="2800" b="1" dirty="0">
                <a:cs typeface="Arial" panose="020B0604020202020204"/>
              </a:rPr>
              <a:t>print</a:t>
            </a:r>
            <a:r>
              <a:rPr sz="2800" b="1" spc="-105" dirty="0">
                <a:cs typeface="Arial" panose="020B0604020202020204"/>
              </a:rPr>
              <a:t> </a:t>
            </a:r>
            <a:r>
              <a:rPr sz="2800" b="1" spc="-15" dirty="0">
                <a:cs typeface="Arial" panose="020B0604020202020204"/>
              </a:rPr>
              <a:t>output.</a:t>
            </a:r>
            <a:endParaRPr sz="2800" b="1" dirty="0">
              <a:cs typeface="Arial" panose="020B0604020202020204"/>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956" y="416114"/>
            <a:ext cx="646771" cy="646771"/>
          </a:xfrm>
          <a:prstGeom prst="rect">
            <a:avLst/>
          </a:prstGeom>
        </p:spPr>
      </p:pic>
      <p:sp>
        <p:nvSpPr>
          <p:cNvPr id="14" name="Rectangle 13"/>
          <p:cNvSpPr/>
          <p:nvPr/>
        </p:nvSpPr>
        <p:spPr>
          <a:xfrm flipV="1">
            <a:off x="1025912" y="815110"/>
            <a:ext cx="10181064" cy="45719"/>
          </a:xfrm>
          <a:prstGeom prst="rect">
            <a:avLst/>
          </a:prstGeom>
          <a:solidFill>
            <a:srgbClr val="75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5" name="TextBox 14"/>
          <p:cNvSpPr txBox="1"/>
          <p:nvPr/>
        </p:nvSpPr>
        <p:spPr>
          <a:xfrm>
            <a:off x="8854069" y="397332"/>
            <a:ext cx="2430966" cy="400110"/>
          </a:xfrm>
          <a:prstGeom prst="rect">
            <a:avLst/>
          </a:prstGeom>
          <a:noFill/>
        </p:spPr>
        <p:txBody>
          <a:bodyPr wrap="square" rtlCol="0">
            <a:spAutoFit/>
          </a:bodyPr>
          <a:lstStyle/>
          <a:p>
            <a:r>
              <a:rPr lang="en-GB" sz="2000" b="1" dirty="0" smtClean="0">
                <a:solidFill>
                  <a:prstClr val="black"/>
                </a:solidFill>
              </a:rPr>
              <a:t>Variable Assignment</a:t>
            </a:r>
            <a:endParaRPr lang="en-GB" sz="2000" b="1" dirty="0">
              <a:solidFill>
                <a:prstClr val="black"/>
              </a:solidFill>
            </a:endParaRPr>
          </a:p>
        </p:txBody>
      </p:sp>
    </p:spTree>
    <p:extLst>
      <p:ext uri="{BB962C8B-B14F-4D97-AF65-F5344CB8AC3E}">
        <p14:creationId xmlns:p14="http://schemas.microsoft.com/office/powerpoint/2010/main" val="3956833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5190" y="3490332"/>
            <a:ext cx="9958039" cy="1107996"/>
          </a:xfrm>
          <a:prstGeom prst="rect">
            <a:avLst/>
          </a:prstGeom>
          <a:noFill/>
        </p:spPr>
        <p:txBody>
          <a:bodyPr wrap="square" rtlCol="0">
            <a:spAutoFit/>
          </a:bodyPr>
          <a:lstStyle/>
          <a:p>
            <a:pPr algn="ctr"/>
            <a:r>
              <a:rPr lang="en-GB" sz="6600" b="1" dirty="0" smtClean="0"/>
              <a:t>PRACTICAL SESSION</a:t>
            </a:r>
            <a:endParaRPr lang="en-GB" sz="66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09163" y="1174659"/>
            <a:ext cx="2681207" cy="2077935"/>
          </a:xfrm>
          <a:prstGeom prst="rect">
            <a:avLst/>
          </a:prstGeom>
        </p:spPr>
      </p:pic>
      <p:sp>
        <p:nvSpPr>
          <p:cNvPr id="6" name="Rectangle 5"/>
          <p:cNvSpPr/>
          <p:nvPr/>
        </p:nvSpPr>
        <p:spPr>
          <a:xfrm>
            <a:off x="1037063" y="4795024"/>
            <a:ext cx="9511991" cy="8586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44303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50" y="1047750"/>
            <a:ext cx="4762500" cy="4762500"/>
          </a:xfrm>
          <a:prstGeom prst="rect">
            <a:avLst/>
          </a:prstGeom>
        </p:spPr>
      </p:pic>
    </p:spTree>
    <p:extLst>
      <p:ext uri="{BB962C8B-B14F-4D97-AF65-F5344CB8AC3E}">
        <p14:creationId xmlns:p14="http://schemas.microsoft.com/office/powerpoint/2010/main" val="80539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3513</TotalTime>
  <Words>189</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Adedoyin Oluwarotimi</dc:creator>
  <cp:lastModifiedBy>Adedoyin Oluwarotimi</cp:lastModifiedBy>
  <cp:revision>12</cp:revision>
  <dcterms:created xsi:type="dcterms:W3CDTF">2021-11-13T13:23:45Z</dcterms:created>
  <dcterms:modified xsi:type="dcterms:W3CDTF">2021-11-15T23:57:24Z</dcterms:modified>
</cp:coreProperties>
</file>