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</p:sldMasterIdLst>
  <p:sldIdLst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1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3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8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5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1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85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3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17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2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1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44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15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31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72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3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30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87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3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8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2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0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1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7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6229-C6CB-4221-9737-72A6CB3A65C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1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6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666750"/>
            <a:ext cx="11300460" cy="552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88605" y="5464098"/>
            <a:ext cx="2557625" cy="72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3366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solidFill>
                  <a:srgbClr val="000000"/>
                </a:solidFill>
              </a:rPr>
              <a:t>Special</a:t>
            </a:r>
            <a:r>
              <a:rPr sz="3600" spc="-235" dirty="0">
                <a:solidFill>
                  <a:srgbClr val="000000"/>
                </a:solidFill>
              </a:rPr>
              <a:t> </a:t>
            </a:r>
            <a:r>
              <a:rPr sz="3600" spc="-254" dirty="0">
                <a:solidFill>
                  <a:srgbClr val="000000"/>
                </a:solidFill>
              </a:rPr>
              <a:t>Operators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305031" y="158495"/>
            <a:ext cx="7513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361" y="1624583"/>
          <a:ext cx="10944860" cy="383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8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84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: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It </a:t>
                      </a:r>
                      <a:r>
                        <a:rPr sz="1800" b="1" spc="-135" dirty="0">
                          <a:latin typeface="Arial" panose="020B0604020202020204"/>
                          <a:cs typeface="Arial" panose="020B0604020202020204"/>
                        </a:rPr>
                        <a:t>creates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series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numbers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sequence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for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b="1" spc="-1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vector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x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2:8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65" dirty="0">
                          <a:latin typeface="Arial" panose="020B0604020202020204"/>
                          <a:cs typeface="Arial" panose="020B0604020202020204"/>
                        </a:rPr>
                        <a:t>&gt;&gt;x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2 3 4 5 6 7</a:t>
                      </a: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95" dirty="0">
                          <a:latin typeface="Arial" panose="020B0604020202020204"/>
                          <a:cs typeface="Arial" panose="020B0604020202020204"/>
                        </a:rPr>
                        <a:t>%in%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389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This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operator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used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identify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an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element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belongs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a  vector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x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2:8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y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 marR="2068195">
                        <a:lnSpc>
                          <a:spcPct val="100000"/>
                        </a:lnSpc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y </a:t>
                      </a:r>
                      <a:r>
                        <a:rPr sz="1800" b="1" spc="-195" dirty="0">
                          <a:latin typeface="Arial" panose="020B0604020202020204"/>
                          <a:cs typeface="Arial" panose="020B0604020202020204"/>
                        </a:rPr>
                        <a:t>%in%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x 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67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%*%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This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operator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used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multiply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matrix </a:t>
                      </a:r>
                      <a:r>
                        <a:rPr sz="1800" b="1" spc="-60" dirty="0">
                          <a:latin typeface="Arial" panose="020B0604020202020204"/>
                          <a:cs typeface="Arial" panose="020B0604020202020204"/>
                        </a:rPr>
                        <a:t>with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its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40" dirty="0">
                          <a:latin typeface="Arial" panose="020B0604020202020204"/>
                          <a:cs typeface="Arial" panose="020B0604020202020204"/>
                        </a:rPr>
                        <a:t>transpose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70" dirty="0">
                          <a:latin typeface="Arial" panose="020B0604020202020204"/>
                          <a:cs typeface="Arial" panose="020B0604020202020204"/>
                        </a:rPr>
                        <a:t>M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=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matrix(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c(2,6,5,1,10,4),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nrow=2,ncol=3,byrow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04" dirty="0">
                          <a:latin typeface="Arial" panose="020B0604020202020204"/>
                          <a:cs typeface="Arial" panose="020B0604020202020204"/>
                        </a:rPr>
                        <a:t>TRUE)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425" marR="1703705">
                        <a:lnSpc>
                          <a:spcPct val="100000"/>
                        </a:lnSpc>
                      </a:pP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= </a:t>
                      </a:r>
                      <a:r>
                        <a:rPr sz="1800" b="1" spc="70" dirty="0">
                          <a:latin typeface="Arial" panose="020B0604020202020204"/>
                          <a:cs typeface="Arial" panose="020B0604020202020204"/>
                        </a:rPr>
                        <a:t>M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%*%</a:t>
                      </a:r>
                      <a:r>
                        <a:rPr sz="1800" b="1" spc="-3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5" dirty="0">
                          <a:latin typeface="Arial" panose="020B0604020202020204"/>
                          <a:cs typeface="Arial" panose="020B0604020202020204"/>
                        </a:rPr>
                        <a:t>t(M)  </a:t>
                      </a:r>
                      <a:r>
                        <a:rPr sz="1800" b="1" spc="-55" dirty="0">
                          <a:latin typeface="Arial" panose="020B0604020202020204"/>
                          <a:cs typeface="Arial" panose="020B0604020202020204"/>
                        </a:rPr>
                        <a:t>print(t)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6361" y="1112519"/>
          <a:ext cx="10945495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8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5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81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Operator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2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5190" y="3490332"/>
            <a:ext cx="995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PRACTICAL SESSION</a:t>
            </a:r>
            <a:endParaRPr lang="en-GB" sz="6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63" y="1174659"/>
            <a:ext cx="2681207" cy="20779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063" y="4795024"/>
            <a:ext cx="9511991" cy="858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6433" y="2610688"/>
            <a:ext cx="683514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Data </a:t>
            </a:r>
            <a:r>
              <a:rPr spc="-465" dirty="0"/>
              <a:t>Operators </a:t>
            </a:r>
            <a:r>
              <a:rPr spc="-350" dirty="0"/>
              <a:t>in</a:t>
            </a:r>
            <a:r>
              <a:rPr spc="-260" dirty="0"/>
              <a:t> </a:t>
            </a:r>
            <a:r>
              <a:rPr spc="-105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554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3742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0000"/>
                </a:solidFill>
              </a:rPr>
              <a:t>Data </a:t>
            </a:r>
            <a:r>
              <a:rPr sz="3600" spc="-254" dirty="0">
                <a:solidFill>
                  <a:srgbClr val="000000"/>
                </a:solidFill>
              </a:rPr>
              <a:t>Operators </a:t>
            </a:r>
            <a:r>
              <a:rPr sz="3600" spc="-195" dirty="0">
                <a:solidFill>
                  <a:srgbClr val="000000"/>
                </a:solidFill>
              </a:rPr>
              <a:t>in</a:t>
            </a:r>
            <a:r>
              <a:rPr sz="3600" spc="-135" dirty="0">
                <a:solidFill>
                  <a:srgbClr val="000000"/>
                </a:solidFill>
              </a:rPr>
              <a:t> </a:t>
            </a:r>
            <a:r>
              <a:rPr sz="3600" spc="-575" dirty="0">
                <a:solidFill>
                  <a:srgbClr val="000000"/>
                </a:solidFill>
              </a:rPr>
              <a:t>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305031" y="158495"/>
            <a:ext cx="7513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0755" y="1400555"/>
            <a:ext cx="5165090" cy="567055"/>
          </a:xfrm>
          <a:custGeom>
            <a:avLst/>
            <a:gdLst/>
            <a:ahLst/>
            <a:cxnLst/>
            <a:rect l="l" t="t" r="r" b="b"/>
            <a:pathLst>
              <a:path w="5165090" h="567055">
                <a:moveTo>
                  <a:pt x="5164836" y="0"/>
                </a:moveTo>
                <a:lnTo>
                  <a:pt x="283464" y="0"/>
                </a:lnTo>
                <a:lnTo>
                  <a:pt x="0" y="283464"/>
                </a:lnTo>
                <a:lnTo>
                  <a:pt x="283464" y="566928"/>
                </a:lnTo>
                <a:lnTo>
                  <a:pt x="5164836" y="566928"/>
                </a:lnTo>
                <a:lnTo>
                  <a:pt x="5164836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5155" y="2247900"/>
            <a:ext cx="5165090" cy="567055"/>
          </a:xfrm>
          <a:custGeom>
            <a:avLst/>
            <a:gdLst/>
            <a:ahLst/>
            <a:cxnLst/>
            <a:rect l="l" t="t" r="r" b="b"/>
            <a:pathLst>
              <a:path w="5165090" h="567055">
                <a:moveTo>
                  <a:pt x="5164836" y="0"/>
                </a:moveTo>
                <a:lnTo>
                  <a:pt x="283464" y="0"/>
                </a:lnTo>
                <a:lnTo>
                  <a:pt x="0" y="283463"/>
                </a:lnTo>
                <a:lnTo>
                  <a:pt x="283464" y="566927"/>
                </a:lnTo>
                <a:lnTo>
                  <a:pt x="5164836" y="566927"/>
                </a:lnTo>
                <a:lnTo>
                  <a:pt x="5164836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3647" y="3095244"/>
            <a:ext cx="5165090" cy="567055"/>
          </a:xfrm>
          <a:custGeom>
            <a:avLst/>
            <a:gdLst/>
            <a:ahLst/>
            <a:cxnLst/>
            <a:rect l="l" t="t" r="r" b="b"/>
            <a:pathLst>
              <a:path w="5165090" h="567054">
                <a:moveTo>
                  <a:pt x="5164835" y="0"/>
                </a:moveTo>
                <a:lnTo>
                  <a:pt x="283463" y="0"/>
                </a:lnTo>
                <a:lnTo>
                  <a:pt x="0" y="283463"/>
                </a:lnTo>
                <a:lnTo>
                  <a:pt x="283463" y="566927"/>
                </a:lnTo>
                <a:lnTo>
                  <a:pt x="5164835" y="566927"/>
                </a:lnTo>
                <a:lnTo>
                  <a:pt x="516483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15155" y="4117847"/>
            <a:ext cx="5165090" cy="567055"/>
          </a:xfrm>
          <a:custGeom>
            <a:avLst/>
            <a:gdLst/>
            <a:ahLst/>
            <a:cxnLst/>
            <a:rect l="l" t="t" r="r" b="b"/>
            <a:pathLst>
              <a:path w="5165090" h="567054">
                <a:moveTo>
                  <a:pt x="5164836" y="0"/>
                </a:moveTo>
                <a:lnTo>
                  <a:pt x="283464" y="0"/>
                </a:lnTo>
                <a:lnTo>
                  <a:pt x="0" y="283463"/>
                </a:lnTo>
                <a:lnTo>
                  <a:pt x="283464" y="566927"/>
                </a:lnTo>
                <a:lnTo>
                  <a:pt x="5164836" y="566927"/>
                </a:lnTo>
                <a:lnTo>
                  <a:pt x="5164836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00755" y="5108447"/>
            <a:ext cx="5165090" cy="567055"/>
          </a:xfrm>
          <a:custGeom>
            <a:avLst/>
            <a:gdLst/>
            <a:ahLst/>
            <a:cxnLst/>
            <a:rect l="l" t="t" r="r" b="b"/>
            <a:pathLst>
              <a:path w="5165090" h="567054">
                <a:moveTo>
                  <a:pt x="5164836" y="0"/>
                </a:moveTo>
                <a:lnTo>
                  <a:pt x="283464" y="0"/>
                </a:lnTo>
                <a:lnTo>
                  <a:pt x="0" y="283463"/>
                </a:lnTo>
                <a:lnTo>
                  <a:pt x="283464" y="566927"/>
                </a:lnTo>
                <a:lnTo>
                  <a:pt x="5164836" y="566927"/>
                </a:lnTo>
                <a:lnTo>
                  <a:pt x="5164836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6508" y="1381759"/>
            <a:ext cx="3515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Arithmetic</a:t>
            </a:r>
            <a:r>
              <a:rPr sz="3200" spc="-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Operators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9642" y="2246122"/>
            <a:ext cx="3695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Assignment</a:t>
            </a:r>
            <a:r>
              <a:rPr sz="3200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Operators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8309" y="3088639"/>
            <a:ext cx="3415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30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Relational</a:t>
            </a:r>
            <a:r>
              <a:rPr sz="3200" spc="-229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40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Operators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9642" y="4093590"/>
            <a:ext cx="2896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Logical</a:t>
            </a:r>
            <a:r>
              <a:rPr sz="3200" spc="-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Operators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0328" y="5116448"/>
            <a:ext cx="2922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Special</a:t>
            </a:r>
            <a:r>
              <a:rPr sz="3200" spc="-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Operators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1511" y="1792223"/>
            <a:ext cx="762000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44851" y="1740407"/>
            <a:ext cx="701039" cy="26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47900" y="1438655"/>
            <a:ext cx="515620" cy="492759"/>
          </a:xfrm>
          <a:custGeom>
            <a:avLst/>
            <a:gdLst/>
            <a:ahLst/>
            <a:cxnLst/>
            <a:rect l="l" t="t" r="r" b="b"/>
            <a:pathLst>
              <a:path w="515619" h="492760">
                <a:moveTo>
                  <a:pt x="257556" y="0"/>
                </a:moveTo>
                <a:lnTo>
                  <a:pt x="211261" y="3966"/>
                </a:lnTo>
                <a:lnTo>
                  <a:pt x="167688" y="15403"/>
                </a:lnTo>
                <a:lnTo>
                  <a:pt x="127564" y="33612"/>
                </a:lnTo>
                <a:lnTo>
                  <a:pt x="91617" y="57899"/>
                </a:lnTo>
                <a:lnTo>
                  <a:pt x="60575" y="87567"/>
                </a:lnTo>
                <a:lnTo>
                  <a:pt x="35164" y="121920"/>
                </a:lnTo>
                <a:lnTo>
                  <a:pt x="16113" y="160261"/>
                </a:lnTo>
                <a:lnTo>
                  <a:pt x="4149" y="201895"/>
                </a:lnTo>
                <a:lnTo>
                  <a:pt x="0" y="246126"/>
                </a:lnTo>
                <a:lnTo>
                  <a:pt x="4149" y="290356"/>
                </a:lnTo>
                <a:lnTo>
                  <a:pt x="16113" y="331990"/>
                </a:lnTo>
                <a:lnTo>
                  <a:pt x="35164" y="370332"/>
                </a:lnTo>
                <a:lnTo>
                  <a:pt x="60575" y="404684"/>
                </a:lnTo>
                <a:lnTo>
                  <a:pt x="91617" y="434352"/>
                </a:lnTo>
                <a:lnTo>
                  <a:pt x="127564" y="458639"/>
                </a:lnTo>
                <a:lnTo>
                  <a:pt x="167688" y="476848"/>
                </a:lnTo>
                <a:lnTo>
                  <a:pt x="211261" y="488285"/>
                </a:lnTo>
                <a:lnTo>
                  <a:pt x="257556" y="492252"/>
                </a:lnTo>
                <a:lnTo>
                  <a:pt x="303850" y="488285"/>
                </a:lnTo>
                <a:lnTo>
                  <a:pt x="347423" y="476848"/>
                </a:lnTo>
                <a:lnTo>
                  <a:pt x="387547" y="458639"/>
                </a:lnTo>
                <a:lnTo>
                  <a:pt x="423494" y="434352"/>
                </a:lnTo>
                <a:lnTo>
                  <a:pt x="454536" y="404684"/>
                </a:lnTo>
                <a:lnTo>
                  <a:pt x="479947" y="370332"/>
                </a:lnTo>
                <a:lnTo>
                  <a:pt x="498998" y="331990"/>
                </a:lnTo>
                <a:lnTo>
                  <a:pt x="510962" y="290356"/>
                </a:lnTo>
                <a:lnTo>
                  <a:pt x="515112" y="246126"/>
                </a:lnTo>
                <a:lnTo>
                  <a:pt x="510962" y="201895"/>
                </a:lnTo>
                <a:lnTo>
                  <a:pt x="498998" y="160261"/>
                </a:lnTo>
                <a:lnTo>
                  <a:pt x="479947" y="121920"/>
                </a:lnTo>
                <a:lnTo>
                  <a:pt x="454536" y="87567"/>
                </a:lnTo>
                <a:lnTo>
                  <a:pt x="423494" y="57899"/>
                </a:lnTo>
                <a:lnTo>
                  <a:pt x="387547" y="33612"/>
                </a:lnTo>
                <a:lnTo>
                  <a:pt x="347423" y="15403"/>
                </a:lnTo>
                <a:lnTo>
                  <a:pt x="303850" y="3966"/>
                </a:lnTo>
                <a:lnTo>
                  <a:pt x="2575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2204" y="143598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8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17164" y="2580132"/>
            <a:ext cx="701039" cy="269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20211" y="2278379"/>
            <a:ext cx="515620" cy="494030"/>
          </a:xfrm>
          <a:custGeom>
            <a:avLst/>
            <a:gdLst/>
            <a:ahLst/>
            <a:cxnLst/>
            <a:rect l="l" t="t" r="r" b="b"/>
            <a:pathLst>
              <a:path w="515620" h="494030">
                <a:moveTo>
                  <a:pt x="257555" y="0"/>
                </a:moveTo>
                <a:lnTo>
                  <a:pt x="211261" y="3976"/>
                </a:lnTo>
                <a:lnTo>
                  <a:pt x="167688" y="15440"/>
                </a:lnTo>
                <a:lnTo>
                  <a:pt x="127564" y="33697"/>
                </a:lnTo>
                <a:lnTo>
                  <a:pt x="91617" y="58049"/>
                </a:lnTo>
                <a:lnTo>
                  <a:pt x="60575" y="87802"/>
                </a:lnTo>
                <a:lnTo>
                  <a:pt x="35164" y="122258"/>
                </a:lnTo>
                <a:lnTo>
                  <a:pt x="16113" y="160722"/>
                </a:lnTo>
                <a:lnTo>
                  <a:pt x="4149" y="202497"/>
                </a:lnTo>
                <a:lnTo>
                  <a:pt x="0" y="246887"/>
                </a:lnTo>
                <a:lnTo>
                  <a:pt x="4149" y="291278"/>
                </a:lnTo>
                <a:lnTo>
                  <a:pt x="16113" y="333053"/>
                </a:lnTo>
                <a:lnTo>
                  <a:pt x="35164" y="371517"/>
                </a:lnTo>
                <a:lnTo>
                  <a:pt x="60575" y="405973"/>
                </a:lnTo>
                <a:lnTo>
                  <a:pt x="91617" y="435726"/>
                </a:lnTo>
                <a:lnTo>
                  <a:pt x="127564" y="460078"/>
                </a:lnTo>
                <a:lnTo>
                  <a:pt x="167688" y="478335"/>
                </a:lnTo>
                <a:lnTo>
                  <a:pt x="211261" y="489799"/>
                </a:lnTo>
                <a:lnTo>
                  <a:pt x="257555" y="493775"/>
                </a:lnTo>
                <a:lnTo>
                  <a:pt x="303850" y="489799"/>
                </a:lnTo>
                <a:lnTo>
                  <a:pt x="347423" y="478335"/>
                </a:lnTo>
                <a:lnTo>
                  <a:pt x="387547" y="460078"/>
                </a:lnTo>
                <a:lnTo>
                  <a:pt x="423494" y="435726"/>
                </a:lnTo>
                <a:lnTo>
                  <a:pt x="454536" y="405973"/>
                </a:lnTo>
                <a:lnTo>
                  <a:pt x="479947" y="371517"/>
                </a:lnTo>
                <a:lnTo>
                  <a:pt x="498998" y="333053"/>
                </a:lnTo>
                <a:lnTo>
                  <a:pt x="510962" y="291278"/>
                </a:lnTo>
                <a:lnTo>
                  <a:pt x="515112" y="246887"/>
                </a:lnTo>
                <a:lnTo>
                  <a:pt x="510962" y="202497"/>
                </a:lnTo>
                <a:lnTo>
                  <a:pt x="498998" y="160722"/>
                </a:lnTo>
                <a:lnTo>
                  <a:pt x="479947" y="122258"/>
                </a:lnTo>
                <a:lnTo>
                  <a:pt x="454536" y="87802"/>
                </a:lnTo>
                <a:lnTo>
                  <a:pt x="423494" y="58049"/>
                </a:lnTo>
                <a:lnTo>
                  <a:pt x="387547" y="33697"/>
                </a:lnTo>
                <a:lnTo>
                  <a:pt x="347423" y="15440"/>
                </a:lnTo>
                <a:lnTo>
                  <a:pt x="303850" y="3976"/>
                </a:lnTo>
                <a:lnTo>
                  <a:pt x="25755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4516" y="2276601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8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98035" y="3427476"/>
            <a:ext cx="701039" cy="269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01084" y="3125723"/>
            <a:ext cx="515620" cy="494030"/>
          </a:xfrm>
          <a:custGeom>
            <a:avLst/>
            <a:gdLst/>
            <a:ahLst/>
            <a:cxnLst/>
            <a:rect l="l" t="t" r="r" b="b"/>
            <a:pathLst>
              <a:path w="515620" h="494029">
                <a:moveTo>
                  <a:pt x="257555" y="0"/>
                </a:moveTo>
                <a:lnTo>
                  <a:pt x="211261" y="3976"/>
                </a:lnTo>
                <a:lnTo>
                  <a:pt x="167688" y="15440"/>
                </a:lnTo>
                <a:lnTo>
                  <a:pt x="127564" y="33697"/>
                </a:lnTo>
                <a:lnTo>
                  <a:pt x="91617" y="58049"/>
                </a:lnTo>
                <a:lnTo>
                  <a:pt x="60575" y="87802"/>
                </a:lnTo>
                <a:lnTo>
                  <a:pt x="35164" y="122258"/>
                </a:lnTo>
                <a:lnTo>
                  <a:pt x="16113" y="160722"/>
                </a:lnTo>
                <a:lnTo>
                  <a:pt x="4149" y="202497"/>
                </a:lnTo>
                <a:lnTo>
                  <a:pt x="0" y="246887"/>
                </a:lnTo>
                <a:lnTo>
                  <a:pt x="4149" y="291278"/>
                </a:lnTo>
                <a:lnTo>
                  <a:pt x="16113" y="333053"/>
                </a:lnTo>
                <a:lnTo>
                  <a:pt x="35164" y="371517"/>
                </a:lnTo>
                <a:lnTo>
                  <a:pt x="60575" y="405973"/>
                </a:lnTo>
                <a:lnTo>
                  <a:pt x="91617" y="435726"/>
                </a:lnTo>
                <a:lnTo>
                  <a:pt x="127564" y="460078"/>
                </a:lnTo>
                <a:lnTo>
                  <a:pt x="167688" y="478335"/>
                </a:lnTo>
                <a:lnTo>
                  <a:pt x="211261" y="489799"/>
                </a:lnTo>
                <a:lnTo>
                  <a:pt x="257555" y="493775"/>
                </a:lnTo>
                <a:lnTo>
                  <a:pt x="303850" y="489799"/>
                </a:lnTo>
                <a:lnTo>
                  <a:pt x="347423" y="478335"/>
                </a:lnTo>
                <a:lnTo>
                  <a:pt x="387547" y="460078"/>
                </a:lnTo>
                <a:lnTo>
                  <a:pt x="423494" y="435726"/>
                </a:lnTo>
                <a:lnTo>
                  <a:pt x="454536" y="405973"/>
                </a:lnTo>
                <a:lnTo>
                  <a:pt x="479947" y="371517"/>
                </a:lnTo>
                <a:lnTo>
                  <a:pt x="498998" y="333053"/>
                </a:lnTo>
                <a:lnTo>
                  <a:pt x="510962" y="291278"/>
                </a:lnTo>
                <a:lnTo>
                  <a:pt x="515112" y="246887"/>
                </a:lnTo>
                <a:lnTo>
                  <a:pt x="510962" y="202497"/>
                </a:lnTo>
                <a:lnTo>
                  <a:pt x="498998" y="160722"/>
                </a:lnTo>
                <a:lnTo>
                  <a:pt x="479947" y="122258"/>
                </a:lnTo>
                <a:lnTo>
                  <a:pt x="454536" y="87802"/>
                </a:lnTo>
                <a:lnTo>
                  <a:pt x="423494" y="58049"/>
                </a:lnTo>
                <a:lnTo>
                  <a:pt x="387547" y="33697"/>
                </a:lnTo>
                <a:lnTo>
                  <a:pt x="347423" y="15440"/>
                </a:lnTo>
                <a:lnTo>
                  <a:pt x="303850" y="3976"/>
                </a:lnTo>
                <a:lnTo>
                  <a:pt x="25755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6659" y="3124961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8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17164" y="4456176"/>
            <a:ext cx="701039" cy="269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20211" y="4154423"/>
            <a:ext cx="515620" cy="494030"/>
          </a:xfrm>
          <a:custGeom>
            <a:avLst/>
            <a:gdLst/>
            <a:ahLst/>
            <a:cxnLst/>
            <a:rect l="l" t="t" r="r" b="b"/>
            <a:pathLst>
              <a:path w="515620" h="494029">
                <a:moveTo>
                  <a:pt x="257555" y="0"/>
                </a:moveTo>
                <a:lnTo>
                  <a:pt x="211261" y="3976"/>
                </a:lnTo>
                <a:lnTo>
                  <a:pt x="167688" y="15440"/>
                </a:lnTo>
                <a:lnTo>
                  <a:pt x="127564" y="33697"/>
                </a:lnTo>
                <a:lnTo>
                  <a:pt x="91617" y="58049"/>
                </a:lnTo>
                <a:lnTo>
                  <a:pt x="60575" y="87802"/>
                </a:lnTo>
                <a:lnTo>
                  <a:pt x="35164" y="122258"/>
                </a:lnTo>
                <a:lnTo>
                  <a:pt x="16113" y="160722"/>
                </a:lnTo>
                <a:lnTo>
                  <a:pt x="4149" y="202497"/>
                </a:lnTo>
                <a:lnTo>
                  <a:pt x="0" y="246887"/>
                </a:lnTo>
                <a:lnTo>
                  <a:pt x="4149" y="291278"/>
                </a:lnTo>
                <a:lnTo>
                  <a:pt x="16113" y="333053"/>
                </a:lnTo>
                <a:lnTo>
                  <a:pt x="35164" y="371517"/>
                </a:lnTo>
                <a:lnTo>
                  <a:pt x="60575" y="405973"/>
                </a:lnTo>
                <a:lnTo>
                  <a:pt x="91617" y="435726"/>
                </a:lnTo>
                <a:lnTo>
                  <a:pt x="127564" y="460078"/>
                </a:lnTo>
                <a:lnTo>
                  <a:pt x="167688" y="478335"/>
                </a:lnTo>
                <a:lnTo>
                  <a:pt x="211261" y="489799"/>
                </a:lnTo>
                <a:lnTo>
                  <a:pt x="257555" y="493775"/>
                </a:lnTo>
                <a:lnTo>
                  <a:pt x="303850" y="489799"/>
                </a:lnTo>
                <a:lnTo>
                  <a:pt x="347423" y="478335"/>
                </a:lnTo>
                <a:lnTo>
                  <a:pt x="387547" y="460078"/>
                </a:lnTo>
                <a:lnTo>
                  <a:pt x="423494" y="435726"/>
                </a:lnTo>
                <a:lnTo>
                  <a:pt x="454536" y="405973"/>
                </a:lnTo>
                <a:lnTo>
                  <a:pt x="479947" y="371517"/>
                </a:lnTo>
                <a:lnTo>
                  <a:pt x="498998" y="333053"/>
                </a:lnTo>
                <a:lnTo>
                  <a:pt x="510962" y="291278"/>
                </a:lnTo>
                <a:lnTo>
                  <a:pt x="515112" y="246887"/>
                </a:lnTo>
                <a:lnTo>
                  <a:pt x="510962" y="202497"/>
                </a:lnTo>
                <a:lnTo>
                  <a:pt x="498998" y="160722"/>
                </a:lnTo>
                <a:lnTo>
                  <a:pt x="479947" y="122258"/>
                </a:lnTo>
                <a:lnTo>
                  <a:pt x="454536" y="87802"/>
                </a:lnTo>
                <a:lnTo>
                  <a:pt x="423494" y="58049"/>
                </a:lnTo>
                <a:lnTo>
                  <a:pt x="387547" y="33697"/>
                </a:lnTo>
                <a:lnTo>
                  <a:pt x="347423" y="15440"/>
                </a:lnTo>
                <a:lnTo>
                  <a:pt x="303850" y="3976"/>
                </a:lnTo>
                <a:lnTo>
                  <a:pt x="25755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74516" y="415328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8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91511" y="5501640"/>
            <a:ext cx="762000" cy="765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44851" y="5446776"/>
            <a:ext cx="701039" cy="269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47900" y="5145023"/>
            <a:ext cx="515620" cy="494030"/>
          </a:xfrm>
          <a:custGeom>
            <a:avLst/>
            <a:gdLst/>
            <a:ahLst/>
            <a:cxnLst/>
            <a:rect l="l" t="t" r="r" b="b"/>
            <a:pathLst>
              <a:path w="515619" h="494029">
                <a:moveTo>
                  <a:pt x="257556" y="0"/>
                </a:moveTo>
                <a:lnTo>
                  <a:pt x="211261" y="3976"/>
                </a:lnTo>
                <a:lnTo>
                  <a:pt x="167688" y="15440"/>
                </a:lnTo>
                <a:lnTo>
                  <a:pt x="127564" y="33697"/>
                </a:lnTo>
                <a:lnTo>
                  <a:pt x="91617" y="58049"/>
                </a:lnTo>
                <a:lnTo>
                  <a:pt x="60575" y="87802"/>
                </a:lnTo>
                <a:lnTo>
                  <a:pt x="35164" y="122258"/>
                </a:lnTo>
                <a:lnTo>
                  <a:pt x="16113" y="160722"/>
                </a:lnTo>
                <a:lnTo>
                  <a:pt x="4149" y="202497"/>
                </a:lnTo>
                <a:lnTo>
                  <a:pt x="0" y="246887"/>
                </a:lnTo>
                <a:lnTo>
                  <a:pt x="4149" y="291278"/>
                </a:lnTo>
                <a:lnTo>
                  <a:pt x="16113" y="333053"/>
                </a:lnTo>
                <a:lnTo>
                  <a:pt x="35164" y="371517"/>
                </a:lnTo>
                <a:lnTo>
                  <a:pt x="60575" y="405973"/>
                </a:lnTo>
                <a:lnTo>
                  <a:pt x="91617" y="435726"/>
                </a:lnTo>
                <a:lnTo>
                  <a:pt x="127564" y="460078"/>
                </a:lnTo>
                <a:lnTo>
                  <a:pt x="167688" y="478335"/>
                </a:lnTo>
                <a:lnTo>
                  <a:pt x="211261" y="489799"/>
                </a:lnTo>
                <a:lnTo>
                  <a:pt x="257556" y="493775"/>
                </a:lnTo>
                <a:lnTo>
                  <a:pt x="303850" y="489799"/>
                </a:lnTo>
                <a:lnTo>
                  <a:pt x="347423" y="478335"/>
                </a:lnTo>
                <a:lnTo>
                  <a:pt x="387547" y="460078"/>
                </a:lnTo>
                <a:lnTo>
                  <a:pt x="423494" y="435726"/>
                </a:lnTo>
                <a:lnTo>
                  <a:pt x="454536" y="405973"/>
                </a:lnTo>
                <a:lnTo>
                  <a:pt x="479947" y="371517"/>
                </a:lnTo>
                <a:lnTo>
                  <a:pt x="498998" y="333053"/>
                </a:lnTo>
                <a:lnTo>
                  <a:pt x="510962" y="291278"/>
                </a:lnTo>
                <a:lnTo>
                  <a:pt x="515112" y="246887"/>
                </a:lnTo>
                <a:lnTo>
                  <a:pt x="510962" y="202497"/>
                </a:lnTo>
                <a:lnTo>
                  <a:pt x="498998" y="160722"/>
                </a:lnTo>
                <a:lnTo>
                  <a:pt x="479947" y="122258"/>
                </a:lnTo>
                <a:lnTo>
                  <a:pt x="454536" y="87802"/>
                </a:lnTo>
                <a:lnTo>
                  <a:pt x="423494" y="58049"/>
                </a:lnTo>
                <a:lnTo>
                  <a:pt x="387547" y="33697"/>
                </a:lnTo>
                <a:lnTo>
                  <a:pt x="347423" y="15440"/>
                </a:lnTo>
                <a:lnTo>
                  <a:pt x="303850" y="3976"/>
                </a:lnTo>
                <a:lnTo>
                  <a:pt x="2575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2204" y="514332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28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3224" y="6162243"/>
            <a:ext cx="1007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b="1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operator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symbol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pc="-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tells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compiler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perform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specific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mathematical 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pc="-3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logical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manipulations.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709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4051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000000"/>
                </a:solidFill>
              </a:rPr>
              <a:t>Arithmetic </a:t>
            </a:r>
            <a:r>
              <a:rPr sz="3600" spc="-254" dirty="0">
                <a:solidFill>
                  <a:srgbClr val="000000"/>
                </a:solidFill>
              </a:rPr>
              <a:t>Operators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305031" y="158495"/>
            <a:ext cx="7513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361" y="1624583"/>
          <a:ext cx="10150474" cy="488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3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5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+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Add </a:t>
                      </a:r>
                      <a:r>
                        <a:rPr sz="1800" b="1" spc="-60" dirty="0">
                          <a:latin typeface="Arial" panose="020B0604020202020204"/>
                          <a:cs typeface="Arial" panose="020B0604020202020204"/>
                        </a:rPr>
                        <a:t>two </a:t>
                      </a: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operands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or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unary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plus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-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Subtracts </a:t>
                      </a:r>
                      <a:r>
                        <a:rPr sz="1800" b="1" spc="-60" dirty="0">
                          <a:latin typeface="Arial" panose="020B0604020202020204"/>
                          <a:cs typeface="Arial" panose="020B0604020202020204"/>
                        </a:rPr>
                        <a:t>two </a:t>
                      </a: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operands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or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unary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subtract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5 </a:t>
                      </a:r>
                      <a:r>
                        <a:rPr sz="1800" b="1" spc="-50" dirty="0">
                          <a:latin typeface="Arial" panose="020B0604020202020204"/>
                          <a:cs typeface="Arial" panose="020B0604020202020204"/>
                        </a:rPr>
                        <a:t>-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*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Multiply </a:t>
                      </a:r>
                      <a:r>
                        <a:rPr sz="1800" b="1" spc="-60" dirty="0">
                          <a:latin typeface="Arial" panose="020B0604020202020204"/>
                          <a:cs typeface="Arial" panose="020B0604020202020204"/>
                        </a:rPr>
                        <a:t>two</a:t>
                      </a:r>
                      <a:r>
                        <a:rPr sz="1800" b="1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operands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800" b="1" spc="195" dirty="0">
                          <a:latin typeface="Arial" panose="020B0604020202020204"/>
                          <a:cs typeface="Arial" panose="020B0604020202020204"/>
                        </a:rPr>
                        <a:t>*</a:t>
                      </a: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Divide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left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 </a:t>
                      </a:r>
                      <a:r>
                        <a:rPr sz="1800" b="1" spc="-60" dirty="0">
                          <a:latin typeface="Arial" panose="020B0604020202020204"/>
                          <a:cs typeface="Arial" panose="020B0604020202020204"/>
                        </a:rPr>
                        <a:t>with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right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and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result </a:t>
                      </a:r>
                      <a:r>
                        <a:rPr sz="1800" b="1" spc="-17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r>
                        <a:rPr sz="1800" b="1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floats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6 </a:t>
                      </a:r>
                      <a:r>
                        <a:rPr sz="1800" b="1" spc="270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2.0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^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Left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 </a:t>
                      </a:r>
                      <a:r>
                        <a:rPr sz="1800" b="1" spc="-135" dirty="0">
                          <a:latin typeface="Arial" panose="020B0604020202020204"/>
                          <a:cs typeface="Arial" panose="020B0604020202020204"/>
                        </a:rPr>
                        <a:t>raised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power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right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^</a:t>
                      </a: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95" dirty="0">
                          <a:latin typeface="Arial" panose="020B0604020202020204"/>
                          <a:cs typeface="Arial" panose="020B0604020202020204"/>
                        </a:rPr>
                        <a:t>%%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Remainder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division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left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by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right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(Modular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Division)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5 </a:t>
                      </a:r>
                      <a:r>
                        <a:rPr sz="1800" b="1" spc="-290" dirty="0">
                          <a:latin typeface="Arial" panose="020B0604020202020204"/>
                          <a:cs typeface="Arial" panose="020B0604020202020204"/>
                        </a:rPr>
                        <a:t>%%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%/%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22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Division </a:t>
                      </a:r>
                      <a:r>
                        <a:rPr sz="1800" b="1" spc="-55" dirty="0">
                          <a:latin typeface="Arial" panose="020B0604020202020204"/>
                          <a:cs typeface="Arial" panose="020B0604020202020204"/>
                        </a:rPr>
                        <a:t>that </a:t>
                      </a:r>
                      <a:r>
                        <a:rPr sz="1800" b="1" spc="-135" dirty="0">
                          <a:latin typeface="Arial" panose="020B0604020202020204"/>
                          <a:cs typeface="Arial" panose="020B0604020202020204"/>
                        </a:rPr>
                        <a:t>results 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into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whole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number adjusted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800" b="1" spc="-1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left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number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line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(Flow</a:t>
                      </a:r>
                      <a:r>
                        <a:rPr sz="1800" b="1" spc="-2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Division)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7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%/%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6361" y="1112519"/>
          <a:ext cx="10140315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3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Operator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4051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000000"/>
                </a:solidFill>
              </a:rPr>
              <a:t>Arithmetic </a:t>
            </a:r>
            <a:r>
              <a:rPr sz="3600" spc="-254" dirty="0">
                <a:solidFill>
                  <a:srgbClr val="000000"/>
                </a:solidFill>
              </a:rPr>
              <a:t>Operators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305031" y="158495"/>
            <a:ext cx="7513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361" y="1611757"/>
          <a:ext cx="11118849" cy="488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3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6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+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328930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c(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2,5,6)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&lt;-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c(8,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3,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4)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print(v+t)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10.0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r>
                        <a:rPr sz="1800" b="1" spc="-1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10.0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-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328930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c(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2,5,6)	</a:t>
                      </a:r>
                      <a:r>
                        <a:rPr sz="1800" b="1" spc="25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&lt;-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c(8,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3,</a:t>
                      </a:r>
                      <a:r>
                        <a:rPr sz="1800" b="1" spc="-2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4)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print(v-t)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-6.0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800" b="1" spc="-1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2.0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*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328930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c(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2,5,6)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&lt;-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c(8,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3,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4)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print(v*t)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16.0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15</a:t>
                      </a:r>
                      <a:r>
                        <a:rPr sz="1800" b="1" spc="-1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24.0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330835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c(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2,5.5,6)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&lt;-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c(8,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3,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4)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35" dirty="0">
                          <a:latin typeface="Arial" panose="020B0604020202020204"/>
                          <a:cs typeface="Arial" panose="020B0604020202020204"/>
                        </a:rPr>
                        <a:t>print(v/t)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0.250000 1.833333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1.500000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^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330835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c(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2,5.5,6)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&lt;-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c(8,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3,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4)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print(v^t)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256.000 166.375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1296.000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95" dirty="0">
                          <a:latin typeface="Arial" panose="020B0604020202020204"/>
                          <a:cs typeface="Arial" panose="020B0604020202020204"/>
                        </a:rPr>
                        <a:t>%%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330835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c(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2,5.5,6)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&lt;-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c(8,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3,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4)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print(v%%t)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2.0 2.5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2.0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%/%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330835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c(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2,5.5,6)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&lt;-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c(8,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3,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4)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print(v%/%t)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0 1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6361" y="1112519"/>
          <a:ext cx="11117579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0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2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Operator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Result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4252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5" dirty="0">
                <a:solidFill>
                  <a:srgbClr val="385622"/>
                </a:solidFill>
              </a:rPr>
              <a:t>Assignment</a:t>
            </a:r>
            <a:r>
              <a:rPr sz="3600" spc="-210" dirty="0">
                <a:solidFill>
                  <a:srgbClr val="385622"/>
                </a:solidFill>
              </a:rPr>
              <a:t> </a:t>
            </a:r>
            <a:r>
              <a:rPr sz="3600" spc="-254" dirty="0">
                <a:solidFill>
                  <a:srgbClr val="385622"/>
                </a:solidFill>
              </a:rPr>
              <a:t>Operators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305031" y="158495"/>
            <a:ext cx="7513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361" y="1624583"/>
          <a:ext cx="10150474" cy="5427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3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5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X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=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&lt;right</a:t>
                      </a:r>
                      <a:r>
                        <a:rPr sz="1800" b="1" spc="-2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operand&gt;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&gt;&gt;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x=5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 marR="260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&gt;&gt;x 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X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&lt;right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operand&gt;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&gt;&gt;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x&lt;-15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 marR="2604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&gt;&gt;x  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15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&lt;&lt;-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X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&lt;&lt;-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&lt;right</a:t>
                      </a:r>
                      <a:r>
                        <a:rPr sz="1800" b="1" spc="-2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operand&gt;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&gt;&gt;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x&lt;&lt;-2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 marR="2604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&gt;&gt;x 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-&gt;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&lt;left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operand&gt;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-&gt;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35</a:t>
                      </a:r>
                      <a:r>
                        <a:rPr sz="1800" b="1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-&gt;x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&gt;&gt;x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35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-&gt;&gt;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&lt;left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operand&gt;</a:t>
                      </a:r>
                      <a:r>
                        <a:rPr sz="1800" b="1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35" dirty="0">
                          <a:latin typeface="Arial" panose="020B0604020202020204"/>
                          <a:cs typeface="Arial" panose="020B0604020202020204"/>
                        </a:rPr>
                        <a:t>-&gt;&gt;x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25</a:t>
                      </a:r>
                      <a:r>
                        <a:rPr sz="1800" b="1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35" dirty="0">
                          <a:latin typeface="Arial" panose="020B0604020202020204"/>
                          <a:cs typeface="Arial" panose="020B0604020202020204"/>
                        </a:rPr>
                        <a:t>-&gt;&gt;x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 marR="2604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&gt;&gt;x  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25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6361" y="1112519"/>
          <a:ext cx="10140315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3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Operator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562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562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56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3947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92D050"/>
                </a:solidFill>
              </a:rPr>
              <a:t>Relational</a:t>
            </a:r>
            <a:r>
              <a:rPr sz="3600" spc="-225" dirty="0">
                <a:solidFill>
                  <a:srgbClr val="92D050"/>
                </a:solidFill>
              </a:rPr>
              <a:t> </a:t>
            </a:r>
            <a:r>
              <a:rPr sz="3600" spc="-254" dirty="0">
                <a:solidFill>
                  <a:srgbClr val="92D050"/>
                </a:solidFill>
              </a:rPr>
              <a:t>Operators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305031" y="158495"/>
            <a:ext cx="7513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361" y="1624583"/>
          <a:ext cx="10150474" cy="348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3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5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&gt;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left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greater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than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right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2&gt;3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&lt;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left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180" dirty="0">
                          <a:latin typeface="Arial" panose="020B0604020202020204"/>
                          <a:cs typeface="Arial" panose="020B0604020202020204"/>
                        </a:rPr>
                        <a:t>less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than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right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2&lt;3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&gt;=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641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left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greater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than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or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equal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right 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&gt;=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&lt;=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left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operand </a:t>
                      </a:r>
                      <a:r>
                        <a:rPr sz="1800" b="1" spc="-17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180" dirty="0">
                          <a:latin typeface="Arial" panose="020B0604020202020204"/>
                          <a:cs typeface="Arial" panose="020B0604020202020204"/>
                        </a:rPr>
                        <a:t>less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than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or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equal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 right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&lt;=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left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equal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right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6361" y="1112519"/>
          <a:ext cx="10140315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3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Operator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562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562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56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6361" y="5195189"/>
          <a:ext cx="10140315" cy="63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3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!=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left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operand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not </a:t>
                      </a:r>
                      <a:r>
                        <a:rPr sz="1800" b="1" spc="-110" dirty="0">
                          <a:latin typeface="Arial" panose="020B0604020202020204"/>
                          <a:cs typeface="Arial" panose="020B0604020202020204"/>
                        </a:rPr>
                        <a:t>equal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right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!=</a:t>
                      </a:r>
                      <a:r>
                        <a:rPr sz="1800" b="1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0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3947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92D050"/>
                </a:solidFill>
              </a:rPr>
              <a:t>Relational</a:t>
            </a:r>
            <a:r>
              <a:rPr sz="3600" spc="-225" dirty="0">
                <a:solidFill>
                  <a:srgbClr val="92D050"/>
                </a:solidFill>
              </a:rPr>
              <a:t> </a:t>
            </a:r>
            <a:r>
              <a:rPr sz="3600" spc="-254" dirty="0">
                <a:solidFill>
                  <a:srgbClr val="92D050"/>
                </a:solidFill>
              </a:rPr>
              <a:t>Operators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305031" y="158495"/>
            <a:ext cx="7513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361" y="1624583"/>
          <a:ext cx="10742930" cy="348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7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32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&gt;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316992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c(2,5.5,6,9)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c(8,2.5,14,9)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print(v&gt;t)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r>
                        <a:rPr sz="1800" b="1" spc="-2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&lt;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316992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c(2,5.5,6,9)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c(8,2.5,14,9)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print(v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" dirty="0">
                          <a:latin typeface="Arial" panose="020B0604020202020204"/>
                          <a:cs typeface="Arial" panose="020B0604020202020204"/>
                        </a:rPr>
                        <a:t>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r>
                        <a:rPr sz="1800" b="1" spc="-229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&gt;=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316992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c(2,5.5,6,9)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c(8,2.5,14,9)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print(v&gt;=t)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r>
                        <a:rPr sz="1800" b="1" spc="-2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&lt;=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316992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c(2,5.5,6,9)	</a:t>
                      </a:r>
                      <a:r>
                        <a:rPr sz="1800" b="1" spc="25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c(8,2.5,14,9)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print(v&lt;=t)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316992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c(2,5.5,6,9)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c(8,2.5,14,9)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print(v==t)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 FALSE FALSE</a:t>
                      </a:r>
                      <a:r>
                        <a:rPr sz="1800" b="1" spc="-2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6361" y="1112519"/>
          <a:ext cx="1074292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4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0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Operator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562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562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Result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56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6361" y="5182234"/>
          <a:ext cx="10742927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4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0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!=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3169920" algn="l"/>
                        </a:tabLst>
                      </a:pP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c(2,5.5,6,9)	</a:t>
                      </a:r>
                      <a:r>
                        <a:rPr sz="1800" b="1" spc="20" dirty="0">
                          <a:latin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&lt;-</a:t>
                      </a: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c(8,2.5,14,9)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print(v!=t)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[1]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TRUE TRUE</a:t>
                      </a:r>
                      <a:r>
                        <a:rPr sz="1800" b="1" spc="-3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32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3328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5" dirty="0">
                <a:solidFill>
                  <a:srgbClr val="C55A11"/>
                </a:solidFill>
              </a:rPr>
              <a:t>Logical</a:t>
            </a:r>
            <a:r>
              <a:rPr sz="3600" spc="-220" dirty="0">
                <a:solidFill>
                  <a:srgbClr val="C55A11"/>
                </a:solidFill>
              </a:rPr>
              <a:t> </a:t>
            </a:r>
            <a:r>
              <a:rPr sz="3600" spc="-254" dirty="0">
                <a:solidFill>
                  <a:srgbClr val="C55A11"/>
                </a:solidFill>
              </a:rPr>
              <a:t>Operators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305031" y="158495"/>
            <a:ext cx="751331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361" y="1624583"/>
          <a:ext cx="1094486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8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84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8808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&amp;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Returns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x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x is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False, y</a:t>
                      </a:r>
                      <a:r>
                        <a:rPr sz="1800" b="1" spc="1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otherwise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(Output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will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be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both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elements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are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00" dirty="0">
                          <a:latin typeface="Arial" panose="020B0604020202020204"/>
                          <a:cs typeface="Arial" panose="020B0604020202020204"/>
                        </a:rPr>
                        <a:t>TRUE)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9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Note: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Integers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like </a:t>
                      </a:r>
                      <a:r>
                        <a:rPr sz="1800" b="1" spc="-75" dirty="0">
                          <a:latin typeface="Arial" panose="020B0604020202020204"/>
                          <a:cs typeface="Arial" panose="020B0604020202020204"/>
                        </a:rPr>
                        <a:t>2,3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etc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are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value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while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false.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800" b="1" spc="-35" dirty="0">
                          <a:latin typeface="Arial" panose="020B0604020202020204"/>
                          <a:cs typeface="Arial" panose="020B0604020202020204"/>
                        </a:rPr>
                        <a:t>&amp;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tabLst>
                          <a:tab pos="1660525" algn="l"/>
                        </a:tabLst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1800" b="1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35" dirty="0">
                          <a:latin typeface="Arial" panose="020B0604020202020204"/>
                          <a:cs typeface="Arial" panose="020B0604020202020204"/>
                        </a:rPr>
                        <a:t>&amp;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	</a:t>
                      </a: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1800" b="1" spc="-35" dirty="0">
                          <a:latin typeface="Arial" panose="020B0604020202020204"/>
                          <a:cs typeface="Arial" panose="020B0604020202020204"/>
                        </a:rPr>
                        <a:t>&amp;</a:t>
                      </a: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tabLst>
                          <a:tab pos="1670050" algn="l"/>
                        </a:tabLst>
                      </a:pP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False	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Returns 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y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x is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False,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1800" b="1" spc="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otherwise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(Output </a:t>
                      </a:r>
                      <a:r>
                        <a:rPr sz="1800" b="1" spc="-65" dirty="0">
                          <a:latin typeface="Arial" panose="020B0604020202020204"/>
                          <a:cs typeface="Arial" panose="020B0604020202020204"/>
                        </a:rPr>
                        <a:t>will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be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one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14" dirty="0">
                          <a:latin typeface="Arial" panose="020B0604020202020204"/>
                          <a:cs typeface="Arial" panose="020B0604020202020204"/>
                        </a:rPr>
                        <a:t>elements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800" b="1" spc="-3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00" dirty="0">
                          <a:latin typeface="Arial" panose="020B0604020202020204"/>
                          <a:cs typeface="Arial" panose="020B0604020202020204"/>
                        </a:rPr>
                        <a:t>TRUE)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2 </a:t>
                      </a:r>
                      <a:r>
                        <a:rPr sz="1800" b="1" spc="350" dirty="0"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tabLst>
                          <a:tab pos="1713230" algn="l"/>
                        </a:tabLst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1800" b="1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350" dirty="0"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	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1800" b="1" spc="350" dirty="0"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tabLst>
                          <a:tab pos="1719580" algn="l"/>
                        </a:tabLst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	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Arial" panose="020B0604020202020204"/>
                          <a:cs typeface="Arial" panose="020B0604020202020204"/>
                        </a:rPr>
                        <a:t>!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091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5" dirty="0">
                          <a:latin typeface="Arial" panose="020B0604020202020204"/>
                          <a:cs typeface="Arial" panose="020B0604020202020204"/>
                        </a:rPr>
                        <a:t>Returns </a:t>
                      </a: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x is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True,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False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otherwise  </a:t>
                      </a:r>
                      <a:r>
                        <a:rPr sz="1800" b="1" spc="-15" dirty="0">
                          <a:latin typeface="Arial" panose="020B0604020202020204"/>
                          <a:cs typeface="Arial" panose="020B0604020202020204"/>
                        </a:rPr>
                        <a:t>(It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gives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25" dirty="0">
                          <a:latin typeface="Arial" panose="020B0604020202020204"/>
                          <a:cs typeface="Arial" panose="020B0604020202020204"/>
                        </a:rPr>
                        <a:t>opposite </a:t>
                      </a:r>
                      <a:r>
                        <a:rPr sz="1800" b="1" spc="-135" dirty="0">
                          <a:latin typeface="Arial" panose="020B0604020202020204"/>
                          <a:cs typeface="Arial" panose="020B0604020202020204"/>
                        </a:rPr>
                        <a:t>logical</a:t>
                      </a:r>
                      <a:r>
                        <a:rPr sz="1800" b="1" spc="-1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5" dirty="0">
                          <a:latin typeface="Arial" panose="020B0604020202020204"/>
                          <a:cs typeface="Arial" panose="020B0604020202020204"/>
                        </a:rPr>
                        <a:t>value)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15" dirty="0">
                          <a:latin typeface="Arial" panose="020B0604020202020204"/>
                          <a:cs typeface="Arial" panose="020B0604020202020204"/>
                        </a:rPr>
                        <a:t>!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&amp;&amp;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609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Takes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first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element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both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vector(s)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and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gives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only </a:t>
                      </a:r>
                      <a:r>
                        <a:rPr sz="1800" b="1" spc="-45" dirty="0">
                          <a:latin typeface="Arial" panose="020B0604020202020204"/>
                          <a:cs typeface="Arial" panose="020B0604020202020204"/>
                        </a:rPr>
                        <a:t>if 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both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are</a:t>
                      </a:r>
                      <a:r>
                        <a:rPr sz="1800" b="1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00" dirty="0">
                          <a:latin typeface="Arial" panose="020B0604020202020204"/>
                          <a:cs typeface="Arial" panose="020B0604020202020204"/>
                        </a:rPr>
                        <a:t>TRUE.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1800" b="1" spc="-35" dirty="0">
                          <a:latin typeface="Arial" panose="020B0604020202020204"/>
                          <a:cs typeface="Arial" panose="020B0604020202020204"/>
                        </a:rPr>
                        <a:t>&amp;&amp;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345" dirty="0">
                          <a:latin typeface="Arial" panose="020B0604020202020204"/>
                          <a:cs typeface="Arial" panose="020B0604020202020204"/>
                        </a:rPr>
                        <a:t>||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60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10" dirty="0">
                          <a:latin typeface="Arial" panose="020B0604020202020204"/>
                          <a:cs typeface="Arial" panose="020B0604020202020204"/>
                        </a:rPr>
                        <a:t>Takes 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first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element </a:t>
                      </a:r>
                      <a:r>
                        <a:rPr sz="1800" b="1" spc="-8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both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vector(s) </a:t>
                      </a:r>
                      <a:r>
                        <a:rPr sz="1800" b="1" spc="-130" dirty="0">
                          <a:latin typeface="Arial" panose="020B0604020202020204"/>
                          <a:cs typeface="Arial" panose="020B0604020202020204"/>
                        </a:rPr>
                        <a:t>and 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gives 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b="1" spc="-240" dirty="0">
                          <a:latin typeface="Arial" panose="020B0604020202020204"/>
                          <a:cs typeface="Arial" panose="020B0604020202020204"/>
                        </a:rPr>
                        <a:t>TRUE  </a:t>
                      </a:r>
                      <a:r>
                        <a:rPr sz="1800" b="1" spc="-120" dirty="0">
                          <a:latin typeface="Arial" panose="020B0604020202020204"/>
                          <a:cs typeface="Arial" panose="020B0604020202020204"/>
                        </a:rPr>
                        <a:t>only </a:t>
                      </a:r>
                      <a:r>
                        <a:rPr sz="1800" b="1" spc="-45">
                          <a:latin typeface="Arial" panose="020B0604020202020204"/>
                          <a:cs typeface="Arial" panose="020B0604020202020204"/>
                        </a:rPr>
                        <a:t>if </a:t>
                      </a:r>
                      <a:r>
                        <a:rPr lang="en-US" sz="1800" b="1" spc="-95" dirty="0" smtClean="0">
                          <a:latin typeface="Arial" panose="020B0604020202020204"/>
                          <a:cs typeface="Arial" panose="020B0604020202020204"/>
                        </a:rPr>
                        <a:t>one</a:t>
                      </a:r>
                      <a:r>
                        <a:rPr lang="en-US" sz="1800" b="1" spc="-95" baseline="0" dirty="0" smtClean="0">
                          <a:latin typeface="Arial" panose="020B0604020202020204"/>
                          <a:cs typeface="Arial" panose="020B0604020202020204"/>
                        </a:rPr>
                        <a:t> of </a:t>
                      </a:r>
                      <a:r>
                        <a:rPr lang="en-US" sz="1800" b="1" spc="-95" baseline="0" smtClean="0">
                          <a:latin typeface="Arial" panose="020B0604020202020204"/>
                          <a:cs typeface="Arial" panose="020B0604020202020204"/>
                        </a:rPr>
                        <a:t>the operand</a:t>
                      </a:r>
                      <a:r>
                        <a:rPr sz="1800" b="1" spc="-100" smtClean="0">
                          <a:latin typeface="Arial" panose="020B0604020202020204"/>
                          <a:cs typeface="Arial" panose="020B0604020202020204"/>
                        </a:rPr>
                        <a:t>are</a:t>
                      </a:r>
                      <a:r>
                        <a:rPr sz="1800" b="1" spc="-150" smtClean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00" dirty="0">
                          <a:latin typeface="Arial" panose="020B0604020202020204"/>
                          <a:cs typeface="Arial" panose="020B0604020202020204"/>
                        </a:rPr>
                        <a:t>TRUE.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716405" algn="l"/>
                        </a:tabLst>
                      </a:pP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1800" b="1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345" dirty="0">
                          <a:latin typeface="Arial" panose="020B0604020202020204"/>
                          <a:cs typeface="Arial" panose="020B0604020202020204"/>
                        </a:rPr>
                        <a:t>||</a:t>
                      </a:r>
                      <a:r>
                        <a:rPr sz="1800" b="1" spc="-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3	</a:t>
                      </a:r>
                      <a:r>
                        <a:rPr sz="1800" b="1" spc="-160" dirty="0">
                          <a:latin typeface="Arial" panose="020B0604020202020204"/>
                          <a:cs typeface="Arial" panose="020B0604020202020204"/>
                        </a:rPr>
                        <a:t>&gt;&gt;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1800" b="1" spc="345" dirty="0">
                          <a:latin typeface="Arial" panose="020B0604020202020204"/>
                          <a:cs typeface="Arial" panose="020B0604020202020204"/>
                        </a:rPr>
                        <a:t>||</a:t>
                      </a:r>
                      <a:r>
                        <a:rPr sz="1800" b="1" spc="-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9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tabLst>
                          <a:tab pos="1719580" algn="l"/>
                        </a:tabLst>
                      </a:pPr>
                      <a:r>
                        <a:rPr sz="1800" b="1" spc="-155" dirty="0">
                          <a:latin typeface="Arial" panose="020B0604020202020204"/>
                          <a:cs typeface="Arial" panose="020B0604020202020204"/>
                        </a:rPr>
                        <a:t>True	</a:t>
                      </a:r>
                      <a:r>
                        <a:rPr sz="1800" b="1" spc="-175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6361" y="1112519"/>
          <a:ext cx="10945495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8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5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81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Operator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8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4554</TotalTime>
  <Words>749</Words>
  <Application>Microsoft Office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Data Operators in R</vt:lpstr>
      <vt:lpstr>Data Operators in R</vt:lpstr>
      <vt:lpstr>Arithmetic Operators</vt:lpstr>
      <vt:lpstr>Arithmetic Operators</vt:lpstr>
      <vt:lpstr>Assignment Operators</vt:lpstr>
      <vt:lpstr>Relational Operators</vt:lpstr>
      <vt:lpstr>Relational Operators</vt:lpstr>
      <vt:lpstr>Logical Operators</vt:lpstr>
      <vt:lpstr>Special Operators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Adedoyin Oluwarotimi</dc:creator>
  <cp:lastModifiedBy>Adedoyin Oluwarotimi</cp:lastModifiedBy>
  <cp:revision>15</cp:revision>
  <dcterms:created xsi:type="dcterms:W3CDTF">2021-11-13T13:23:45Z</dcterms:created>
  <dcterms:modified xsi:type="dcterms:W3CDTF">2021-11-22T15:07:44Z</dcterms:modified>
</cp:coreProperties>
</file>