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561" r:id="rId3"/>
    <p:sldId id="592" r:id="rId4"/>
    <p:sldId id="599" r:id="rId5"/>
    <p:sldId id="600" r:id="rId6"/>
    <p:sldId id="601" r:id="rId7"/>
    <p:sldId id="590" r:id="rId8"/>
    <p:sldId id="593" r:id="rId9"/>
    <p:sldId id="594" r:id="rId10"/>
    <p:sldId id="595" r:id="rId11"/>
    <p:sldId id="558" r:id="rId12"/>
    <p:sldId id="571" r:id="rId13"/>
    <p:sldId id="574" r:id="rId14"/>
    <p:sldId id="575" r:id="rId15"/>
    <p:sldId id="568" r:id="rId16"/>
    <p:sldId id="579" r:id="rId17"/>
    <p:sldId id="577" r:id="rId18"/>
    <p:sldId id="589" r:id="rId19"/>
    <p:sldId id="578" r:id="rId20"/>
    <p:sldId id="598" r:id="rId21"/>
    <p:sldId id="567" r:id="rId22"/>
    <p:sldId id="596" r:id="rId23"/>
    <p:sldId id="597" r:id="rId24"/>
    <p:sldId id="55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DB81"/>
    <a:srgbClr val="FFDF00"/>
    <a:srgbClr val="00FF8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5" autoAdjust="0"/>
    <p:restoredTop sz="89937" autoAdjust="0"/>
  </p:normalViewPr>
  <p:slideViewPr>
    <p:cSldViewPr showGuides="1">
      <p:cViewPr>
        <p:scale>
          <a:sx n="87" d="100"/>
          <a:sy n="87" d="100"/>
        </p:scale>
        <p:origin x="232" y="1000"/>
      </p:cViewPr>
      <p:guideLst>
        <p:guide orient="horz" pos="2160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F74EA7-71CD-9846-BD15-8D289577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35E47E-8E70-884C-8FB2-494993090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6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36311F-7971-D549-82F6-3B2E01C40EC0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say you have programming experience in </a:t>
            </a:r>
            <a:r>
              <a:rPr lang="en-US" dirty="0" err="1"/>
              <a:t>Matlab</a:t>
            </a:r>
            <a:r>
              <a:rPr lang="en-US" dirty="0"/>
              <a:t> or </a:t>
            </a:r>
            <a:r>
              <a:rPr lang="en-US" dirty="0" err="1"/>
              <a:t>Jullia</a:t>
            </a:r>
            <a:r>
              <a:rPr lang="en-US" dirty="0"/>
              <a:t>  and wanted to compare some of the R-functions to what you know. This is a good cross reference with </a:t>
            </a:r>
            <a:r>
              <a:rPr lang="en-US" dirty="0" err="1"/>
              <a:t>Matlab</a:t>
            </a:r>
            <a:r>
              <a:rPr lang="en-US" dirty="0"/>
              <a:t>, Julia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35E47E-8E70-884C-8FB2-494993090F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B8DE-5159-6048-BA78-38A2E3C81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8123-6508-6F49-B9D7-C2A287DA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7056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7056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B0DE-39E2-414A-BD46-DAAAC1D4F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7FE2-3664-4843-BBE7-5E5E36F2E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982F-31D2-6A43-8185-1BC4024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E89F-DB27-A249-8AD5-BDD3B4C5D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94A3-AB0C-1240-9ACD-0F1B8BE48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70863-4503-D946-874E-2C9020B0E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AC11C-A417-2948-81C0-C8B6F61D9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3B62-9A06-B148-838E-66EF92B60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A55D7-5045-5447-B951-AF5EA299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99B3-64EF-794F-9993-4879B06D8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September 2, 2009 (week 1)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ITEC/CSCI/ERTH-6961-01 – Data Science 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69876F-CD88-5A4D-A32E-6B39CA136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olyglot.org/numerical-analysi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manuals/" TargetMode="External"/><Relationship Id="rId7" Type="http://schemas.openxmlformats.org/officeDocument/2006/relationships/image" Target="../media/image5.tiff"/><Relationship Id="rId2" Type="http://schemas.openxmlformats.org/officeDocument/2006/relationships/hyperlink" Target="http://lib.stat.cmu.edu/R/CR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" TargetMode="External"/><Relationship Id="rId5" Type="http://schemas.openxmlformats.org/officeDocument/2006/relationships/hyperlink" Target="http://www.rstudio.com/ide/download/" TargetMode="External"/><Relationship Id="rId4" Type="http://schemas.openxmlformats.org/officeDocument/2006/relationships/hyperlink" Target="http://cran.r-project.org/doc/manuals/R-lang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quarius.tw.rpi.edu/html/D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r4a.FINAL 4C logo_cropp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14500"/>
            <a:ext cx="828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5C7D17-3A46-6142-B96B-4A517FA39B6C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800600"/>
            <a:ext cx="8686800" cy="1828800"/>
          </a:xfrm>
        </p:spPr>
        <p:txBody>
          <a:bodyPr/>
          <a:lstStyle/>
          <a:p>
            <a:pPr eaLnBrk="1" hangingPunct="1"/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Thilanka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Arial" charset="0"/>
                <a:ea typeface="ＭＳ Ｐゴシック" charset="0"/>
                <a:cs typeface="ＭＳ Ｐゴシック" charset="0"/>
              </a:rPr>
              <a:t>Munasinghe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Data Analytics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ITWS-4600/ITWS-6600/MATP-4450/CSCI-4960 MGMT4962/6962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Group 1, Lab 1, January 23</a:t>
            </a:r>
            <a:r>
              <a:rPr lang="en-US" sz="2400" baseline="30000" dirty="0">
                <a:latin typeface="Arial" charset="0"/>
                <a:ea typeface="ＭＳ Ｐゴシック" charset="0"/>
                <a:cs typeface="ＭＳ Ｐゴシック" charset="0"/>
              </a:rPr>
              <a:t>rd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, 2020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54360"/>
            <a:ext cx="7848600" cy="2514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Lab exercises: installing R/ Rstudio, beginning to work with data: filtering, distributions, populations,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Data Frames…</a:t>
            </a: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in </a:t>
            </a:r>
            <a:r>
              <a:rPr lang="en-US" dirty="0" err="1"/>
              <a:t>csv</a:t>
            </a:r>
            <a:r>
              <a:rPr lang="en-US" dirty="0"/>
              <a:t> file (two ways to do this) - GPW3_GRUMP_SummaryInformation_2010.csv</a:t>
            </a:r>
          </a:p>
          <a:p>
            <a:pPr lvl="1"/>
            <a:r>
              <a:rPr lang="en-US" dirty="0"/>
              <a:t>Read in excel file (directly or by </a:t>
            </a:r>
            <a:r>
              <a:rPr lang="en-US" dirty="0" err="1"/>
              <a:t>csv</a:t>
            </a:r>
            <a:r>
              <a:rPr lang="en-US" dirty="0"/>
              <a:t> convert) - 2010EPI_data.xls (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EPI2010_all countries or EPI2010_onlyEPIcountries tabs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Plot some variables</a:t>
            </a:r>
          </a:p>
          <a:p>
            <a:pPr lvl="1"/>
            <a:r>
              <a:rPr lang="en-US" dirty="0"/>
              <a:t>Commonalities among them?</a:t>
            </a:r>
          </a:p>
          <a:p>
            <a:r>
              <a:rPr lang="en-US" sz="2800" dirty="0"/>
              <a:t>Also for other datasets, enter these in the R command window pane or </a:t>
            </a:r>
            <a:r>
              <a:rPr lang="en-US" sz="2800" dirty="0" err="1"/>
              <a:t>cmd</a:t>
            </a:r>
            <a:r>
              <a:rPr lang="en-US" sz="2800" dirty="0"/>
              <a:t> line</a:t>
            </a:r>
          </a:p>
          <a:p>
            <a:pPr marL="0" indent="0">
              <a:buNone/>
            </a:pPr>
            <a:r>
              <a:rPr lang="en-US" sz="2800" dirty="0"/>
              <a:t>&gt; data()</a:t>
            </a:r>
          </a:p>
          <a:p>
            <a:pPr marL="0" indent="0">
              <a:buNone/>
            </a:pPr>
            <a:r>
              <a:rPr lang="en-US" sz="2800" dirty="0"/>
              <a:t>&gt; help(data)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5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76640"/>
            <a:ext cx="8763000" cy="5791200"/>
          </a:xfrm>
        </p:spPr>
        <p:txBody>
          <a:bodyPr/>
          <a:lstStyle/>
          <a:p>
            <a:r>
              <a:rPr lang="en-US" dirty="0"/>
              <a:t>2010EPI_data.xls – with missing values changed to suit your application (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EPI2010_all countries or EPI2010_onlyEPIcountries tabs)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See group1/lab1_data.R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Get the data read in (in e.g. use “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EPI_data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” for the object (in R))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EPI_data</a:t>
            </a:r>
            <a:r>
              <a:rPr lang="en-US" sz="2800" dirty="0"/>
              <a:t> &lt;- </a:t>
            </a:r>
            <a:r>
              <a:rPr lang="en-US" sz="2800" dirty="0" err="1"/>
              <a:t>read.csv</a:t>
            </a:r>
            <a:r>
              <a:rPr lang="en-US" sz="2800" dirty="0"/>
              <a:t>(”&lt;path&gt;/2010EPI_data.csv")</a:t>
            </a:r>
          </a:p>
          <a:p>
            <a:pPr marL="0" indent="0">
              <a:buNone/>
            </a:pPr>
            <a:r>
              <a:rPr lang="en-US" sz="2800" dirty="0"/>
              <a:t># Note: replace default data frame name – cannot start with numbers! Munging has begun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# Note: replace &lt;path&gt; with either a directory path or use </a:t>
            </a:r>
            <a:r>
              <a:rPr lang="en-AU" sz="2800" dirty="0" err="1"/>
              <a:t>setwd</a:t>
            </a:r>
            <a:r>
              <a:rPr lang="en-AU" sz="2800" dirty="0"/>
              <a:t>(“&lt;path&gt;”)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&gt; View(</a:t>
            </a:r>
            <a:r>
              <a:rPr lang="en-US" sz="2800" dirty="0" err="1"/>
              <a:t>EPI_data</a:t>
            </a:r>
            <a:r>
              <a:rPr lang="en-US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(in 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&gt; attach(</a:t>
            </a:r>
            <a:r>
              <a:rPr lang="en-US" sz="2400" dirty="0" err="1"/>
              <a:t>EPI_data</a:t>
            </a:r>
            <a:r>
              <a:rPr lang="en-US" sz="2400" dirty="0"/>
              <a:t>) 	# sets the ‘default’ object</a:t>
            </a:r>
          </a:p>
          <a:p>
            <a:pPr marL="0" indent="0">
              <a:buNone/>
            </a:pPr>
            <a:r>
              <a:rPr lang="en-US" sz="2400" dirty="0"/>
              <a:t>&gt; fix(</a:t>
            </a:r>
            <a:r>
              <a:rPr lang="en-US" sz="2400" dirty="0" err="1"/>
              <a:t>EPI_data</a:t>
            </a:r>
            <a:r>
              <a:rPr lang="en-US" sz="2400" dirty="0"/>
              <a:t>) 	# launches a simple data editor – test it!</a:t>
            </a:r>
          </a:p>
          <a:p>
            <a:pPr marL="0" indent="0">
              <a:buNone/>
            </a:pPr>
            <a:r>
              <a:rPr lang="en-US" sz="2400" dirty="0"/>
              <a:t>&gt; EPI 			# prints out values </a:t>
            </a:r>
            <a:r>
              <a:rPr lang="en-US" sz="2400" dirty="0" err="1"/>
              <a:t>EPI_data$EPI</a:t>
            </a:r>
            <a:endParaRPr lang="en-US" sz="2400" dirty="0"/>
          </a:p>
          <a:p>
            <a:pPr marL="0" indent="0">
              <a:buNone/>
            </a:pPr>
            <a:r>
              <a:rPr lang="en-US" sz="1400" dirty="0"/>
              <a:t> [1]   NA   NA 36.3   NA 71.4   NA   NA 40.7 61.0 60.4   NA 69.8 65.7 78.1 59.1 43.9 58.1</a:t>
            </a:r>
          </a:p>
          <a:p>
            <a:pPr marL="0" indent="0">
              <a:buNone/>
            </a:pPr>
            <a:r>
              <a:rPr lang="en-US" sz="1400" dirty="0"/>
              <a:t> [18] 39.6 47.3 44.0 62.5 42.0   NA 55.9 65.4 69.9   NA 44.3 63.4   NA 60.8 68.0 41.3 33.3</a:t>
            </a:r>
          </a:p>
          <a:p>
            <a:pPr marL="0" indent="0">
              <a:buNone/>
            </a:pPr>
            <a:r>
              <a:rPr lang="en-US" sz="1400" dirty="0"/>
              <a:t> [35] 66.4 89.1 73.3 49.0 54.3 44.6 51.6 54.0   NA 76.8   NA   NA 86.4 78.1   NA 56.3 71.6</a:t>
            </a:r>
          </a:p>
          <a:p>
            <a:pPr marL="0" indent="0">
              <a:buNone/>
            </a:pPr>
            <a:r>
              <a:rPr lang="en-US" sz="1400" dirty="0"/>
              <a:t> [52] 73.2 60.5   NA 69.2 68.4 67.4 69.3 62.0 54.6   NA 70.6 63.8 43.1 74.7 65.9   NA 78.2</a:t>
            </a:r>
          </a:p>
          <a:p>
            <a:pPr marL="0" indent="0">
              <a:buNone/>
            </a:pPr>
            <a:r>
              <a:rPr lang="en-US" sz="1400" dirty="0"/>
              <a:t> [69]   NA   NA 56.4 74.2 63.6 51.3   NA 44.4   NA 50.3 44.7 41.9 60.9   NA   NA 54.0   NA</a:t>
            </a:r>
          </a:p>
          <a:p>
            <a:pPr marL="0" indent="0">
              <a:buNone/>
            </a:pPr>
            <a:r>
              <a:rPr lang="en-US" sz="1400" dirty="0"/>
              <a:t> [86]   NA 59.2   NA 49.9 68.7 39.5 69.1 44.6   NA 48.3 67.1 60.0 41.0 93.5 62.4 73.1 58.0</a:t>
            </a:r>
          </a:p>
          <a:p>
            <a:pPr marL="0" indent="0">
              <a:buNone/>
            </a:pPr>
            <a:r>
              <a:rPr lang="en-US" sz="1400" dirty="0"/>
              <a:t>[103] 56.1 72.5 57.3 51.4 59.7 41.7   NA   NA 57.0 51.1 59.6 57.9   NA 50.1   NA   NA 63.7</a:t>
            </a:r>
          </a:p>
          <a:p>
            <a:pPr marL="0" indent="0">
              <a:buNone/>
            </a:pPr>
            <a:r>
              <a:rPr lang="en-US" sz="1400" dirty="0"/>
              <a:t>[120]   NA 68.3 67.8 72.5   NA 65.6   NA 58.8 49.2 65.9 67.3   NA 60.6 39.4 76.3 51.3 42.8</a:t>
            </a:r>
          </a:p>
          <a:p>
            <a:pPr marL="0" indent="0">
              <a:buNone/>
            </a:pPr>
            <a:r>
              <a:rPr lang="en-US" sz="1400" dirty="0"/>
              <a:t>[137]   NA 51.2 33.7   NA   NA 80.6 51.4 65.0   NA 59.3   NA 37.6   NA 40.2 57.1   NA 66.4</a:t>
            </a:r>
          </a:p>
          <a:p>
            <a:pPr marL="0" indent="0">
              <a:buNone/>
            </a:pPr>
            <a:r>
              <a:rPr lang="en-US" sz="1400" dirty="0"/>
              <a:t>[154] 81.1 68.2   NA 73.4 45.9 48.0 71.4   NA 69.3 65.7   NA 44.3 63.1   NA 41.8 73.0 63.5</a:t>
            </a:r>
          </a:p>
          <a:p>
            <a:pPr marL="0" indent="0">
              <a:buNone/>
            </a:pPr>
            <a:r>
              <a:rPr lang="en-US" sz="1400" dirty="0"/>
              <a:t>[171]   NA   NA 48.9   NA 67.0 61.2 44.6 55.3 69.4 47.1 42.3 69.6   NA   NA 51.1 32.1 69.1</a:t>
            </a:r>
          </a:p>
          <a:p>
            <a:pPr marL="0" indent="0">
              <a:buNone/>
            </a:pPr>
            <a:r>
              <a:rPr lang="en-US" sz="1400" dirty="0"/>
              <a:t>[188]   NA   NA   NA 57.3 68.2 74.5 65.0 86.0 54.4   NA 64.6   NA 40.8 36.4 62.2 51.3   NA</a:t>
            </a:r>
          </a:p>
          <a:p>
            <a:pPr marL="0" indent="0">
              <a:buNone/>
            </a:pPr>
            <a:r>
              <a:rPr lang="en-US" sz="1400" dirty="0"/>
              <a:t>[205] 38.4   NA   NA 54.2 60.6 60.4   NA   NA 47.9 49.8 58.2 59.1 63.5 42.3   NA   NA 62.9</a:t>
            </a:r>
          </a:p>
          <a:p>
            <a:pPr marL="0" indent="0">
              <a:buNone/>
            </a:pPr>
            <a:r>
              <a:rPr lang="en-US" sz="1400" dirty="0"/>
              <a:t>[222]   NA   NA 59.0   NA   NA   NA 48.3 50.8 47.0 47.8 </a:t>
            </a:r>
          </a:p>
          <a:p>
            <a:pPr marL="0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tf</a:t>
            </a:r>
            <a:r>
              <a:rPr lang="en-US" sz="2400" dirty="0"/>
              <a:t> &lt;- </a:t>
            </a:r>
            <a:r>
              <a:rPr lang="en-US" sz="2400" dirty="0" err="1"/>
              <a:t>is.na</a:t>
            </a:r>
            <a:r>
              <a:rPr lang="en-US" sz="2400" dirty="0"/>
              <a:t>(EPI) # records True values if the value is NA</a:t>
            </a:r>
          </a:p>
          <a:p>
            <a:pPr marL="0" indent="0">
              <a:buNone/>
            </a:pPr>
            <a:r>
              <a:rPr lang="en-US" sz="2400" dirty="0"/>
              <a:t>&gt; E &lt;- EPI[!</a:t>
            </a:r>
            <a:r>
              <a:rPr lang="en-US" sz="2400" dirty="0" err="1"/>
              <a:t>tf</a:t>
            </a:r>
            <a:r>
              <a:rPr lang="en-US" sz="2400" dirty="0"/>
              <a:t>] # filters out NA values, new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7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1: exploring the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92696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&gt; summary(EPI) 	# stats</a:t>
            </a:r>
          </a:p>
          <a:p>
            <a:pPr marL="457200" lvl="1" indent="0">
              <a:buNone/>
            </a:pPr>
            <a:r>
              <a:rPr lang="en-US" sz="1600" dirty="0"/>
              <a:t>Min. 1st Qu.  Median    Mean 3rd Qu.    Max.    NA's </a:t>
            </a:r>
          </a:p>
          <a:p>
            <a:pPr marL="457200" lvl="1" indent="0">
              <a:buNone/>
            </a:pPr>
            <a:r>
              <a:rPr lang="en-US" sz="1600" dirty="0"/>
              <a:t>  32.10   48.60   59.20   58.37   67.60   93.50      68 </a:t>
            </a:r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fivenum</a:t>
            </a:r>
            <a:r>
              <a:rPr lang="en-US" sz="2800" dirty="0"/>
              <a:t>(</a:t>
            </a:r>
            <a:r>
              <a:rPr lang="en-US" sz="2800" dirty="0" err="1"/>
              <a:t>EPI,na.rm</a:t>
            </a:r>
            <a:r>
              <a:rPr lang="en-US" sz="2800" dirty="0"/>
              <a:t>=TRUE)</a:t>
            </a:r>
          </a:p>
          <a:p>
            <a:pPr marL="457200" lvl="1" indent="0">
              <a:buNone/>
            </a:pPr>
            <a:r>
              <a:rPr lang="en-US" sz="1600" dirty="0"/>
              <a:t>[1] 32.1 48.6 59.2 67.6 93.5</a:t>
            </a:r>
          </a:p>
          <a:p>
            <a:pPr marL="0" indent="0">
              <a:buNone/>
            </a:pPr>
            <a:r>
              <a:rPr lang="en-US" sz="2800" dirty="0"/>
              <a:t>&gt; stem(EPI)		 # stem and leaf plot</a:t>
            </a:r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hist</a:t>
            </a:r>
            <a:r>
              <a:rPr lang="en-US" sz="2800" dirty="0"/>
              <a:t>(EPI)</a:t>
            </a:r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dirty="0" err="1"/>
              <a:t>hist</a:t>
            </a:r>
            <a:r>
              <a:rPr lang="en-US" sz="2800" dirty="0"/>
              <a:t>(EPI, </a:t>
            </a:r>
            <a:r>
              <a:rPr lang="en-US" sz="2800" dirty="0" err="1"/>
              <a:t>seq</a:t>
            </a:r>
            <a:r>
              <a:rPr lang="en-US" sz="2800" dirty="0"/>
              <a:t>(30., 95., 1.0), </a:t>
            </a:r>
            <a:r>
              <a:rPr lang="en-US" sz="2800" dirty="0" err="1"/>
              <a:t>prob</a:t>
            </a:r>
            <a:r>
              <a:rPr lang="en-US" sz="2800" dirty="0"/>
              <a:t>=TRUE)</a:t>
            </a:r>
          </a:p>
          <a:p>
            <a:pPr marL="0" indent="0">
              <a:buNone/>
            </a:pPr>
            <a:r>
              <a:rPr lang="en-US" sz="2800" dirty="0"/>
              <a:t>&gt; lines(density(</a:t>
            </a:r>
            <a:r>
              <a:rPr lang="en-US" sz="2800" dirty="0" err="1"/>
              <a:t>EPI,na.rm</a:t>
            </a:r>
            <a:r>
              <a:rPr lang="en-US" sz="2800" dirty="0"/>
              <a:t>=</a:t>
            </a:r>
            <a:r>
              <a:rPr lang="en-US" sz="2800" dirty="0" err="1"/>
              <a:t>TRUE,bw</a:t>
            </a:r>
            <a:r>
              <a:rPr lang="en-US" sz="2800" dirty="0"/>
              <a:t>=1.)) # or try </a:t>
            </a:r>
            <a:r>
              <a:rPr lang="en-US" sz="2800" dirty="0" err="1"/>
              <a:t>bw</a:t>
            </a:r>
            <a:r>
              <a:rPr lang="en-US" sz="2800" dirty="0"/>
              <a:t>=“SJ”</a:t>
            </a:r>
          </a:p>
          <a:p>
            <a:pPr marL="0" indent="0">
              <a:buNone/>
            </a:pPr>
            <a:r>
              <a:rPr lang="en-US" sz="2800" dirty="0"/>
              <a:t>&gt; rug(EPI) </a:t>
            </a:r>
          </a:p>
          <a:p>
            <a:pPr marL="0" indent="0">
              <a:buNone/>
            </a:pPr>
            <a:r>
              <a:rPr lang="en-US" sz="2800" dirty="0"/>
              <a:t>#Use help(&lt;command&gt;), e.g. &gt; help(stem)</a:t>
            </a:r>
          </a:p>
          <a:p>
            <a:r>
              <a:rPr lang="en-US" sz="2800" dirty="0"/>
              <a:t>See group1/lab1_summary.R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B3B62-9A06-B148-838E-66EF92B6035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 descr="EPI_histo_lines_ru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78" y="0"/>
            <a:ext cx="51877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512" y="476672"/>
            <a:ext cx="2160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your plots, name them.</a:t>
            </a:r>
          </a:p>
          <a:p>
            <a:endParaRPr lang="en-US" dirty="0"/>
          </a:p>
          <a:p>
            <a:r>
              <a:rPr lang="en-US" dirty="0"/>
              <a:t>Save the commands you used to generate them.</a:t>
            </a:r>
          </a:p>
        </p:txBody>
      </p:sp>
    </p:spTree>
    <p:extLst>
      <p:ext uri="{BB962C8B-B14F-4D97-AF65-F5344CB8AC3E}">
        <p14:creationId xmlns:p14="http://schemas.microsoft.com/office/powerpoint/2010/main" val="332292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712"/>
            <a:ext cx="7772400" cy="762000"/>
          </a:xfrm>
        </p:spPr>
        <p:txBody>
          <a:bodyPr/>
          <a:lstStyle/>
          <a:p>
            <a:r>
              <a:rPr lang="en-US" sz="3600" dirty="0"/>
              <a:t>Exercise 1: fitting a distribution beyond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Cumulative density function?</a:t>
            </a:r>
          </a:p>
          <a:p>
            <a:pPr marL="457200" lvl="1" indent="0">
              <a:buNone/>
            </a:pPr>
            <a:r>
              <a:rPr lang="en-US" sz="2400" dirty="0"/>
              <a:t>&gt; plot(</a:t>
            </a:r>
            <a:r>
              <a:rPr lang="en-US" sz="2400" dirty="0" err="1"/>
              <a:t>ecdf</a:t>
            </a:r>
            <a:r>
              <a:rPr lang="en-US" sz="2400" dirty="0"/>
              <a:t>(EPI), </a:t>
            </a:r>
            <a:r>
              <a:rPr lang="en-US" sz="2400" dirty="0" err="1"/>
              <a:t>do.points</a:t>
            </a:r>
            <a:r>
              <a:rPr lang="en-US" sz="2400" dirty="0"/>
              <a:t>=FALSE, verticals=TRUE) </a:t>
            </a:r>
          </a:p>
          <a:p>
            <a:r>
              <a:rPr lang="en-US" sz="2800" dirty="0" err="1"/>
              <a:t>Quantile-Quantile</a:t>
            </a:r>
            <a:r>
              <a:rPr lang="en-US" sz="2800" dirty="0"/>
              <a:t>?</a:t>
            </a:r>
          </a:p>
          <a:p>
            <a:pPr marL="457200" lvl="1" indent="0">
              <a:buNone/>
            </a:pPr>
            <a:r>
              <a:rPr lang="en-US" sz="2400" dirty="0"/>
              <a:t>&gt; par(</a:t>
            </a:r>
            <a:r>
              <a:rPr lang="en-US" sz="2400" dirty="0" err="1"/>
              <a:t>pty</a:t>
            </a:r>
            <a:r>
              <a:rPr lang="en-US" sz="2400" dirty="0"/>
              <a:t>="s") </a:t>
            </a:r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qqnorm</a:t>
            </a:r>
            <a:r>
              <a:rPr lang="en-US" sz="2400" dirty="0"/>
              <a:t>(EPI); </a:t>
            </a:r>
            <a:r>
              <a:rPr lang="en-US" sz="2400" dirty="0" err="1"/>
              <a:t>qqline</a:t>
            </a:r>
            <a:r>
              <a:rPr lang="en-US" sz="2400" dirty="0"/>
              <a:t>(EPI)</a:t>
            </a:r>
          </a:p>
          <a:p>
            <a:r>
              <a:rPr lang="fr-FR" sz="2800" dirty="0" err="1"/>
              <a:t>Make</a:t>
            </a:r>
            <a:r>
              <a:rPr lang="fr-FR" sz="2800" dirty="0"/>
              <a:t> a Q-Q plot </a:t>
            </a:r>
            <a:r>
              <a:rPr lang="fr-FR" sz="2800" dirty="0" err="1"/>
              <a:t>against</a:t>
            </a:r>
            <a:r>
              <a:rPr lang="fr-FR" sz="2800" dirty="0"/>
              <a:t> the </a:t>
            </a:r>
            <a:r>
              <a:rPr lang="fr-FR" sz="2800" dirty="0" err="1"/>
              <a:t>generating</a:t>
            </a:r>
            <a:r>
              <a:rPr lang="fr-FR" sz="2800" dirty="0"/>
              <a:t> distribution by: </a:t>
            </a:r>
            <a:r>
              <a:rPr lang="de-DE" sz="2800" dirty="0"/>
              <a:t>x&lt;-</a:t>
            </a:r>
            <a:r>
              <a:rPr lang="de-DE" sz="2800" dirty="0" err="1"/>
              <a:t>seq</a:t>
            </a:r>
            <a:r>
              <a:rPr lang="de-DE" sz="2800" dirty="0"/>
              <a:t>(30,95,1)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qqplot</a:t>
            </a:r>
            <a:r>
              <a:rPr lang="en-US" sz="2400" dirty="0"/>
              <a:t>(</a:t>
            </a:r>
            <a:r>
              <a:rPr lang="en-US" sz="2400" dirty="0" err="1"/>
              <a:t>qt</a:t>
            </a:r>
            <a:r>
              <a:rPr lang="en-US" sz="2400" dirty="0"/>
              <a:t>(</a:t>
            </a:r>
            <a:r>
              <a:rPr lang="en-US" sz="2400" dirty="0" err="1"/>
              <a:t>ppoints</a:t>
            </a:r>
            <a:r>
              <a:rPr lang="en-US" sz="2400" dirty="0"/>
              <a:t>(250), </a:t>
            </a:r>
            <a:r>
              <a:rPr lang="en-US" sz="2400" dirty="0" err="1"/>
              <a:t>df</a:t>
            </a:r>
            <a:r>
              <a:rPr lang="en-US" sz="2400" dirty="0"/>
              <a:t> = 5), x, </a:t>
            </a:r>
            <a:r>
              <a:rPr lang="en-US" sz="2400" dirty="0" err="1"/>
              <a:t>xlab</a:t>
            </a:r>
            <a:r>
              <a:rPr lang="en-US" sz="2400" dirty="0"/>
              <a:t> = "Q-Q plot for t </a:t>
            </a:r>
            <a:r>
              <a:rPr lang="en-US" sz="2400" dirty="0" err="1"/>
              <a:t>dsn</a:t>
            </a:r>
            <a:r>
              <a:rPr lang="en-US" sz="2400" dirty="0"/>
              <a:t>")</a:t>
            </a:r>
          </a:p>
          <a:p>
            <a:pPr marL="457200" lvl="1" indent="0">
              <a:buNone/>
            </a:pPr>
            <a:r>
              <a:rPr lang="en-US" sz="2400" dirty="0"/>
              <a:t>&gt; </a:t>
            </a:r>
            <a:r>
              <a:rPr lang="en-US" sz="2400" dirty="0" err="1"/>
              <a:t>qqline</a:t>
            </a:r>
            <a:r>
              <a:rPr lang="en-US" sz="2400" dirty="0"/>
              <a:t>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62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fitting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Your exercise: do the same exploration and fitting for another 2 variables in the </a:t>
            </a:r>
            <a:r>
              <a:rPr lang="en-AU" dirty="0" err="1"/>
              <a:t>EPI_data</a:t>
            </a:r>
            <a:r>
              <a:rPr lang="en-US" dirty="0"/>
              <a:t>, i.e. primary variables (DALY, WATER_H, …)</a:t>
            </a:r>
          </a:p>
          <a:p>
            <a:endParaRPr lang="en-US" dirty="0"/>
          </a:p>
          <a:p>
            <a:r>
              <a:rPr lang="en-US" dirty="0"/>
              <a:t>Try fitting other distributions – i.e. as </a:t>
            </a:r>
            <a:r>
              <a:rPr lang="en-US" dirty="0" err="1"/>
              <a:t>ecdf</a:t>
            </a:r>
            <a:r>
              <a:rPr lang="en-US" dirty="0"/>
              <a:t> or </a:t>
            </a:r>
            <a:r>
              <a:rPr lang="en-US" dirty="0" err="1"/>
              <a:t>qq</a:t>
            </a:r>
            <a:r>
              <a:rPr lang="en-US" dirty="0"/>
              <a:t>-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boxplot(EPI,DALY)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 descr="boxplot_EPI_DA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36" y="836712"/>
            <a:ext cx="2895507" cy="38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Qplot_EPI_DAL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071" y="0"/>
            <a:ext cx="51877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qqplot</a:t>
            </a:r>
            <a:r>
              <a:rPr lang="en-US" dirty="0"/>
              <a:t>(EPI,DALY)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AAC11C-A417-2948-81C0-C8B6F61D94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exercise – </a:t>
            </a:r>
            <a:r>
              <a:rPr lang="en-US" dirty="0" err="1"/>
              <a:t>intercompare</a:t>
            </a:r>
            <a:r>
              <a:rPr lang="en-US" dirty="0"/>
              <a:t>: EPI, ENVHEALTH, ECOSYSTEM, DALY, AIR_H, WATER_H, AIR_EWATER_E, BIODIVERSITY ** (subject to possible filtering…)</a:t>
            </a:r>
          </a:p>
          <a:p>
            <a:endParaRPr lang="en-AU" dirty="0"/>
          </a:p>
          <a:p>
            <a:r>
              <a:rPr lang="en-AU" dirty="0"/>
              <a:t>Note 2010 and 2016 datasets….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2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Installations</a:t>
            </a:r>
          </a:p>
          <a:p>
            <a:endParaRPr lang="en-US" dirty="0"/>
          </a:p>
          <a:p>
            <a:r>
              <a:rPr lang="en-US" dirty="0"/>
              <a:t>Exploring data and their distributions</a:t>
            </a:r>
          </a:p>
          <a:p>
            <a:endParaRPr lang="en-US" dirty="0"/>
          </a:p>
          <a:p>
            <a:r>
              <a:rPr lang="en-US" dirty="0"/>
              <a:t>Fitting distributions</a:t>
            </a:r>
          </a:p>
          <a:p>
            <a:endParaRPr lang="en-US" dirty="0"/>
          </a:p>
          <a:p>
            <a:r>
              <a:rPr lang="en-US" dirty="0"/>
              <a:t>Data Frames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archive “</a:t>
            </a:r>
            <a:r>
              <a:rPr lang="en-US" dirty="0" err="1"/>
              <a:t>alldist.zip</a:t>
            </a:r>
            <a:r>
              <a:rPr lang="en-US" dirty="0"/>
              <a:t>” or individual files in /distribution</a:t>
            </a:r>
          </a:p>
          <a:p>
            <a:pPr lvl="1"/>
            <a:r>
              <a:rPr lang="en-US" dirty="0"/>
              <a:t>Excel files for different distributions…</a:t>
            </a:r>
          </a:p>
          <a:p>
            <a:pPr lvl="1"/>
            <a:r>
              <a:rPr lang="en-US" dirty="0"/>
              <a:t>Expanded in the folder: e.g. </a:t>
            </a:r>
            <a:r>
              <a:rPr lang="en-US" dirty="0" err="1"/>
              <a:t>lognorm.xls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/>
              <a:t>help(distributions)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2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Exercise 2: filtering (populations)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filtering: </a:t>
            </a:r>
          </a:p>
          <a:p>
            <a:pPr marL="457200" lvl="1" indent="0">
              <a:buNone/>
            </a:pPr>
            <a:r>
              <a:rPr lang="da-DK" dirty="0"/>
              <a:t>&gt; </a:t>
            </a:r>
            <a:r>
              <a:rPr lang="da-DK" dirty="0" err="1"/>
              <a:t>EPILand</a:t>
            </a:r>
            <a:r>
              <a:rPr lang="da-DK" dirty="0"/>
              <a:t>&lt;-EPI[!</a:t>
            </a:r>
            <a:r>
              <a:rPr lang="da-DK" dirty="0" err="1"/>
              <a:t>Landlock</a:t>
            </a:r>
            <a:r>
              <a:rPr lang="da-DK" dirty="0"/>
              <a:t>]</a:t>
            </a:r>
          </a:p>
          <a:p>
            <a:pPr marL="457200" lvl="1" indent="0">
              <a:buNone/>
            </a:pPr>
            <a:r>
              <a:rPr lang="da-DK" dirty="0"/>
              <a:t>&gt; Eland &lt;- </a:t>
            </a:r>
            <a:r>
              <a:rPr lang="da-DK" dirty="0" err="1"/>
              <a:t>EPILand</a:t>
            </a:r>
            <a:r>
              <a:rPr lang="da-DK" dirty="0"/>
              <a:t>[!</a:t>
            </a:r>
            <a:r>
              <a:rPr lang="da-DK" dirty="0" err="1"/>
              <a:t>is.na</a:t>
            </a:r>
            <a:r>
              <a:rPr lang="da-DK" dirty="0"/>
              <a:t>(</a:t>
            </a:r>
            <a:r>
              <a:rPr lang="da-DK" dirty="0" err="1"/>
              <a:t>EPILand</a:t>
            </a:r>
            <a:r>
              <a:rPr lang="da-DK" dirty="0"/>
              <a:t>)]</a:t>
            </a:r>
          </a:p>
          <a:p>
            <a:pPr marL="457200" lvl="1" indent="0">
              <a:buNone/>
            </a:pPr>
            <a:r>
              <a:rPr lang="da-DK" dirty="0"/>
              <a:t>&gt; hist(</a:t>
            </a:r>
            <a:r>
              <a:rPr lang="da-DK" dirty="0" err="1"/>
              <a:t>ELand</a:t>
            </a:r>
            <a:r>
              <a:rPr lang="da-DK" dirty="0"/>
              <a:t>)</a:t>
            </a:r>
          </a:p>
          <a:p>
            <a:pPr marL="457200" lvl="1" indent="0">
              <a:buNone/>
            </a:pPr>
            <a:r>
              <a:rPr lang="da-DK" dirty="0"/>
              <a:t>&gt; hist(</a:t>
            </a:r>
            <a:r>
              <a:rPr lang="da-DK" dirty="0" err="1"/>
              <a:t>ELand</a:t>
            </a:r>
            <a:r>
              <a:rPr lang="da-DK" dirty="0"/>
              <a:t>, </a:t>
            </a:r>
            <a:r>
              <a:rPr lang="da-DK" dirty="0" err="1"/>
              <a:t>seq</a:t>
            </a:r>
            <a:r>
              <a:rPr lang="da-DK" dirty="0"/>
              <a:t>(30., 95., 1.0), </a:t>
            </a:r>
            <a:r>
              <a:rPr lang="da-DK" dirty="0" err="1"/>
              <a:t>prob</a:t>
            </a:r>
            <a:r>
              <a:rPr lang="da-DK" dirty="0"/>
              <a:t>=TRUE)</a:t>
            </a:r>
            <a:endParaRPr lang="en-US" dirty="0"/>
          </a:p>
          <a:p>
            <a:r>
              <a:rPr lang="en-US" dirty="0"/>
              <a:t>Repeat exercise 1…</a:t>
            </a:r>
          </a:p>
          <a:p>
            <a:r>
              <a:rPr lang="en-US" dirty="0"/>
              <a:t>Also look at: </a:t>
            </a:r>
            <a:r>
              <a:rPr lang="en-US" dirty="0" err="1"/>
              <a:t>No_surface_water</a:t>
            </a:r>
            <a:r>
              <a:rPr lang="en-US" dirty="0"/>
              <a:t>, Desert and </a:t>
            </a:r>
            <a:r>
              <a:rPr lang="en-US" dirty="0" err="1"/>
              <a:t>High_Population_Density</a:t>
            </a:r>
            <a:endParaRPr lang="en-US" dirty="0"/>
          </a:p>
          <a:p>
            <a:r>
              <a:rPr lang="en-US" dirty="0"/>
              <a:t>Your exercise: how to filter on </a:t>
            </a:r>
            <a:r>
              <a:rPr lang="en-US" dirty="0" err="1"/>
              <a:t>EPI_regions</a:t>
            </a:r>
            <a:r>
              <a:rPr lang="en-US" dirty="0"/>
              <a:t> or </a:t>
            </a:r>
            <a:r>
              <a:rPr lang="en-US" dirty="0" err="1"/>
              <a:t>GEO_subregion</a:t>
            </a:r>
            <a:r>
              <a:rPr lang="en-US" dirty="0"/>
              <a:t>?</a:t>
            </a:r>
            <a:endParaRPr lang="en-US" b="1" dirty="0"/>
          </a:p>
          <a:p>
            <a:r>
              <a:rPr lang="en-US" dirty="0"/>
              <a:t>E.g. </a:t>
            </a:r>
            <a:r>
              <a:rPr lang="en-US" dirty="0" err="1"/>
              <a:t>EPI_South_Asia</a:t>
            </a:r>
            <a:r>
              <a:rPr lang="en-US" dirty="0"/>
              <a:t> &lt;- EPI[&lt;what is this&gt;]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GPW3_GRUMP – repeat…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reading in, then exploration/summary, plots, histograms, distributions, filtering, tests….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water_treatment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water-</a:t>
            </a:r>
            <a:r>
              <a:rPr lang="en-US" dirty="0" err="1"/>
              <a:t>treatment.csv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7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this lab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with: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Populations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Fitting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Creating Data Frames in 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7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familiar with:</a:t>
            </a:r>
          </a:p>
          <a:p>
            <a:pPr lvl="1"/>
            <a:r>
              <a:rPr lang="en-US" dirty="0"/>
              <a:t>R (Data Frames)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Populations</a:t>
            </a:r>
          </a:p>
          <a:p>
            <a:pPr lvl="1"/>
            <a:r>
              <a:rPr lang="en-US" dirty="0"/>
              <a:t>Fitting</a:t>
            </a:r>
          </a:p>
          <a:p>
            <a:pPr lvl="1"/>
            <a:r>
              <a:rPr lang="en-US" dirty="0"/>
              <a:t>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316F-9BD0-6A4B-88AB-FB4A0E28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 Frames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12B8B-82A4-B24B-BD6C-4912C04C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2A66D-BCD2-E240-BE6A-FD7F12CC25BA}"/>
              </a:ext>
            </a:extLst>
          </p:cNvPr>
          <p:cNvSpPr txBox="1"/>
          <p:nvPr/>
        </p:nvSpPr>
        <p:spPr>
          <a:xfrm>
            <a:off x="5883" y="1109908"/>
            <a:ext cx="8345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data.frames</a:t>
            </a:r>
            <a:r>
              <a:rPr lang="en-US" dirty="0"/>
              <a:t>() in R, we can create the data frames</a:t>
            </a:r>
          </a:p>
          <a:p>
            <a:r>
              <a:rPr lang="en-US" dirty="0"/>
              <a:t>Read the documentation for </a:t>
            </a:r>
            <a:r>
              <a:rPr lang="en-US" dirty="0" err="1"/>
              <a:t>data.frame</a:t>
            </a:r>
            <a:r>
              <a:rPr lang="en-US" dirty="0"/>
              <a:t> in Rstudio,</a:t>
            </a:r>
          </a:p>
          <a:p>
            <a:r>
              <a:rPr lang="en-US" dirty="0"/>
              <a:t>Using the  </a:t>
            </a:r>
            <a:r>
              <a:rPr lang="en-US" b="1" dirty="0"/>
              <a:t>help(</a:t>
            </a:r>
            <a:r>
              <a:rPr lang="en-US" b="1" dirty="0" err="1"/>
              <a:t>data.frame</a:t>
            </a:r>
            <a:r>
              <a:rPr lang="en-US" b="1" dirty="0"/>
              <a:t>)</a:t>
            </a:r>
          </a:p>
          <a:p>
            <a:endParaRPr lang="en-US" dirty="0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9C14C-B161-E842-88F7-97D9A4D6F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2670981"/>
            <a:ext cx="8763000" cy="3011154"/>
          </a:xfrm>
        </p:spPr>
      </p:pic>
    </p:spTree>
    <p:extLst>
      <p:ext uri="{BB962C8B-B14F-4D97-AF65-F5344CB8AC3E}">
        <p14:creationId xmlns:p14="http://schemas.microsoft.com/office/powerpoint/2010/main" val="24588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ECB5-8D40-454E-83A0-711A4CD0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…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A847D8-EC2B-8245-A393-2566042B9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" y="1052736"/>
            <a:ext cx="6959600" cy="3441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CE05E-A352-4A48-B9F4-FF140B48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0842-D097-994F-BDCE-6F2AEE1E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CF99D1-C45C-614E-A4DD-711C07858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980727"/>
            <a:ext cx="6408712" cy="50457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A0BEB-27D6-C346-9C43-FFE19AC3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Table: </a:t>
            </a:r>
            <a:r>
              <a:rPr lang="en-US" dirty="0" err="1"/>
              <a:t>Matlab</a:t>
            </a:r>
            <a:r>
              <a:rPr lang="en-US" dirty="0"/>
              <a:t>/R/</a:t>
            </a:r>
            <a:r>
              <a:rPr lang="en-US" dirty="0" err="1"/>
              <a:t>scipy-numpy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http://hyperpolyglot.org/numerical-analysis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9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Gnu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4704"/>
            <a:ext cx="8763000" cy="5791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>
                <a:latin typeface="Arial" charset="0"/>
                <a:ea typeface="ＭＳ Ｐゴシック" charset="0"/>
                <a:hlinkClick r:id="rId2"/>
              </a:rPr>
              <a:t>http://lib.stat.cmu.edu/R/CRAN/</a:t>
            </a:r>
            <a:r>
              <a:rPr lang="en-US" dirty="0">
                <a:latin typeface="Arial" charset="0"/>
                <a:ea typeface="ＭＳ Ｐゴシック" charset="0"/>
              </a:rPr>
              <a:t> - load this first</a:t>
            </a:r>
          </a:p>
          <a:p>
            <a:pPr marL="342900" lvl="1" indent="-342900">
              <a:buFontTx/>
              <a:buChar char="•"/>
            </a:pPr>
            <a:r>
              <a:rPr lang="en-US" dirty="0">
                <a:latin typeface="Arial" charset="0"/>
                <a:ea typeface="ＭＳ Ｐゴシック" charset="0"/>
                <a:hlinkClick r:id="rId3"/>
              </a:rPr>
              <a:t>http://cran.r-project.org/doc/manuals/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</a:p>
          <a:p>
            <a:pPr marL="342900" lvl="1" indent="-342900">
              <a:buFontTx/>
              <a:buChar char="•"/>
            </a:pPr>
            <a:r>
              <a:rPr lang="en-US" dirty="0">
                <a:latin typeface="Arial" charset="0"/>
                <a:ea typeface="ＭＳ Ｐゴシック" charset="0"/>
                <a:hlinkClick r:id="rId4"/>
              </a:rPr>
              <a:t>http://cran.r-project.org/doc/manuals/R-lang.html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 Studio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–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(see R-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intro.html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too)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6"/>
              </a:rPr>
              <a:t>https://www.rstudio.com/products/rstudio/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(desktop version)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Manuals - Libraries – at the command line – library(), or select the packages tab, and check/ uncheck as needed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RStudio_packages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0" y="5089842"/>
            <a:ext cx="2893020" cy="23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9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http://aquarius.tw.rpi.edu/html/DA/</a:t>
            </a:r>
            <a:endParaRPr lang="en-US" dirty="0"/>
          </a:p>
          <a:p>
            <a:r>
              <a:rPr lang="en-AU" dirty="0"/>
              <a:t>A</a:t>
            </a:r>
            <a:r>
              <a:rPr lang="en-US" dirty="0" err="1"/>
              <a:t>nd</a:t>
            </a:r>
            <a:r>
              <a:rPr lang="en-US" dirty="0"/>
              <a:t> some directories under this link </a:t>
            </a:r>
          </a:p>
          <a:p>
            <a:pPr marL="0" indent="0">
              <a:buNone/>
            </a:pPr>
            <a:r>
              <a:rPr lang="en-US" dirty="0"/>
              <a:t>	– </a:t>
            </a:r>
            <a:r>
              <a:rPr lang="en-US" b="1" dirty="0"/>
              <a:t>please search before asking</a:t>
            </a:r>
          </a:p>
          <a:p>
            <a:r>
              <a:rPr lang="en-US" dirty="0"/>
              <a:t>This is where the files </a:t>
            </a:r>
            <a:r>
              <a:rPr lang="en-US" dirty="0">
                <a:highlight>
                  <a:srgbClr val="FFFF00"/>
                </a:highlight>
              </a:rPr>
              <a:t>for assignments, lab exercises </a:t>
            </a:r>
            <a:r>
              <a:rPr lang="en-US" dirty="0"/>
              <a:t>are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data and code fragments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37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78587</TotalTime>
  <Words>1457</Words>
  <Application>Microsoft Macintosh PowerPoint</Application>
  <PresentationFormat>On-screen Show (4:3)</PresentationFormat>
  <Paragraphs>177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Blank Presentation</vt:lpstr>
      <vt:lpstr>Lab exercises: installing R/ Rstudio, beginning to work with data: filtering, distributions, populations,  Data Frames…</vt:lpstr>
      <vt:lpstr>Lab tasks</vt:lpstr>
      <vt:lpstr>Objectives for today</vt:lpstr>
      <vt:lpstr>Creating Data Frames in R</vt:lpstr>
      <vt:lpstr>Data frames …</vt:lpstr>
      <vt:lpstr>PowerPoint Presentation</vt:lpstr>
      <vt:lpstr>Table: Matlab/R/scipy-numpy</vt:lpstr>
      <vt:lpstr>Gnu R</vt:lpstr>
      <vt:lpstr>Reminder: files </vt:lpstr>
      <vt:lpstr>Exercises – getting data in</vt:lpstr>
      <vt:lpstr>Files </vt:lpstr>
      <vt:lpstr>Tips (in R)</vt:lpstr>
      <vt:lpstr>Exercise 1: exploring the distribution</vt:lpstr>
      <vt:lpstr>PowerPoint Presentation</vt:lpstr>
      <vt:lpstr>Exercise 1: fitting a distribution beyond histograms</vt:lpstr>
      <vt:lpstr>Exercise 1: fitting a distribution</vt:lpstr>
      <vt:lpstr>Comparing distributions</vt:lpstr>
      <vt:lpstr>qqplot(EPI,DALY)</vt:lpstr>
      <vt:lpstr>But there is more</vt:lpstr>
      <vt:lpstr>Distributions</vt:lpstr>
      <vt:lpstr>Exercise 2: filtering (populations)</vt:lpstr>
      <vt:lpstr>GPW3_GRUMP – repeat…</vt:lpstr>
      <vt:lpstr>water_treatment</vt:lpstr>
      <vt:lpstr>Objectives for this lab are:</vt:lpstr>
    </vt:vector>
  </TitlesOfParts>
  <Company>HAO/ESSL/NCAR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Peter Fox</dc:creator>
  <cp:lastModifiedBy>fei xie</cp:lastModifiedBy>
  <cp:revision>398</cp:revision>
  <cp:lastPrinted>2007-01-04T17:13:00Z</cp:lastPrinted>
  <dcterms:created xsi:type="dcterms:W3CDTF">2010-08-30T14:12:46Z</dcterms:created>
  <dcterms:modified xsi:type="dcterms:W3CDTF">2020-01-30T14:24:08Z</dcterms:modified>
</cp:coreProperties>
</file>