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9"/>
    <p:restoredTop sz="94671"/>
  </p:normalViewPr>
  <p:slideViewPr>
    <p:cSldViewPr snapToGrid="0" snapToObjects="1">
      <p:cViewPr varScale="1">
        <p:scale>
          <a:sx n="100" d="100"/>
          <a:sy n="100" d="100"/>
        </p:scale>
        <p:origin x="5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161D9-659A-3045-8D1E-FA607A0BAEB6}" type="datetimeFigureOut">
              <a:rPr lang="en-US" smtClean="0"/>
              <a:t>12/7/19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CFD8-E9EC-1843-8CE2-0B2633BF1D09}" type="slidenum">
              <a:rPr lang="en-US" smtClean="0"/>
              <a:t>‹#›</a:t>
            </a:fld>
            <a:endParaRPr lang="en-US"/>
          </a:p>
        </p:txBody>
      </p:sp>
    </p:spTree>
    <p:extLst>
      <p:ext uri="{BB962C8B-B14F-4D97-AF65-F5344CB8AC3E}">
        <p14:creationId xmlns:p14="http://schemas.microsoft.com/office/powerpoint/2010/main" val="28192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pronto/cycle-share-data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496785"/>
            <a:ext cx="8791575" cy="1174977"/>
          </a:xfrm>
        </p:spPr>
        <p:txBody>
          <a:bodyPr>
            <a:noAutofit/>
          </a:bodyPr>
          <a:lstStyle/>
          <a:p>
            <a:r>
              <a:rPr lang="en-US" sz="8000" dirty="0" smtClean="0"/>
              <a:t>PRONTO</a:t>
            </a:r>
            <a:endParaRPr lang="en-US" sz="8000" dirty="0"/>
          </a:p>
        </p:txBody>
      </p:sp>
      <p:sp>
        <p:nvSpPr>
          <p:cNvPr id="3" name="Subtitle 2"/>
          <p:cNvSpPr>
            <a:spLocks noGrp="1"/>
          </p:cNvSpPr>
          <p:nvPr>
            <p:ph type="subTitle" idx="1"/>
          </p:nvPr>
        </p:nvSpPr>
        <p:spPr>
          <a:xfrm>
            <a:off x="1876424" y="2671762"/>
            <a:ext cx="8791575" cy="1655762"/>
          </a:xfrm>
        </p:spPr>
        <p:txBody>
          <a:bodyPr>
            <a:noAutofit/>
          </a:bodyPr>
          <a:lstStyle/>
          <a:p>
            <a:r>
              <a:rPr lang="en-US" sz="3600" dirty="0"/>
              <a:t>Seattle's cycle sharing system with 500 bikes and 50 stations located throughout the </a:t>
            </a:r>
            <a:r>
              <a:rPr lang="en-US" sz="3600" dirty="0" smtClean="0"/>
              <a:t>city.</a:t>
            </a:r>
            <a:endParaRPr lang="en-US" sz="3600" dirty="0"/>
          </a:p>
        </p:txBody>
      </p:sp>
      <p:sp>
        <p:nvSpPr>
          <p:cNvPr id="4" name="TextBox 3"/>
          <p:cNvSpPr txBox="1"/>
          <p:nvPr/>
        </p:nvSpPr>
        <p:spPr>
          <a:xfrm>
            <a:off x="8458200" y="5054600"/>
            <a:ext cx="3492500" cy="861774"/>
          </a:xfrm>
          <a:prstGeom prst="rect">
            <a:avLst/>
          </a:prstGeom>
          <a:noFill/>
        </p:spPr>
        <p:txBody>
          <a:bodyPr wrap="square" rtlCol="0">
            <a:spAutoFit/>
          </a:bodyPr>
          <a:lstStyle/>
          <a:p>
            <a:r>
              <a:rPr lang="en-US" sz="2500" dirty="0"/>
              <a:t>By: Ashkan Dastani and </a:t>
            </a:r>
            <a:r>
              <a:rPr lang="en-US" sz="2500" dirty="0" err="1"/>
              <a:t>Damilare</a:t>
            </a:r>
            <a:r>
              <a:rPr lang="en-US" sz="2500" dirty="0"/>
              <a:t> </a:t>
            </a:r>
            <a:r>
              <a:rPr lang="en-US" sz="2500" dirty="0" err="1"/>
              <a:t>Olaleye</a:t>
            </a:r>
            <a:endParaRPr lang="en-US" sz="2500" dirty="0"/>
          </a:p>
        </p:txBody>
      </p:sp>
    </p:spTree>
    <p:extLst>
      <p:ext uri="{BB962C8B-B14F-4D97-AF65-F5344CB8AC3E}">
        <p14:creationId xmlns:p14="http://schemas.microsoft.com/office/powerpoint/2010/main" val="84013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1141413" y="618518"/>
            <a:ext cx="4459286" cy="1478570"/>
          </a:xfrm>
        </p:spPr>
        <p:txBody>
          <a:bodyPr>
            <a:normAutofit/>
          </a:bodyPr>
          <a:lstStyle/>
          <a:p>
            <a:r>
              <a:rPr lang="en-US" sz="3200"/>
              <a:t>Popular days for bike trips</a:t>
            </a:r>
          </a:p>
        </p:txBody>
      </p:sp>
      <p:sp>
        <p:nvSpPr>
          <p:cNvPr id="9" name="Content Placeholder 8">
            <a:extLst>
              <a:ext uri="{FF2B5EF4-FFF2-40B4-BE49-F238E27FC236}">
                <a16:creationId xmlns:a16="http://schemas.microsoft.com/office/drawing/2014/main" xmlns="" id="{4BBA467C-1595-4063-88C2-6A88A051395D}"/>
              </a:ext>
            </a:extLst>
          </p:cNvPr>
          <p:cNvSpPr>
            <a:spLocks noGrp="1"/>
          </p:cNvSpPr>
          <p:nvPr>
            <p:ph idx="1"/>
          </p:nvPr>
        </p:nvSpPr>
        <p:spPr>
          <a:xfrm>
            <a:off x="1141412" y="1928813"/>
            <a:ext cx="4459287" cy="4285720"/>
          </a:xfrm>
        </p:spPr>
        <p:txBody>
          <a:bodyPr>
            <a:normAutofit lnSpcReduction="10000"/>
          </a:bodyPr>
          <a:lstStyle/>
          <a:p>
            <a:r>
              <a:rPr lang="en-US" sz="2000" dirty="0" smtClean="0"/>
              <a:t>From the dataset we were able to generate information on which days of the week, the bike rides are used the most.</a:t>
            </a:r>
          </a:p>
          <a:p>
            <a:r>
              <a:rPr lang="en-US" sz="2000" dirty="0" smtClean="0"/>
              <a:t>Upon generation of </a:t>
            </a:r>
            <a:r>
              <a:rPr lang="en-US" sz="2000" dirty="0"/>
              <a:t>the graph, </a:t>
            </a:r>
            <a:r>
              <a:rPr lang="en-US" sz="2000" dirty="0" smtClean="0"/>
              <a:t>we see </a:t>
            </a:r>
            <a:r>
              <a:rPr lang="en-US" sz="2000" dirty="0"/>
              <a:t>that the least popular day to use the bike sharing is on Sunday, while Saturday is the second least popular day for a trip. All of the week days are fairly similar to each other but Tuesday is the day of the week that is popular for bike trips.</a:t>
            </a:r>
            <a:endParaRPr lang="en-US" sz="2000" dirty="0"/>
          </a:p>
        </p:txBody>
      </p:sp>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977"/>
            <a:ext cx="5456279" cy="34510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51112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3" y="2371118"/>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116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1200"/>
            <a:ext cx="9905999" cy="5080001"/>
          </a:xfrm>
        </p:spPr>
        <p:txBody>
          <a:bodyPr/>
          <a:lstStyle/>
          <a:p>
            <a:r>
              <a:rPr lang="en-US" dirty="0" smtClean="0"/>
              <a:t>The dataset acquired from </a:t>
            </a:r>
            <a:r>
              <a:rPr lang="en-US" dirty="0">
                <a:hlinkClick r:id="rId2"/>
              </a:rPr>
              <a:t>https://</a:t>
            </a:r>
            <a:r>
              <a:rPr lang="en-US" dirty="0" smtClean="0">
                <a:hlinkClick r:id="rId2"/>
              </a:rPr>
              <a:t>www.kaggle.com/pronto/cycle-share-dataset</a:t>
            </a:r>
            <a:r>
              <a:rPr lang="en-US" dirty="0" smtClean="0"/>
              <a:t> has information of almost 142,000 bicycle trips taken in the city. </a:t>
            </a:r>
          </a:p>
          <a:p>
            <a:r>
              <a:rPr lang="en-US" dirty="0" smtClean="0"/>
              <a:t>This dataset also includes data variables which helped us to know the numeric ID of the bike, start/stop time of the trip, bike ID to recognize which bike was used for which trip, total trip duration, the starting and ending station/points of the trip, user type if people had short term passes to use the bikes and lastly the gender of the individual’s using the facility.</a:t>
            </a:r>
          </a:p>
          <a:p>
            <a:r>
              <a:rPr lang="en-US" dirty="0" smtClean="0"/>
              <a:t>With the given information and predefined variables, we were able to generate some interesting graphs which depicted interesting patterns that could help facilitate better and faster methods for the company.</a:t>
            </a:r>
          </a:p>
        </p:txBody>
      </p:sp>
    </p:spTree>
    <p:extLst>
      <p:ext uri="{BB962C8B-B14F-4D97-AF65-F5344CB8AC3E}">
        <p14:creationId xmlns:p14="http://schemas.microsoft.com/office/powerpoint/2010/main" val="46102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4"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992188" y="564277"/>
            <a:ext cx="4459286" cy="1478570"/>
          </a:xfrm>
        </p:spPr>
        <p:txBody>
          <a:bodyPr vert="horz" lIns="91440" tIns="45720" rIns="91440" bIns="45720" rtlCol="0">
            <a:normAutofit/>
          </a:bodyPr>
          <a:lstStyle/>
          <a:p>
            <a:r>
              <a:rPr lang="en-US" sz="3200" dirty="0"/>
              <a:t>WHAT AGE GROUP UTILIZES THIS MORE</a:t>
            </a:r>
          </a:p>
        </p:txBody>
      </p:sp>
      <p:sp>
        <p:nvSpPr>
          <p:cNvPr id="3" name="Content Placeholder 2"/>
          <p:cNvSpPr>
            <a:spLocks noGrp="1"/>
          </p:cNvSpPr>
          <p:nvPr>
            <p:ph idx="1"/>
          </p:nvPr>
        </p:nvSpPr>
        <p:spPr>
          <a:xfrm>
            <a:off x="1002473" y="1919022"/>
            <a:ext cx="4459287" cy="4126177"/>
          </a:xfrm>
        </p:spPr>
        <p:txBody>
          <a:bodyPr vert="horz" lIns="91440" tIns="45720" rIns="91440" bIns="45720" rtlCol="0">
            <a:normAutofit lnSpcReduction="10000"/>
          </a:bodyPr>
          <a:lstStyle/>
          <a:p>
            <a:r>
              <a:rPr lang="en-US" sz="2000" dirty="0" smtClean="0"/>
              <a:t>From the dataset, we were able to find the approximation of which age group uses this facility more in the city.</a:t>
            </a:r>
          </a:p>
          <a:p>
            <a:r>
              <a:rPr lang="en-US" sz="2000" dirty="0" smtClean="0"/>
              <a:t>Not to a surprise, majority of users of these bike range from 20 to 40. </a:t>
            </a:r>
          </a:p>
          <a:p>
            <a:r>
              <a:rPr lang="en-US" sz="2000" dirty="0" smtClean="0"/>
              <a:t>It was also interesting to see that age groups under 20 do not use the bike service a lot. </a:t>
            </a:r>
          </a:p>
          <a:p>
            <a:r>
              <a:rPr lang="en-US" sz="2000" dirty="0" smtClean="0"/>
              <a:t>There is also a big drop in th</a:t>
            </a:r>
            <a:r>
              <a:rPr lang="en-US" sz="2000" dirty="0" smtClean="0"/>
              <a:t>e usage of bike as the age gets close to 30. </a:t>
            </a:r>
            <a:endParaRPr lang="en-US"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633" y="945092"/>
            <a:ext cx="6078646" cy="41703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6" name="Group 135">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7"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8"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9"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59328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1136650" y="636588"/>
            <a:ext cx="4459286" cy="1193800"/>
          </a:xfrm>
        </p:spPr>
        <p:txBody>
          <a:bodyPr>
            <a:normAutofit/>
          </a:bodyPr>
          <a:lstStyle/>
          <a:p>
            <a:r>
              <a:rPr lang="en-US" sz="3200"/>
              <a:t>Duration of trips</a:t>
            </a:r>
          </a:p>
        </p:txBody>
      </p:sp>
      <p:sp>
        <p:nvSpPr>
          <p:cNvPr id="9" name="Content Placeholder 8">
            <a:extLst>
              <a:ext uri="{FF2B5EF4-FFF2-40B4-BE49-F238E27FC236}">
                <a16:creationId xmlns:a16="http://schemas.microsoft.com/office/drawing/2014/main" xmlns="" id="{59FF4763-C9A7-4923-8D68-6302A9FD3CFD}"/>
              </a:ext>
            </a:extLst>
          </p:cNvPr>
          <p:cNvSpPr>
            <a:spLocks noGrp="1"/>
          </p:cNvSpPr>
          <p:nvPr>
            <p:ph idx="1"/>
          </p:nvPr>
        </p:nvSpPr>
        <p:spPr>
          <a:xfrm>
            <a:off x="1063624" y="1611313"/>
            <a:ext cx="4459287" cy="4500562"/>
          </a:xfrm>
        </p:spPr>
        <p:txBody>
          <a:bodyPr>
            <a:normAutofit/>
          </a:bodyPr>
          <a:lstStyle/>
          <a:p>
            <a:r>
              <a:rPr lang="en-US" sz="2000" dirty="0" smtClean="0"/>
              <a:t>To know the usage of this service, it is important to know how long the trips usually are. </a:t>
            </a:r>
          </a:p>
          <a:p>
            <a:r>
              <a:rPr lang="en-US" sz="2000" dirty="0" smtClean="0"/>
              <a:t>We were able to generate a graph which can give us the estimation whether the trips are long or short.</a:t>
            </a:r>
          </a:p>
          <a:p>
            <a:r>
              <a:rPr lang="en-US" sz="2000" dirty="0" smtClean="0"/>
              <a:t>From the graph produced, it is obvious that most of the trips </a:t>
            </a:r>
            <a:r>
              <a:rPr lang="en-US" sz="2000" dirty="0"/>
              <a:t>are </a:t>
            </a:r>
            <a:r>
              <a:rPr lang="en-US" sz="2000" dirty="0" smtClean="0"/>
              <a:t>shorter, </a:t>
            </a:r>
            <a:r>
              <a:rPr lang="en-US" sz="2000" dirty="0"/>
              <a:t>and after the one hour mark the number of trips begins to decline and became very </a:t>
            </a:r>
            <a:r>
              <a:rPr lang="en-US" sz="2000" dirty="0" smtClean="0"/>
              <a:t>low.</a:t>
            </a:r>
            <a:endParaRPr lang="en-US" sz="2000" dirty="0"/>
          </a:p>
        </p:txBody>
      </p:sp>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699" y="1174237"/>
            <a:ext cx="6286561" cy="39819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8638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314340"/>
            <a:ext cx="5894387" cy="1478570"/>
          </a:xfrm>
        </p:spPr>
        <p:txBody>
          <a:bodyPr anchor="b">
            <a:normAutofit/>
          </a:bodyPr>
          <a:lstStyle/>
          <a:p>
            <a:r>
              <a:rPr lang="en-US" dirty="0"/>
              <a:t>Which gender uses this service more. </a:t>
            </a:r>
          </a:p>
        </p:txBody>
      </p:sp>
      <p:sp>
        <p:nvSpPr>
          <p:cNvPr id="9" name="Content Placeholder 8">
            <a:extLst>
              <a:ext uri="{FF2B5EF4-FFF2-40B4-BE49-F238E27FC236}">
                <a16:creationId xmlns:a16="http://schemas.microsoft.com/office/drawing/2014/main" xmlns="" id="{413D41F1-557B-4194-A760-018B1968CFF6}"/>
              </a:ext>
            </a:extLst>
          </p:cNvPr>
          <p:cNvSpPr>
            <a:spLocks noGrp="1"/>
          </p:cNvSpPr>
          <p:nvPr>
            <p:ph idx="1"/>
          </p:nvPr>
        </p:nvSpPr>
        <p:spPr>
          <a:xfrm>
            <a:off x="1084263" y="1954712"/>
            <a:ext cx="5894388" cy="4560387"/>
          </a:xfrm>
        </p:spPr>
        <p:txBody>
          <a:bodyPr>
            <a:normAutofit fontScale="92500" lnSpcReduction="10000"/>
          </a:bodyPr>
          <a:lstStyle/>
          <a:p>
            <a:r>
              <a:rPr lang="en-US" dirty="0"/>
              <a:t>When is comes to providing service, there always a section which comes under consideration; that is the gender.</a:t>
            </a:r>
          </a:p>
          <a:p>
            <a:r>
              <a:rPr lang="en-US" dirty="0"/>
              <a:t>When is generated a graph for this dataset. We were able to see that the majority of users were male when compared to female and others</a:t>
            </a:r>
            <a:r>
              <a:rPr lang="en-US" dirty="0" smtClean="0"/>
              <a:t>.</a:t>
            </a:r>
          </a:p>
          <a:p>
            <a:r>
              <a:rPr lang="en-US" dirty="0" smtClean="0"/>
              <a:t>Interestingly we were also able to gather the trip duration of </a:t>
            </a:r>
            <a:r>
              <a:rPr lang="en-US" dirty="0"/>
              <a:t>each gender and saw that female and other categories on average takes longer trips than male, the </a:t>
            </a:r>
            <a:r>
              <a:rPr lang="en-US" dirty="0" smtClean="0"/>
              <a:t>graph shows </a:t>
            </a:r>
            <a:r>
              <a:rPr lang="en-US" dirty="0"/>
              <a:t>a very large number of </a:t>
            </a:r>
            <a:r>
              <a:rPr lang="en-US" dirty="0" smtClean="0"/>
              <a:t>outliers.</a:t>
            </a:r>
            <a:endParaRPr lang="en-US" dirty="0"/>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3765" r="7232" b="1"/>
          <a:stretch/>
        </p:blipFill>
        <p:spPr>
          <a:xfrm>
            <a:off x="6921500" y="533399"/>
            <a:ext cx="4394200" cy="2851457"/>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260" b="-3"/>
          <a:stretch/>
        </p:blipFill>
        <p:spPr>
          <a:xfrm>
            <a:off x="6921500" y="3433148"/>
            <a:ext cx="4394200" cy="2999262"/>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8980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1141413" y="618518"/>
            <a:ext cx="4459286" cy="1478570"/>
          </a:xfrm>
        </p:spPr>
        <p:txBody>
          <a:bodyPr>
            <a:normAutofit/>
          </a:bodyPr>
          <a:lstStyle/>
          <a:p>
            <a:r>
              <a:rPr lang="en-US" sz="3200"/>
              <a:t>Trip length by age</a:t>
            </a:r>
          </a:p>
        </p:txBody>
      </p:sp>
      <p:sp>
        <p:nvSpPr>
          <p:cNvPr id="3" name="Content Placeholder 2"/>
          <p:cNvSpPr>
            <a:spLocks noGrp="1"/>
          </p:cNvSpPr>
          <p:nvPr>
            <p:ph idx="1"/>
          </p:nvPr>
        </p:nvSpPr>
        <p:spPr>
          <a:xfrm>
            <a:off x="1168078" y="1716087"/>
            <a:ext cx="4459287" cy="3965046"/>
          </a:xfrm>
        </p:spPr>
        <p:txBody>
          <a:bodyPr>
            <a:normAutofit fontScale="92500" lnSpcReduction="10000"/>
          </a:bodyPr>
          <a:lstStyle/>
          <a:p>
            <a:r>
              <a:rPr lang="en-US" sz="2000" dirty="0"/>
              <a:t>Since we had all the information on age, length and gender. We wanted to also see how the length of a trip is affected with age. </a:t>
            </a:r>
          </a:p>
          <a:p>
            <a:r>
              <a:rPr lang="en-US" sz="2000" dirty="0"/>
              <a:t>The graph </a:t>
            </a:r>
            <a:r>
              <a:rPr lang="en-US" sz="2000" dirty="0"/>
              <a:t>here shows the </a:t>
            </a:r>
            <a:r>
              <a:rPr lang="en-US" sz="2000" dirty="0" smtClean="0"/>
              <a:t>average </a:t>
            </a:r>
            <a:r>
              <a:rPr lang="en-US" sz="2000" dirty="0"/>
              <a:t>is below 20 minutes, and that the large averages are between 71 and 79 year old group. The 84 year olds have 1 and the 71 years old have 2 users. The 79 year old group with 1 user shows that it's just one of them taking a long </a:t>
            </a:r>
            <a:r>
              <a:rPr lang="en-US" sz="2000" dirty="0" smtClean="0"/>
              <a:t>trip.</a:t>
            </a:r>
            <a:endParaRPr lang="en-US"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062" y="1435101"/>
            <a:ext cx="6058264" cy="38115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00765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1141412" y="618518"/>
            <a:ext cx="7113587" cy="1478570"/>
          </a:xfrm>
        </p:spPr>
        <p:txBody>
          <a:bodyPr>
            <a:normAutofit/>
          </a:bodyPr>
          <a:lstStyle/>
          <a:p>
            <a:r>
              <a:rPr lang="en-US" sz="3200" smtClean="0"/>
              <a:t>Short term Pass </a:t>
            </a:r>
            <a:r>
              <a:rPr lang="en-US" sz="3200" dirty="0"/>
              <a:t>holders</a:t>
            </a:r>
          </a:p>
        </p:txBody>
      </p:sp>
      <p:sp>
        <p:nvSpPr>
          <p:cNvPr id="3" name="Content Placeholder 2"/>
          <p:cNvSpPr>
            <a:spLocks noGrp="1"/>
          </p:cNvSpPr>
          <p:nvPr>
            <p:ph idx="1"/>
          </p:nvPr>
        </p:nvSpPr>
        <p:spPr>
          <a:xfrm>
            <a:off x="1220788" y="1776942"/>
            <a:ext cx="4459287" cy="4444469"/>
          </a:xfrm>
        </p:spPr>
        <p:txBody>
          <a:bodyPr>
            <a:normAutofit/>
          </a:bodyPr>
          <a:lstStyle/>
          <a:p>
            <a:r>
              <a:rPr lang="en-US" sz="2000" dirty="0"/>
              <a:t>The dataset we got had a short term pass holder variable which helped us create a graph which showed how short term pass holder vary from normal people using the facility. </a:t>
            </a:r>
            <a:endParaRPr lang="en-US" sz="2000" dirty="0" smtClean="0"/>
          </a:p>
          <a:p>
            <a:r>
              <a:rPr lang="en-US" sz="2000" dirty="0"/>
              <a:t>The short-term pass holders on average had the longer trips compared to the members. There are large number of outliers from the groups, but the members have more outliers than the short-term pass </a:t>
            </a:r>
            <a:r>
              <a:rPr lang="en-US" sz="2000" dirty="0" smtClean="0"/>
              <a:t>holder.</a:t>
            </a:r>
            <a:endParaRPr lang="en-US" sz="2000" dirty="0"/>
          </a:p>
          <a:p>
            <a:endParaRPr lang="en-US"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25079"/>
            <a:ext cx="5456279" cy="338289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31479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Start/stop stations</a:t>
            </a:r>
            <a:endParaRPr lang="en-US" dirty="0"/>
          </a:p>
        </p:txBody>
      </p:sp>
      <p:sp>
        <p:nvSpPr>
          <p:cNvPr id="3" name="Content Placeholder 2"/>
          <p:cNvSpPr>
            <a:spLocks noGrp="1"/>
          </p:cNvSpPr>
          <p:nvPr>
            <p:ph idx="1"/>
          </p:nvPr>
        </p:nvSpPr>
        <p:spPr>
          <a:xfrm>
            <a:off x="1141412" y="1676400"/>
            <a:ext cx="9488487" cy="4622800"/>
          </a:xfrm>
        </p:spPr>
        <p:txBody>
          <a:bodyPr>
            <a:normAutofit fontScale="92500"/>
          </a:bodyPr>
          <a:lstStyle/>
          <a:p>
            <a:pPr>
              <a:lnSpc>
                <a:spcPct val="100000"/>
              </a:lnSpc>
              <a:spcBef>
                <a:spcPts val="0"/>
              </a:spcBef>
              <a:buSzTx/>
            </a:pPr>
            <a:r>
              <a:rPr lang="en-US" dirty="0" smtClean="0"/>
              <a:t>Knowing which station the bike is picked up and dropped is a vital data for the company. </a:t>
            </a:r>
          </a:p>
          <a:p>
            <a:pPr>
              <a:lnSpc>
                <a:spcPct val="100000"/>
              </a:lnSpc>
              <a:spcBef>
                <a:spcPts val="0"/>
              </a:spcBef>
              <a:buSzTx/>
            </a:pPr>
            <a:r>
              <a:rPr lang="en-US" dirty="0" smtClean="0"/>
              <a:t>We created functions are let us know which stations were used the most and which ones were used least.</a:t>
            </a:r>
          </a:p>
          <a:p>
            <a:pPr>
              <a:lnSpc>
                <a:spcPct val="100000"/>
              </a:lnSpc>
              <a:spcBef>
                <a:spcPts val="0"/>
              </a:spcBef>
              <a:buSzTx/>
            </a:pPr>
            <a:r>
              <a:rPr lang="en-US" dirty="0"/>
              <a:t>The least popular stations to depart from are Pronto shop, 8D OPS 02, Pronto shop 2, Pier 66 / Alaskan Way &amp; Bell St, UW McCarty Hall / Whitman Ct, and Thomas St &amp; 5th Ave N. The most popular stations to depart from are Pier 69 / Alaskan Way &amp; Clay St, E Pine St &amp; 16th Ave, 3rd Ave &amp; Broad St, 2nd Ave &amp; Pine St, Westlake Ave &amp; 6th Ave, and E Harrison St &amp; Broadway Ave E</a:t>
            </a:r>
            <a:r>
              <a:rPr lang="en-US" dirty="0" smtClean="0"/>
              <a:t>.</a:t>
            </a:r>
          </a:p>
          <a:p>
            <a:pPr>
              <a:lnSpc>
                <a:spcPct val="100000"/>
              </a:lnSpc>
              <a:spcBef>
                <a:spcPts val="0"/>
              </a:spcBef>
              <a:buSzTx/>
            </a:pPr>
            <a:r>
              <a:rPr lang="en-US" dirty="0"/>
              <a:t>The most popular stations to arrive at are 2nd Ave &amp; Pine St, Pier 69 / Alaskan Way &amp; Clay St, Westlake Ave &amp; 6th Ave, 3rd Ave &amp; Broad St, PATH / 9th Ave &amp; Westlake Ave, and Occidental Park / Occidental Ave S &amp; S Washington St.</a:t>
            </a:r>
          </a:p>
          <a:p>
            <a:pPr>
              <a:lnSpc>
                <a:spcPct val="100000"/>
              </a:lnSpc>
              <a:spcBef>
                <a:spcPts val="0"/>
              </a:spcBef>
              <a:buSzTx/>
            </a:pPr>
            <a:endParaRPr lang="en-US" dirty="0"/>
          </a:p>
        </p:txBody>
      </p:sp>
    </p:spTree>
    <p:extLst>
      <p:ext uri="{BB962C8B-B14F-4D97-AF65-F5344CB8AC3E}">
        <p14:creationId xmlns:p14="http://schemas.microsoft.com/office/powerpoint/2010/main" val="203954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99418"/>
            <a:ext cx="5894387" cy="1478570"/>
          </a:xfrm>
        </p:spPr>
        <p:txBody>
          <a:bodyPr anchor="b">
            <a:normAutofit/>
          </a:bodyPr>
          <a:lstStyle/>
          <a:p>
            <a:r>
              <a:rPr lang="en-US"/>
              <a:t>Time period started and ended. </a:t>
            </a:r>
          </a:p>
        </p:txBody>
      </p:sp>
      <p:sp>
        <p:nvSpPr>
          <p:cNvPr id="48" name="Content Placeholder 47">
            <a:extLst>
              <a:ext uri="{FF2B5EF4-FFF2-40B4-BE49-F238E27FC236}">
                <a16:creationId xmlns:a16="http://schemas.microsoft.com/office/drawing/2014/main" xmlns="" id="{04731A2F-86C9-472B-93BE-A13F5A8E7258}"/>
              </a:ext>
            </a:extLst>
          </p:cNvPr>
          <p:cNvSpPr>
            <a:spLocks noGrp="1"/>
          </p:cNvSpPr>
          <p:nvPr>
            <p:ph idx="1"/>
          </p:nvPr>
        </p:nvSpPr>
        <p:spPr>
          <a:xfrm>
            <a:off x="1141412" y="1677988"/>
            <a:ext cx="5894388" cy="4760912"/>
          </a:xfrm>
        </p:spPr>
        <p:txBody>
          <a:bodyPr>
            <a:normAutofit lnSpcReduction="10000"/>
          </a:bodyPr>
          <a:lstStyle/>
          <a:p>
            <a:r>
              <a:rPr lang="en-US" dirty="0" smtClean="0"/>
              <a:t>Lastly, we wanted to check the time (day/night) the bikes were used the most. </a:t>
            </a:r>
            <a:r>
              <a:rPr lang="en-US" dirty="0" smtClean="0"/>
              <a:t>We also wanted see what time the trip started in the day and what time is ended.</a:t>
            </a:r>
            <a:r>
              <a:rPr lang="en-US" dirty="0" smtClean="0"/>
              <a:t> </a:t>
            </a:r>
          </a:p>
          <a:p>
            <a:r>
              <a:rPr lang="en-US" dirty="0" smtClean="0"/>
              <a:t>We generated graphs which </a:t>
            </a:r>
            <a:r>
              <a:rPr lang="en-US" dirty="0"/>
              <a:t>showed people are taking trips just before 10am or just before 8pm. There are very few late at night or very early in the morning. This however correspond to the hours you would go to or leave work, a 9am-5pm or 8am-4pm work cycle</a:t>
            </a:r>
            <a:r>
              <a:rPr lang="en-US" dirty="0" smtClean="0"/>
              <a:t>.</a:t>
            </a:r>
          </a:p>
          <a:p>
            <a:endParaRPr lang="en-US" dirty="0"/>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8245" r="920" b="1"/>
          <a:stretch/>
        </p:blipFill>
        <p:spPr>
          <a:xfrm>
            <a:off x="7035800" y="381491"/>
            <a:ext cx="4009397" cy="2736614"/>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6" name="Content Placeholder 2"/>
          <p:cNvPicPr>
            <a:picLocks noChangeAspect="1"/>
          </p:cNvPicPr>
          <p:nvPr/>
        </p:nvPicPr>
        <p:blipFill rotWithShape="1">
          <a:blip r:embed="rId4">
            <a:extLst>
              <a:ext uri="{28A0092B-C50C-407E-A947-70E740481C1C}">
                <a14:useLocalDpi xmlns:a14="http://schemas.microsoft.com/office/drawing/2010/main" val="0"/>
              </a:ext>
            </a:extLst>
          </a:blip>
          <a:srcRect l="8432" r="-5" b="-5"/>
          <a:stretch/>
        </p:blipFill>
        <p:spPr>
          <a:xfrm>
            <a:off x="7035799" y="3235443"/>
            <a:ext cx="4009397" cy="2736614"/>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70177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101</TotalTime>
  <Words>943</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Trebuchet MS</vt:lpstr>
      <vt:lpstr>Tw Cen MT</vt:lpstr>
      <vt:lpstr>Arial</vt:lpstr>
      <vt:lpstr>Circuit</vt:lpstr>
      <vt:lpstr>PRONTO</vt:lpstr>
      <vt:lpstr>PowerPoint Presentation</vt:lpstr>
      <vt:lpstr>WHAT AGE GROUP UTILIZES THIS MORE</vt:lpstr>
      <vt:lpstr>Duration of trips</vt:lpstr>
      <vt:lpstr>Which gender uses this service more. </vt:lpstr>
      <vt:lpstr>Trip length by age</vt:lpstr>
      <vt:lpstr>Short term Pass holders</vt:lpstr>
      <vt:lpstr>Start/stop stations</vt:lpstr>
      <vt:lpstr>Time period started and ended. </vt:lpstr>
      <vt:lpstr>Popular days for bike trips</vt:lpstr>
      <vt:lpstr>Thank you</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PRONTO</dc:title>
  <dc:creator>Microsoft Office User</dc:creator>
  <cp:lastModifiedBy>Microsoft Office User</cp:lastModifiedBy>
  <cp:revision>11</cp:revision>
  <dcterms:created xsi:type="dcterms:W3CDTF">2019-12-07T18:02:17Z</dcterms:created>
  <dcterms:modified xsi:type="dcterms:W3CDTF">2019-12-07T19:44:06Z</dcterms:modified>
</cp:coreProperties>
</file>