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74" r:id="rId8"/>
    <p:sldId id="267" r:id="rId9"/>
    <p:sldId id="260" r:id="rId10"/>
    <p:sldId id="261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otland.com.pl/rezystory-przewlekane/12056-rezystor-tht-cf-weglowy-14w-1-30szt-5904422305284.html" TargetMode="External"/><Relationship Id="rId3" Type="http://schemas.openxmlformats.org/officeDocument/2006/relationships/hyperlink" Target="https://botland.com.pl/grove-konwertery-i-przetworniki/13332-grove-ds1307-zegar-czasu-rzeczywistego-i2c-5903351246729.html" TargetMode="External"/><Relationship Id="rId7" Type="http://schemas.openxmlformats.org/officeDocument/2006/relationships/hyperlink" Target="https://botland.com.pl/buzzery-generatory-dzwieku/2090-buzzer-z-generatorem-fy248-23mm-3-18v-w-obudowie-5904422349011.html" TargetMode="External"/><Relationship Id="rId2" Type="http://schemas.openxmlformats.org/officeDocument/2006/relationships/hyperlink" Target="https://botland.com.pl/arduino-seria-podstawowa-oryginalne-plytki/1062-arduino-mega-2560-rev3-a000067-763004920006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land.com.pl/diody-led/19985-zestaw-diod-led-5mm-justpi-30szt-5904422329259.html" TargetMode="External"/><Relationship Id="rId5" Type="http://schemas.openxmlformats.org/officeDocument/2006/relationships/hyperlink" Target="https://www.conrad.com/p/joy-it-esp8266-wifi-modul-raspberry-pi-add-on-pcb-1503755" TargetMode="External"/><Relationship Id="rId4" Type="http://schemas.openxmlformats.org/officeDocument/2006/relationships/hyperlink" Target="https://botland.com.pl/gravity-moduly-komunikacyjne/19024-gravity-modul-komunikacyjny-z-tagiem-nfc-i2cuart-dfrobot-dfr0231-h-5904422361563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otland.com.pl/rezystory-przewlekane/12056-rezystor-tht-cf-weglowy-14w-1-30szt-5904422305284.html" TargetMode="External"/><Relationship Id="rId3" Type="http://schemas.openxmlformats.org/officeDocument/2006/relationships/hyperlink" Target="https://botland.com.pl/grove-konwertery-i-przetworniki/13332-grove-ds1307-zegar-czasu-rzeczywistego-i2c-5903351246729.html" TargetMode="External"/><Relationship Id="rId7" Type="http://schemas.openxmlformats.org/officeDocument/2006/relationships/hyperlink" Target="https://botland.com.pl/buzzery-generatory-dzwieku/2090-buzzer-z-generatorem-fy248-23mm-3-18v-w-obudowie-5904422349011.html" TargetMode="External"/><Relationship Id="rId2" Type="http://schemas.openxmlformats.org/officeDocument/2006/relationships/hyperlink" Target="https://botland.com.pl/arduino-seria-podstawowa-oryginalne-plytki/1062-arduino-mega-2560-rev3-a000067-763004920006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land.com.pl/diody-led/19985-zestaw-diod-led-5mm-justpi-30szt-5904422329259.html" TargetMode="External"/><Relationship Id="rId5" Type="http://schemas.openxmlformats.org/officeDocument/2006/relationships/hyperlink" Target="https://www.conrad.com/p/joy-it-esp8266-wifi-modul-raspberry-pi-add-on-pcb-1503755" TargetMode="External"/><Relationship Id="rId4" Type="http://schemas.openxmlformats.org/officeDocument/2006/relationships/hyperlink" Target="https://botland.com.pl/gravity-moduly-komunikacyjne/19024-gravity-modul-komunikacyjny-z-tagiem-nfc-i2cuart-dfrobot-dfr0231-h-5904422361563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System Zabezpieczenia Drzwi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pl-PL" dirty="0"/>
              <a:t>Aleksandra Lewandowska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3DDB-E9D4-5B2D-1BC7-297B0257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190428"/>
            <a:ext cx="11029616" cy="1188720"/>
          </a:xfrm>
        </p:spPr>
        <p:txBody>
          <a:bodyPr/>
          <a:lstStyle/>
          <a:p>
            <a:r>
              <a:rPr lang="pl-PL" dirty="0"/>
              <a:t>Moduł do zapisu danych na Tag NFC (kartę mod-07053)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144D2-A712-F4A9-B0FB-FCD3AC0895CD}"/>
              </a:ext>
            </a:extLst>
          </p:cNvPr>
          <p:cNvSpPr txBox="1"/>
          <p:nvPr/>
        </p:nvSpPr>
        <p:spPr>
          <a:xfrm>
            <a:off x="323072" y="1387537"/>
            <a:ext cx="8990901" cy="535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&lt;DFRobot_PN532.h&gt;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BLOCK_SIZE        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PN532_IRQ         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INTERRUPT         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POLLING           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pl-PL" sz="900" dirty="0">
              <a:solidFill>
                <a:srgbClr val="00666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WRITE_BLOCK_NO     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DFRobot_PN532_IIC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PN532_IRQ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POLLING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BLOCK_SIZE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"083f99ab-77bf-4974-a3d7-b147ac60b41a&amp;1234567890"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pl-PL" sz="900" dirty="0" err="1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device</a:t>
            </a:r>
            <a:r>
              <a:rPr lang="pl-PL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&amp; </a:t>
            </a:r>
            <a:r>
              <a:rPr lang="pl-PL" sz="900" dirty="0" err="1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generated</a:t>
            </a:r>
            <a:r>
              <a:rPr lang="pl-PL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TOTP </a:t>
            </a:r>
            <a:r>
              <a:rPr lang="pl-PL" sz="900" dirty="0" err="1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code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writeToBlock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setup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115200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"Initializing"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delay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"Waiting for a card......"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loop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writeToBlock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WRITE_BLOCK_NO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&amp;&amp;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writeToBlock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WRITE_BLOCK_NO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BLOCK_SIZE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&amp;&amp;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writeToBlock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WRITE_BLOCK_NO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BLOCK_SIZE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delay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2500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writeToBlock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writeData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"Block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 written(string):"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38.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39.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l-PL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689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F127-4C6C-F81D-2732-9948CC5A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RTC HANDLER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40DF1-67C4-D1ED-FAE5-9ACB370A78DE}"/>
              </a:ext>
            </a:extLst>
          </p:cNvPr>
          <p:cNvSpPr txBox="1"/>
          <p:nvPr/>
        </p:nvSpPr>
        <p:spPr>
          <a:xfrm>
            <a:off x="581192" y="2104803"/>
            <a:ext cx="45195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#ifndef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RTCHandler_h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RTCHandler_h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Arduino.h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RTClib.h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RTC_DS1307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daysOfTheWeek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"Sunday"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"Monday"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"Tuesday"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"Wednesday"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"Thursday"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"Friday"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"Saturday"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setupRTC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l-PL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unsigned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getTimestamp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pl-PL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#endif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0F8F8-C7E6-B1F0-42CF-7F9C7BAB1A9B}"/>
              </a:ext>
            </a:extLst>
          </p:cNvPr>
          <p:cNvSpPr txBox="1"/>
          <p:nvPr/>
        </p:nvSpPr>
        <p:spPr>
          <a:xfrm>
            <a:off x="5421385" y="959093"/>
            <a:ext cx="609460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setupRTC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"Couldn't find RTC"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flush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delay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getTimestamp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DateTime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now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secondstime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DateTime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now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'/'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month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'/'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("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daysOfTheWeek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dayOfTheWeek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()]);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since midnight 1/1/1970 =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unixtime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 =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unixtime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86400L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l-PL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pl-PL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pl-PL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l-PL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"d"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l-PL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pl-PL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pl-PL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34.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35.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C582-E6AC-9DB8-F35C-FA78DEAE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12" y="0"/>
            <a:ext cx="11029616" cy="1188720"/>
          </a:xfrm>
        </p:spPr>
        <p:txBody>
          <a:bodyPr/>
          <a:lstStyle/>
          <a:p>
            <a:r>
              <a:rPr lang="pl-PL" dirty="0"/>
              <a:t>NFC Handler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F284-3396-B98D-7566-D64F4281EE7D}"/>
              </a:ext>
            </a:extLst>
          </p:cNvPr>
          <p:cNvSpPr txBox="1"/>
          <p:nvPr/>
        </p:nvSpPr>
        <p:spPr>
          <a:xfrm>
            <a:off x="3267956" y="772196"/>
            <a:ext cx="60946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#ifndef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NFCHandler_h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NFCHandler_h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&lt;DFRobot_PN532.h&gt;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Arduino.h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deviceUID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totpCode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isSuccess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errMsg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printTagContent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"Device UID: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deviceUID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"TOTP Code: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totpCode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BLOCK_SIZE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PN532_IRQ 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INTERRUPT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POLLING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READ_BLOCK_NO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DFRobot_PN532_IIC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DFRobot_PN532_IIC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PN532_IRQ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POLLING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35.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setupNFC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searchNFCCard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handleCardRead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handleCardReadFailure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44.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46. </a:t>
            </a:r>
            <a:r>
              <a:rPr lang="pl-PL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#endif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6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85226-6461-8E8B-5E38-74E83289BB41}"/>
              </a:ext>
            </a:extLst>
          </p:cNvPr>
          <p:cNvSpPr txBox="1"/>
          <p:nvPr/>
        </p:nvSpPr>
        <p:spPr>
          <a:xfrm>
            <a:off x="304101" y="789812"/>
            <a:ext cx="6094602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setupNFC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delay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"Waiting for a card......"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handleCardReadFailure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"Block 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read failure!"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readData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handleCardReadFailure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handleCardRead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handleCardRead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blockNumber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68C0C-C617-B32C-CDFC-C3DFD4525F26}"/>
              </a:ext>
            </a:extLst>
          </p:cNvPr>
          <p:cNvSpPr txBox="1"/>
          <p:nvPr/>
        </p:nvSpPr>
        <p:spPr>
          <a:xfrm>
            <a:off x="6096000" y="789812"/>
            <a:ext cx="609460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searchNFCCard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success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READ_BLOCK_NO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success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READ_BLOCK_NO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BLOCK_SIZE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success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readBlock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READ_BLOCK_NO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BLOCK_SIZE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success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isSuccess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errMsg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strdup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Wystąpił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błąd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deviceUID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strtok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dataRead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"&amp;"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totpCode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strtok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"&amp;"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isSuccess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de-DE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errMsg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strdup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de-DE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tag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de-DE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isSuccess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de-DE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errMsg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de-DE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strdup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"Nie </a:t>
            </a:r>
            <a:r>
              <a:rPr lang="de-DE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przyłożono</a:t>
            </a:r>
            <a:r>
              <a:rPr lang="de-DE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karty</a:t>
            </a:r>
            <a:r>
              <a:rPr lang="de-DE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de-DE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l-PL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resultTag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4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F16A-313A-7694-97E1-5E17C1BD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23" y="0"/>
            <a:ext cx="11029616" cy="1188720"/>
          </a:xfrm>
        </p:spPr>
        <p:txBody>
          <a:bodyPr/>
          <a:lstStyle/>
          <a:p>
            <a:r>
              <a:rPr lang="pl-PL" dirty="0" err="1"/>
              <a:t>Cryptographic</a:t>
            </a:r>
            <a:r>
              <a:rPr lang="pl-PL" dirty="0"/>
              <a:t> Handler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08CE-24E1-81D3-7D4E-373565349A3B}"/>
              </a:ext>
            </a:extLst>
          </p:cNvPr>
          <p:cNvSpPr txBox="1"/>
          <p:nvPr/>
        </p:nvSpPr>
        <p:spPr>
          <a:xfrm>
            <a:off x="405023" y="1407458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#ifndef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CryptoHandler_h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CryptoHandler_h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"sha1.h"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TOTP.h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"Base32.h"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Arduino.h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Base32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base32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testHashingFunction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testTOTPFunction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_key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pl-PL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#endif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FA406-1106-B0A9-4ADB-A96E8E8900C4}"/>
              </a:ext>
            </a:extLst>
          </p:cNvPr>
          <p:cNvSpPr txBox="1"/>
          <p:nvPr/>
        </p:nvSpPr>
        <p:spPr>
          <a:xfrm>
            <a:off x="5614332" y="1407458"/>
            <a:ext cx="609460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printHash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hash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"0123456789abcdef"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]&gt;&gt;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"0123456789abcdef"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]&amp;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0xf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testHashingFunction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"Test: FIPS 180-2 C.1 and RFC3174 7.3 TEST1"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"Expect:a9993e364706816aba3e25717850c26c9cd0d89d"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"Result:"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abc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printHash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Sha1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testTOTPFunction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_key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decode key from base 32 and use as </a:t>
            </a:r>
            <a:r>
              <a:rPr lang="en-US" sz="900" dirty="0" err="1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hmacKey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hmacKey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0x4d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0x79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0x4c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0x65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0x67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0x6f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0x44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0x6f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0x6f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0x72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TOTP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totp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TOTP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hmacKey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10 -&gt; length of the key | 60 -&gt; timestep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secondstime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getTimestamp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secondstime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newCode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totp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secondstime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32. </a:t>
            </a:r>
            <a:r>
              <a:rPr lang="pl-PL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pl-PL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pl-PL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pl-PL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l-PL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newCode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33. </a:t>
            </a:r>
            <a:r>
              <a:rPr lang="pl-PL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9417-D633-2C15-A833-D6AA59F1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Główny kod obsługujący mikrokontroler </a:t>
            </a:r>
            <a:r>
              <a:rPr lang="pl-PL" dirty="0" err="1"/>
              <a:t>Arduino</a:t>
            </a:r>
            <a:r>
              <a:rPr lang="pl-PL" dirty="0"/>
              <a:t> Mega 2560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CE981-E1D3-5041-BB35-A57F930D9E35}"/>
              </a:ext>
            </a:extLst>
          </p:cNvPr>
          <p:cNvSpPr txBox="1"/>
          <p:nvPr/>
        </p:nvSpPr>
        <p:spPr>
          <a:xfrm>
            <a:off x="455357" y="2185363"/>
            <a:ext cx="54169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setup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115200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HIGH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LOW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noTone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setupRTC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setupNFC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we need to download over http the hash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testTOTPFunction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strdup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"RTKTCEXAJKRDRQAG7P62FO3RBKJQPU7INFHB7C2GDYPDB5WURPMQ"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63C1F-3ACA-A372-DFBD-A621AFAD7575}"/>
              </a:ext>
            </a:extLst>
          </p:cNvPr>
          <p:cNvSpPr txBox="1"/>
          <p:nvPr/>
        </p:nvSpPr>
        <p:spPr>
          <a:xfrm>
            <a:off x="5872294" y="2182844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CryptoHandler.h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setup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115200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HIGH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LOW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noTone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setupRTC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nfcHandler</a:t>
            </a:r>
            <a:r>
              <a:rPr lang="en-US" sz="9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setupNFC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we need to download over http the hash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rtcHandler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cryptoHandler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testTOTPFunction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strdup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"RTKTCEXAJKRDRQAG7P62FO3RBKJQPU7INFHB7C2GDYPDB5WURPMQ"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9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0839-1132-D7DF-645D-B73F4313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użytkownika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F44EA-2711-12D5-3BDE-2AA374965E6E}"/>
              </a:ext>
            </a:extLst>
          </p:cNvPr>
          <p:cNvSpPr txBox="1"/>
          <p:nvPr/>
        </p:nvSpPr>
        <p:spPr>
          <a:xfrm>
            <a:off x="581192" y="2013358"/>
            <a:ext cx="9588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Aby skorzystać z mechanizmu zamka:</a:t>
            </a:r>
            <a:br>
              <a:rPr lang="pl-PL" sz="1400" dirty="0"/>
            </a:b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Użytkownik powinien przyłożyć </a:t>
            </a:r>
            <a:r>
              <a:rPr lang="pl-PL" sz="1400" dirty="0" err="1"/>
              <a:t>tag</a:t>
            </a:r>
            <a:r>
              <a:rPr lang="pl-PL" sz="1400" dirty="0"/>
              <a:t> NFC (kartę RFID lub telefon wyposażony w moduł NFC) do czytnika </a:t>
            </a:r>
            <a:r>
              <a:rPr lang="pl-PL" sz="1400" dirty="0" err="1"/>
              <a:t>tagów</a:t>
            </a:r>
            <a:r>
              <a:rPr lang="pl-PL" sz="1400" dirty="0"/>
              <a:t> NFC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Jeżeli </a:t>
            </a:r>
            <a:r>
              <a:rPr lang="pl-PL" sz="1400" dirty="0" err="1"/>
              <a:t>tag</a:t>
            </a:r>
            <a:r>
              <a:rPr lang="pl-PL" sz="1400" dirty="0"/>
              <a:t> RFID jest wyposażony w odpowiedni identyfikator urządzenia oraz kod zmienny, który pokryje się w czasie z kodem wymaganym do otworzenia zamka, zielona dioda zaświeci się oraz brzęczek zacznie brzęczeć.</a:t>
            </a:r>
            <a:br>
              <a:rPr lang="pl-PL" sz="1400" dirty="0"/>
            </a:br>
            <a:br>
              <a:rPr lang="pl-PL" sz="1400" dirty="0"/>
            </a:br>
            <a:r>
              <a:rPr lang="pl-PL" sz="1400" b="1" dirty="0"/>
              <a:t>Odpowiedni format </a:t>
            </a:r>
            <a:r>
              <a:rPr lang="pl-PL" sz="1400" b="1" dirty="0" err="1"/>
              <a:t>tagu</a:t>
            </a:r>
            <a:r>
              <a:rPr lang="pl-PL" sz="1400" b="1" dirty="0"/>
              <a:t> RFID:</a:t>
            </a:r>
            <a:br>
              <a:rPr lang="pl-PL" sz="1400" b="1" dirty="0"/>
            </a:br>
            <a:r>
              <a:rPr lang="en-US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083f99ab-77bf-4974-a3d7-b147ac60b41a&amp;1234567890</a:t>
            </a:r>
            <a:r>
              <a:rPr lang="pl-PL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br>
              <a:rPr lang="pl-PL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l-PL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gdzie, </a:t>
            </a:r>
            <a:br>
              <a:rPr lang="pl-PL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083f99ab-77bf-4974-a3d7-b147ac60b41a</a:t>
            </a:r>
            <a:r>
              <a:rPr lang="pl-PL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identyfikator urządzenia</a:t>
            </a:r>
            <a:br>
              <a:rPr lang="pl-PL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1234567890</a:t>
            </a:r>
            <a:r>
              <a:rPr lang="pl-PL" sz="1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kod TOTP</a:t>
            </a:r>
            <a:br>
              <a:rPr lang="pl-PL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pl-PL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Consolas" panose="020B0609020204030204" pitchFamily="49" charset="0"/>
                <a:cs typeface="Courier New" panose="02070309020205020404" pitchFamily="49" charset="0"/>
              </a:rPr>
              <a:t>Aby użytkownik był wyposażony w odpowiedni kod zmienny, musi mieć dostęp do karty, na której dany kod jest zapisywany lub docelowo z wykorzystaniem aplikacji Android.</a:t>
            </a:r>
            <a:br>
              <a:rPr lang="pl-PL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pl-PL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Consolas" panose="020B0609020204030204" pitchFamily="49" charset="0"/>
                <a:cs typeface="Courier New" panose="02070309020205020404" pitchFamily="49" charset="0"/>
              </a:rPr>
              <a:t>W przypadku aplikacji Android, użytkownik będzie musiał zalogować się z wykorzystaniem aplikacji mobilnej.</a:t>
            </a:r>
            <a:br>
              <a:rPr lang="pl-PL" sz="1400" dirty="0"/>
            </a:b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5980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DE5-AD70-C501-C475-58D80E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A484-9E2E-3096-102B-D675BAD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4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D2DED5-4BAD-E28C-18A5-F4988C77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1. </a:t>
            </a:r>
            <a:r>
              <a:rPr lang="pl-PL" b="0" i="0" dirty="0">
                <a:effectLst/>
                <a:latin typeface="Arial" panose="020B0604020202020204" pitchFamily="34" charset="0"/>
              </a:rPr>
              <a:t>Zamek współpracuje w sieci z innymi urządzeniami.</a:t>
            </a:r>
          </a:p>
          <a:p>
            <a:r>
              <a:rPr lang="pl-PL" dirty="0">
                <a:latin typeface="Arial" panose="020B0604020202020204" pitchFamily="34" charset="0"/>
              </a:rPr>
              <a:t>2. </a:t>
            </a:r>
            <a:r>
              <a:rPr lang="pl-PL" b="0" i="0" dirty="0">
                <a:effectLst/>
                <a:latin typeface="Arial" panose="020B0604020202020204" pitchFamily="34" charset="0"/>
              </a:rPr>
              <a:t>Z zamkiem można komunikować się w sposób bezprzewodowy (np. NFC, Bluetooth etc.)</a:t>
            </a:r>
            <a:endParaRPr lang="pl-PL" dirty="0">
              <a:latin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</a:rPr>
              <a:t>3. </a:t>
            </a:r>
            <a:r>
              <a:rPr lang="pl-PL" b="0" i="0" dirty="0">
                <a:effectLst/>
                <a:latin typeface="Arial" panose="020B0604020202020204" pitchFamily="34" charset="0"/>
              </a:rPr>
              <a:t>Zamek zasilany jest zasilaniem stałym.</a:t>
            </a:r>
          </a:p>
          <a:p>
            <a:r>
              <a:rPr lang="pl-PL" dirty="0">
                <a:latin typeface="Arial" panose="020B0604020202020204" pitchFamily="34" charset="0"/>
              </a:rPr>
              <a:t>4. </a:t>
            </a:r>
            <a:r>
              <a:rPr lang="pl-PL" b="0" i="0" dirty="0">
                <a:effectLst/>
                <a:latin typeface="Arial" panose="020B0604020202020204" pitchFamily="34" charset="0"/>
              </a:rPr>
              <a:t>W ramach sieci zamek komunikuje się w sposób bezprzewodowy.</a:t>
            </a:r>
            <a:endParaRPr lang="pl-PL" dirty="0">
              <a:latin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</a:rPr>
              <a:t>5. </a:t>
            </a:r>
            <a:r>
              <a:rPr lang="pl-PL" b="0" i="0" dirty="0">
                <a:effectLst/>
                <a:latin typeface="Arial" panose="020B0604020202020204" pitchFamily="34" charset="0"/>
              </a:rPr>
              <a:t>Dodatkowo zamek jest wyposażony w sygnalizator otwarcia oraz blokady (dioda i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buzzer</a:t>
            </a:r>
            <a:r>
              <a:rPr lang="pl-PL" b="0" i="0" dirty="0"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pl-PL" dirty="0">
                <a:latin typeface="Arial" panose="020B0604020202020204" pitchFamily="34" charset="0"/>
              </a:rPr>
              <a:t>6. </a:t>
            </a:r>
            <a:r>
              <a:rPr lang="pl-PL" b="0" i="0" dirty="0">
                <a:effectLst/>
                <a:latin typeface="Arial" panose="020B0604020202020204" pitchFamily="34" charset="0"/>
              </a:rPr>
              <a:t>W ramach systemu zamek będzie współpracował z innym urządzeniami które będą przechowywać informacje o kluczach wymaganych do otwarcia zamka.</a:t>
            </a:r>
            <a:endParaRPr lang="pl-PL" dirty="0">
              <a:latin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</a:rPr>
              <a:t>7. </a:t>
            </a:r>
            <a:r>
              <a:rPr lang="pl-PL" b="0" i="0" dirty="0">
                <a:effectLst/>
                <a:latin typeface="Arial" panose="020B0604020202020204" pitchFamily="34" charset="0"/>
              </a:rPr>
              <a:t>Zamek będzie zapisywał w pamięci w sposób tymczasowy poświadczenia, z których będzie korzystał w przypadku odłączenia od sieci.</a:t>
            </a:r>
          </a:p>
          <a:p>
            <a:r>
              <a:rPr lang="pl-PL" dirty="0">
                <a:latin typeface="Arial" panose="020B0604020202020204" pitchFamily="34" charset="0"/>
              </a:rPr>
              <a:t>8. </a:t>
            </a:r>
            <a:r>
              <a:rPr lang="pl-PL" b="0" i="0" dirty="0">
                <a:effectLst/>
                <a:latin typeface="Arial" panose="020B0604020202020204" pitchFamily="34" charset="0"/>
              </a:rPr>
              <a:t>Aby otworzyć zamek, na wejściu musi pojawić się odpowiedni kod zmienny.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4A07-6C4D-4C76-2509-33D39E2B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FUNKCJONALNA: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E9BBC-D56A-06F0-EDA3-32BE96E049FC}"/>
              </a:ext>
            </a:extLst>
          </p:cNvPr>
          <p:cNvSpPr txBox="1"/>
          <p:nvPr/>
        </p:nvSpPr>
        <p:spPr>
          <a:xfrm>
            <a:off x="581192" y="1996580"/>
            <a:ext cx="5752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Aby spełnić wymagania tematu projektu, możemy zdefiniować trzy niezbędne komponenty, z których nasz system powinien się składać. </a:t>
            </a:r>
          </a:p>
          <a:p>
            <a:endParaRPr lang="pl-PL" sz="1200" dirty="0"/>
          </a:p>
          <a:p>
            <a:pPr marL="342900" indent="-342900">
              <a:buFont typeface="+mj-lt"/>
              <a:buAutoNum type="arabicPeriod"/>
            </a:pPr>
            <a:r>
              <a:rPr lang="pl-PL" sz="1200" dirty="0"/>
              <a:t>Aplikacja www/</a:t>
            </a:r>
            <a:r>
              <a:rPr lang="pl-PL" sz="1200" dirty="0" err="1"/>
              <a:t>api</a:t>
            </a:r>
            <a:r>
              <a:rPr lang="pl-PL" sz="1200" dirty="0"/>
              <a:t>, która będzie zawierać niezbędne informacje do otworzenia zamka </a:t>
            </a:r>
            <a:br>
              <a:rPr lang="pl-PL" sz="1200" dirty="0"/>
            </a:br>
            <a:endParaRPr lang="pl-PL" sz="1200" dirty="0"/>
          </a:p>
          <a:p>
            <a:pPr marL="342900" indent="-342900">
              <a:buFont typeface="+mj-lt"/>
              <a:buAutoNum type="arabicPeriod"/>
            </a:pPr>
            <a:r>
              <a:rPr lang="pl-PL" sz="1200" dirty="0"/>
              <a:t>Układ mikrokontrolerowy, który będzie współpracował z aplikacją www/</a:t>
            </a:r>
            <a:r>
              <a:rPr lang="pl-PL" sz="1200" dirty="0" err="1"/>
              <a:t>api</a:t>
            </a:r>
            <a:r>
              <a:rPr lang="pl-PL" sz="1200" dirty="0"/>
              <a:t> w celu zdefiniowania czy podane poświadczenia uprawniają do otworzenia zamka </a:t>
            </a:r>
            <a:br>
              <a:rPr lang="pl-PL" sz="1200" dirty="0"/>
            </a:br>
            <a:endParaRPr lang="pl-PL" sz="1200" dirty="0"/>
          </a:p>
          <a:p>
            <a:pPr marL="342900" indent="-342900">
              <a:buFont typeface="+mj-lt"/>
              <a:buAutoNum type="arabicPeriod"/>
            </a:pPr>
            <a:r>
              <a:rPr lang="pl-PL" sz="1200" dirty="0"/>
              <a:t>Mechanizm, które umożliwia wyposażenie użytkownika w wymagane poświadczenia, aby użytkownik był w stanie podać odpowiednie poświadczenia (</a:t>
            </a:r>
            <a:r>
              <a:rPr lang="pl-PL" sz="1200" dirty="0" err="1"/>
              <a:t>token</a:t>
            </a:r>
            <a:r>
              <a:rPr lang="pl-PL" sz="1200" dirty="0"/>
              <a:t> NFC) i otworzyć zamek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AAE70-4DBF-33D7-FD68-E7E37B2A55C9}"/>
              </a:ext>
            </a:extLst>
          </p:cNvPr>
          <p:cNvSpPr txBox="1"/>
          <p:nvPr/>
        </p:nvSpPr>
        <p:spPr>
          <a:xfrm>
            <a:off x="6644080" y="1996580"/>
            <a:ext cx="536056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i="1" dirty="0"/>
              <a:t>APLIKACJA www/</a:t>
            </a:r>
            <a:r>
              <a:rPr lang="pl-PL" sz="1200" b="1" i="1" dirty="0" err="1"/>
              <a:t>api</a:t>
            </a:r>
            <a:r>
              <a:rPr lang="pl-PL" sz="1200" dirty="0"/>
              <a:t>: </a:t>
            </a:r>
            <a:br>
              <a:rPr lang="pl-PL" sz="1200" dirty="0"/>
            </a:br>
            <a:br>
              <a:rPr lang="pl-PL" sz="1200" dirty="0"/>
            </a:br>
            <a:r>
              <a:rPr lang="pl-PL" sz="1100" dirty="0"/>
              <a:t>Aplikacja będzie zawierać bazę danych, która będzie przechowywać informację o użytkownikach, o przypisanych uprawnieniach dostępu do odpowiednich zamków (klucze), na podstawie których generowany w czasie rzeczywistym będzie kod TOTP. Zamek oraz </a:t>
            </a:r>
            <a:r>
              <a:rPr lang="pl-PL" sz="1100" dirty="0" err="1"/>
              <a:t>token</a:t>
            </a:r>
            <a:r>
              <a:rPr lang="pl-PL" sz="1100" dirty="0"/>
              <a:t> NFC w danej chwili na podstawie posiadanych kluczy powinny być w stanie wyliczyć kod TOTP, i jeżeli obydwa kody są zgodne zamek powinien się otworzyć. Dodatkowo aplikacja www powinna być wyposażona w możliwość nadawania oraz odbierania uprawnień danemu użytkownikowi.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D49B0-FAD7-80BE-C88C-F1DBD1616940}"/>
              </a:ext>
            </a:extLst>
          </p:cNvPr>
          <p:cNvSpPr txBox="1"/>
          <p:nvPr/>
        </p:nvSpPr>
        <p:spPr>
          <a:xfrm>
            <a:off x="6644080" y="3926048"/>
            <a:ext cx="513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i="1" dirty="0"/>
              <a:t>MECHANIZM ZAOPATRZENIA UŻYTKOWNIKA W POŚWIADCZENIA:</a:t>
            </a:r>
            <a:r>
              <a:rPr lang="pl-PL" sz="1200" i="1" dirty="0"/>
              <a:t> </a:t>
            </a:r>
          </a:p>
          <a:p>
            <a:endParaRPr lang="pl-PL" sz="1200" dirty="0"/>
          </a:p>
          <a:p>
            <a:r>
              <a:rPr lang="pl-PL" sz="1100" dirty="0"/>
              <a:t>Z wykorzystaniem platformy Android, użytkownik będzie musiał zalogować się do systemu oraz pobrać odpowiednie poświadczenia (klucz), na podstawie którego powinien wyliczyć kod TOTP. Następnie z wykorzystaniem wbudowanego komponentu NFC, powinien wyemitować informacje o przypisanym identyfikatorze użytkownika oraz wyliczony w czasie rzeczywistym kod TOTP, na podstawie którego układ zamka powinien podjąć decyzję o otwarciu czy zamknięciu zamka.</a:t>
            </a:r>
          </a:p>
        </p:txBody>
      </p:sp>
      <p:pic>
        <p:nvPicPr>
          <p:cNvPr id="1028" name="Picture 4" descr="Android (operating system) - Wikipedia">
            <a:extLst>
              <a:ext uri="{FF2B5EF4-FFF2-40B4-BE49-F238E27FC236}">
                <a16:creationId xmlns:a16="http://schemas.microsoft.com/office/drawing/2014/main" id="{7A3B711C-D133-D630-861E-46640024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30" y="611661"/>
            <a:ext cx="1438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- Free interface icons">
            <a:extLst>
              <a:ext uri="{FF2B5EF4-FFF2-40B4-BE49-F238E27FC236}">
                <a16:creationId xmlns:a16="http://schemas.microsoft.com/office/drawing/2014/main" id="{2DD990B8-83FA-BF5A-33DC-E7C52D5E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90" y="725701"/>
            <a:ext cx="1457844" cy="14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91E0-3626-D35F-7047-B1A77A46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UKŁAD ZAMKA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B560B-C6DC-5642-A5D8-0EF9A7C5236E}"/>
              </a:ext>
            </a:extLst>
          </p:cNvPr>
          <p:cNvSpPr txBox="1"/>
          <p:nvPr/>
        </p:nvSpPr>
        <p:spPr>
          <a:xfrm>
            <a:off x="581191" y="1890876"/>
            <a:ext cx="112976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Układ mikrokontrolerowy zamka powinien być wyposażony w czytnik </a:t>
            </a:r>
            <a:r>
              <a:rPr lang="pl-PL" sz="1200" dirty="0" err="1"/>
              <a:t>tokenów</a:t>
            </a:r>
            <a:r>
              <a:rPr lang="pl-PL" sz="1200" dirty="0"/>
              <a:t> NFC, na podstawie których będzie odczytywał identyfikator użytkownika oraz kod TOTP.</a:t>
            </a:r>
          </a:p>
          <a:p>
            <a:r>
              <a:rPr lang="pl-PL" sz="1200" dirty="0"/>
              <a:t>Na podstawie identyfikatora, układ powinien z wykorzystaniem adaptera wifi i dostępu do Internetu wykonać zapytanie do </a:t>
            </a:r>
            <a:r>
              <a:rPr lang="pl-PL" sz="1200" dirty="0" err="1"/>
              <a:t>api</a:t>
            </a:r>
            <a:r>
              <a:rPr lang="pl-PL" sz="1200" dirty="0"/>
              <a:t>. </a:t>
            </a:r>
          </a:p>
          <a:p>
            <a:r>
              <a:rPr lang="pl-PL" sz="1200" dirty="0"/>
              <a:t>Na podstawie odpowiedzi serwera w czasie rzeczywistym z wykorzystaniem RTC (real </a:t>
            </a:r>
            <a:r>
              <a:rPr lang="pl-PL" sz="1200" dirty="0" err="1"/>
              <a:t>time</a:t>
            </a:r>
            <a:r>
              <a:rPr lang="pl-PL" sz="1200" dirty="0"/>
              <a:t> </a:t>
            </a:r>
            <a:r>
              <a:rPr lang="pl-PL" sz="1200" dirty="0" err="1"/>
              <a:t>clock</a:t>
            </a:r>
            <a:r>
              <a:rPr lang="pl-PL" sz="1200" dirty="0"/>
              <a:t>), powinien być w stanie za pomocą otrzymanego klucza wygenerować kod TOTP. </a:t>
            </a:r>
          </a:p>
          <a:p>
            <a:r>
              <a:rPr lang="pl-PL" sz="1200" dirty="0"/>
              <a:t>W przypadku, w którym obydwa kody się pokrywają, ten dostarczony z wykorzystaniem </a:t>
            </a:r>
            <a:r>
              <a:rPr lang="pl-PL" sz="1200" dirty="0" err="1"/>
              <a:t>tokenu</a:t>
            </a:r>
            <a:r>
              <a:rPr lang="pl-PL" sz="1200" dirty="0"/>
              <a:t> NFC oraz wyliczony kod TOTP w czasie rzeczywistym przez układ mikrokontrolerowy powinien spowodować otwarcie zamka magnetycznego oraz zaświecenie się zielonej lampki. W przypadku przeciwnym, użytkownik powinien zostać poinformowany o dostarczeniu błędnych poświadczeń (zaświetlenie się czerwonej lampki).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10465-E21F-1DD3-5CBC-08A5A51F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70" y="3489852"/>
            <a:ext cx="3653460" cy="30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AE4B-7737-646A-DCB6-65AAE07C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blokowy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9E4088-FD34-4381-E634-C75E9656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219" y="2282840"/>
            <a:ext cx="4776517" cy="36337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0B874-4E37-4D1C-63E6-93211701A2BF}"/>
              </a:ext>
            </a:extLst>
          </p:cNvPr>
          <p:cNvSpPr txBox="1"/>
          <p:nvPr/>
        </p:nvSpPr>
        <p:spPr>
          <a:xfrm>
            <a:off x="581192" y="1890876"/>
            <a:ext cx="53186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Układ mikrokontrolerowy będzie składać się z elementów:</a:t>
            </a:r>
          </a:p>
          <a:p>
            <a:pPr marL="342900" indent="-342900">
              <a:buAutoNum type="arabicPeriod"/>
            </a:pPr>
            <a:r>
              <a:rPr lang="pl-PL" sz="1400" dirty="0"/>
              <a:t>Mikrokontrolera </a:t>
            </a:r>
            <a:r>
              <a:rPr lang="pl-PL" sz="1400" b="1" dirty="0" err="1"/>
              <a:t>Arduino</a:t>
            </a:r>
            <a:endParaRPr lang="pl-PL" sz="1400" b="1" dirty="0"/>
          </a:p>
          <a:p>
            <a:pPr marL="342900" indent="-342900">
              <a:buAutoNum type="arabicPeriod"/>
            </a:pPr>
            <a:r>
              <a:rPr lang="pl-PL" sz="1400" dirty="0"/>
              <a:t>Zegar czasu rzeczywistego (</a:t>
            </a:r>
            <a:r>
              <a:rPr lang="pl-PL" sz="1400" b="1" dirty="0"/>
              <a:t>RTC</a:t>
            </a:r>
            <a:r>
              <a:rPr lang="pl-PL" sz="1400" dirty="0"/>
              <a:t>)</a:t>
            </a:r>
          </a:p>
          <a:p>
            <a:pPr marL="342900" indent="-342900">
              <a:buAutoNum type="arabicPeriod"/>
            </a:pPr>
            <a:r>
              <a:rPr lang="pl-PL" sz="1400" dirty="0"/>
              <a:t>Moduł </a:t>
            </a:r>
            <a:r>
              <a:rPr lang="pl-PL" sz="1400" dirty="0" err="1"/>
              <a:t>WiFi</a:t>
            </a:r>
            <a:r>
              <a:rPr lang="pl-PL" sz="1400" dirty="0"/>
              <a:t> (</a:t>
            </a:r>
            <a:r>
              <a:rPr lang="pl-PL" sz="1400" b="1" dirty="0"/>
              <a:t>ESP 8266</a:t>
            </a:r>
            <a:r>
              <a:rPr lang="pl-PL" sz="1400" dirty="0"/>
              <a:t>)</a:t>
            </a:r>
          </a:p>
          <a:p>
            <a:pPr marL="342900" indent="-342900">
              <a:buAutoNum type="arabicPeriod"/>
            </a:pPr>
            <a:r>
              <a:rPr lang="pl-PL" sz="1400" dirty="0"/>
              <a:t>Moduł NFC do odczytania informacji z </a:t>
            </a:r>
            <a:r>
              <a:rPr lang="pl-PL" sz="1400" dirty="0" err="1"/>
              <a:t>tagu</a:t>
            </a:r>
            <a:r>
              <a:rPr lang="pl-PL" sz="1400" dirty="0"/>
              <a:t> (</a:t>
            </a:r>
            <a:r>
              <a:rPr lang="pl-PL" sz="1400" b="1" dirty="0"/>
              <a:t>NFC Module</a:t>
            </a:r>
            <a:r>
              <a:rPr lang="pl-PL" sz="1400" dirty="0"/>
              <a:t>)</a:t>
            </a:r>
          </a:p>
          <a:p>
            <a:pPr marL="342900" indent="-342900">
              <a:buAutoNum type="arabicPeriod"/>
            </a:pPr>
            <a:r>
              <a:rPr lang="pl-PL" sz="1400" dirty="0"/>
              <a:t>Głośnika informującego o sygnalizacji otwarcia zamka (</a:t>
            </a:r>
            <a:r>
              <a:rPr lang="pl-PL" sz="1400" b="1" dirty="0" err="1"/>
              <a:t>Buzzer</a:t>
            </a:r>
            <a:r>
              <a:rPr lang="pl-PL" sz="1400" dirty="0"/>
              <a:t>)</a:t>
            </a:r>
          </a:p>
          <a:p>
            <a:pPr marL="342900" indent="-342900">
              <a:buAutoNum type="arabicPeriod"/>
            </a:pPr>
            <a:r>
              <a:rPr lang="pl-PL" sz="1400" dirty="0"/>
              <a:t>Lampek LED sygnalizujących otwarcie zamka (</a:t>
            </a:r>
            <a:r>
              <a:rPr lang="pl-PL" sz="1400" b="1" dirty="0" err="1"/>
              <a:t>LEDs</a:t>
            </a:r>
            <a:r>
              <a:rPr lang="pl-PL" sz="1400" dirty="0"/>
              <a:t>)</a:t>
            </a:r>
          </a:p>
          <a:p>
            <a:pPr marL="342900" indent="-342900">
              <a:buAutoNum type="arabicPeriod"/>
            </a:pPr>
            <a:r>
              <a:rPr lang="pl-PL" sz="1400" dirty="0"/>
              <a:t>Źródła Zasilania (</a:t>
            </a:r>
            <a:r>
              <a:rPr lang="pl-PL" sz="1400" b="1" dirty="0"/>
              <a:t>Power Supply</a:t>
            </a:r>
            <a:r>
              <a:rPr lang="pl-PL" sz="1400" dirty="0"/>
              <a:t>)</a:t>
            </a:r>
          </a:p>
          <a:p>
            <a:pPr marL="342900" indent="-342900">
              <a:buAutoNum type="arabicPeriod"/>
            </a:pPr>
            <a:endParaRPr lang="pl-PL" sz="1400" dirty="0"/>
          </a:p>
          <a:p>
            <a:r>
              <a:rPr lang="pl-PL" sz="1400" dirty="0"/>
              <a:t>Mikrokontroler </a:t>
            </a:r>
            <a:r>
              <a:rPr lang="pl-PL" sz="1400" dirty="0" err="1"/>
              <a:t>Arduino</a:t>
            </a:r>
            <a:r>
              <a:rPr lang="pl-PL" sz="1400" dirty="0"/>
              <a:t> będzie w bezpośredni sposób komunikował się z każdym z pozostałych elementów. Elementy </a:t>
            </a:r>
            <a:r>
              <a:rPr lang="pl-PL" sz="1400" b="1" dirty="0"/>
              <a:t>RTC</a:t>
            </a:r>
            <a:r>
              <a:rPr lang="pl-PL" sz="1400" dirty="0"/>
              <a:t>, </a:t>
            </a:r>
            <a:r>
              <a:rPr lang="pl-PL" sz="1400" b="1" dirty="0"/>
              <a:t>ESP 8266</a:t>
            </a:r>
            <a:r>
              <a:rPr lang="pl-PL" sz="1400" dirty="0"/>
              <a:t>, </a:t>
            </a:r>
            <a:r>
              <a:rPr lang="pl-PL" sz="1400" b="1" dirty="0"/>
              <a:t>NFC Module </a:t>
            </a:r>
            <a:r>
              <a:rPr lang="pl-PL" sz="1400" dirty="0"/>
              <a:t>są podłączone na wspólnej magistrali, i będą zarządzane przez protokół </a:t>
            </a:r>
            <a:r>
              <a:rPr lang="pl-PL" sz="1400" b="1" dirty="0"/>
              <a:t>I2C</a:t>
            </a:r>
            <a:r>
              <a:rPr lang="pl-PL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07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68FC-4DB9-CAE6-5EB9-54E8ACD3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ideowy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3D2EC-B9F6-9F93-661B-F416C7678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6668550" cy="4547715"/>
          </a:xfrm>
        </p:spPr>
      </p:pic>
    </p:spTree>
    <p:extLst>
      <p:ext uri="{BB962C8B-B14F-4D97-AF65-F5344CB8AC3E}">
        <p14:creationId xmlns:p14="http://schemas.microsoft.com/office/powerpoint/2010/main" val="29224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F169-E7E1-6653-F161-71234454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Dobór części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46BB-D5D1-F887-2AC0-58B3EF0BCB81}"/>
              </a:ext>
            </a:extLst>
          </p:cNvPr>
          <p:cNvSpPr txBox="1"/>
          <p:nvPr/>
        </p:nvSpPr>
        <p:spPr>
          <a:xfrm>
            <a:off x="581192" y="1890876"/>
            <a:ext cx="104526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 potrzebę projektu dobraliśmy poniższe elementy: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Mikrokontroler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Mega </a:t>
            </a:r>
            <a:r>
              <a:rPr lang="pl-PL" sz="1400" dirty="0">
                <a:solidFill>
                  <a:srgbClr val="4F5B62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2560</a:t>
            </a:r>
            <a:br>
              <a:rPr lang="pl-PL" sz="1400" dirty="0">
                <a:solidFill>
                  <a:srgbClr val="4F5B62"/>
                </a:solidFill>
                <a:latin typeface="Roboto" panose="02000000000000000000" pitchFamily="2" charset="0"/>
                <a:cs typeface="Arial" panose="020B0604020202020204" pitchFamily="34" charset="0"/>
              </a:rPr>
            </a:br>
            <a:r>
              <a:rPr lang="pl-PL" sz="1400" b="0" i="0" dirty="0" err="1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2"/>
              </a:rPr>
              <a:t>Arduino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2"/>
              </a:rPr>
              <a:t> Mega 2560 Rev3 - A000067</a:t>
            </a:r>
            <a:br>
              <a:rPr lang="pl-PL" sz="1400" dirty="0">
                <a:solidFill>
                  <a:srgbClr val="4F5B62"/>
                </a:solidFill>
                <a:latin typeface="Roboto" panose="02000000000000000000" pitchFamily="2" charset="0"/>
                <a:cs typeface="Arial" panose="020B0604020202020204" pitchFamily="34" charset="0"/>
              </a:rPr>
            </a:b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Zegar czasy rzeczywistego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Grove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– DS1307 zegar czasu rzeczywistego I2C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Moduł NFC do odczytu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tagu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NFC</a:t>
            </a:r>
            <a:b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pl-PL" sz="1400" b="0" i="0" dirty="0" err="1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Gravity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- moduł komunikacyjny z </a:t>
            </a:r>
            <a:r>
              <a:rPr lang="pl-PL" sz="1400" b="0" i="0" dirty="0" err="1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tagiem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NFC - I2C/UART - </a:t>
            </a:r>
            <a:r>
              <a:rPr lang="pl-PL" sz="1400" b="0" i="0" dirty="0" err="1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DFRobot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 DFR0231-H</a:t>
            </a:r>
            <a:b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400" b="0" i="0" dirty="0">
              <a:solidFill>
                <a:srgbClr val="4F5B6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Moduł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do wykonywania zapytań HTTP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Joy-</a:t>
            </a:r>
            <a:r>
              <a:rPr lang="pl-PL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it</a:t>
            </a: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ESP8266 </a:t>
            </a:r>
            <a:r>
              <a:rPr lang="pl-PL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WiFi</a:t>
            </a: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lang="pl-PL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Modul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Zestaw Diod (diody zielone oraz czerwone)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6"/>
              </a:rPr>
              <a:t>Zestaw diod LED 5mm - </a:t>
            </a:r>
            <a:r>
              <a:rPr lang="pl-PL" sz="1400" b="0" i="0" dirty="0" err="1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6"/>
              </a:rPr>
              <a:t>justPi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6"/>
              </a:rPr>
              <a:t> - 30szt.</a:t>
            </a:r>
            <a:b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</a:br>
            <a:endParaRPr lang="pl-PL" sz="1400" b="0" i="0" dirty="0">
              <a:solidFill>
                <a:srgbClr val="4F5B62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Brzęczyk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b="0" i="0" dirty="0" err="1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7"/>
              </a:rPr>
              <a:t>Buzzer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7"/>
              </a:rPr>
              <a:t> z generatorem FY248 23mm 3-18V w obudowie</a:t>
            </a:r>
            <a:endParaRPr lang="pl-PL" sz="1400" b="0" i="0" dirty="0">
              <a:solidFill>
                <a:srgbClr val="4F5B62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3 x Rezystory (1k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8"/>
              </a:rPr>
              <a:t>Rezystor THT CF węglowy 1/4W 1Ω - 30szt.</a:t>
            </a:r>
            <a:endParaRPr lang="pl-PL" sz="1400" b="0" i="0" dirty="0">
              <a:solidFill>
                <a:srgbClr val="4F5B62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4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B8D0-E068-C0CB-AA18-5DB450FB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KOsztOrys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77724-D10B-3AFD-69EC-49539E80E3E4}"/>
              </a:ext>
            </a:extLst>
          </p:cNvPr>
          <p:cNvSpPr txBox="1"/>
          <p:nvPr/>
        </p:nvSpPr>
        <p:spPr>
          <a:xfrm>
            <a:off x="671119" y="2197916"/>
            <a:ext cx="104526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 potrzebę projektu dobraliśmy poniższe elementy: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b="0" i="0" dirty="0" err="1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2"/>
              </a:rPr>
              <a:t>Arduino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2"/>
              </a:rPr>
              <a:t> Mega 2560 Rev3 - A000067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249,00 zł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Grove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– DS1307 zegar czasu rzeczywistego I2C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34,00 zł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b="0" i="0" dirty="0" err="1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Gravity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- moduł komunikacyjny z </a:t>
            </a:r>
            <a:r>
              <a:rPr lang="pl-PL" sz="1400" b="0" i="0" dirty="0" err="1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tagiem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NFC - I2C/UART - </a:t>
            </a:r>
            <a:r>
              <a:rPr lang="pl-PL" sz="1400" b="0" i="0" dirty="0" err="1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DFRobot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 DFR0231-H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169,00 zł</a:t>
            </a:r>
            <a:endParaRPr lang="pl-PL" sz="1400" b="0" i="0" dirty="0">
              <a:solidFill>
                <a:srgbClr val="4F5B6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Joy-</a:t>
            </a:r>
            <a:r>
              <a:rPr lang="pl-PL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it</a:t>
            </a: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ESP8266 </a:t>
            </a:r>
            <a:r>
              <a:rPr lang="pl-PL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WiFi</a:t>
            </a: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lang="pl-PL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Modul</a:t>
            </a:r>
            <a:r>
              <a:rPr lang="pl-P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pl-PL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55,99 zł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6"/>
              </a:rPr>
              <a:t>Zestaw diod LED 5mm - </a:t>
            </a:r>
            <a:r>
              <a:rPr lang="pl-PL" sz="1400" b="0" i="0" dirty="0" err="1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6"/>
              </a:rPr>
              <a:t>justPi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6"/>
              </a:rPr>
              <a:t> - 30szt.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4,90 zł</a:t>
            </a:r>
            <a:endParaRPr lang="pl-PL" sz="1400" b="0" i="0" dirty="0">
              <a:solidFill>
                <a:srgbClr val="4F5B62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b="0" i="0" dirty="0" err="1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7"/>
              </a:rPr>
              <a:t>Buzzer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7"/>
              </a:rPr>
              <a:t> z generatorem FY248 23mm 3-18V w obudowie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4,30 zł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  <a:hlinkClick r:id="rId8"/>
              </a:rPr>
              <a:t>Rezystor THT CF węglowy 1/4W 1Ω - 30szt.</a:t>
            </a:r>
            <a:r>
              <a:rPr lang="pl-PL" sz="1400" b="0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1,52 zł</a:t>
            </a:r>
          </a:p>
          <a:p>
            <a:pPr marL="342900" indent="-342900">
              <a:buFont typeface="+mj-lt"/>
              <a:buAutoNum type="arabicPeriod"/>
            </a:pPr>
            <a:endParaRPr lang="pl-PL" sz="1400" b="1" dirty="0">
              <a:solidFill>
                <a:srgbClr val="4F5B62"/>
              </a:solidFill>
              <a:latin typeface="Roboto" panose="02000000000000000000" pitchFamily="2" charset="0"/>
            </a:endParaRPr>
          </a:p>
          <a:p>
            <a:r>
              <a:rPr lang="pl-PL" sz="1400" b="1" i="0" dirty="0">
                <a:solidFill>
                  <a:srgbClr val="4F5B62"/>
                </a:solidFill>
                <a:effectLst/>
                <a:latin typeface="Roboto" panose="02000000000000000000" pitchFamily="2" charset="0"/>
              </a:rPr>
              <a:t>Sumarycznie: 518.71 zł</a:t>
            </a:r>
            <a:endParaRPr lang="pl-PL" sz="1400" b="0" i="0" dirty="0">
              <a:solidFill>
                <a:srgbClr val="4F5B62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1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7D3F-D1A6-B97D-C352-1C4BEE95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Działanie układu</a:t>
            </a:r>
            <a:br>
              <a:rPr lang="pl-PL" dirty="0"/>
            </a:br>
            <a:r>
              <a:rPr lang="pl-PL" dirty="0"/>
              <a:t>-&gt; Oprogramowanie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A20F3-87A1-7B73-2746-5230FF5B7051}"/>
              </a:ext>
            </a:extLst>
          </p:cNvPr>
          <p:cNvSpPr txBox="1"/>
          <p:nvPr/>
        </p:nvSpPr>
        <p:spPr>
          <a:xfrm>
            <a:off x="581192" y="2137517"/>
            <a:ext cx="1034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Program do obsługi mikrokontrolera </a:t>
            </a:r>
            <a:r>
              <a:rPr lang="pl-PL" sz="1400" b="1" i="1" dirty="0" err="1"/>
              <a:t>Arduino</a:t>
            </a:r>
            <a:r>
              <a:rPr lang="pl-PL" sz="1400" b="1" i="1" dirty="0"/>
              <a:t> Mega 2560 </a:t>
            </a:r>
            <a:r>
              <a:rPr lang="pl-PL" sz="1400" dirty="0"/>
              <a:t>oraz jego urządzeń peryferyjnych składa się modułów: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918AA-5A54-1697-1C51-09D36A91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99" y="2907378"/>
            <a:ext cx="5973009" cy="2810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B5EB8C-4D6C-D445-BDEC-F4C4B590303A}"/>
              </a:ext>
            </a:extLst>
          </p:cNvPr>
          <p:cNvSpPr txBox="1"/>
          <p:nvPr/>
        </p:nvSpPr>
        <p:spPr>
          <a:xfrm>
            <a:off x="6807075" y="5964286"/>
            <a:ext cx="363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Pliki projektu, z których korzysta </a:t>
            </a:r>
            <a:r>
              <a:rPr lang="pl-PL" sz="1400" dirty="0" err="1"/>
              <a:t>DoorLock.ino</a:t>
            </a:r>
            <a:endParaRPr lang="pl-P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596E-1FB5-C710-61CF-BF5754A39E33}"/>
              </a:ext>
            </a:extLst>
          </p:cNvPr>
          <p:cNvSpPr txBox="1"/>
          <p:nvPr/>
        </p:nvSpPr>
        <p:spPr>
          <a:xfrm>
            <a:off x="581192" y="2660737"/>
            <a:ext cx="3059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Spis bibliotek zewnętrznych, z których </a:t>
            </a:r>
            <a:br>
              <a:rPr lang="pl-PL" sz="1400" dirty="0"/>
            </a:br>
            <a:r>
              <a:rPr lang="pl-PL" sz="1400" dirty="0"/>
              <a:t>korzysta układ:</a:t>
            </a:r>
            <a:br>
              <a:rPr lang="pl-PL" sz="1400" dirty="0"/>
            </a:b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b="1" i="1" dirty="0"/>
              <a:t>DFRobot_PN532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b="1" i="1" dirty="0" err="1"/>
              <a:t>RTClib</a:t>
            </a:r>
            <a:endParaRPr lang="pl-PL" sz="1400" b="1" i="1" dirty="0"/>
          </a:p>
          <a:p>
            <a:pPr marL="342900" indent="-342900">
              <a:buFont typeface="+mj-lt"/>
              <a:buAutoNum type="arabicPeriod"/>
            </a:pPr>
            <a:r>
              <a:rPr lang="pl-PL" sz="1400" b="1" i="1" dirty="0"/>
              <a:t>TOTP</a:t>
            </a:r>
          </a:p>
        </p:txBody>
      </p:sp>
    </p:spTree>
    <p:extLst>
      <p:ext uri="{BB962C8B-B14F-4D97-AF65-F5344CB8AC3E}">
        <p14:creationId xmlns:p14="http://schemas.microsoft.com/office/powerpoint/2010/main" val="31837587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807c664-fab7-4e2f-85c9-fc80cc29c76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B6FD94D2A4AA47AFE1F6F6DB252FE9" ma:contentTypeVersion="11" ma:contentTypeDescription="Utwórz nowy dokument." ma:contentTypeScope="" ma:versionID="e853afd7103a614d9144fea711d9547e">
  <xsd:schema xmlns:xsd="http://www.w3.org/2001/XMLSchema" xmlns:xs="http://www.w3.org/2001/XMLSchema" xmlns:p="http://schemas.microsoft.com/office/2006/metadata/properties" xmlns:ns3="4807c664-fab7-4e2f-85c9-fc80cc29c763" xmlns:ns4="2d4e7520-f4b1-4176-ba5b-ef2035b4956e" targetNamespace="http://schemas.microsoft.com/office/2006/metadata/properties" ma:root="true" ma:fieldsID="970d3a006b4c7494ff1e065bdf39fb6f" ns3:_="" ns4:_="">
    <xsd:import namespace="4807c664-fab7-4e2f-85c9-fc80cc29c763"/>
    <xsd:import namespace="2d4e7520-f4b1-4176-ba5b-ef2035b495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7c664-fab7-4e2f-85c9-fc80cc29c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e7520-f4b1-4176-ba5b-ef2035b495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d4e7520-f4b1-4176-ba5b-ef2035b4956e"/>
    <ds:schemaRef ds:uri="4807c664-fab7-4e2f-85c9-fc80cc29c76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2853E-2042-499F-B424-1FA74E63E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07c664-fab7-4e2f-85c9-fc80cc29c763"/>
    <ds:schemaRef ds:uri="2d4e7520-f4b1-4176-ba5b-ef2035b49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{6774F976-BD2C-4AC9-9994-A9735F3B06ED}tf33552983_win32</Template>
  <TotalTime>292</TotalTime>
  <Words>3266</Words>
  <Application>Microsoft Office PowerPoint</Application>
  <PresentationFormat>Widescreen</PresentationFormat>
  <Paragraphs>378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Franklin Gothic Demi</vt:lpstr>
      <vt:lpstr>Roboto</vt:lpstr>
      <vt:lpstr>Times New Roman</vt:lpstr>
      <vt:lpstr>Wingdings 2</vt:lpstr>
      <vt:lpstr>DividendVTI</vt:lpstr>
      <vt:lpstr>System Zabezpieczenia Drzwi</vt:lpstr>
      <vt:lpstr>Założenia Projektu</vt:lpstr>
      <vt:lpstr>ANALIZA FUNKCJONALNA:</vt:lpstr>
      <vt:lpstr>UKŁAD ZAMKA</vt:lpstr>
      <vt:lpstr>Schemat blokowy</vt:lpstr>
      <vt:lpstr>Schemat ideowy</vt:lpstr>
      <vt:lpstr>Dobór części</vt:lpstr>
      <vt:lpstr>KOsztOrys</vt:lpstr>
      <vt:lpstr>Działanie układu -&gt; Oprogramowanie</vt:lpstr>
      <vt:lpstr>Moduł do zapisu danych na Tag NFC (kartę mod-07053)</vt:lpstr>
      <vt:lpstr>RTC HANDLER</vt:lpstr>
      <vt:lpstr>NFC Handler</vt:lpstr>
      <vt:lpstr>PowerPoint Presentation</vt:lpstr>
      <vt:lpstr>Cryptographic Handler</vt:lpstr>
      <vt:lpstr>Główny kod obsługujący mikrokontroler Arduino Mega 2560</vt:lpstr>
      <vt:lpstr>Instrukcja użytkownika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Zabezpieczenia Drzwi</dc:title>
  <dc:creator>Ola Lewandowska</dc:creator>
  <cp:lastModifiedBy>Aleksandra Lewandowska (aleklew480)</cp:lastModifiedBy>
  <cp:revision>2</cp:revision>
  <dcterms:created xsi:type="dcterms:W3CDTF">2022-12-04T18:19:00Z</dcterms:created>
  <dcterms:modified xsi:type="dcterms:W3CDTF">2022-12-04T23:11:14Z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0x01010061B6FD94D2A4AA47AFE1F6F6DB252FE9</vt:lpwstr>
  </property>
</Properties>
</file>