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24" r:id="rId5"/>
    <p:sldId id="302" r:id="rId6"/>
    <p:sldId id="315" r:id="rId7"/>
    <p:sldId id="327" r:id="rId8"/>
    <p:sldId id="328" r:id="rId9"/>
    <p:sldId id="329" r:id="rId10"/>
    <p:sldId id="325" r:id="rId11"/>
    <p:sldId id="330" r:id="rId12"/>
    <p:sldId id="331" r:id="rId13"/>
    <p:sldId id="332" r:id="rId14"/>
    <p:sldId id="312"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033" autoAdjust="0"/>
  </p:normalViewPr>
  <p:slideViewPr>
    <p:cSldViewPr snapToGrid="0">
      <p:cViewPr varScale="1">
        <p:scale>
          <a:sx n="76" d="100"/>
          <a:sy n="76" d="100"/>
        </p:scale>
        <p:origin x="720" y="8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10/25/2023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10/25/2023</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pl-PL" sz="4800" dirty="0"/>
              <a:t>Praca Inżynierska</a:t>
            </a:r>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pl-PL" dirty="0"/>
              <a:t>Październik25</a:t>
            </a:r>
            <a:r>
              <a:rPr lang="en-US" dirty="0"/>
              <a:t>, 20</a:t>
            </a:r>
            <a:r>
              <a:rPr lang="pl-PL" dirty="0"/>
              <a:t>23</a:t>
            </a:r>
            <a:endParaRPr lang="en-US" dirty="0"/>
          </a:p>
          <a:p>
            <a:r>
              <a:rPr lang="pl-PL" dirty="0"/>
              <a:t>Aleksandra Lewandowska</a:t>
            </a:r>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92943" y="805213"/>
            <a:ext cx="8402638" cy="830997"/>
          </a:xfrm>
        </p:spPr>
        <p:txBody>
          <a:bodyPr/>
          <a:lstStyle/>
          <a:p>
            <a:r>
              <a:rPr lang="pl-PL" dirty="0"/>
              <a:t>Jeszcze jeden komponent</a:t>
            </a:r>
            <a:endParaRPr lang="en-US"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648617"/>
            <a:ext cx="5575300" cy="3560763"/>
          </a:xfrm>
        </p:spPr>
        <p:txBody>
          <a:bodyPr/>
          <a:lstStyle/>
          <a:p>
            <a:pPr marL="0" indent="0">
              <a:buNone/>
            </a:pPr>
            <a:r>
              <a:rPr lang="pl-PL" dirty="0"/>
              <a:t>W ramach pracy musimy jeszcze zaimplementować system do zarządzania dokumentami oraz aplikacje mobilną. </a:t>
            </a:r>
          </a:p>
          <a:p>
            <a:pPr marL="0" indent="0">
              <a:buNone/>
            </a:pPr>
            <a:r>
              <a:rPr lang="pl-PL" dirty="0"/>
              <a:t>W ramach aplikacji mobilnej użytkownik powinien być w stanie dokonać operacji na dokumencie, oraz z wykorzystaniem klucza Yubico wykonać operację na blockchainie.</a:t>
            </a:r>
          </a:p>
          <a:p>
            <a:pPr marL="0" indent="0">
              <a:buNone/>
            </a:pPr>
            <a:r>
              <a:rPr lang="pl-PL" dirty="0"/>
              <a:t>Yubico służy do zarządzania kluczami kryptograficznymi.</a:t>
            </a:r>
          </a:p>
        </p:txBody>
      </p:sp>
      <p:pic>
        <p:nvPicPr>
          <p:cNvPr id="2050" name="Picture 2" descr="Document Icon Vector Art, Icons, and Graphics for Free Download">
            <a:extLst>
              <a:ext uri="{FF2B5EF4-FFF2-40B4-BE49-F238E27FC236}">
                <a16:creationId xmlns:a16="http://schemas.microsoft.com/office/drawing/2014/main" id="{C26D52A4-82F8-F32B-7AD7-6222585E3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538" y="235743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12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pl-PL" dirty="0"/>
              <a:t>Podsumowanie</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48531" y="2125176"/>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Blockchain</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sz="1600" b="0" i="0" u="none" strike="noStrike" kern="1200" cap="none" spc="0" normalizeH="0" baseline="0" noProof="0" dirty="0">
                <a:ln>
                  <a:noFill/>
                </a:ln>
                <a:effectLst/>
                <a:uLnTx/>
                <a:uFillTx/>
                <a:latin typeface="+mn-lt"/>
                <a:ea typeface="+mn-ea"/>
                <a:cs typeface="Biome Light" panose="020B0303030204020804" pitchFamily="34" charset="0"/>
              </a:rPr>
              <a:t>Do gwarancji niemodyfikalności danych, oraz poświadczenia woli użytkownika.</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220374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7504293" y="2125176"/>
            <a:ext cx="3657600" cy="11346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Aplikacja mobilna</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sz="1600" b="0" i="0" u="none" strike="noStrike" kern="1200" cap="none" spc="0" normalizeH="0" baseline="0" noProof="0" dirty="0">
                <a:ln>
                  <a:noFill/>
                </a:ln>
                <a:effectLst/>
                <a:uLnTx/>
                <a:uFillTx/>
                <a:latin typeface="+mn-lt"/>
                <a:ea typeface="+mn-ea"/>
                <a:cs typeface="Biome Light" panose="020B0303030204020804" pitchFamily="34" charset="0"/>
              </a:rPr>
              <a:t>Aplikacja dla użytkownika końcowego, do zarządzania dokumentami i oświadczeniami woli.</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Shopping bag">
            <a:extLst>
              <a:ext uri="{FF2B5EF4-FFF2-40B4-BE49-F238E27FC236}">
                <a16:creationId xmlns:a16="http://schemas.microsoft.com/office/drawing/2014/main" id="{245749D8-5A06-44F2-B96E-6718BBEB6C4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93513" y="3618467"/>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6914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Zarządzanie dokumentami</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sz="1600" b="0" i="0" u="none" strike="noStrike" kern="1200" cap="none" spc="0" normalizeH="0" baseline="0" noProof="0" dirty="0">
                <a:ln>
                  <a:noFill/>
                </a:ln>
                <a:effectLst/>
                <a:uLnTx/>
                <a:uFillTx/>
                <a:latin typeface="+mn-lt"/>
                <a:ea typeface="+mn-ea"/>
                <a:cs typeface="Biome Light" panose="020B0303030204020804" pitchFamily="34" charset="0"/>
              </a:rPr>
              <a:t>Aplikacja do zarządzania dokumentami.</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User network">
            <a:extLst>
              <a:ext uri="{FF2B5EF4-FFF2-40B4-BE49-F238E27FC236}">
                <a16:creationId xmlns:a16="http://schemas.microsoft.com/office/drawing/2014/main" id="{B6919A3F-A031-4557-AAC9-0C948C6E4D6A}"/>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93513" y="4872722"/>
            <a:ext cx="548640"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l-PL" b="1" dirty="0">
                <a:solidFill>
                  <a:schemeClr val="accent4"/>
                </a:solidFill>
                <a:latin typeface="+mj-lt"/>
                <a:cs typeface="Biome Light" panose="020B0303030204020804" pitchFamily="34" charset="0"/>
              </a:rPr>
              <a:t>Serwer Autoryzacyjny</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sz="1600" b="0" i="0" u="none" strike="noStrike" kern="1200" cap="none" spc="0" normalizeH="0" baseline="0" noProof="0" dirty="0">
                <a:ln>
                  <a:noFill/>
                </a:ln>
                <a:effectLst/>
                <a:uLnTx/>
                <a:uFillTx/>
                <a:latin typeface="+mn-lt"/>
                <a:ea typeface="+mn-ea"/>
                <a:cs typeface="Biome Light" panose="020B0303030204020804" pitchFamily="34" charset="0"/>
              </a:rPr>
              <a:t>Zarządzanie użytkownikami, oraz połączenie z Fabric CA.</a:t>
            </a:r>
            <a:endParaRPr lang="en-US" sz="1600" dirty="0"/>
          </a:p>
        </p:txBody>
      </p:sp>
    </p:spTree>
    <p:extLst>
      <p:ext uri="{BB962C8B-B14F-4D97-AF65-F5344CB8AC3E}">
        <p14:creationId xmlns:p14="http://schemas.microsoft.com/office/powerpoint/2010/main" val="412067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pl-PL" dirty="0"/>
              <a:t>Zakończenia</a:t>
            </a:r>
            <a:endParaRPr lang="en-US" dirty="0"/>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r>
              <a:rPr lang="pl-PL" dirty="0"/>
              <a:t>W ramach prezentacji został przedstawiony zakres pracy inżynierskiej.</a:t>
            </a:r>
            <a:endParaRPr lang="en-US" dirty="0"/>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
        <p:nvSpPr>
          <p:cNvPr id="6" name="Text Placeholder 5">
            <a:extLst>
              <a:ext uri="{FF2B5EF4-FFF2-40B4-BE49-F238E27FC236}">
                <a16:creationId xmlns:a16="http://schemas.microsoft.com/office/drawing/2014/main" id="{07A15FB7-CDA3-C114-33C2-9DA9C4A3DDD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pl-PL" dirty="0"/>
              <a:t>Wprowadzenie</a:t>
            </a:r>
            <a:endParaRPr lang="en-US" dirty="0"/>
          </a:p>
          <a:p>
            <a:r>
              <a:rPr lang="pl-PL" dirty="0"/>
              <a:t>Ogólny zarys tematu</a:t>
            </a:r>
            <a:endParaRPr lang="en-US" dirty="0"/>
          </a:p>
          <a:p>
            <a:r>
              <a:rPr lang="pl-PL" dirty="0"/>
              <a:t>Komponenty do zaimplementowania</a:t>
            </a:r>
            <a:endParaRPr lang="en-US" dirty="0"/>
          </a:p>
          <a:p>
            <a:r>
              <a:rPr lang="pl-PL" dirty="0"/>
              <a:t>Zakończenie</a:t>
            </a:r>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pl-PL" dirty="0"/>
              <a:t>Blockchain</a:t>
            </a:r>
            <a:endParaRPr lang="en-US"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2044700"/>
            <a:ext cx="5575300" cy="3560763"/>
          </a:xfrm>
        </p:spPr>
        <p:txBody>
          <a:bodyPr/>
          <a:lstStyle/>
          <a:p>
            <a:pPr marL="0" indent="0">
              <a:buNone/>
            </a:pPr>
            <a:r>
              <a:rPr lang="pl-PL" dirty="0"/>
              <a:t>Hyperledger Fabric to otwarte oprogramowanie służące do tworzenia i zarządzania rozproszonymi sieciami blockchain. </a:t>
            </a:r>
          </a:p>
          <a:p>
            <a:pPr marL="0" indent="0">
              <a:buNone/>
            </a:pPr>
            <a:r>
              <a:rPr lang="pl-PL" dirty="0"/>
              <a:t>Hyperledger Fabric zapewnia elastyczność, skalowalność i prywatność w ramach sieci blockchain, umożliwiając firmom i organizacjom tworzenie spersonalizowanych rozwiązań blockchain.</a:t>
            </a:r>
          </a:p>
        </p:txBody>
      </p:sp>
      <p:pic>
        <p:nvPicPr>
          <p:cNvPr id="1026" name="Picture 2" descr="GitHub - hyperledger/fabric: Hyperledger Fabric is an ...">
            <a:extLst>
              <a:ext uri="{FF2B5EF4-FFF2-40B4-BE49-F238E27FC236}">
                <a16:creationId xmlns:a16="http://schemas.microsoft.com/office/drawing/2014/main" id="{76CABAFD-749A-2F2B-4529-63A1BA852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2" y="2210990"/>
            <a:ext cx="4872038" cy="243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5842000" cy="830997"/>
          </a:xfrm>
        </p:spPr>
        <p:txBody>
          <a:bodyPr/>
          <a:lstStyle/>
          <a:p>
            <a:r>
              <a:rPr lang="pl-PL" dirty="0"/>
              <a:t>Czym jest Blockchain</a:t>
            </a:r>
            <a:endParaRPr lang="en-US"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880790"/>
            <a:ext cx="5575300" cy="3560763"/>
          </a:xfrm>
        </p:spPr>
        <p:txBody>
          <a:bodyPr/>
          <a:lstStyle/>
          <a:p>
            <a:pPr marL="0" indent="0">
              <a:buNone/>
            </a:pPr>
            <a:r>
              <a:rPr lang="pl-PL" dirty="0"/>
              <a:t>Blockchain jest rozproszoną technologią, bazująca na tzw. Ledger, na którym zapisywane są dane. Każdy node należący do systemu posiada własną kopię ledgera, co gwarantuje niezmienialność danych, która jest gwarantowana przez nody przynależące do sieci.</a:t>
            </a:r>
          </a:p>
          <a:p>
            <a:pPr marL="0" indent="0">
              <a:buNone/>
            </a:pPr>
            <a:r>
              <a:rPr lang="pl-PL" dirty="0"/>
              <a:t>Dodatkowo blockchain implementuje tzw. Merkel Chain oraz wykorzystuje narzędzia kryptograficzne, które gwarantują, spójność i poświadczenie prawdziwości wykonania transakcji. Nie możliwe jest zmienienie danego rekordu, bez utraty spójności hashów, co gwarantuje </a:t>
            </a:r>
            <a:r>
              <a:rPr lang="pl-PL" b="1" dirty="0"/>
              <a:t>niezmienialność.</a:t>
            </a:r>
          </a:p>
        </p:txBody>
      </p:sp>
      <p:pic>
        <p:nvPicPr>
          <p:cNvPr id="1026" name="Picture 2" descr="GitHub - hyperledger/fabric: Hyperledger Fabric is an ...">
            <a:extLst>
              <a:ext uri="{FF2B5EF4-FFF2-40B4-BE49-F238E27FC236}">
                <a16:creationId xmlns:a16="http://schemas.microsoft.com/office/drawing/2014/main" id="{76CABAFD-749A-2F2B-4529-63A1BA852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2" y="2210990"/>
            <a:ext cx="4872038" cy="243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36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5842000" cy="830997"/>
          </a:xfrm>
        </p:spPr>
        <p:txBody>
          <a:bodyPr/>
          <a:lstStyle/>
          <a:p>
            <a:r>
              <a:rPr lang="pl-PL" dirty="0"/>
              <a:t>Czemu Hyperledger</a:t>
            </a:r>
            <a:endParaRPr lang="en-US"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880790"/>
            <a:ext cx="5575300" cy="3560763"/>
          </a:xfrm>
        </p:spPr>
        <p:txBody>
          <a:bodyPr/>
          <a:lstStyle/>
          <a:p>
            <a:pPr marL="0" indent="0">
              <a:buNone/>
            </a:pPr>
            <a:r>
              <a:rPr lang="pl-PL" dirty="0"/>
              <a:t>Hyperledger jest tzw. </a:t>
            </a:r>
            <a:r>
              <a:rPr lang="pl-PL" b="1" dirty="0"/>
              <a:t>Permissioned blockchain</a:t>
            </a:r>
            <a:r>
              <a:rPr lang="pl-PL" dirty="0"/>
              <a:t>, co oznacza, że organizacje przynależące do sieci są znane (nie anonimowe), co ma miejsce w publicznych blockchainach takich jak Etherum, co daje nam dodatke zastosowania na polu biznesowym.</a:t>
            </a:r>
          </a:p>
          <a:p>
            <a:pPr marL="0" indent="0">
              <a:buNone/>
            </a:pPr>
            <a:r>
              <a:rPr lang="pl-PL" b="1" dirty="0"/>
              <a:t>Hyperledger </a:t>
            </a:r>
            <a:r>
              <a:rPr lang="pl-PL" dirty="0"/>
              <a:t>implementuje tzw. </a:t>
            </a:r>
            <a:r>
              <a:rPr lang="pl-PL" b="1" dirty="0"/>
              <a:t>Fabric CA</a:t>
            </a:r>
            <a:r>
              <a:rPr lang="pl-PL" dirty="0"/>
              <a:t>, serwer autoryzujący certyfikaty X.509, które wykorzystywane są do weryfikacji tożsamości osoby łączącej się czy wykonującej operacje na blockchain.</a:t>
            </a:r>
            <a:endParaRPr lang="pl-PL" b="1" dirty="0"/>
          </a:p>
        </p:txBody>
      </p:sp>
      <p:pic>
        <p:nvPicPr>
          <p:cNvPr id="1026" name="Picture 2" descr="GitHub - hyperledger/fabric: Hyperledger Fabric is an ...">
            <a:extLst>
              <a:ext uri="{FF2B5EF4-FFF2-40B4-BE49-F238E27FC236}">
                <a16:creationId xmlns:a16="http://schemas.microsoft.com/office/drawing/2014/main" id="{76CABAFD-749A-2F2B-4529-63A1BA852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2" y="2210990"/>
            <a:ext cx="4872038" cy="243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91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92943" y="805213"/>
            <a:ext cx="8402638" cy="830997"/>
          </a:xfrm>
        </p:spPr>
        <p:txBody>
          <a:bodyPr/>
          <a:lstStyle/>
          <a:p>
            <a:r>
              <a:rPr lang="pl-PL" dirty="0"/>
              <a:t>Nasz serwer autoryzacyjny</a:t>
            </a:r>
            <a:endParaRPr lang="en-US"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648617"/>
            <a:ext cx="5575300" cy="3560763"/>
          </a:xfrm>
        </p:spPr>
        <p:txBody>
          <a:bodyPr/>
          <a:lstStyle/>
          <a:p>
            <a:pPr marL="0" indent="0">
              <a:buNone/>
            </a:pPr>
            <a:r>
              <a:rPr lang="pl-PL" dirty="0"/>
              <a:t>W ramach tego projektu ważnym elementem jest zaimplementowanie własnego rozwiązania serwera autoryzacyjnego, który będzie zarządzał użytkownikami i w łatwy sposób pozwoli użytkownikowi na rejestrację w Fabric CA, wygenerowanie poświadczeń, a następnie dające możliwość wykonywania smart contactów na blockchainie. </a:t>
            </a:r>
          </a:p>
          <a:p>
            <a:pPr marL="0" indent="0">
              <a:buNone/>
            </a:pPr>
            <a:r>
              <a:rPr lang="pl-PL" b="1" dirty="0"/>
              <a:t>Ponieważ chcemy zaimplementować funkcjonalność biznesową, ważne jest aby znać tożsamość użytkownika, sama informacja, że transakcja była wykonana przez właściciela X.509 może być nie wystarczająca. Dodatkowo własna implmentacja serwera OAuth2 pozwala na przestrzeganie dyrektów związanych z danymi użytkownika RODO i etc.</a:t>
            </a:r>
          </a:p>
        </p:txBody>
      </p:sp>
      <p:pic>
        <p:nvPicPr>
          <p:cNvPr id="1026" name="Picture 2" descr="GitHub - hyperledger/fabric: Hyperledger Fabric is an ...">
            <a:extLst>
              <a:ext uri="{FF2B5EF4-FFF2-40B4-BE49-F238E27FC236}">
                <a16:creationId xmlns:a16="http://schemas.microsoft.com/office/drawing/2014/main" id="{76CABAFD-749A-2F2B-4529-63A1BA852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2" y="2210990"/>
            <a:ext cx="4872038" cy="243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56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pl-PL" sz="4800" kern="1200" dirty="0">
                <a:effectLst/>
                <a:latin typeface="Calibri Light" panose="020F0302020204030204" pitchFamily="34" charset="0"/>
                <a:ea typeface="+mn-ea"/>
                <a:cs typeface="+mn-cs"/>
              </a:rPr>
              <a:t>Konfiguracja</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025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92943" y="805213"/>
            <a:ext cx="8402638" cy="830997"/>
          </a:xfrm>
        </p:spPr>
        <p:txBody>
          <a:bodyPr/>
          <a:lstStyle/>
          <a:p>
            <a:r>
              <a:rPr lang="pl-PL" dirty="0"/>
              <a:t>Dalsza konfiguracja blockchain</a:t>
            </a:r>
            <a:endParaRPr lang="en-US"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648617"/>
            <a:ext cx="5575300" cy="3560763"/>
          </a:xfrm>
        </p:spPr>
        <p:txBody>
          <a:bodyPr/>
          <a:lstStyle/>
          <a:p>
            <a:pPr marL="0" indent="0">
              <a:buNone/>
            </a:pPr>
            <a:r>
              <a:rPr lang="pl-PL" b="1" dirty="0"/>
              <a:t>W dalszym kroku ważne jest skonfigurowanie samego serwera Fabric CA, peerów oraz Fabric Oreder, który bezpośrednio zarządza procesem zatwierdzania transakcji na blockchain.</a:t>
            </a:r>
          </a:p>
          <a:p>
            <a:pPr marL="0" indent="0">
              <a:buNone/>
            </a:pPr>
            <a:r>
              <a:rPr lang="pl-PL" b="1" dirty="0"/>
              <a:t>Po skonfigurowaniu następnym elementem będzie napisanie smart contraktu. </a:t>
            </a:r>
          </a:p>
          <a:p>
            <a:pPr marL="0" indent="0">
              <a:buNone/>
            </a:pPr>
            <a:r>
              <a:rPr lang="pl-PL" b="1" dirty="0"/>
              <a:t>Zaimplementowanie SDK, które pozwala użytkownikowi wykonanie operacji na blockchainie.</a:t>
            </a:r>
          </a:p>
          <a:p>
            <a:pPr marL="0" indent="0">
              <a:buNone/>
            </a:pPr>
            <a:r>
              <a:rPr lang="pl-PL" dirty="0"/>
              <a:t>Na tym kończy się funkcjonalność ogólny opis blockchaina.</a:t>
            </a:r>
          </a:p>
        </p:txBody>
      </p:sp>
      <p:pic>
        <p:nvPicPr>
          <p:cNvPr id="1026" name="Picture 2" descr="GitHub - hyperledger/fabric: Hyperledger Fabric is an ...">
            <a:extLst>
              <a:ext uri="{FF2B5EF4-FFF2-40B4-BE49-F238E27FC236}">
                <a16:creationId xmlns:a16="http://schemas.microsoft.com/office/drawing/2014/main" id="{76CABAFD-749A-2F2B-4529-63A1BA852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2" y="2210990"/>
            <a:ext cx="4872038" cy="243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8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92943" y="805213"/>
            <a:ext cx="8402638" cy="830997"/>
          </a:xfrm>
        </p:spPr>
        <p:txBody>
          <a:bodyPr/>
          <a:lstStyle/>
          <a:p>
            <a:r>
              <a:rPr lang="pl-PL" dirty="0"/>
              <a:t>Nasz projekt</a:t>
            </a:r>
            <a:endParaRPr lang="en-US"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648617"/>
            <a:ext cx="5575300" cy="3560763"/>
          </a:xfrm>
        </p:spPr>
        <p:txBody>
          <a:bodyPr/>
          <a:lstStyle/>
          <a:p>
            <a:pPr marL="0" indent="0">
              <a:buNone/>
            </a:pPr>
            <a:r>
              <a:rPr lang="pl-PL" b="1" dirty="0"/>
              <a:t>W ramach projektu, celem jest stworzenie systemu do podpisywania dokumentów.</a:t>
            </a:r>
          </a:p>
          <a:p>
            <a:pPr marL="0" indent="0">
              <a:buNone/>
            </a:pPr>
            <a:r>
              <a:rPr lang="pl-PL" b="1" dirty="0"/>
              <a:t>Publiczny/prywatny klucz pozwalają na zaimplementowanie z wykorzystaniem blockchaina, poświadczenia (oświadczenia woli), że użytkownik chce podpisać dany dokument.</a:t>
            </a:r>
          </a:p>
          <a:p>
            <a:pPr marL="0" indent="0">
              <a:buNone/>
            </a:pPr>
            <a:r>
              <a:rPr lang="pl-PL" b="1" dirty="0"/>
              <a:t>Na blockchainie zostanie zapisany indentyfikator (hash) dokumentu. Mając dokument, każdy członek sieci może wyliczyć hash, i sprawdzić syganturę na blockchainie. </a:t>
            </a:r>
          </a:p>
          <a:p>
            <a:pPr marL="0" indent="0">
              <a:buNone/>
            </a:pPr>
            <a:endParaRPr lang="pl-PL" dirty="0"/>
          </a:p>
        </p:txBody>
      </p:sp>
      <p:pic>
        <p:nvPicPr>
          <p:cNvPr id="2050" name="Picture 2" descr="Document Icon Vector Art, Icons, and Graphics for Free Download">
            <a:extLst>
              <a:ext uri="{FF2B5EF4-FFF2-40B4-BE49-F238E27FC236}">
                <a16:creationId xmlns:a16="http://schemas.microsoft.com/office/drawing/2014/main" id="{C26D52A4-82F8-F32B-7AD7-6222585E3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538" y="235743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646645"/>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27</TotalTime>
  <Words>526</Words>
  <Application>Microsoft Office PowerPoint</Application>
  <PresentationFormat>Widescreen</PresentationFormat>
  <Paragraphs>48</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Corbel</vt:lpstr>
      <vt:lpstr>Wingdings</vt:lpstr>
      <vt:lpstr>Office Theme</vt:lpstr>
      <vt:lpstr>Praca Inżynierska</vt:lpstr>
      <vt:lpstr>Agenda</vt:lpstr>
      <vt:lpstr>Blockchain</vt:lpstr>
      <vt:lpstr>Czym jest Blockchain</vt:lpstr>
      <vt:lpstr>Czemu Hyperledger</vt:lpstr>
      <vt:lpstr>Nasz serwer autoryzacyjny</vt:lpstr>
      <vt:lpstr>Konfiguracja</vt:lpstr>
      <vt:lpstr>Dalsza konfiguracja blockchain</vt:lpstr>
      <vt:lpstr>Nasz projekt</vt:lpstr>
      <vt:lpstr>Jeszcze jeden komponent</vt:lpstr>
      <vt:lpstr>Podsumowanie </vt:lpstr>
      <vt:lpstr>Zakończenia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Praca Inżynierska</dc:title>
  <dc:creator>Ola Lewandowska</dc:creator>
  <cp:lastModifiedBy>Ola Lewandowska</cp:lastModifiedBy>
  <cp:revision>1</cp:revision>
  <dcterms:created xsi:type="dcterms:W3CDTF">2023-10-24T22:25:04Z</dcterms:created>
  <dcterms:modified xsi:type="dcterms:W3CDTF">2023-10-24T22:52:10Z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