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CD36BA4-8495-4B3D-B5D6-1995667A9748}" type="datetimeFigureOut">
              <a:rPr lang="en-GB" smtClean="0"/>
              <a:pPr/>
              <a:t>27/02/2020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B9E7C-9EA1-410A-ACF1-0889EF01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5AD16-BD8D-479E-BFEE-F2BCD198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9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0992-77CB-44F3-8E1B-BCEFFB37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30ADE-BAB0-4C77-9106-86B03306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170D-F821-472F-9AB4-CE729061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46B9-62B8-4A79-A1C3-4BEEC9CE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DCAA-859E-4FA1-B5F1-A1449398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39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B28BF-8A20-4FB6-9F86-0943F449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A83F9-6F16-4F3F-9104-C5F28CF49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0F26-2FA6-441A-B053-DA9FA375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08B80-3872-4F70-A627-E93DD80A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AB39-800F-4D18-A84F-0A4AC40D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4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850"/>
            <a:ext cx="10515600" cy="5091113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F4E7A-C32A-4579-9544-8A04AB8D8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3FBFD-4F75-4BE3-B3F9-851CDDC82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52997-D5F0-4AEE-B068-A8DADB05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33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67000" b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C1D6-FD6A-474B-910F-EFB5D26C8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2FEC0-F6B7-4EA4-86D2-8B5C93E68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1FCC-74A0-4E86-9345-20D43378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9ED6-7AB4-4174-B04A-3A5A5293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ACAB-2B23-4924-94D2-C9AF61C4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56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2C-77B9-446A-A0B2-ABE9C5191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078" y="1038922"/>
            <a:ext cx="5760719" cy="513804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3AD4C-1137-46E9-AFD3-29698E3CC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038923"/>
            <a:ext cx="5760718" cy="5138040"/>
          </a:xfrm>
        </p:spPr>
        <p:txBody>
          <a:bodyPr/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0"/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D60DCA-5726-4F0F-A682-3B58F3B5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2D17AE-1C73-4D5E-BDBA-AC95FF60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0533AD-2EA5-4EA5-AC35-A5FADA27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60C5E8E-C3BE-4B02-B762-6848FBF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B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6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E81E-6EEC-4539-9AAD-8BD82FAD4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7227-2E65-4CA8-B966-8493B3651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82F90-8FDE-4EAF-ACAB-5C841B1DB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C6D72-7E11-49C1-8E3A-7C3ACC30D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46046-0B89-4641-9054-EDB28C1A3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9639C-3DD9-44DF-BFFC-249DD3E2A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92EE4-0268-4D1B-BC54-3781E20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5A23A-F979-4ED8-A772-0B668D9C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48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F65B-2955-4F8E-BDE6-C2E0AF28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C00292-4834-4BB8-82D4-232AD9E4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8126F-773C-4792-B6B9-E58B0A3BC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7366D-2847-439D-9E86-4CFBDE1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1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168E6-11E4-4F6C-937F-42BFC4822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12A18B-914A-4891-9A86-0DB098E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22C19-BC72-4B08-A349-1C4D08BA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40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23D0-DF08-49FA-8AF1-032FA261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D0D7-3E49-4FF8-BEA1-FD199893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D647E-506B-4925-A4E0-A23C0AD76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078F9-B76B-441A-B10E-BD3AEAA9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E386-F202-4166-9DE8-52612E94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B5F3-3401-4C71-91A6-0E9FA1F1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44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6E61-B80E-42AD-8792-1B7EDE25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E778E-CB54-42FB-85F5-1D144DA58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9C743-0B57-4E65-952E-FBBAE2CD2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4B7F4-8FB2-4A56-BEAE-590042999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5837-988B-4C69-8621-D93D2407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A720F-0A8F-41CF-B6D3-830194BE0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340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36BB4E-3DA5-48EE-B170-FA40A64BD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9B88C-C5CC-4B1F-BBA9-EE25C99A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A347-67BD-4E82-A329-6EF26BCE3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36BA4-8495-4B3D-B5D6-1995667A9748}" type="datetimeFigureOut">
              <a:rPr lang="en-GB" smtClean="0"/>
              <a:t>27/02/2020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8F536-B142-44EF-B60E-FA6E79417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5784-661A-48DC-85F0-3047E06B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DB87A-C295-47EE-ADF9-2A4E77CC86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AD2-3333-4D49-93AC-D3861E14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République</a:t>
            </a:r>
            <a:r>
              <a:rPr/>
              <a:t> </a:t>
            </a:r>
            <a:r>
              <a:rPr/>
              <a:t>Centrafricaine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6BF-9A1B-4DC5-B806-EBBCB50F0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r>
              <a:rPr/>
              <a:t>Résumé</a:t>
            </a:r>
            <a:r>
              <a:rPr/>
              <a:t> </a:t>
            </a:r>
            <a:r>
              <a:rPr/>
              <a:t>exécutif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Évaluation</a:t>
            </a:r>
            <a:r>
              <a:rPr/>
              <a:t> </a:t>
            </a:r>
            <a:r>
              <a:rPr/>
              <a:t>Nationale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Sécurité</a:t>
            </a:r>
            <a:r>
              <a:rPr/>
              <a:t> </a:t>
            </a:r>
            <a:r>
              <a:rPr/>
              <a:t>Alimentaire</a:t>
            </a:r>
            <a:r>
              <a:rPr/>
              <a:t> </a:t>
            </a:r>
            <a:r>
              <a:rPr/>
              <a:t>(ENSA)</a:t>
            </a:r>
            <a:br/>
            <a:b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C1BF-A6D2-4907-B059-E317B161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275338"/>
            <a:ext cx="9143999" cy="3544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données</a:t>
            </a:r>
            <a:r>
              <a:rPr/>
              <a:t> </a:t>
            </a:r>
            <a:r>
              <a:rPr/>
              <a:t>collectées</a:t>
            </a:r>
            <a:r>
              <a:rPr/>
              <a:t> </a:t>
            </a:r>
            <a:r>
              <a:rPr/>
              <a:t>novembre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Food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Food</a:t>
            </a:r>
            <a:r>
              <a:rPr/>
              <a:t> </a:t>
            </a:r>
            <a:r>
              <a:rPr/>
              <a:t>Consumption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8201948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495563"/>
                <a:gridCol w="540378"/>
                <a:gridCol w="882056"/>
                <a:gridCol w="936490"/>
              </a:tblGrid>
              <a:tr h="28734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adm1_name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poor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borderline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acceptable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2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Ombella M’Poko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Lobaye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12.9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2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Sangha-Mbaeré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59.4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Mambéré Kadéi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44.3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Nana Mambéré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68.5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Ouham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Ouham Péndé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72.1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5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Nana Gribizi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39.2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26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Ouaka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38.7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Kémo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66.7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Bamingui-Bangoran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Haute-Kotto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49.0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30.1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Vakaga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72.2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Basse-Kotto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28.3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36.5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35.2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Mbomou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58.4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37.0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61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Haut Mbomou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27.8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48.6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23.6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885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Bangui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1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73.5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Livelihood</a:t>
            </a:r>
            <a:r>
              <a:rPr/>
              <a:t> </a:t>
            </a:r>
            <a:r>
              <a:rPr/>
              <a:t>Coping</a:t>
            </a:r>
            <a:r>
              <a:rPr/>
              <a:t> </a:t>
            </a:r>
            <a:r>
              <a:rPr/>
              <a:t>Strategy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Food</a:t>
            </a:r>
            <a:r>
              <a:rPr/>
              <a:t> </a:t>
            </a:r>
            <a:r>
              <a:rPr/>
              <a:t>Expenditure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Mean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Coping</a:t>
            </a:r>
            <a:r>
              <a:rPr/>
              <a:t> </a:t>
            </a:r>
            <a:r>
              <a:rPr/>
              <a:t>Strategy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60C5E8E-C3BE-4B02-B762-6848FBFC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Key</a:t>
            </a:r>
            <a:r>
              <a:rPr/>
              <a:t> </a:t>
            </a:r>
            <a:r>
              <a:rPr/>
              <a:t>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E082C-77B9-446A-A0B2-ABE9C51915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Bullet 1</a:t>
            </a:r>
          </a:p>
          <a:p>
            <a:pPr lvl="1"/>
            <a:r>
              <a:rPr/>
              <a:t>Bullet 2</a:t>
            </a:r>
          </a:p>
          <a:p>
            <a:pPr lvl="1"/>
            <a:r>
              <a:rPr/>
              <a:t>Bullet 3</a:t>
            </a:r>
          </a:p>
        </p:txBody>
      </p:sp>
      <p:pic>
        <p:nvPicPr>
          <p:cNvPr descr="9_Miscellaneous/chadintr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1676400"/>
            <a:ext cx="57531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 coordination et la mise en oeuvre de cette évaluation a été assuré par l’Institut de Statistique (ICASEES), avec l’appui technique et financier du PAM et de Cordaid, OXFAM et Solidarités International.</a:t>
            </a:r>
          </a:p>
          <a:p>
            <a:pPr lvl="0" marL="0" indent="0">
              <a:buNone/>
            </a:pPr>
            <a:r>
              <a:rPr/>
              <a:t>Cette enquête a été conduite en octobre-novembre 2019 sur la base d’un échantillon de 4315 ménages et 348 villages couvrant toutes les préfectures du pays, y compris Bangui.</a:t>
            </a:r>
          </a:p>
          <a:p>
            <a:pPr lvl="0" marL="0" indent="0">
              <a:buNone/>
            </a:pPr>
            <a:r>
              <a:rPr/>
              <a:t>L’objectif de cette évaluation est d’évaluer l’évolution de la situation de la sécurité alimentaire depuis 2018.</a:t>
            </a:r>
          </a:p>
          <a:p>
            <a:pPr lvl="0" marL="0" indent="0">
              <a:buNone/>
            </a:pPr>
            <a:r>
              <a:rPr/>
              <a:t>Les résultats de cette étude sont représentatifs au niveau préfectoral.</a:t>
            </a:r>
          </a:p>
          <a:p>
            <a:pPr lvl="0" marL="0" indent="0">
              <a:buNone/>
            </a:pPr>
            <a:r>
              <a:rPr i="1"/>
              <a:t>Limite de l’Enquête</a:t>
            </a:r>
          </a:p>
          <a:p>
            <a:pPr lvl="0" marL="0" indent="0">
              <a:buNone/>
            </a:pPr>
            <a:r>
              <a:rPr/>
              <a:t>Insécurité et les difficultés d’accès sur certains axes ont conduit au remplacement d’approximativement 20% des villages échantillonnés.</a:t>
            </a:r>
          </a:p>
          <a:p>
            <a:pPr lvl="0" marL="0" indent="0">
              <a:buNone/>
            </a:pPr>
            <a:r>
              <a:rPr/>
              <a:t>Parmi cela 36% ont été remplacé pour des raisons liés à la situation sécuritaire, 48% ont été remplacé pour des raisons liés à la logistique (axe impraticables, bac non fonctionnel etc.)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6EE1-5A11-4F1B-B302-25A7A33F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Cette année, les pluies se sont installées de manière normale tant en zone sahélienne qu’en zone soudanienne. Bien que qu’il y ait eu un ralentissement des activités pluvioorageuses au milieu de la période hivernale dans la plupart des régions, les pluies se sont intensifiées en septembre et se sont étendues au-delà de leurs fins habituelles.</a:t>
            </a:r>
          </a:p>
          <a:p>
            <a:pPr lvl="0" marL="0" indent="0">
              <a:buNone/>
            </a:pPr>
            <a:r>
              <a:rPr/>
              <a:t>Cette reprise a permis aux différentes cultures de boucler leurs cycles végétatifs. Cependant, l’excès d’eau a provoqué des inondations qui, dans certaines localités, ont créé des sinistres (immersion des champs et pâturages , destruction des récoltes et des habitats, etc…).</a:t>
            </a:r>
          </a:p>
          <a:p>
            <a:pPr lvl="0" marL="0" indent="0">
              <a:buNone/>
            </a:pPr>
            <a:r>
              <a:rPr/>
              <a:t>Globalement, la campagne agricole est satisfaisante. La production céréalière prévisionnelle de la campagne agricole 2019/2020 est estimée à 2.967.871 tonnes. Elle est en baisse de 2% par rapport à son niveau de l’année dernière mais est en hausse de 7% par rapport à la moyenne quinquennale.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Demographics: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ENSApresentation_branded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Demographics: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ENSApresentation_branded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Demographics: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Shock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Household</a:t>
            </a:r>
          </a:p>
        </p:txBody>
      </p:sp>
      <p:pic>
        <p:nvPicPr>
          <p:cNvPr descr="ENSApresentation_branded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CARI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89996738-B88C-44D5-A8E8-55BFC777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72912"/>
            <a:ext cx="11673840" cy="686623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CARI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Region</a:t>
            </a:r>
          </a:p>
        </p:txBody>
      </p:sp>
      <p:pic>
        <p:nvPicPr>
          <p:cNvPr descr="ENSApresentation_branded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079500"/>
            <a:ext cx="6350000" cy="508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République Centrafricaine</dc:title>
  <dc:creator/>
  <cp:keywords/>
  <dcterms:created xsi:type="dcterms:W3CDTF">2020-11-21T15:42:47Z</dcterms:created>
  <dcterms:modified xsi:type="dcterms:W3CDTF">2020-11-21T15:42:47Z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données collectées novembre 2019</vt:lpwstr>
  </property>
  <property fmtid="{D5CDD505-2E9C-101B-9397-08002B2CF9AE}" pid="4" name="output">
    <vt:lpwstr/>
  </property>
  <property fmtid="{D5CDD505-2E9C-101B-9397-08002B2CF9AE}" pid="5" name="subtitle">
    <vt:lpwstr>Résumé exécutif de Évaluation Nationale de la Sécurité Alimentaire (ENSA)</vt:lpwstr>
  </property>
</Properties>
</file>