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6"/>
  </p:notesMasterIdLst>
  <p:sldIdLst>
    <p:sldId id="256" r:id="rId2"/>
    <p:sldId id="257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87A"/>
    <a:srgbClr val="839DAF"/>
    <a:srgbClr val="35A938"/>
    <a:srgbClr val="39B73C"/>
    <a:srgbClr val="D60F00"/>
    <a:srgbClr val="E48200"/>
    <a:srgbClr val="C25B0E"/>
    <a:srgbClr val="A25138"/>
    <a:srgbClr val="AF0505"/>
    <a:srgbClr val="B54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6" autoAdjust="0"/>
    <p:restoredTop sz="65922" autoAdjust="0"/>
  </p:normalViewPr>
  <p:slideViewPr>
    <p:cSldViewPr snapToGrid="0">
      <p:cViewPr varScale="1">
        <p:scale>
          <a:sx n="44" d="100"/>
          <a:sy n="44" d="100"/>
        </p:scale>
        <p:origin x="17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5D69A-25F1-432B-9CD4-6D3A2FC6236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7CEED-7D95-4256-AC8A-C3EB45663C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089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7CEED-7D95-4256-AC8A-C3EB45663C4A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42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Pre-Code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Execute Unit + PMD + SonarQube (static code analysis)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Done on code review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+1 and +2 -&gt; automatically merged with Master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Acceptance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Runs Docker and Arquillian tests (end-to-end tests)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KGB+N (N == new added increment)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Verifies and detects flaws in Product before deploying to MainTrack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Runs TAF tests (e.g. AP Order -&gt; Confirm order -&gt; Verify)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Executed automatically every night or manually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MT Entry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dirty="0"/>
              <a:t>Checks Readiness For Acceptance (RFA)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By Running RFA250 Functional Test Cases (lots of TAF Test Suites)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Testing old + new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MT Loops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Regression Testing (system performs same way as before after new changes)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All Teams Functional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Runs on vApp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Release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Non-functional Tests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40k/60k Endurance Tests, Availability, Robustness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Backup and Restore 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CEED-7D95-4256-AC8A-C3EB45663C4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548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Pre-Code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Execute Unit + PMD + SonarQube (static code analysis)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Done on code review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+1 and +2 -&gt; automatically merged with Master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Acceptance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Runs Docker and Arquillian tests (end-to-end tests)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KGB+N (N == new added increment)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Verifies and detects flaws in Product before deploying to MainTrack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Runs TAF tests (e.g. AP Order -&gt; Confirm order -&gt; Verify)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Executed automatically every night or manually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MT Entry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dirty="0"/>
              <a:t>Checks Readiness For Acceptance (RFA)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By Running RFA250 Functional Test Cases (lots of TAF Test Suites)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Testing old + new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MT Loops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Regression Testing (system performs same way as before after new changes)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All Teams Functional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Runs on vApp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Release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Non-functional Tests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40k/60k Endurance Tests, Availability, Robustness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0" dirty="0"/>
              <a:t>Backup and Restore 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CEED-7D95-4256-AC8A-C3EB45663C4A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32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70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393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5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34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2194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88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144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4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4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163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5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51FB1C-C51A-462A-90F5-D789A3AC6484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150B67B-A68E-42DB-B085-BF3991B4BD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2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tportal.seli.wh.rnd.internal.ericsson.com/metrics/#maintrack-radiato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em14s11-eiffel004.eiffel.gic.ericsson.se:8443/jenkins/job/Odin_SSGID_KGB+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em25s11-eiffel004.eiffel.gic.ericsson.se:8443/jenkins/view/Release/" TargetMode="External"/><Relationship Id="rId5" Type="http://schemas.openxmlformats.org/officeDocument/2006/relationships/hyperlink" Target="https://gerrit.ericsson.se/#/dashboard/self" TargetMode="External"/><Relationship Id="rId10" Type="http://schemas.openxmlformats.org/officeDocument/2006/relationships/hyperlink" Target="https://fem25s11-eiffel004.eiffel.gic.ericsson.se:8443/jenkins/view/PCR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ci-portal.seli.wh.rnd.internal.ericsson.com/ENM/queue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tportal.seli.wh.rnd.internal.ericsson.com/metrics/#maintrack-radiato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em14s11-eiffel004.eiffel.gic.ericsson.se:8443/jenkins/job/Odin_SSGID_KGB+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em26s11-eiffel004.eiffel.gic.ericsson.se:8443/jenkins/view/Release/" TargetMode="External"/><Relationship Id="rId5" Type="http://schemas.openxmlformats.org/officeDocument/2006/relationships/hyperlink" Target="https://gerrit.ericsson.se/#/dashboard/self" TargetMode="External"/><Relationship Id="rId10" Type="http://schemas.openxmlformats.org/officeDocument/2006/relationships/hyperlink" Target="https://fem26s11-eiffel004.eiffel.gic.ericsson.se:8443/jenkins/view/PCR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ci-portal.seli.wh.rnd.internal.ericsson.com/ENM/queu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26A9-DC2E-433A-8A46-40818942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pPr algn="ctr"/>
            <a:r>
              <a:rPr lang="en-IE" dirty="0"/>
              <a:t>AP CI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EA0AD-0E36-4DE8-941D-B3F3D3CB4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193792"/>
            <a:ext cx="9418320" cy="1298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Team Odin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592AC-7F74-45EB-BC4C-F5A295D1A1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93" y="619760"/>
            <a:ext cx="1975214" cy="12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4D9B-A344-4F44-AFC6-FAD11CCB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ENM MainTrack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6CB9-CCA5-4071-B9ED-86B727ED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Continuous Integration (CI) delivery pipeline </a:t>
            </a:r>
          </a:p>
          <a:p>
            <a:r>
              <a:rPr lang="en-IE" dirty="0"/>
              <a:t>Delivery of new features without breaking existing functionality</a:t>
            </a:r>
          </a:p>
          <a:p>
            <a:r>
              <a:rPr lang="en-IE" dirty="0"/>
              <a:t>Test Automation Framework (TAF) – End to end test case automation</a:t>
            </a:r>
          </a:p>
          <a:p>
            <a:pPr lvl="2"/>
            <a:r>
              <a:rPr lang="en-IE" dirty="0"/>
              <a:t>Test Design – Test Execution – Test Report</a:t>
            </a:r>
          </a:p>
          <a:p>
            <a:pPr lvl="2"/>
            <a:r>
              <a:rPr lang="en-IE" dirty="0"/>
              <a:t>Focuses on User Acceptance and Performance Tests</a:t>
            </a:r>
          </a:p>
          <a:p>
            <a:r>
              <a:rPr lang="en-IE" dirty="0"/>
              <a:t>Builds-in Quality </a:t>
            </a:r>
          </a:p>
          <a:p>
            <a:pPr lvl="1"/>
            <a:r>
              <a:rPr lang="en-IE" dirty="0"/>
              <a:t>Minimises bugs/errors</a:t>
            </a:r>
          </a:p>
          <a:p>
            <a:pPr lvl="1"/>
            <a:r>
              <a:rPr lang="en-IE" dirty="0"/>
              <a:t>Reliable delivery</a:t>
            </a:r>
          </a:p>
          <a:p>
            <a:pPr lvl="1"/>
            <a:endParaRPr lang="en-IE" dirty="0"/>
          </a:p>
          <a:p>
            <a:r>
              <a:rPr lang="en-IE" dirty="0"/>
              <a:t>Continuously Changing</a:t>
            </a:r>
          </a:p>
          <a:p>
            <a:pPr lvl="1"/>
            <a:r>
              <a:rPr lang="en-IE" dirty="0"/>
              <a:t>New loops and tests</a:t>
            </a:r>
          </a:p>
          <a:p>
            <a:pPr lvl="1"/>
            <a:r>
              <a:rPr lang="en-IE" dirty="0"/>
              <a:t>Keep up with new/changing products</a:t>
            </a:r>
          </a:p>
        </p:txBody>
      </p:sp>
    </p:spTree>
    <p:extLst>
      <p:ext uri="{BB962C8B-B14F-4D97-AF65-F5344CB8AC3E}">
        <p14:creationId xmlns:p14="http://schemas.microsoft.com/office/powerpoint/2010/main" val="61243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B590D0CC-AE0A-44C1-A9FF-21B28A56B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19" y="5018551"/>
            <a:ext cx="523335" cy="52333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8E4D396-B349-4502-A9F7-162EE947C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63" y="5031251"/>
            <a:ext cx="496895" cy="49689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8E5CF39-14FE-473B-A5A0-51BDDE5F7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66" y="5032025"/>
            <a:ext cx="523335" cy="5233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1FB2FC-861C-40B2-AE71-8B3B8E46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31" y="70875"/>
            <a:ext cx="9692640" cy="1090802"/>
          </a:xfrm>
        </p:spPr>
        <p:txBody>
          <a:bodyPr>
            <a:normAutofit/>
          </a:bodyPr>
          <a:lstStyle/>
          <a:p>
            <a:r>
              <a:rPr lang="en-IE" sz="3600" dirty="0"/>
              <a:t>AP Client and Server CI and MainTrack 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43BFD7-08E4-4DCD-8F0D-4F5264D77FA2}"/>
              </a:ext>
            </a:extLst>
          </p:cNvPr>
          <p:cNvSpPr/>
          <p:nvPr/>
        </p:nvSpPr>
        <p:spPr>
          <a:xfrm>
            <a:off x="919385" y="1606568"/>
            <a:ext cx="1696278" cy="13885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In Review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Gerrit Code Review</a:t>
            </a:r>
            <a:r>
              <a:rPr lang="en-IE" dirty="0">
                <a:solidFill>
                  <a:schemeClr val="bg1"/>
                </a:solidFill>
              </a:rPr>
              <a:t> 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0D87D-C687-4994-B9E0-9577F32DF7C9}"/>
              </a:ext>
            </a:extLst>
          </p:cNvPr>
          <p:cNvSpPr/>
          <p:nvPr/>
        </p:nvSpPr>
        <p:spPr>
          <a:xfrm>
            <a:off x="7520344" y="1815803"/>
            <a:ext cx="3313917" cy="94090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On Master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Release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DA5FC-B7E5-4E03-85A9-DA2E6F9F3D1A}"/>
              </a:ext>
            </a:extLst>
          </p:cNvPr>
          <p:cNvSpPr/>
          <p:nvPr/>
        </p:nvSpPr>
        <p:spPr>
          <a:xfrm>
            <a:off x="7874612" y="3429000"/>
            <a:ext cx="2605380" cy="1524000"/>
          </a:xfrm>
          <a:prstGeom prst="roundRect">
            <a:avLst/>
          </a:prstGeom>
          <a:solidFill>
            <a:srgbClr val="35A938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contourClr>
              <a:schemeClr val="accent4">
                <a:shade val="25000"/>
                <a:satMod val="140000"/>
              </a:schemeClr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Tested on KGB</a:t>
            </a:r>
            <a:endParaRPr lang="en-IE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KGB + 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39C7A-EACF-4B50-B14F-91827368F0F8}"/>
              </a:ext>
            </a:extLst>
          </p:cNvPr>
          <p:cNvSpPr/>
          <p:nvPr/>
        </p:nvSpPr>
        <p:spPr>
          <a:xfrm>
            <a:off x="962250" y="3525928"/>
            <a:ext cx="2511281" cy="1330143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contourClr>
              <a:schemeClr val="accent6">
                <a:shade val="25000"/>
                <a:satMod val="14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Included in ISO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ENM </a:t>
            </a:r>
            <a:r>
              <a:rPr lang="en-IE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MainTrack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B4CDE8-9666-481A-9AAE-D42E37977435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 flipV="1">
            <a:off x="2615663" y="2286256"/>
            <a:ext cx="1464390" cy="146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5F5212-ADE2-4364-95D0-16C222690F7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9177302" y="2756708"/>
            <a:ext cx="1" cy="6722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0118C7-47B0-46B5-8C7E-9FCFF645ADAE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7003901" y="4191000"/>
            <a:ext cx="870711" cy="60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039FB1-6947-48F7-B7D3-76D0E122FF5A}"/>
              </a:ext>
            </a:extLst>
          </p:cNvPr>
          <p:cNvSpPr txBox="1"/>
          <p:nvPr/>
        </p:nvSpPr>
        <p:spPr>
          <a:xfrm>
            <a:off x="6215269" y="1712073"/>
            <a:ext cx="83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Merge</a:t>
            </a:r>
          </a:p>
          <a:p>
            <a:pPr algn="ctr"/>
            <a:r>
              <a:rPr lang="en-IE" sz="1200" dirty="0">
                <a:solidFill>
                  <a:srgbClr val="00B050"/>
                </a:solidFill>
              </a:rPr>
              <a:t>+2</a:t>
            </a:r>
            <a:endParaRPr lang="en-IE" sz="9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008D0-C994-48E5-88F0-3A12C8FBD238}"/>
              </a:ext>
            </a:extLst>
          </p:cNvPr>
          <p:cNvSpPr/>
          <p:nvPr/>
        </p:nvSpPr>
        <p:spPr>
          <a:xfrm>
            <a:off x="1249679" y="5254820"/>
            <a:ext cx="1696280" cy="940905"/>
          </a:xfrm>
          <a:prstGeom prst="rect">
            <a:avLst/>
          </a:prstGeom>
          <a:solidFill>
            <a:srgbClr val="839D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MT Entry </a:t>
            </a:r>
            <a:r>
              <a:rPr lang="en-IE" sz="1400" dirty="0"/>
              <a:t>(RFA250)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D5304-052B-40F2-AAF9-6B5A7C693713}"/>
              </a:ext>
            </a:extLst>
          </p:cNvPr>
          <p:cNvSpPr/>
          <p:nvPr/>
        </p:nvSpPr>
        <p:spPr>
          <a:xfrm>
            <a:off x="3290672" y="5254820"/>
            <a:ext cx="1696280" cy="9409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MT Loops</a:t>
            </a:r>
          </a:p>
          <a:p>
            <a:pPr algn="ctr"/>
            <a:r>
              <a:rPr lang="en-IE" sz="1400" dirty="0"/>
              <a:t>(Regression)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0E891-667C-4DF3-AA33-7DC0E56BEDAC}"/>
              </a:ext>
            </a:extLst>
          </p:cNvPr>
          <p:cNvSpPr/>
          <p:nvPr/>
        </p:nvSpPr>
        <p:spPr>
          <a:xfrm>
            <a:off x="5367129" y="5254819"/>
            <a:ext cx="1696280" cy="940905"/>
          </a:xfrm>
          <a:prstGeom prst="rect">
            <a:avLst/>
          </a:prstGeom>
          <a:solidFill>
            <a:srgbClr val="4E68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Release Verification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59F97-68D8-4960-A92E-98BCD8FA0F33}"/>
              </a:ext>
            </a:extLst>
          </p:cNvPr>
          <p:cNvCxnSpPr>
            <a:cxnSpLocks/>
          </p:cNvCxnSpPr>
          <p:nvPr/>
        </p:nvCxnSpPr>
        <p:spPr>
          <a:xfrm>
            <a:off x="2945959" y="5725273"/>
            <a:ext cx="34471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9BF84F-02A5-4902-AE25-ADFA4B382D5E}"/>
              </a:ext>
            </a:extLst>
          </p:cNvPr>
          <p:cNvCxnSpPr>
            <a:cxnSpLocks/>
          </p:cNvCxnSpPr>
          <p:nvPr/>
        </p:nvCxnSpPr>
        <p:spPr>
          <a:xfrm flipV="1">
            <a:off x="4986952" y="5725272"/>
            <a:ext cx="38017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A0F31E7-C62E-435F-9D58-BCE6DCF637EB}"/>
              </a:ext>
            </a:extLst>
          </p:cNvPr>
          <p:cNvSpPr txBox="1"/>
          <p:nvPr/>
        </p:nvSpPr>
        <p:spPr>
          <a:xfrm>
            <a:off x="1249678" y="6193910"/>
            <a:ext cx="169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~ 4 Hrs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F2827B-EADC-4243-A28C-0D9B43D36CED}"/>
              </a:ext>
            </a:extLst>
          </p:cNvPr>
          <p:cNvSpPr txBox="1"/>
          <p:nvPr/>
        </p:nvSpPr>
        <p:spPr>
          <a:xfrm>
            <a:off x="3290672" y="6179396"/>
            <a:ext cx="169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&lt; 24 Hrs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6131A-17DA-470E-8EF3-AECF324037CB}"/>
              </a:ext>
            </a:extLst>
          </p:cNvPr>
          <p:cNvSpPr txBox="1"/>
          <p:nvPr/>
        </p:nvSpPr>
        <p:spPr>
          <a:xfrm>
            <a:off x="5367129" y="6179396"/>
            <a:ext cx="169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&lt; 1 Wk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8877E0-34C3-4609-94E9-90391CAFC169}"/>
              </a:ext>
            </a:extLst>
          </p:cNvPr>
          <p:cNvSpPr txBox="1"/>
          <p:nvPr/>
        </p:nvSpPr>
        <p:spPr>
          <a:xfrm>
            <a:off x="7771961" y="1278293"/>
            <a:ext cx="3500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E.g. Repo: </a:t>
            </a:r>
            <a:r>
              <a:rPr lang="en-GB" sz="1600" dirty="0">
                <a:solidFill>
                  <a:srgbClr val="00B050"/>
                </a:solidFill>
              </a:rPr>
              <a:t>ap-service-core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35D022-63FD-4516-96AB-5E865730AF7A}"/>
              </a:ext>
            </a:extLst>
          </p:cNvPr>
          <p:cNvSpPr/>
          <p:nvPr/>
        </p:nvSpPr>
        <p:spPr>
          <a:xfrm>
            <a:off x="4492620" y="3531970"/>
            <a:ext cx="2511281" cy="1330143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contourClr>
              <a:schemeClr val="accent6">
                <a:shade val="25000"/>
                <a:satMod val="14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In Queue</a:t>
            </a:r>
            <a:endParaRPr lang="en-IE" dirty="0">
              <a:solidFill>
                <a:schemeClr val="bg1"/>
              </a:solidFill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ENM Delivery Group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D8E6B0-AF83-4899-87BE-446F8B7CFAE0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flipH="1" flipV="1">
            <a:off x="3473531" y="4191000"/>
            <a:ext cx="1019089" cy="60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E3A1337-3064-49BE-8938-FDB2A1F90ED0}"/>
              </a:ext>
            </a:extLst>
          </p:cNvPr>
          <p:cNvSpPr/>
          <p:nvPr/>
        </p:nvSpPr>
        <p:spPr>
          <a:xfrm>
            <a:off x="4080053" y="1606568"/>
            <a:ext cx="1696278" cy="13593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In Review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Pre-Code Review Job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9BE489-66C9-4209-B02A-1BFD8D5B9E83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>
          <a:xfrm>
            <a:off x="5776331" y="2286256"/>
            <a:ext cx="174401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9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B590D0CC-AE0A-44C1-A9FF-21B28A56B1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19" y="5018551"/>
            <a:ext cx="523335" cy="52333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8E4D396-B349-4502-A9F7-162EE947C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63" y="5031251"/>
            <a:ext cx="496895" cy="49689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8E5CF39-14FE-473B-A5A0-51BDDE5F7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66" y="5032025"/>
            <a:ext cx="523335" cy="5233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1FB2FC-861C-40B2-AE71-8B3B8E46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31" y="70875"/>
            <a:ext cx="9692640" cy="1090802"/>
          </a:xfrm>
        </p:spPr>
        <p:txBody>
          <a:bodyPr>
            <a:normAutofit/>
          </a:bodyPr>
          <a:lstStyle/>
          <a:p>
            <a:r>
              <a:rPr lang="en-IE" sz="3600" dirty="0"/>
              <a:t>AP-UI CI and </a:t>
            </a:r>
            <a:r>
              <a:rPr lang="en-IE" sz="3600" dirty="0" err="1"/>
              <a:t>MainTrack</a:t>
            </a:r>
            <a:r>
              <a:rPr lang="en-IE" sz="3600" dirty="0"/>
              <a:t> 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43BFD7-08E4-4DCD-8F0D-4F5264D77FA2}"/>
              </a:ext>
            </a:extLst>
          </p:cNvPr>
          <p:cNvSpPr/>
          <p:nvPr/>
        </p:nvSpPr>
        <p:spPr>
          <a:xfrm>
            <a:off x="919385" y="1606568"/>
            <a:ext cx="1696278" cy="13885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In Review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Gerrit Code Review</a:t>
            </a:r>
            <a:r>
              <a:rPr lang="en-IE" dirty="0">
                <a:solidFill>
                  <a:schemeClr val="bg1"/>
                </a:solidFill>
              </a:rPr>
              <a:t> 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0D87D-C687-4994-B9E0-9577F32DF7C9}"/>
              </a:ext>
            </a:extLst>
          </p:cNvPr>
          <p:cNvSpPr/>
          <p:nvPr/>
        </p:nvSpPr>
        <p:spPr>
          <a:xfrm>
            <a:off x="7520344" y="1815803"/>
            <a:ext cx="3313917" cy="94090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On Master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Release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DA5FC-B7E5-4E03-85A9-DA2E6F9F3D1A}"/>
              </a:ext>
            </a:extLst>
          </p:cNvPr>
          <p:cNvSpPr/>
          <p:nvPr/>
        </p:nvSpPr>
        <p:spPr>
          <a:xfrm>
            <a:off x="7874612" y="3429000"/>
            <a:ext cx="2605380" cy="1524000"/>
          </a:xfrm>
          <a:prstGeom prst="roundRect">
            <a:avLst/>
          </a:prstGeom>
          <a:solidFill>
            <a:srgbClr val="35A938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contourClr>
              <a:schemeClr val="accent4">
                <a:shade val="25000"/>
                <a:satMod val="140000"/>
              </a:schemeClr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Tested on KGB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KGB + 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39C7A-EACF-4B50-B14F-91827368F0F8}"/>
              </a:ext>
            </a:extLst>
          </p:cNvPr>
          <p:cNvSpPr/>
          <p:nvPr/>
        </p:nvSpPr>
        <p:spPr>
          <a:xfrm>
            <a:off x="962250" y="3525928"/>
            <a:ext cx="2511281" cy="1330143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contourClr>
              <a:schemeClr val="accent6">
                <a:shade val="25000"/>
                <a:satMod val="14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bg1"/>
                </a:solidFill>
              </a:rPr>
              <a:t>Included in ISO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ENM MainTrack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B4CDE8-9666-481A-9AAE-D42E37977435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 flipV="1">
            <a:off x="2615663" y="2286256"/>
            <a:ext cx="1464390" cy="146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5F5212-ADE2-4364-95D0-16C222690F7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9177302" y="2756708"/>
            <a:ext cx="1" cy="6722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0118C7-47B0-46B5-8C7E-9FCFF645ADAE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7003901" y="4191000"/>
            <a:ext cx="870711" cy="60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039FB1-6947-48F7-B7D3-76D0E122FF5A}"/>
              </a:ext>
            </a:extLst>
          </p:cNvPr>
          <p:cNvSpPr txBox="1"/>
          <p:nvPr/>
        </p:nvSpPr>
        <p:spPr>
          <a:xfrm>
            <a:off x="6215269" y="1712073"/>
            <a:ext cx="83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Merge</a:t>
            </a:r>
          </a:p>
          <a:p>
            <a:pPr algn="ctr"/>
            <a:r>
              <a:rPr lang="en-IE" sz="1200" dirty="0">
                <a:solidFill>
                  <a:srgbClr val="00B050"/>
                </a:solidFill>
              </a:rPr>
              <a:t>+2</a:t>
            </a:r>
            <a:endParaRPr lang="en-IE" sz="9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008D0-C994-48E5-88F0-3A12C8FBD238}"/>
              </a:ext>
            </a:extLst>
          </p:cNvPr>
          <p:cNvSpPr/>
          <p:nvPr/>
        </p:nvSpPr>
        <p:spPr>
          <a:xfrm>
            <a:off x="1249679" y="5254820"/>
            <a:ext cx="1696280" cy="940905"/>
          </a:xfrm>
          <a:prstGeom prst="rect">
            <a:avLst/>
          </a:prstGeom>
          <a:solidFill>
            <a:srgbClr val="839D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MT Entry </a:t>
            </a:r>
            <a:r>
              <a:rPr lang="en-IE" sz="1400" dirty="0"/>
              <a:t>(RFA250)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D5304-052B-40F2-AAF9-6B5A7C693713}"/>
              </a:ext>
            </a:extLst>
          </p:cNvPr>
          <p:cNvSpPr/>
          <p:nvPr/>
        </p:nvSpPr>
        <p:spPr>
          <a:xfrm>
            <a:off x="3290672" y="5254820"/>
            <a:ext cx="1696280" cy="9409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MT Loops</a:t>
            </a:r>
          </a:p>
          <a:p>
            <a:pPr algn="ctr"/>
            <a:r>
              <a:rPr lang="en-IE" sz="1400" dirty="0"/>
              <a:t>(Regression)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0E891-667C-4DF3-AA33-7DC0E56BEDAC}"/>
              </a:ext>
            </a:extLst>
          </p:cNvPr>
          <p:cNvSpPr/>
          <p:nvPr/>
        </p:nvSpPr>
        <p:spPr>
          <a:xfrm>
            <a:off x="5367129" y="5254819"/>
            <a:ext cx="1696280" cy="940905"/>
          </a:xfrm>
          <a:prstGeom prst="rect">
            <a:avLst/>
          </a:prstGeom>
          <a:solidFill>
            <a:srgbClr val="4E68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Release Verification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59F97-68D8-4960-A92E-98BCD8FA0F33}"/>
              </a:ext>
            </a:extLst>
          </p:cNvPr>
          <p:cNvCxnSpPr>
            <a:cxnSpLocks/>
          </p:cNvCxnSpPr>
          <p:nvPr/>
        </p:nvCxnSpPr>
        <p:spPr>
          <a:xfrm>
            <a:off x="2945959" y="5725273"/>
            <a:ext cx="34471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9BF84F-02A5-4902-AE25-ADFA4B382D5E}"/>
              </a:ext>
            </a:extLst>
          </p:cNvPr>
          <p:cNvCxnSpPr>
            <a:cxnSpLocks/>
          </p:cNvCxnSpPr>
          <p:nvPr/>
        </p:nvCxnSpPr>
        <p:spPr>
          <a:xfrm flipV="1">
            <a:off x="4986952" y="5725272"/>
            <a:ext cx="38017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A0F31E7-C62E-435F-9D58-BCE6DCF637EB}"/>
              </a:ext>
            </a:extLst>
          </p:cNvPr>
          <p:cNvSpPr txBox="1"/>
          <p:nvPr/>
        </p:nvSpPr>
        <p:spPr>
          <a:xfrm>
            <a:off x="1249678" y="6193910"/>
            <a:ext cx="169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~ 4 Hrs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F2827B-EADC-4243-A28C-0D9B43D36CED}"/>
              </a:ext>
            </a:extLst>
          </p:cNvPr>
          <p:cNvSpPr txBox="1"/>
          <p:nvPr/>
        </p:nvSpPr>
        <p:spPr>
          <a:xfrm>
            <a:off x="3290672" y="6179396"/>
            <a:ext cx="169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&lt; 24 Hrs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6131A-17DA-470E-8EF3-AECF324037CB}"/>
              </a:ext>
            </a:extLst>
          </p:cNvPr>
          <p:cNvSpPr txBox="1"/>
          <p:nvPr/>
        </p:nvSpPr>
        <p:spPr>
          <a:xfrm>
            <a:off x="5367129" y="6179396"/>
            <a:ext cx="169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&lt; 1 Wk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8877E0-34C3-4609-94E9-90391CAFC169}"/>
              </a:ext>
            </a:extLst>
          </p:cNvPr>
          <p:cNvSpPr txBox="1"/>
          <p:nvPr/>
        </p:nvSpPr>
        <p:spPr>
          <a:xfrm>
            <a:off x="7771961" y="1278293"/>
            <a:ext cx="3500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E.g. Repo: </a:t>
            </a:r>
            <a:r>
              <a:rPr lang="en-GB" sz="1600" dirty="0" err="1">
                <a:solidFill>
                  <a:srgbClr val="00B050"/>
                </a:solidFill>
              </a:rPr>
              <a:t>autoprovisioning-ui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35D022-63FD-4516-96AB-5E865730AF7A}"/>
              </a:ext>
            </a:extLst>
          </p:cNvPr>
          <p:cNvSpPr/>
          <p:nvPr/>
        </p:nvSpPr>
        <p:spPr>
          <a:xfrm>
            <a:off x="4492620" y="3531970"/>
            <a:ext cx="2511281" cy="1330143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contourClr>
              <a:schemeClr val="accent6">
                <a:shade val="25000"/>
                <a:satMod val="14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In Queue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ENM Delivery Group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D8E6B0-AF83-4899-87BE-446F8B7CFAE0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flipH="1" flipV="1">
            <a:off x="3473531" y="4191000"/>
            <a:ext cx="1019089" cy="60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E3A1337-3064-49BE-8938-FDB2A1F90ED0}"/>
              </a:ext>
            </a:extLst>
          </p:cNvPr>
          <p:cNvSpPr/>
          <p:nvPr/>
        </p:nvSpPr>
        <p:spPr>
          <a:xfrm>
            <a:off x="4080053" y="1606568"/>
            <a:ext cx="1696278" cy="13593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In Review</a:t>
            </a:r>
            <a:endParaRPr lang="en-IE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IE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Pre-Code UI Review Job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9BE489-66C9-4209-B02A-1BFD8D5B9E83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>
          <a:xfrm>
            <a:off x="5776331" y="2286256"/>
            <a:ext cx="174401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187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984</TotalTime>
  <Words>511</Words>
  <Application>Microsoft Office PowerPoint</Application>
  <PresentationFormat>Widescreen</PresentationFormat>
  <Paragraphs>116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AP CI Pipeline</vt:lpstr>
      <vt:lpstr>ENM MainTrack Overview</vt:lpstr>
      <vt:lpstr>AP Client and Server CI and MainTrack Flow</vt:lpstr>
      <vt:lpstr>AP-UI CI and MainTrack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– 6  Presentation &amp; Demo</dc:title>
  <dc:creator>Aram Rassool</dc:creator>
  <cp:lastModifiedBy>Andrea Tesarova</cp:lastModifiedBy>
  <cp:revision>254</cp:revision>
  <dcterms:created xsi:type="dcterms:W3CDTF">2018-07-09T10:19:27Z</dcterms:created>
  <dcterms:modified xsi:type="dcterms:W3CDTF">2021-02-08T10:37:01Z</dcterms:modified>
</cp:coreProperties>
</file>