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8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9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66A14-6C78-429D-8594-4EECB435573D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2B923-0424-4CF7-9D59-CA02366447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2B923-0424-4CF7-9D59-CA02366447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DS</a:t>
            </a:r>
            <a:r>
              <a:t>A </a:t>
            </a:r>
            <a:r>
              <a:rPr lang="en-US"/>
              <a:t>Artificial Intelligence and </a:t>
            </a:r>
            <a:r>
              <a:t>Machine Learning Project</a:t>
            </a:r>
          </a:p>
          <a:p>
            <a:r>
              <a:t> </a:t>
            </a:r>
            <a:r>
              <a:rPr sz="2400"/>
              <a:t>Semilore Olaniran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Model: LightGBM Classifier</a:t>
            </a:r>
          </a:p>
          <a:p>
            <a:r>
              <a:t>Achieved over 96% accuracy on test data.</a:t>
            </a:r>
          </a:p>
          <a:p>
            <a:r>
              <a:t>High recall for churned customers, important for retention strategies.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Flask app</a:t>
            </a:r>
            <a:endParaRPr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6" r="14666"/>
          <a:stretch>
            <a:fillRect/>
          </a:stretch>
        </p:blipFill>
        <p:spPr>
          <a:xfrm>
            <a:off x="1792287" y="612774"/>
            <a:ext cx="5876873" cy="4187825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dirty="0"/>
              <a:t>The </a:t>
            </a:r>
            <a:r>
              <a:rPr lang="en-US" dirty="0" smtClean="0"/>
              <a:t>markup and styling was done using html and </a:t>
            </a:r>
            <a:r>
              <a:rPr lang="en-US" dirty="0" err="1" smtClean="0"/>
              <a:t>css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model effectively identifies customers likely to churn.</a:t>
            </a:r>
          </a:p>
          <a:p>
            <a:r>
              <a:t>Can help banks proactively retain high-risk customers.</a:t>
            </a:r>
          </a:p>
        </p:txBody>
      </p:sp>
    </p:spTree>
    <p:extLst>
      <p:ext uri="{BB962C8B-B14F-4D97-AF65-F5344CB8AC3E}">
        <p14:creationId xmlns:p14="http://schemas.microsoft.com/office/powerpoint/2010/main" val="4183515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</a:t>
            </a:r>
            <a:r>
              <a:rPr dirty="0" err="1"/>
              <a:t>Kaggle</a:t>
            </a:r>
            <a:r>
              <a:rPr dirty="0"/>
              <a:t> - Bank Churn Prediction </a:t>
            </a:r>
            <a:r>
              <a:rPr dirty="0" smtClean="0"/>
              <a:t>Dataset</a:t>
            </a:r>
            <a:r>
              <a:rPr lang="en-US" dirty="0" smtClean="0"/>
              <a:t> </a:t>
            </a:r>
            <a:endParaRPr dirty="0"/>
          </a:p>
          <a:p>
            <a:r>
              <a:rPr dirty="0"/>
              <a:t>Libraries: </a:t>
            </a:r>
            <a:r>
              <a:rPr dirty="0" err="1"/>
              <a:t>scikit</a:t>
            </a:r>
            <a:r>
              <a:rPr dirty="0"/>
              <a:t>-learn, imbalanced-learn, pandas,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 smtClean="0"/>
              <a:t>matplotlib</a:t>
            </a:r>
            <a:r>
              <a:rPr lang="en-US" dirty="0" err="1" smtClean="0"/>
              <a:t>,lightgbm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Background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Customer churn refers to when a client stops using a company's services.</a:t>
            </a:r>
          </a:p>
          <a:p>
            <a:r>
              <a:rPr dirty="0"/>
              <a:t>In the banking industry, retaining customers is critical for profitability</a:t>
            </a:r>
            <a:r>
              <a:rPr dirty="0" smtClean="0"/>
              <a:t>.</a:t>
            </a:r>
          </a:p>
          <a:p>
            <a:r>
              <a:rPr lang="en-US" dirty="0" smtClean="0"/>
              <a:t>Understanding and predicting churn enables proactive strategies such as service improvements, or customer support outreach aimed at improving customer retention and loyalty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Despite efforts to improve customer experience, many banks still struggle to accurately identify customers likely to churn in time to act.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Banks face significant financial losses when customers churn, especially high value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 data driven churn prediction model offers a scalable and efficient solution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156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</a:t>
            </a:r>
            <a:endParaRPr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This study aims to develop a machine learning model that predicts whether a  customer is likely to churn, using customer data from a bank dataset gotten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The Objective is to assist the bank in minimizing customer churn through timely and targeted interventions.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54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dirty="0"/>
              <a:t>Dataset Source: </a:t>
            </a:r>
            <a:r>
              <a:rPr dirty="0" err="1" smtClean="0"/>
              <a:t>Kaggle</a:t>
            </a:r>
            <a:r>
              <a:rPr lang="en-US" dirty="0" smtClean="0"/>
              <a:t> (</a:t>
            </a:r>
            <a:r>
              <a:rPr lang="en-US" dirty="0"/>
              <a:t>https://</a:t>
            </a:r>
            <a:r>
              <a:rPr lang="en-US" dirty="0" smtClean="0"/>
              <a:t>www.kaggle.com/code/thomaskonstantin/bank-churn-data-exploration-and-churn-prediction/input)</a:t>
            </a:r>
            <a:endParaRPr dirty="0"/>
          </a:p>
          <a:p>
            <a:pPr>
              <a:lnSpc>
                <a:spcPct val="150000"/>
              </a:lnSpc>
            </a:pPr>
            <a:r>
              <a:rPr dirty="0"/>
              <a:t>Contains 10,127 rows and 23 features.</a:t>
            </a:r>
          </a:p>
          <a:p>
            <a:pPr>
              <a:lnSpc>
                <a:spcPct val="150000"/>
              </a:lnSpc>
            </a:pPr>
            <a:r>
              <a:rPr dirty="0"/>
              <a:t>Target Variable: </a:t>
            </a:r>
            <a:r>
              <a:rPr dirty="0" err="1"/>
              <a:t>Attrition_Flag</a:t>
            </a:r>
            <a:r>
              <a:rPr dirty="0"/>
              <a:t> (Churn vs. Existing Customer)</a:t>
            </a:r>
          </a:p>
          <a:p>
            <a:pPr>
              <a:lnSpc>
                <a:spcPct val="150000"/>
              </a:lnSpc>
            </a:pPr>
            <a:r>
              <a:rPr dirty="0"/>
              <a:t>Features include age, income, transaction amount, credit limit, etc</a:t>
            </a:r>
            <a:r>
              <a:rPr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CLIENTNUM &amp; </a:t>
            </a:r>
            <a:r>
              <a:rPr lang="en-US" dirty="0" err="1" smtClean="0"/>
              <a:t>Naive_Bayes_Classifier</a:t>
            </a:r>
            <a:r>
              <a:rPr lang="en-US" dirty="0"/>
              <a:t> </a:t>
            </a:r>
            <a:r>
              <a:rPr lang="en-US" dirty="0" smtClean="0"/>
              <a:t>columns were removed from the dataset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76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dirty="0"/>
              <a:t>Analyzed distribution of </a:t>
            </a:r>
            <a:r>
              <a:rPr dirty="0" err="1"/>
              <a:t>age,</a:t>
            </a:r>
            <a:r>
              <a:rPr lang="en-US" dirty="0" err="1"/>
              <a:t>gender</a:t>
            </a:r>
            <a:r>
              <a:rPr lang="en-US" dirty="0"/>
              <a:t>, </a:t>
            </a:r>
            <a:r>
              <a:rPr lang="en-US" dirty="0" err="1"/>
              <a:t>card_category</a:t>
            </a:r>
            <a:r>
              <a:rPr lang="en-US" dirty="0"/>
              <a:t>, </a:t>
            </a:r>
            <a:r>
              <a:rPr lang="en-US" dirty="0" err="1"/>
              <a:t>education_level</a:t>
            </a:r>
            <a:r>
              <a:rPr dirty="0"/>
              <a:t> transaction amounts, and card usage.</a:t>
            </a:r>
          </a:p>
          <a:p>
            <a:pPr>
              <a:lnSpc>
                <a:spcPct val="170000"/>
              </a:lnSpc>
            </a:pPr>
            <a:r>
              <a:rPr dirty="0"/>
              <a:t>Correlation matrix used to identify strongly related features</a:t>
            </a:r>
            <a:r>
              <a:rPr lang="en-US" dirty="0"/>
              <a:t>, especially features that have a strong relationship with </a:t>
            </a:r>
            <a:r>
              <a:rPr lang="en-US" dirty="0" err="1"/>
              <a:t>target_variable</a:t>
            </a:r>
            <a:r>
              <a:rPr lang="en-US" dirty="0"/>
              <a:t> and  could optimize model performance</a:t>
            </a:r>
            <a:r>
              <a:rPr dirty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Categorical features such as </a:t>
            </a:r>
            <a:r>
              <a:rPr lang="en-US" dirty="0" err="1" smtClean="0"/>
              <a:t>Education_Level,Income_category</a:t>
            </a:r>
            <a:r>
              <a:rPr lang="en-US" dirty="0" smtClean="0"/>
              <a:t>, </a:t>
            </a:r>
            <a:r>
              <a:rPr lang="en-US" dirty="0" err="1" smtClean="0"/>
              <a:t>Card_category</a:t>
            </a:r>
            <a:r>
              <a:rPr lang="en-US" dirty="0" smtClean="0"/>
              <a:t> and gender do not have strong correlation with the target variable 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The Categorical features were therefore excluded from the final feature selection for training and testing as adding them affected the model performance.</a:t>
            </a:r>
          </a:p>
          <a:p>
            <a:pPr>
              <a:lnSpc>
                <a:spcPct val="170000"/>
              </a:lnSpc>
            </a:pPr>
            <a:r>
              <a:rPr lang="en-US" dirty="0"/>
              <a:t>Visualizations included histograms, boxplots, </a:t>
            </a:r>
            <a:r>
              <a:rPr lang="en-US" dirty="0" err="1"/>
              <a:t>countplots</a:t>
            </a:r>
            <a:r>
              <a:rPr lang="en-US" dirty="0"/>
              <a:t> and </a:t>
            </a:r>
            <a:r>
              <a:rPr lang="en-US" dirty="0" err="1"/>
              <a:t>heatmaps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dirty="0"/>
              <a:t>Missing values handled using </a:t>
            </a:r>
            <a:r>
              <a:rPr dirty="0" err="1"/>
              <a:t>SimpleImputer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dirty="0"/>
              <a:t>Categorical features encoded using </a:t>
            </a:r>
            <a:r>
              <a:rPr dirty="0" err="1"/>
              <a:t>OneHotEncoder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dirty="0"/>
              <a:t>Numerical features scaled using </a:t>
            </a:r>
            <a:r>
              <a:rPr dirty="0" err="1"/>
              <a:t>StandardScaler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dirty="0"/>
              <a:t>Class imbalance addressed with SMOTE (Synthetic Minority Over-sampling Technique).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/>
              <a:t>Algorithms Used: Logistic Regression, Random Forest, </a:t>
            </a:r>
            <a:r>
              <a:rPr dirty="0" err="1"/>
              <a:t>LGBMClassifier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dirty="0"/>
              <a:t>Used Imbalanced-Learn pipeline to combine preprocessing and modeling</a:t>
            </a:r>
            <a:r>
              <a:rPr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Out of 20 features, 9 were selected for training to optimize model performance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Accuracy, Precision, Recall, F1-score, ROC AUC.</a:t>
            </a:r>
          </a:p>
          <a:p>
            <a:r>
              <a:t>Confusion matrix and classification report used for evaluation.</a:t>
            </a:r>
          </a:p>
          <a:p>
            <a:r>
              <a:t>ROC Curve plotted to visualize model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492</Words>
  <Application>Microsoft Office PowerPoint</Application>
  <PresentationFormat>On-screen Show (4:3)</PresentationFormat>
  <Paragraphs>54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Bank Churn Prediction</vt:lpstr>
      <vt:lpstr>Study Background</vt:lpstr>
      <vt:lpstr>Problem Statement</vt:lpstr>
      <vt:lpstr>Aims and Objective</vt:lpstr>
      <vt:lpstr>Dataset Overview</vt:lpstr>
      <vt:lpstr>Exploratory Data Analysis</vt:lpstr>
      <vt:lpstr>Data Preprocessing</vt:lpstr>
      <vt:lpstr>Model Building</vt:lpstr>
      <vt:lpstr>Model Evaluation</vt:lpstr>
      <vt:lpstr>Results</vt:lpstr>
      <vt:lpstr>Flask app</vt:lpstr>
      <vt:lpstr>Conclusion &amp; Recommendations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Churn Prediction</dc:title>
  <dc:creator/>
  <dc:description>generated using python-pptx</dc:description>
  <cp:lastModifiedBy>User</cp:lastModifiedBy>
  <cp:revision>13</cp:revision>
  <dcterms:created xsi:type="dcterms:W3CDTF">2013-01-27T09:14:00Z</dcterms:created>
  <dcterms:modified xsi:type="dcterms:W3CDTF">2025-07-17T13:12:01Z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EB54C08644B94EED8719620EFDDF4FF6_12</vt:lpwstr>
  </property>
  <property fmtid="{D5CDD505-2E9C-101B-9397-08002B2CF9AE}" pid="3" name="KSOProductBuildVer">
    <vt:lpwstr>1033-12.2.0.21931</vt:lpwstr>
  </property>
</Properties>
</file>