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9" r:id="rId13"/>
    <p:sldId id="300" r:id="rId14"/>
    <p:sldId id="301" r:id="rId15"/>
    <p:sldId id="353" r:id="rId16"/>
    <p:sldId id="354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55" r:id="rId33"/>
    <p:sldId id="320" r:id="rId34"/>
    <p:sldId id="356" r:id="rId35"/>
    <p:sldId id="322" r:id="rId36"/>
    <p:sldId id="357" r:id="rId37"/>
    <p:sldId id="323" r:id="rId38"/>
    <p:sldId id="325" r:id="rId39"/>
    <p:sldId id="294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67E"/>
    <a:srgbClr val="53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C705-5562-443A-95EE-250EF9A25D3F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6D035-E90F-4CA0-B22E-E23D1CDAD4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8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D035-E90F-4CA0-B22E-E23D1CDAD47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9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5F10D0-3095-4F40-A557-DEA9FA121ED4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30C7A2-568F-4C56-A5C2-F7DD9779BF3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071678"/>
            <a:ext cx="6477000" cy="1828800"/>
          </a:xfrm>
        </p:spPr>
        <p:txBody>
          <a:bodyPr/>
          <a:lstStyle/>
          <a:p>
            <a:pPr algn="ctr"/>
            <a:r>
              <a:rPr lang="tr-TR" dirty="0" smtClean="0"/>
              <a:t>COME104-DISCRETE MATHEMATICS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LECTURE 6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Determine whether the function </a:t>
                </a:r>
                <a:r>
                  <a:rPr lang="en-US" sz="2000" i="1" dirty="0"/>
                  <a:t>f (x)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/>
                  <a:t> </a:t>
                </a:r>
                <a:r>
                  <a:rPr lang="en-US" sz="2000" dirty="0" smtClean="0"/>
                  <a:t>from </a:t>
                </a:r>
                <a:r>
                  <a:rPr lang="en-US" sz="2000" dirty="0"/>
                  <a:t>the set of integers to the set of integers </a:t>
                </a:r>
                <a:r>
                  <a:rPr lang="en-US" sz="2000" dirty="0" smtClean="0"/>
                  <a:t>is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>
                    <a:solidFill>
                      <a:srgbClr val="5305BB"/>
                    </a:solidFill>
                  </a:rPr>
                  <a:t>one-to-one</a:t>
                </a:r>
                <a:r>
                  <a:rPr lang="tr-TR" sz="2000" dirty="0" smtClean="0">
                    <a:solidFill>
                      <a:srgbClr val="5305BB"/>
                    </a:solidFill>
                  </a:rPr>
                  <a:t>.</a:t>
                </a:r>
              </a:p>
              <a:p>
                <a:endParaRPr lang="tr-TR" sz="2000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8" r="-134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20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Determine whether the function </a:t>
                </a:r>
                <a:r>
                  <a:rPr lang="en-US" sz="2000" i="1" dirty="0"/>
                  <a:t>f (x)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/>
                  <a:t> </a:t>
                </a:r>
                <a:r>
                  <a:rPr lang="en-US" sz="2000" dirty="0" smtClean="0"/>
                  <a:t>from </a:t>
                </a:r>
                <a:r>
                  <a:rPr lang="en-US" sz="2000" dirty="0"/>
                  <a:t>the set of integers to the set of integers </a:t>
                </a:r>
                <a:r>
                  <a:rPr lang="en-US" sz="2000" dirty="0" smtClean="0"/>
                  <a:t>is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one-to-one</a:t>
                </a:r>
                <a:r>
                  <a:rPr lang="tr-TR" sz="2000" dirty="0" smtClean="0"/>
                  <a:t>.</a:t>
                </a:r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sz="2000" dirty="0"/>
              </a:p>
              <a:p>
                <a:endParaRPr lang="tr-TR" sz="2000" dirty="0" smtClean="0"/>
              </a:p>
              <a:p>
                <a:r>
                  <a:rPr lang="tr-TR" sz="2000" dirty="0" err="1" smtClean="0"/>
                  <a:t>One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one</a:t>
                </a:r>
                <a:r>
                  <a:rPr lang="tr-TR" sz="2000" dirty="0" smtClean="0"/>
                  <a:t>: </a:t>
                </a:r>
                <a:r>
                  <a:rPr lang="tr-TR" sz="2000" dirty="0" err="1" smtClean="0"/>
                  <a:t>If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only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if</a:t>
                </a:r>
                <a:r>
                  <a:rPr lang="tr-TR" sz="2000" dirty="0" smtClean="0"/>
                  <a:t> </a:t>
                </a:r>
                <a:r>
                  <a:rPr lang="tr-TR" sz="2000" dirty="0" smtClean="0">
                    <a:solidFill>
                      <a:srgbClr val="BA067E"/>
                    </a:solidFill>
                  </a:rPr>
                  <a:t>f(a)=f(b) </a:t>
                </a:r>
                <a:r>
                  <a:rPr lang="tr-TR" sz="2000" dirty="0" err="1" smtClean="0"/>
                  <a:t>implies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that</a:t>
                </a:r>
                <a:r>
                  <a:rPr lang="tr-TR" sz="2000" dirty="0" smtClean="0"/>
                  <a:t> </a:t>
                </a:r>
                <a:r>
                  <a:rPr lang="tr-TR" sz="2000" dirty="0" smtClean="0">
                    <a:solidFill>
                      <a:srgbClr val="BA067E"/>
                    </a:solidFill>
                  </a:rPr>
                  <a:t>a=b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for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all</a:t>
                </a:r>
                <a:r>
                  <a:rPr lang="tr-TR" sz="2000" dirty="0" smtClean="0"/>
                  <a:t> a </a:t>
                </a:r>
                <a:r>
                  <a:rPr lang="tr-TR" sz="2000" dirty="0" err="1" smtClean="0"/>
                  <a:t>and</a:t>
                </a:r>
                <a:r>
                  <a:rPr lang="tr-TR" sz="2000" dirty="0" smtClean="0"/>
                  <a:t> b in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domain of f.</a:t>
                </a:r>
              </a:p>
              <a:p>
                <a:pPr lvl="1"/>
                <a:r>
                  <a:rPr lang="tr-TR" sz="1700" dirty="0"/>
                  <a:t>f</a:t>
                </a:r>
                <a:r>
                  <a:rPr lang="tr-TR" sz="1700" dirty="0" smtClean="0"/>
                  <a:t>(1)=f(-1)  </a:t>
                </a:r>
              </a:p>
              <a:p>
                <a:pPr lvl="1"/>
                <a:r>
                  <a:rPr lang="tr-TR" sz="1700" dirty="0" smtClean="0"/>
                  <a:t>1≠-1</a:t>
                </a:r>
              </a:p>
              <a:p>
                <a:pPr lvl="1"/>
                <a:r>
                  <a:rPr lang="en-US" sz="1800" dirty="0"/>
                  <a:t>two values in</a:t>
                </a:r>
                <a:r>
                  <a:rPr lang="tr-TR" sz="1800" dirty="0"/>
                  <a:t> </a:t>
                </a:r>
                <a:r>
                  <a:rPr lang="en-US" sz="1800" dirty="0"/>
                  <a:t>the domain are assigned </a:t>
                </a:r>
                <a:r>
                  <a:rPr lang="tr-TR" sz="1800" dirty="0" err="1"/>
                  <a:t>to</a:t>
                </a:r>
                <a:r>
                  <a:rPr lang="tr-TR" sz="1800" dirty="0"/>
                  <a:t> </a:t>
                </a:r>
                <a:r>
                  <a:rPr lang="en-US" sz="1800" dirty="0"/>
                  <a:t>the same function value. </a:t>
                </a:r>
                <a:endParaRPr lang="tr-TR" sz="1800" dirty="0"/>
              </a:p>
              <a:p>
                <a:pPr lvl="1"/>
                <a:endParaRPr lang="tr-TR" sz="1700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57" r="-1346" b="-1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636912"/>
            <a:ext cx="847705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altLang="tr-TR" dirty="0" err="1"/>
              <a:t>Onto</a:t>
            </a:r>
            <a:r>
              <a:rPr lang="tr-TR" altLang="tr-TR" dirty="0"/>
              <a:t> (</a:t>
            </a:r>
            <a:r>
              <a:rPr lang="en-US" altLang="tr-TR" dirty="0"/>
              <a:t>Su</a:t>
            </a:r>
            <a:r>
              <a:rPr lang="tr-TR" altLang="tr-TR" dirty="0" err="1" smtClean="0"/>
              <a:t>rjective</a:t>
            </a:r>
            <a:r>
              <a:rPr lang="tr-TR" altLang="tr-TR" dirty="0" smtClean="0"/>
              <a:t>) </a:t>
            </a:r>
            <a:r>
              <a:rPr lang="en-US" altLang="tr-TR" dirty="0" smtClean="0"/>
              <a:t>Functions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tr-TR" altLang="tr-TR" sz="1800" dirty="0"/>
          </a:p>
          <a:p>
            <a:pPr marL="0" indent="0">
              <a:buNone/>
              <a:defRPr/>
            </a:pPr>
            <a:endParaRPr lang="tr-TR" altLang="tr-TR" sz="1800" dirty="0"/>
          </a:p>
          <a:p>
            <a:pPr marL="0" indent="0">
              <a:buNone/>
              <a:defRPr/>
            </a:pPr>
            <a:endParaRPr lang="tr-TR" altLang="tr-TR" sz="1800" dirty="0"/>
          </a:p>
          <a:p>
            <a:pPr marL="0" indent="0">
              <a:buNone/>
              <a:defRPr/>
            </a:pPr>
            <a:r>
              <a:rPr lang="en-US" altLang="tr-TR" sz="1800" dirty="0"/>
              <a:t/>
            </a:r>
            <a:br>
              <a:rPr lang="en-US" altLang="tr-TR" sz="1800" dirty="0"/>
            </a:br>
            <a:endParaRPr lang="tr-TR" altLang="tr-TR" sz="1800" dirty="0"/>
          </a:p>
          <a:p>
            <a:pPr eaLnBrk="1" hangingPunct="1">
              <a:defRPr/>
            </a:pPr>
            <a:endParaRPr lang="tr-TR" altLang="tr-TR" sz="1800" dirty="0"/>
          </a:p>
          <a:p>
            <a:pPr eaLnBrk="1" hangingPunct="1">
              <a:defRPr/>
            </a:pPr>
            <a:endParaRPr lang="en-US" altLang="tr-TR" sz="9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43" y="1600200"/>
            <a:ext cx="8153860" cy="203325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77" y="4697760"/>
            <a:ext cx="2664391" cy="177924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22220" y="3789040"/>
            <a:ext cx="8134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 is </a:t>
            </a:r>
            <a:r>
              <a:rPr lang="tr-TR" dirty="0" err="1"/>
              <a:t>onto</a:t>
            </a:r>
            <a:r>
              <a:rPr lang="tr-TR" dirty="0"/>
              <a:t> (</a:t>
            </a:r>
            <a:r>
              <a:rPr lang="tr-TR" dirty="0" err="1"/>
              <a:t>surjective</a:t>
            </a:r>
            <a:r>
              <a:rPr lang="tr-TR" dirty="0"/>
              <a:t>)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u="sng" dirty="0" err="1">
                <a:solidFill>
                  <a:srgbClr val="BA067E"/>
                </a:solidFill>
              </a:rPr>
              <a:t>every</a:t>
            </a:r>
            <a:r>
              <a:rPr lang="tr-TR" u="sng" dirty="0">
                <a:solidFill>
                  <a:srgbClr val="BA067E"/>
                </a:solidFill>
              </a:rPr>
              <a:t> element of B is </a:t>
            </a:r>
            <a:r>
              <a:rPr lang="tr-TR" u="sng" dirty="0" err="1">
                <a:solidFill>
                  <a:srgbClr val="BA067E"/>
                </a:solidFill>
              </a:rPr>
              <a:t>mapped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to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by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some</a:t>
            </a:r>
            <a:r>
              <a:rPr lang="tr-TR" u="sng" dirty="0">
                <a:solidFill>
                  <a:srgbClr val="BA067E"/>
                </a:solidFill>
              </a:rPr>
              <a:t> element of A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</a:t>
            </a:r>
            <a:r>
              <a:rPr lang="tr-TR" dirty="0" err="1"/>
              <a:t>nothing</a:t>
            </a:r>
            <a:r>
              <a:rPr lang="tr-TR" dirty="0"/>
              <a:t> is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81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Let </a:t>
            </a:r>
            <a:r>
              <a:rPr lang="en-US" sz="2000" i="1" dirty="0"/>
              <a:t>f </a:t>
            </a:r>
            <a:r>
              <a:rPr lang="en-US" sz="2000" dirty="0"/>
              <a:t>be the function from {</a:t>
            </a:r>
            <a:r>
              <a:rPr lang="en-US" sz="2000" i="1" dirty="0"/>
              <a:t>a, b, c, d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3} defined by 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i="1" dirty="0"/>
              <a:t> </a:t>
            </a:r>
            <a:r>
              <a:rPr lang="tr-TR" sz="2000" i="1" dirty="0" smtClean="0"/>
              <a:t>    </a:t>
            </a:r>
            <a:r>
              <a:rPr lang="en-US" sz="2000" i="1" dirty="0" smtClean="0"/>
              <a:t>f </a:t>
            </a:r>
            <a:r>
              <a:rPr lang="en-US" sz="2000" i="1" dirty="0"/>
              <a:t>(a) </a:t>
            </a:r>
            <a:r>
              <a:rPr lang="en-US" sz="2000" dirty="0"/>
              <a:t>= 3, </a:t>
            </a:r>
            <a:r>
              <a:rPr lang="en-US" sz="2000" i="1" dirty="0"/>
              <a:t>f (b) </a:t>
            </a:r>
            <a:r>
              <a:rPr lang="en-US" sz="2000" dirty="0"/>
              <a:t>= 2, </a:t>
            </a:r>
            <a:r>
              <a:rPr lang="en-US" sz="2000" i="1" dirty="0"/>
              <a:t>f (c) </a:t>
            </a:r>
            <a:r>
              <a:rPr lang="en-US" sz="2000" dirty="0"/>
              <a:t>= </a:t>
            </a:r>
            <a:r>
              <a:rPr lang="en-US" sz="2000" dirty="0" smtClean="0"/>
              <a:t>1,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/>
              <a:t>f (d) </a:t>
            </a:r>
            <a:r>
              <a:rPr lang="en-US" sz="2000" dirty="0"/>
              <a:t>= 3. 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 smtClean="0"/>
              <a:t>Is </a:t>
            </a:r>
            <a:r>
              <a:rPr lang="en-US" sz="2000" i="1" dirty="0"/>
              <a:t>f </a:t>
            </a:r>
            <a:r>
              <a:rPr lang="en-US" sz="2000" dirty="0"/>
              <a:t>an </a:t>
            </a:r>
            <a:r>
              <a:rPr lang="en-US" sz="2000" dirty="0">
                <a:solidFill>
                  <a:srgbClr val="5305BB"/>
                </a:solidFill>
              </a:rPr>
              <a:t>onto</a:t>
            </a:r>
            <a:r>
              <a:rPr lang="en-US" sz="2000" dirty="0"/>
              <a:t> function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305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50" dirty="0"/>
              <a:t>Let </a:t>
            </a:r>
            <a:r>
              <a:rPr lang="en-US" sz="2550" i="1" dirty="0"/>
              <a:t>f </a:t>
            </a:r>
            <a:r>
              <a:rPr lang="en-US" sz="2550" dirty="0"/>
              <a:t>be the function from {</a:t>
            </a:r>
            <a:r>
              <a:rPr lang="en-US" sz="2550" i="1" dirty="0"/>
              <a:t>a, b, c, d</a:t>
            </a:r>
            <a:r>
              <a:rPr lang="en-US" sz="2550" dirty="0"/>
              <a:t>} to {1</a:t>
            </a:r>
            <a:r>
              <a:rPr lang="en-US" sz="2550" i="1" dirty="0"/>
              <a:t>, </a:t>
            </a:r>
            <a:r>
              <a:rPr lang="en-US" sz="2550" dirty="0"/>
              <a:t>2</a:t>
            </a:r>
            <a:r>
              <a:rPr lang="en-US" sz="2550" i="1" dirty="0"/>
              <a:t>, </a:t>
            </a:r>
            <a:r>
              <a:rPr lang="en-US" sz="2550" dirty="0"/>
              <a:t>3} defined by </a:t>
            </a:r>
            <a:r>
              <a:rPr lang="en-US" sz="2550" i="1" dirty="0"/>
              <a:t>f (a) </a:t>
            </a:r>
            <a:r>
              <a:rPr lang="en-US" sz="2550" dirty="0"/>
              <a:t>= 3, </a:t>
            </a:r>
            <a:r>
              <a:rPr lang="en-US" sz="2550" i="1" dirty="0"/>
              <a:t>f (b) </a:t>
            </a:r>
            <a:r>
              <a:rPr lang="en-US" sz="2550" dirty="0"/>
              <a:t>= 2, </a:t>
            </a:r>
            <a:r>
              <a:rPr lang="en-US" sz="2550" i="1" dirty="0"/>
              <a:t>f (c) </a:t>
            </a:r>
            <a:r>
              <a:rPr lang="en-US" sz="2550" dirty="0"/>
              <a:t>= 1,</a:t>
            </a:r>
            <a:r>
              <a:rPr lang="tr-TR" sz="2550" dirty="0"/>
              <a:t> </a:t>
            </a:r>
            <a:r>
              <a:rPr lang="en-US" sz="2550" dirty="0"/>
              <a:t>and </a:t>
            </a:r>
            <a:r>
              <a:rPr lang="en-US" sz="2550" i="1" dirty="0"/>
              <a:t>f (d) </a:t>
            </a:r>
            <a:r>
              <a:rPr lang="en-US" sz="2550" dirty="0"/>
              <a:t>= 3. Is </a:t>
            </a:r>
            <a:r>
              <a:rPr lang="en-US" sz="2550" i="1" dirty="0"/>
              <a:t>f </a:t>
            </a:r>
            <a:r>
              <a:rPr lang="en-US" sz="2550" dirty="0"/>
              <a:t>an </a:t>
            </a:r>
            <a:r>
              <a:rPr lang="en-US" sz="2550" dirty="0">
                <a:solidFill>
                  <a:schemeClr val="accent1"/>
                </a:solidFill>
              </a:rPr>
              <a:t>onto</a:t>
            </a:r>
            <a:r>
              <a:rPr lang="en-US" sz="2550" dirty="0"/>
              <a:t> function?</a:t>
            </a:r>
            <a:endParaRPr lang="tr-TR" sz="2550" dirty="0"/>
          </a:p>
          <a:p>
            <a:pPr marL="0" indent="0">
              <a:buNone/>
            </a:pPr>
            <a:endParaRPr lang="tr-TR" sz="2550" dirty="0"/>
          </a:p>
          <a:p>
            <a:r>
              <a:rPr lang="en-US" sz="2550" dirty="0"/>
              <a:t>Because all three elements of the codomain are images of elements in the domain, we</a:t>
            </a:r>
            <a:r>
              <a:rPr lang="tr-TR" sz="2550" dirty="0"/>
              <a:t> </a:t>
            </a:r>
            <a:r>
              <a:rPr lang="en-US" sz="2550" dirty="0"/>
              <a:t>see that </a:t>
            </a:r>
            <a:r>
              <a:rPr lang="en-US" sz="2550" i="1" dirty="0"/>
              <a:t>f </a:t>
            </a:r>
            <a:r>
              <a:rPr lang="en-US" sz="2550" dirty="0"/>
              <a:t>is onto. </a:t>
            </a:r>
            <a:endParaRPr lang="tr-TR" sz="2550" dirty="0"/>
          </a:p>
          <a:p>
            <a:endParaRPr lang="tr-TR" sz="2550" dirty="0"/>
          </a:p>
          <a:p>
            <a:endParaRPr lang="tr-TR" sz="2550" dirty="0"/>
          </a:p>
          <a:p>
            <a:endParaRPr lang="tr-TR" sz="2550" dirty="0"/>
          </a:p>
          <a:p>
            <a:endParaRPr lang="tr-TR" sz="2550" dirty="0"/>
          </a:p>
          <a:p>
            <a:endParaRPr lang="tr-TR" sz="2550" dirty="0"/>
          </a:p>
          <a:p>
            <a:endParaRPr lang="tr-TR" sz="2550" dirty="0"/>
          </a:p>
          <a:p>
            <a:endParaRPr lang="tr-TR" sz="2550" dirty="0"/>
          </a:p>
          <a:p>
            <a:r>
              <a:rPr lang="en-US" sz="2550" dirty="0"/>
              <a:t>Note that if the codomain were </a:t>
            </a:r>
            <a:r>
              <a:rPr lang="en-US" sz="2550" dirty="0">
                <a:solidFill>
                  <a:srgbClr val="5305BB"/>
                </a:solidFill>
              </a:rPr>
              <a:t>{1</a:t>
            </a:r>
            <a:r>
              <a:rPr lang="en-US" sz="2550" i="1" dirty="0">
                <a:solidFill>
                  <a:srgbClr val="5305BB"/>
                </a:solidFill>
              </a:rPr>
              <a:t>, </a:t>
            </a:r>
            <a:r>
              <a:rPr lang="en-US" sz="2550" dirty="0">
                <a:solidFill>
                  <a:srgbClr val="5305BB"/>
                </a:solidFill>
              </a:rPr>
              <a:t>2</a:t>
            </a:r>
            <a:r>
              <a:rPr lang="en-US" sz="2550" i="1" dirty="0">
                <a:solidFill>
                  <a:srgbClr val="5305BB"/>
                </a:solidFill>
              </a:rPr>
              <a:t>, </a:t>
            </a:r>
            <a:r>
              <a:rPr lang="en-US" sz="2550" dirty="0">
                <a:solidFill>
                  <a:srgbClr val="5305BB"/>
                </a:solidFill>
              </a:rPr>
              <a:t>3</a:t>
            </a:r>
            <a:r>
              <a:rPr lang="en-US" sz="2550" i="1" dirty="0">
                <a:solidFill>
                  <a:srgbClr val="5305BB"/>
                </a:solidFill>
              </a:rPr>
              <a:t>, </a:t>
            </a:r>
            <a:r>
              <a:rPr lang="en-US" sz="2550" dirty="0">
                <a:solidFill>
                  <a:srgbClr val="5305BB"/>
                </a:solidFill>
              </a:rPr>
              <a:t>4}</a:t>
            </a:r>
            <a:r>
              <a:rPr lang="en-US" sz="2550" dirty="0"/>
              <a:t>,</a:t>
            </a:r>
            <a:r>
              <a:rPr lang="tr-TR" sz="2550" dirty="0"/>
              <a:t> </a:t>
            </a:r>
            <a:r>
              <a:rPr lang="en-US" sz="2550" dirty="0"/>
              <a:t>then </a:t>
            </a:r>
            <a:r>
              <a:rPr lang="en-US" sz="2550" i="1" dirty="0"/>
              <a:t>f </a:t>
            </a:r>
            <a:r>
              <a:rPr lang="en-US" sz="2550" dirty="0"/>
              <a:t>would </a:t>
            </a:r>
            <a:r>
              <a:rPr lang="en-US" sz="2550" dirty="0">
                <a:solidFill>
                  <a:srgbClr val="5305BB"/>
                </a:solidFill>
              </a:rPr>
              <a:t>not be onto</a:t>
            </a:r>
            <a:r>
              <a:rPr lang="en-US" sz="2550" dirty="0"/>
              <a:t>.</a:t>
            </a:r>
            <a:endParaRPr lang="tr-TR" sz="2550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284984"/>
            <a:ext cx="2858792" cy="19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smtClean="0"/>
                  <a:t>Is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function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from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set of </a:t>
                </a:r>
                <a:r>
                  <a:rPr lang="tr-TR" sz="2000" dirty="0" err="1" smtClean="0"/>
                  <a:t>integers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set of </a:t>
                </a:r>
                <a:r>
                  <a:rPr lang="tr-TR" sz="2000" dirty="0" err="1" smtClean="0"/>
                  <a:t>integers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>
                    <a:solidFill>
                      <a:srgbClr val="5305BB"/>
                    </a:solidFill>
                  </a:rPr>
                  <a:t>onto</a:t>
                </a:r>
                <a:r>
                  <a:rPr lang="tr-TR" sz="2000" dirty="0" smtClean="0"/>
                  <a:t>?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1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 smtClean="0"/>
                  <a:t>Is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function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/>
                  <a:t> </a:t>
                </a:r>
                <a:r>
                  <a:rPr lang="tr-TR" sz="2000" dirty="0" err="1" smtClean="0"/>
                  <a:t>from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set of </a:t>
                </a:r>
                <a:r>
                  <a:rPr lang="tr-TR" sz="2000" dirty="0" err="1" smtClean="0"/>
                  <a:t>integers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set of </a:t>
                </a:r>
                <a:r>
                  <a:rPr lang="tr-TR" sz="2000" dirty="0" err="1" smtClean="0"/>
                  <a:t>integers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onto</a:t>
                </a:r>
                <a:r>
                  <a:rPr lang="tr-TR" sz="2000" dirty="0" smtClean="0"/>
                  <a:t>?</a:t>
                </a:r>
              </a:p>
              <a:p>
                <a:endParaRPr lang="tr-TR" sz="2000" dirty="0"/>
              </a:p>
              <a:p>
                <a:r>
                  <a:rPr lang="tr-TR" sz="2000" dirty="0" smtClean="0"/>
                  <a:t>Solution: </a:t>
                </a:r>
                <a:r>
                  <a:rPr lang="tr-TR" sz="2000" dirty="0" err="1" smtClean="0"/>
                  <a:t>The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function</a:t>
                </a:r>
                <a:r>
                  <a:rPr lang="tr-TR" sz="2000" dirty="0" smtClean="0"/>
                  <a:t> f is </a:t>
                </a:r>
                <a:r>
                  <a:rPr lang="tr-TR" sz="2000" dirty="0" smtClean="0">
                    <a:solidFill>
                      <a:srgbClr val="5305BB"/>
                    </a:solidFill>
                  </a:rPr>
                  <a:t>not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onto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because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there</a:t>
                </a:r>
                <a:r>
                  <a:rPr lang="tr-TR" sz="2000" dirty="0" smtClean="0"/>
                  <a:t> is </a:t>
                </a:r>
                <a:r>
                  <a:rPr lang="tr-TR" sz="2000" dirty="0" err="1" smtClean="0"/>
                  <a:t>no</a:t>
                </a:r>
                <a:r>
                  <a:rPr lang="tr-TR" sz="2000" dirty="0"/>
                  <a:t> </a:t>
                </a:r>
                <a:r>
                  <a:rPr lang="tr-TR" sz="2000" dirty="0" err="1" smtClean="0"/>
                  <a:t>integer</a:t>
                </a:r>
                <a:r>
                  <a:rPr lang="tr-TR" sz="2000" dirty="0" smtClean="0"/>
                  <a:t> x </a:t>
                </a:r>
                <a:r>
                  <a:rPr lang="tr-TR" sz="2000" dirty="0" err="1" smtClean="0"/>
                  <a:t>with</a:t>
                </a:r>
                <a:r>
                  <a:rPr lang="tr-TR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/>
                  <a:t>=-1, </a:t>
                </a:r>
                <a:r>
                  <a:rPr lang="tr-TR" sz="2000" dirty="0" err="1" smtClean="0"/>
                  <a:t>for</a:t>
                </a:r>
                <a:r>
                  <a:rPr lang="tr-TR" sz="2000" dirty="0" smtClean="0"/>
                  <a:t> </a:t>
                </a:r>
                <a:r>
                  <a:rPr lang="tr-TR" sz="2000" dirty="0" err="1" smtClean="0"/>
                  <a:t>instance</a:t>
                </a:r>
                <a:r>
                  <a:rPr lang="tr-TR" sz="2000" dirty="0" smtClean="0"/>
                  <a:t>.</a:t>
                </a: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678" r="-8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1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Is the function </a:t>
            </a:r>
            <a:r>
              <a:rPr lang="en-US" sz="2000" i="1" dirty="0"/>
              <a:t>f (x) </a:t>
            </a:r>
            <a:r>
              <a:rPr lang="en-US" sz="2000" dirty="0"/>
              <a:t>= </a:t>
            </a:r>
            <a:r>
              <a:rPr lang="en-US" sz="2000" i="1" dirty="0"/>
              <a:t>x </a:t>
            </a:r>
            <a:r>
              <a:rPr lang="en-US" sz="2000" dirty="0"/>
              <a:t>+ 1 from the set of integers to the set of integers </a:t>
            </a:r>
            <a:r>
              <a:rPr lang="en-US" sz="2000" dirty="0">
                <a:solidFill>
                  <a:srgbClr val="5305BB"/>
                </a:solidFill>
              </a:rPr>
              <a:t>onto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05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Is the function </a:t>
            </a:r>
            <a:r>
              <a:rPr lang="en-US" sz="2000" i="1" dirty="0"/>
              <a:t>f (x) </a:t>
            </a:r>
            <a:r>
              <a:rPr lang="en-US" sz="2000" dirty="0"/>
              <a:t>= </a:t>
            </a:r>
            <a:r>
              <a:rPr lang="en-US" sz="2000" i="1" dirty="0"/>
              <a:t>x </a:t>
            </a:r>
            <a:r>
              <a:rPr lang="en-US" sz="2000" dirty="0"/>
              <a:t>+ 1 from the set of integers to the set of integers </a:t>
            </a:r>
            <a:r>
              <a:rPr lang="en-US" sz="2000" dirty="0">
                <a:solidFill>
                  <a:srgbClr val="5305BB"/>
                </a:solidFill>
              </a:rPr>
              <a:t>onto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sz="2000" dirty="0"/>
          </a:p>
          <a:p>
            <a:r>
              <a:rPr lang="tr-TR" sz="2000" dirty="0" smtClean="0"/>
              <a:t>Solution: </a:t>
            </a:r>
            <a:r>
              <a:rPr lang="tr-TR" sz="2000" dirty="0" err="1" smtClean="0"/>
              <a:t>This</a:t>
            </a:r>
            <a:r>
              <a:rPr lang="tr-TR" sz="2000" dirty="0" smtClean="0"/>
              <a:t> </a:t>
            </a:r>
            <a:r>
              <a:rPr lang="tr-TR" sz="2000" dirty="0" err="1" smtClean="0"/>
              <a:t>function</a:t>
            </a:r>
            <a:r>
              <a:rPr lang="tr-TR" sz="2000" dirty="0" smtClean="0"/>
              <a:t> is </a:t>
            </a:r>
            <a:r>
              <a:rPr lang="tr-TR" sz="2000" dirty="0" err="1" smtClean="0"/>
              <a:t>onto</a:t>
            </a:r>
            <a:r>
              <a:rPr lang="tr-TR" sz="2000" dirty="0" smtClean="0"/>
              <a:t>, </a:t>
            </a:r>
            <a:r>
              <a:rPr lang="tr-TR" sz="2000" dirty="0" err="1" smtClean="0"/>
              <a:t>because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every</a:t>
            </a:r>
            <a:r>
              <a:rPr lang="tr-TR" sz="2000" dirty="0" smtClean="0"/>
              <a:t> </a:t>
            </a:r>
            <a:r>
              <a:rPr lang="tr-TR" sz="2000" dirty="0" err="1" smtClean="0"/>
              <a:t>integer</a:t>
            </a:r>
            <a:r>
              <a:rPr lang="tr-TR" sz="2000" dirty="0" smtClean="0"/>
              <a:t> y </a:t>
            </a:r>
            <a:r>
              <a:rPr lang="tr-TR" sz="2000" dirty="0" err="1" smtClean="0"/>
              <a:t>there</a:t>
            </a:r>
            <a:r>
              <a:rPr lang="tr-TR" sz="2000" dirty="0" smtClean="0"/>
              <a:t> is an </a:t>
            </a:r>
            <a:r>
              <a:rPr lang="tr-TR" sz="2000" dirty="0" err="1" smtClean="0"/>
              <a:t>integer</a:t>
            </a:r>
            <a:r>
              <a:rPr lang="tr-TR" sz="2000" dirty="0" smtClean="0"/>
              <a:t> x </a:t>
            </a:r>
            <a:r>
              <a:rPr lang="tr-TR" sz="2000" dirty="0" err="1" smtClean="0"/>
              <a:t>such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f(x)=y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see</a:t>
            </a:r>
            <a:r>
              <a:rPr lang="tr-TR" sz="2000" dirty="0" smtClean="0"/>
              <a:t> </a:t>
            </a:r>
            <a:r>
              <a:rPr lang="tr-TR" sz="2000" dirty="0" err="1" smtClean="0"/>
              <a:t>this</a:t>
            </a:r>
            <a:r>
              <a:rPr lang="tr-TR" sz="2000" dirty="0" smtClean="0"/>
              <a:t>, </a:t>
            </a:r>
            <a:r>
              <a:rPr lang="tr-TR" sz="2000" dirty="0" err="1" smtClean="0"/>
              <a:t>note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f(x)=y</a:t>
            </a:r>
            <a:r>
              <a:rPr lang="tr-TR" sz="2000" dirty="0"/>
              <a:t> </a:t>
            </a:r>
            <a:r>
              <a:rPr lang="tr-TR" sz="2000" dirty="0" err="1" smtClean="0"/>
              <a:t>if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only</a:t>
            </a:r>
            <a:r>
              <a:rPr lang="tr-TR" sz="2000" dirty="0" smtClean="0"/>
              <a:t> </a:t>
            </a:r>
            <a:r>
              <a:rPr lang="tr-TR" sz="2000" dirty="0" err="1" smtClean="0"/>
              <a:t>if</a:t>
            </a:r>
            <a:r>
              <a:rPr lang="tr-TR" sz="2000" dirty="0" smtClean="0"/>
              <a:t> x+1=y, </a:t>
            </a:r>
            <a:r>
              <a:rPr lang="tr-TR" sz="2000" dirty="0" err="1" smtClean="0"/>
              <a:t>which</a:t>
            </a:r>
            <a:r>
              <a:rPr lang="tr-TR" sz="2000" dirty="0" smtClean="0"/>
              <a:t> </a:t>
            </a:r>
            <a:r>
              <a:rPr lang="tr-TR" sz="2000" dirty="0" err="1" smtClean="0"/>
              <a:t>holds</a:t>
            </a:r>
            <a:r>
              <a:rPr lang="tr-TR" sz="2000" dirty="0" smtClean="0"/>
              <a:t> </a:t>
            </a:r>
            <a:r>
              <a:rPr lang="tr-TR" sz="2000" dirty="0" err="1" smtClean="0"/>
              <a:t>if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only</a:t>
            </a:r>
            <a:r>
              <a:rPr lang="tr-TR" sz="2000" dirty="0" smtClean="0"/>
              <a:t> </a:t>
            </a:r>
            <a:r>
              <a:rPr lang="tr-TR" sz="2000" dirty="0" err="1" smtClean="0"/>
              <a:t>if</a:t>
            </a:r>
            <a:r>
              <a:rPr lang="tr-TR" sz="2000" dirty="0" smtClean="0"/>
              <a:t> x=y-1.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93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tr-TR" dirty="0" err="1"/>
              <a:t>Biject</a:t>
            </a:r>
            <a:r>
              <a:rPr lang="tr-TR" altLang="tr-TR" dirty="0" smtClean="0"/>
              <a:t>ive </a:t>
            </a:r>
            <a:r>
              <a:rPr lang="en-US" altLang="tr-TR" dirty="0" smtClean="0"/>
              <a:t>Functions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tr-TR" altLang="tr-TR" sz="1800" dirty="0"/>
          </a:p>
          <a:p>
            <a:pPr marL="0" indent="0">
              <a:buNone/>
              <a:defRPr/>
            </a:pPr>
            <a:r>
              <a:rPr lang="en-US" altLang="tr-TR" sz="1800" dirty="0"/>
              <a:t/>
            </a:r>
            <a:br>
              <a:rPr lang="en-US" altLang="tr-TR" sz="1800" dirty="0"/>
            </a:br>
            <a:endParaRPr lang="tr-TR" altLang="tr-TR" sz="1800" dirty="0"/>
          </a:p>
          <a:p>
            <a:pPr eaLnBrk="1" hangingPunct="1">
              <a:defRPr/>
            </a:pPr>
            <a:endParaRPr lang="tr-TR" altLang="tr-TR" sz="1800" dirty="0"/>
          </a:p>
          <a:p>
            <a:pPr eaLnBrk="1" hangingPunct="1">
              <a:defRPr/>
            </a:pPr>
            <a:endParaRPr lang="tr-TR" altLang="tr-TR" sz="1800" dirty="0"/>
          </a:p>
          <a:p>
            <a:pPr eaLnBrk="1" hangingPunct="1">
              <a:defRPr/>
            </a:pPr>
            <a:endParaRPr lang="en-US" altLang="tr-TR" sz="9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7" y="1772816"/>
            <a:ext cx="843444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2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310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 </a:t>
            </a:r>
            <a:r>
              <a:rPr lang="en-US" sz="2000" i="1" dirty="0"/>
              <a:t>f </a:t>
            </a:r>
            <a:r>
              <a:rPr lang="en-US" sz="2000" dirty="0"/>
              <a:t>be the function from {</a:t>
            </a:r>
            <a:r>
              <a:rPr lang="en-US" sz="2000" i="1" dirty="0"/>
              <a:t>a, b, c, d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</a:t>
            </a:r>
            <a:r>
              <a:rPr lang="en-US" sz="2000" i="1" dirty="0"/>
              <a:t>, </a:t>
            </a:r>
            <a:r>
              <a:rPr lang="en-US" sz="2000" dirty="0"/>
              <a:t>4} with </a:t>
            </a:r>
            <a:r>
              <a:rPr lang="en-US" sz="2000" i="1" dirty="0"/>
              <a:t>f (a) </a:t>
            </a:r>
            <a:r>
              <a:rPr lang="en-US" sz="2000" dirty="0"/>
              <a:t>= 4, </a:t>
            </a:r>
            <a:r>
              <a:rPr lang="en-US" sz="2000" i="1" dirty="0"/>
              <a:t>f (b) </a:t>
            </a:r>
            <a:r>
              <a:rPr lang="en-US" sz="2000" dirty="0"/>
              <a:t>= 2, </a:t>
            </a:r>
            <a:r>
              <a:rPr lang="en-US" sz="2000" i="1" dirty="0"/>
              <a:t>f (c) </a:t>
            </a:r>
            <a:r>
              <a:rPr lang="en-US" sz="2000" dirty="0"/>
              <a:t>= 1,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r>
              <a:rPr lang="en-US" sz="2000" i="1" dirty="0" smtClean="0"/>
              <a:t>f </a:t>
            </a:r>
            <a:r>
              <a:rPr lang="en-US" sz="2000" i="1" dirty="0"/>
              <a:t>(d) </a:t>
            </a:r>
            <a:r>
              <a:rPr lang="en-US" sz="2000" dirty="0"/>
              <a:t>= 3. Is </a:t>
            </a:r>
            <a:r>
              <a:rPr lang="en-US" sz="2000" i="1" dirty="0"/>
              <a:t>f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5305BB"/>
                </a:solidFill>
              </a:rPr>
              <a:t>bijection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73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Let </a:t>
            </a:r>
            <a:r>
              <a:rPr lang="en-US" sz="2000" i="1" dirty="0"/>
              <a:t>f </a:t>
            </a:r>
            <a:r>
              <a:rPr lang="en-US" sz="2000" dirty="0"/>
              <a:t>be the function from {</a:t>
            </a:r>
            <a:r>
              <a:rPr lang="en-US" sz="2000" i="1" dirty="0"/>
              <a:t>a, b, c, d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</a:t>
            </a:r>
            <a:r>
              <a:rPr lang="en-US" sz="2000" i="1" dirty="0"/>
              <a:t>, </a:t>
            </a:r>
            <a:r>
              <a:rPr lang="en-US" sz="2000" dirty="0"/>
              <a:t>4} with </a:t>
            </a:r>
            <a:r>
              <a:rPr lang="en-US" sz="2000" i="1" dirty="0"/>
              <a:t>f (a) </a:t>
            </a:r>
            <a:r>
              <a:rPr lang="en-US" sz="2000" dirty="0"/>
              <a:t>= 4, </a:t>
            </a:r>
            <a:r>
              <a:rPr lang="en-US" sz="2000" i="1" dirty="0"/>
              <a:t>f (b) </a:t>
            </a:r>
            <a:r>
              <a:rPr lang="en-US" sz="2000" dirty="0"/>
              <a:t>= 2, </a:t>
            </a:r>
            <a:r>
              <a:rPr lang="en-US" sz="2000" i="1" dirty="0"/>
              <a:t>f (c) </a:t>
            </a:r>
            <a:r>
              <a:rPr lang="en-US" sz="2000" dirty="0"/>
              <a:t>= 1, </a:t>
            </a:r>
            <a:r>
              <a:rPr lang="en-US" sz="2000" dirty="0" smtClean="0"/>
              <a:t>and</a:t>
            </a:r>
            <a:r>
              <a:rPr lang="tr-TR" sz="2000" dirty="0" smtClean="0"/>
              <a:t> </a:t>
            </a:r>
            <a:r>
              <a:rPr lang="en-US" sz="2000" i="1" dirty="0" smtClean="0"/>
              <a:t>f </a:t>
            </a:r>
            <a:r>
              <a:rPr lang="en-US" sz="2000" i="1" dirty="0"/>
              <a:t>(d) </a:t>
            </a:r>
            <a:r>
              <a:rPr lang="en-US" sz="2000" dirty="0"/>
              <a:t>= 3. Is </a:t>
            </a:r>
            <a:r>
              <a:rPr lang="en-US" sz="2000" i="1" dirty="0"/>
              <a:t>f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5305BB"/>
                </a:solidFill>
              </a:rPr>
              <a:t>bijection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function </a:t>
            </a:r>
            <a:r>
              <a:rPr lang="en-US" sz="2000" i="1" dirty="0"/>
              <a:t>f </a:t>
            </a:r>
            <a:r>
              <a:rPr lang="en-US" sz="2000" dirty="0"/>
              <a:t>is one-to-one and onto. 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one-to-one because </a:t>
            </a:r>
            <a:r>
              <a:rPr lang="en-US" sz="2000" dirty="0">
                <a:solidFill>
                  <a:srgbClr val="BA067E"/>
                </a:solidFill>
              </a:rPr>
              <a:t>no two values </a:t>
            </a:r>
            <a:r>
              <a:rPr lang="en-US" sz="2000" dirty="0" smtClean="0">
                <a:solidFill>
                  <a:srgbClr val="BA067E"/>
                </a:solidFill>
              </a:rPr>
              <a:t>in</a:t>
            </a:r>
            <a:r>
              <a:rPr lang="tr-TR" sz="2000" dirty="0" smtClean="0">
                <a:solidFill>
                  <a:srgbClr val="BA067E"/>
                </a:solidFill>
              </a:rPr>
              <a:t> </a:t>
            </a:r>
            <a:r>
              <a:rPr lang="en-US" sz="2000" dirty="0" smtClean="0">
                <a:solidFill>
                  <a:srgbClr val="BA067E"/>
                </a:solidFill>
              </a:rPr>
              <a:t>the </a:t>
            </a:r>
            <a:r>
              <a:rPr lang="en-US" sz="2000" dirty="0">
                <a:solidFill>
                  <a:srgbClr val="BA067E"/>
                </a:solidFill>
              </a:rPr>
              <a:t>domain are assigned the same function value</a:t>
            </a:r>
            <a:r>
              <a:rPr lang="en-US" sz="2000" dirty="0"/>
              <a:t>. 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onto because </a:t>
            </a:r>
            <a:r>
              <a:rPr lang="en-US" sz="2000" dirty="0">
                <a:solidFill>
                  <a:srgbClr val="BA067E"/>
                </a:solidFill>
              </a:rPr>
              <a:t>all four elements of </a:t>
            </a:r>
            <a:r>
              <a:rPr lang="en-US" sz="2000" dirty="0" smtClean="0">
                <a:solidFill>
                  <a:srgbClr val="BA067E"/>
                </a:solidFill>
              </a:rPr>
              <a:t>the</a:t>
            </a:r>
            <a:r>
              <a:rPr lang="tr-TR" sz="2000" dirty="0" smtClean="0">
                <a:solidFill>
                  <a:srgbClr val="BA067E"/>
                </a:solidFill>
              </a:rPr>
              <a:t> </a:t>
            </a:r>
            <a:r>
              <a:rPr lang="en-US" sz="2000" dirty="0" smtClean="0">
                <a:solidFill>
                  <a:srgbClr val="BA067E"/>
                </a:solidFill>
              </a:rPr>
              <a:t>codomain </a:t>
            </a:r>
            <a:r>
              <a:rPr lang="en-US" sz="2000" dirty="0">
                <a:solidFill>
                  <a:srgbClr val="BA067E"/>
                </a:solidFill>
              </a:rPr>
              <a:t>are images of elements in the domain</a:t>
            </a:r>
            <a:r>
              <a:rPr lang="en-US" sz="2000" dirty="0"/>
              <a:t>. Hence, </a:t>
            </a:r>
            <a:r>
              <a:rPr lang="en-US" sz="2000" i="1" dirty="0"/>
              <a:t>f </a:t>
            </a:r>
            <a:r>
              <a:rPr lang="en-US" sz="2000" dirty="0"/>
              <a:t>is a bijection</a:t>
            </a:r>
            <a:r>
              <a:rPr lang="en-US" sz="2000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792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1700808"/>
            <a:ext cx="8613140" cy="2455500"/>
          </a:xfrm>
          <a:prstGeom prst="rect">
            <a:avLst/>
          </a:prstGeom>
          <a:ln>
            <a:solidFill>
              <a:srgbClr val="5305BB"/>
            </a:solidFill>
          </a:ln>
        </p:spPr>
      </p:pic>
      <p:sp>
        <p:nvSpPr>
          <p:cNvPr id="3" name="Dikdörtgen 2"/>
          <p:cNvSpPr/>
          <p:nvPr/>
        </p:nvSpPr>
        <p:spPr>
          <a:xfrm>
            <a:off x="265430" y="4365104"/>
            <a:ext cx="8500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f is one-to-one (injective) if f maps every element of A to a </a:t>
            </a:r>
            <a:r>
              <a:rPr lang="en-US" altLang="tr-TR" dirty="0">
                <a:solidFill>
                  <a:srgbClr val="BA067E"/>
                </a:solidFill>
              </a:rPr>
              <a:t>unique element </a:t>
            </a:r>
            <a:r>
              <a:rPr lang="en-US" altLang="tr-TR" dirty="0"/>
              <a:t>in </a:t>
            </a:r>
            <a:r>
              <a:rPr lang="en-US" altLang="tr-TR" dirty="0">
                <a:solidFill>
                  <a:srgbClr val="BA067E"/>
                </a:solidFill>
              </a:rPr>
              <a:t>B</a:t>
            </a:r>
            <a:r>
              <a:rPr lang="en-US" altLang="tr-TR" dirty="0"/>
              <a:t>. In other words </a:t>
            </a:r>
            <a:r>
              <a:rPr lang="en-US" altLang="tr-TR" u="sng" dirty="0">
                <a:solidFill>
                  <a:srgbClr val="BA067E"/>
                </a:solidFill>
              </a:rPr>
              <a:t>no element of B are mapped to by two or more elements of A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tr-TR" dirty="0"/>
              <a:t>f is </a:t>
            </a:r>
            <a:r>
              <a:rPr lang="tr-TR" dirty="0" err="1"/>
              <a:t>onto</a:t>
            </a:r>
            <a:r>
              <a:rPr lang="tr-TR" dirty="0"/>
              <a:t> (</a:t>
            </a:r>
            <a:r>
              <a:rPr lang="tr-TR" dirty="0" err="1"/>
              <a:t>surjective</a:t>
            </a:r>
            <a:r>
              <a:rPr lang="tr-TR" dirty="0"/>
              <a:t>)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u="sng" dirty="0" err="1">
                <a:solidFill>
                  <a:srgbClr val="BA067E"/>
                </a:solidFill>
              </a:rPr>
              <a:t>every</a:t>
            </a:r>
            <a:r>
              <a:rPr lang="tr-TR" u="sng" dirty="0">
                <a:solidFill>
                  <a:srgbClr val="BA067E"/>
                </a:solidFill>
              </a:rPr>
              <a:t> element of B is </a:t>
            </a:r>
            <a:r>
              <a:rPr lang="tr-TR" u="sng" dirty="0" err="1">
                <a:solidFill>
                  <a:srgbClr val="BA067E"/>
                </a:solidFill>
              </a:rPr>
              <a:t>mapped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to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by</a:t>
            </a:r>
            <a:r>
              <a:rPr lang="tr-TR" u="sng" dirty="0">
                <a:solidFill>
                  <a:srgbClr val="BA067E"/>
                </a:solidFill>
              </a:rPr>
              <a:t> </a:t>
            </a:r>
            <a:r>
              <a:rPr lang="tr-TR" u="sng" dirty="0" err="1">
                <a:solidFill>
                  <a:srgbClr val="BA067E"/>
                </a:solidFill>
              </a:rPr>
              <a:t>some</a:t>
            </a:r>
            <a:r>
              <a:rPr lang="tr-TR" u="sng" dirty="0">
                <a:solidFill>
                  <a:srgbClr val="BA067E"/>
                </a:solidFill>
              </a:rPr>
              <a:t> element of A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</a:t>
            </a:r>
            <a:r>
              <a:rPr lang="tr-TR" dirty="0" err="1"/>
              <a:t>nothing</a:t>
            </a:r>
            <a:r>
              <a:rPr lang="tr-TR" dirty="0"/>
              <a:t> is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186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Inverse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Now consider a one-to-one correspondence </a:t>
            </a:r>
            <a:r>
              <a:rPr lang="en-US" sz="2000" i="1" dirty="0"/>
              <a:t>f </a:t>
            </a:r>
            <a:r>
              <a:rPr lang="en-US" sz="2000" dirty="0"/>
              <a:t>from the set </a:t>
            </a:r>
            <a:r>
              <a:rPr lang="en-US" sz="2000" i="1" dirty="0"/>
              <a:t>A </a:t>
            </a:r>
            <a:r>
              <a:rPr lang="en-US" sz="2000" dirty="0"/>
              <a:t>to the set </a:t>
            </a:r>
            <a:r>
              <a:rPr lang="en-US" sz="2000" i="1" dirty="0"/>
              <a:t>B</a:t>
            </a:r>
            <a:r>
              <a:rPr lang="en-US" sz="2000" dirty="0"/>
              <a:t>. Because </a:t>
            </a:r>
            <a:r>
              <a:rPr lang="en-US" sz="2000" i="1" dirty="0"/>
              <a:t>f </a:t>
            </a:r>
            <a:r>
              <a:rPr lang="en-US" sz="2000" dirty="0"/>
              <a:t>is an </a:t>
            </a:r>
            <a:r>
              <a:rPr lang="en-US" sz="2000" dirty="0" smtClean="0"/>
              <a:t>onto</a:t>
            </a:r>
            <a:r>
              <a:rPr lang="tr-TR" sz="2000" dirty="0" smtClean="0"/>
              <a:t> </a:t>
            </a:r>
            <a:r>
              <a:rPr lang="en-US" sz="2000" dirty="0" smtClean="0"/>
              <a:t>function</a:t>
            </a:r>
            <a:r>
              <a:rPr lang="en-US" sz="2000" dirty="0"/>
              <a:t>, every element of </a:t>
            </a:r>
            <a:r>
              <a:rPr lang="en-US" sz="2000" i="1" dirty="0"/>
              <a:t>B </a:t>
            </a:r>
            <a:r>
              <a:rPr lang="en-US" sz="2000" dirty="0"/>
              <a:t>is the image of some element in </a:t>
            </a:r>
            <a:r>
              <a:rPr lang="en-US" sz="2000" i="1" dirty="0"/>
              <a:t>A</a:t>
            </a:r>
            <a:r>
              <a:rPr lang="en-US" sz="2000" dirty="0"/>
              <a:t>. Furthermore, because </a:t>
            </a:r>
            <a:r>
              <a:rPr lang="en-US" sz="2000" i="1" dirty="0"/>
              <a:t>f </a:t>
            </a:r>
            <a:r>
              <a:rPr lang="en-US" sz="2000" dirty="0"/>
              <a:t>is </a:t>
            </a:r>
            <a:r>
              <a:rPr lang="en-US" sz="2000" dirty="0" smtClean="0"/>
              <a:t>also</a:t>
            </a:r>
            <a:r>
              <a:rPr lang="tr-TR" sz="2000" dirty="0" smtClean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one-to-one function, every element of </a:t>
            </a:r>
            <a:r>
              <a:rPr lang="en-US" sz="2000" i="1" dirty="0"/>
              <a:t>B </a:t>
            </a:r>
            <a:r>
              <a:rPr lang="en-US" sz="2000" dirty="0"/>
              <a:t>is the image of a </a:t>
            </a:r>
            <a:r>
              <a:rPr lang="en-US" sz="2000" i="1" dirty="0">
                <a:solidFill>
                  <a:srgbClr val="5305BB"/>
                </a:solidFill>
              </a:rPr>
              <a:t>unique</a:t>
            </a:r>
            <a:r>
              <a:rPr lang="en-US" sz="2000" i="1" dirty="0"/>
              <a:t> </a:t>
            </a:r>
            <a:r>
              <a:rPr lang="en-US" sz="2000" dirty="0"/>
              <a:t>element of </a:t>
            </a:r>
            <a:r>
              <a:rPr lang="en-US" sz="2000" i="1" dirty="0"/>
              <a:t>A</a:t>
            </a:r>
            <a:r>
              <a:rPr lang="en-US" sz="2000" dirty="0"/>
              <a:t>. </a:t>
            </a:r>
            <a:r>
              <a:rPr lang="en-US" sz="2000" dirty="0" smtClean="0"/>
              <a:t>Consequently,</a:t>
            </a:r>
            <a:r>
              <a:rPr lang="tr-TR" sz="2000" dirty="0" smtClean="0"/>
              <a:t> </a:t>
            </a:r>
            <a:r>
              <a:rPr lang="en-US" sz="2000" dirty="0" smtClean="0"/>
              <a:t>we </a:t>
            </a:r>
            <a:r>
              <a:rPr lang="en-US" sz="2000" dirty="0"/>
              <a:t>can define a new function from </a:t>
            </a:r>
            <a:r>
              <a:rPr lang="en-US" sz="2000" i="1" dirty="0"/>
              <a:t>B </a:t>
            </a:r>
            <a:r>
              <a:rPr lang="en-US" sz="2000" dirty="0"/>
              <a:t>to </a:t>
            </a:r>
            <a:r>
              <a:rPr lang="en-US" sz="2000" i="1" dirty="0"/>
              <a:t>A </a:t>
            </a:r>
            <a:r>
              <a:rPr lang="en-US" sz="2000" dirty="0"/>
              <a:t>that reverses the correspondence given by </a:t>
            </a:r>
            <a:r>
              <a:rPr lang="en-US" sz="2000" i="1" dirty="0"/>
              <a:t>f </a:t>
            </a:r>
            <a:r>
              <a:rPr lang="en-US" sz="2000" dirty="0"/>
              <a:t>. </a:t>
            </a:r>
            <a:r>
              <a:rPr lang="en-US" sz="2000" dirty="0" smtClean="0"/>
              <a:t>This</a:t>
            </a:r>
            <a:r>
              <a:rPr lang="tr-TR" sz="2000" dirty="0" smtClean="0"/>
              <a:t> </a:t>
            </a:r>
            <a:r>
              <a:rPr lang="tr-TR" sz="2000" dirty="0" err="1" smtClean="0"/>
              <a:t>leads</a:t>
            </a:r>
            <a:r>
              <a:rPr lang="tr-TR" sz="2000" dirty="0" smtClean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smtClean="0"/>
              <a:t>Definition.</a:t>
            </a:r>
          </a:p>
          <a:p>
            <a:endParaRPr lang="tr-TR" sz="2000" dirty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821704"/>
            <a:ext cx="5819927" cy="16564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73" y="3717032"/>
            <a:ext cx="3101420" cy="14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If a function </a:t>
            </a:r>
            <a:r>
              <a:rPr lang="en-US" i="1" dirty="0"/>
              <a:t>f </a:t>
            </a:r>
            <a:r>
              <a:rPr lang="en-US" dirty="0"/>
              <a:t>is </a:t>
            </a:r>
            <a:r>
              <a:rPr lang="en-US" dirty="0">
                <a:solidFill>
                  <a:srgbClr val="5305BB"/>
                </a:solidFill>
              </a:rPr>
              <a:t>not </a:t>
            </a:r>
            <a:r>
              <a:rPr lang="en-US" dirty="0"/>
              <a:t>a one-to-one correspondence, we </a:t>
            </a:r>
            <a:r>
              <a:rPr lang="en-US" dirty="0">
                <a:solidFill>
                  <a:srgbClr val="5305BB"/>
                </a:solidFill>
              </a:rPr>
              <a:t>cannot define an inverse function </a:t>
            </a:r>
            <a:r>
              <a:rPr lang="en-US" dirty="0" smtClean="0">
                <a:solidFill>
                  <a:srgbClr val="5305BB"/>
                </a:solidFill>
              </a:rPr>
              <a:t>of</a:t>
            </a:r>
            <a:r>
              <a:rPr lang="tr-TR" dirty="0" smtClean="0">
                <a:solidFill>
                  <a:srgbClr val="5305BB"/>
                </a:solidFill>
              </a:rPr>
              <a:t> </a:t>
            </a:r>
            <a:r>
              <a:rPr lang="en-US" i="1" dirty="0" smtClean="0">
                <a:solidFill>
                  <a:srgbClr val="5305BB"/>
                </a:solidFill>
              </a:rPr>
              <a:t>f</a:t>
            </a:r>
            <a:r>
              <a:rPr lang="en-US" i="1" dirty="0" smtClean="0"/>
              <a:t> </a:t>
            </a:r>
            <a:r>
              <a:rPr lang="en-US" dirty="0"/>
              <a:t>. When </a:t>
            </a:r>
            <a:r>
              <a:rPr lang="en-US" i="1" dirty="0"/>
              <a:t>f </a:t>
            </a:r>
            <a:r>
              <a:rPr lang="en-US" dirty="0"/>
              <a:t>is not a one-to-one correspondence, either it is not one-to-one or it is not onto.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i="1" dirty="0" smtClean="0"/>
              <a:t>f </a:t>
            </a:r>
            <a:r>
              <a:rPr lang="en-US" dirty="0"/>
              <a:t>is not one-to-one, some element </a:t>
            </a:r>
            <a:r>
              <a:rPr lang="en-US" i="1" dirty="0"/>
              <a:t>b </a:t>
            </a:r>
            <a:r>
              <a:rPr lang="en-US" dirty="0"/>
              <a:t>in the codomain is the image of more than one element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domain.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If </a:t>
            </a:r>
            <a:r>
              <a:rPr lang="en-US" i="1" dirty="0"/>
              <a:t>f </a:t>
            </a:r>
            <a:r>
              <a:rPr lang="en-US" dirty="0"/>
              <a:t>is not onto, for some element </a:t>
            </a:r>
            <a:r>
              <a:rPr lang="en-US" i="1" dirty="0"/>
              <a:t>b </a:t>
            </a:r>
            <a:r>
              <a:rPr lang="en-US" dirty="0"/>
              <a:t>in the codomain, no element </a:t>
            </a:r>
            <a:r>
              <a:rPr lang="en-US" i="1" dirty="0"/>
              <a:t>a </a:t>
            </a:r>
            <a:r>
              <a:rPr lang="en-US" dirty="0"/>
              <a:t>in the </a:t>
            </a:r>
            <a:r>
              <a:rPr lang="en-US" dirty="0" smtClean="0"/>
              <a:t>domain</a:t>
            </a:r>
            <a:r>
              <a:rPr lang="tr-TR" dirty="0" smtClean="0"/>
              <a:t> </a:t>
            </a:r>
            <a:r>
              <a:rPr lang="en-US" dirty="0" smtClean="0"/>
              <a:t>exists </a:t>
            </a:r>
            <a:r>
              <a:rPr lang="en-US" dirty="0"/>
              <a:t>for which </a:t>
            </a:r>
            <a:r>
              <a:rPr lang="en-US" i="1" dirty="0"/>
              <a:t>f (a) </a:t>
            </a:r>
            <a:r>
              <a:rPr lang="en-US" dirty="0"/>
              <a:t>=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Consequently</a:t>
            </a:r>
            <a:r>
              <a:rPr lang="en-US" dirty="0"/>
              <a:t>, if </a:t>
            </a:r>
            <a:r>
              <a:rPr lang="en-US" i="1" dirty="0"/>
              <a:t>f </a:t>
            </a:r>
            <a:r>
              <a:rPr lang="en-US" dirty="0"/>
              <a:t>is not a one-to-one correspondence, we </a:t>
            </a:r>
            <a:r>
              <a:rPr lang="en-US" dirty="0" smtClean="0"/>
              <a:t>cannot</a:t>
            </a:r>
            <a:r>
              <a:rPr lang="tr-TR" dirty="0" smtClean="0"/>
              <a:t> </a:t>
            </a:r>
            <a:r>
              <a:rPr lang="en-US" dirty="0" smtClean="0"/>
              <a:t>assign </a:t>
            </a:r>
            <a:r>
              <a:rPr lang="en-US" dirty="0"/>
              <a:t>to each element </a:t>
            </a:r>
            <a:r>
              <a:rPr lang="en-US" i="1" dirty="0"/>
              <a:t>b </a:t>
            </a:r>
            <a:r>
              <a:rPr lang="en-US" dirty="0"/>
              <a:t>in the codomain a unique element </a:t>
            </a:r>
            <a:r>
              <a:rPr lang="en-US" i="1" dirty="0"/>
              <a:t>a </a:t>
            </a:r>
            <a:r>
              <a:rPr lang="en-US" dirty="0"/>
              <a:t>in the domain such that </a:t>
            </a:r>
            <a:r>
              <a:rPr lang="en-US" i="1" dirty="0"/>
              <a:t>f (a) </a:t>
            </a:r>
            <a:r>
              <a:rPr lang="en-US" dirty="0"/>
              <a:t>= </a:t>
            </a:r>
            <a:r>
              <a:rPr lang="en-US" i="1" dirty="0" smtClean="0"/>
              <a:t>b</a:t>
            </a:r>
            <a:r>
              <a:rPr lang="tr-TR" i="1" dirty="0" smtClean="0"/>
              <a:t> </a:t>
            </a:r>
            <a:r>
              <a:rPr lang="en-US" dirty="0" smtClean="0"/>
              <a:t>(because </a:t>
            </a:r>
            <a:r>
              <a:rPr lang="en-US" dirty="0"/>
              <a:t>for some </a:t>
            </a:r>
            <a:r>
              <a:rPr lang="en-US" i="1" dirty="0"/>
              <a:t>b </a:t>
            </a:r>
            <a:r>
              <a:rPr lang="en-US" dirty="0"/>
              <a:t>there is either more than one such </a:t>
            </a:r>
            <a:r>
              <a:rPr lang="en-US" i="1" dirty="0"/>
              <a:t>a </a:t>
            </a:r>
            <a:r>
              <a:rPr lang="en-US" dirty="0"/>
              <a:t>or no such </a:t>
            </a:r>
            <a:r>
              <a:rPr lang="en-US" i="1" dirty="0"/>
              <a:t>a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one-to-one correspondence is called </a:t>
            </a:r>
            <a:r>
              <a:rPr lang="en-US" b="1" dirty="0">
                <a:solidFill>
                  <a:srgbClr val="BA067E"/>
                </a:solidFill>
              </a:rPr>
              <a:t>invertible</a:t>
            </a:r>
            <a:r>
              <a:rPr lang="en-US" b="1" dirty="0"/>
              <a:t> </a:t>
            </a:r>
            <a:r>
              <a:rPr lang="en-US" dirty="0"/>
              <a:t>because we can define an inverse of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 </a:t>
            </a:r>
            <a:r>
              <a:rPr lang="en-US" dirty="0"/>
              <a:t>function is </a:t>
            </a:r>
            <a:r>
              <a:rPr lang="en-US" b="1" dirty="0">
                <a:solidFill>
                  <a:srgbClr val="BA067E"/>
                </a:solidFill>
              </a:rPr>
              <a:t>not invertible </a:t>
            </a:r>
            <a:r>
              <a:rPr lang="en-US" dirty="0"/>
              <a:t>if it is not a one-to-one correspondence, because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inverse </a:t>
            </a:r>
            <a:r>
              <a:rPr lang="en-US" dirty="0"/>
              <a:t>of such a function does not exist.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676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 </a:t>
            </a:r>
            <a:r>
              <a:rPr lang="en-US" sz="2000" i="1" dirty="0"/>
              <a:t>f </a:t>
            </a:r>
            <a:r>
              <a:rPr lang="en-US" sz="2000" dirty="0"/>
              <a:t>be the function from {</a:t>
            </a:r>
            <a:r>
              <a:rPr lang="en-US" sz="2000" i="1" dirty="0"/>
              <a:t>a, b, c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3} such that </a:t>
            </a:r>
            <a:r>
              <a:rPr lang="en-US" sz="2000" i="1" dirty="0"/>
              <a:t>f (a) </a:t>
            </a:r>
            <a:r>
              <a:rPr lang="en-US" sz="2000" dirty="0"/>
              <a:t>= 2, </a:t>
            </a:r>
            <a:r>
              <a:rPr lang="en-US" sz="2000" i="1" dirty="0"/>
              <a:t>f (b) </a:t>
            </a:r>
            <a:r>
              <a:rPr lang="en-US" sz="2000" dirty="0"/>
              <a:t>= 3, and </a:t>
            </a:r>
            <a:r>
              <a:rPr lang="en-US" sz="2000" i="1" dirty="0"/>
              <a:t>f (c) </a:t>
            </a:r>
            <a:r>
              <a:rPr lang="en-US" sz="2000" dirty="0"/>
              <a:t>= 1.</a:t>
            </a:r>
          </a:p>
          <a:p>
            <a:r>
              <a:rPr lang="en-US" sz="2000" dirty="0"/>
              <a:t>Is </a:t>
            </a:r>
            <a:r>
              <a:rPr lang="en-US" sz="2000" i="1" dirty="0"/>
              <a:t>f </a:t>
            </a:r>
            <a:r>
              <a:rPr lang="en-US" sz="2000" dirty="0"/>
              <a:t>invertible, and if it is, what is its inverse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366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 </a:t>
            </a:r>
            <a:r>
              <a:rPr lang="en-US" sz="2000" i="1" dirty="0"/>
              <a:t>f </a:t>
            </a:r>
            <a:r>
              <a:rPr lang="en-US" sz="2000" dirty="0"/>
              <a:t>be the function from {</a:t>
            </a:r>
            <a:r>
              <a:rPr lang="en-US" sz="2000" i="1" dirty="0"/>
              <a:t>a, b, c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3} such that </a:t>
            </a:r>
            <a:r>
              <a:rPr lang="en-US" sz="2000" i="1" dirty="0"/>
              <a:t>f (a) </a:t>
            </a:r>
            <a:r>
              <a:rPr lang="en-US" sz="2000" dirty="0"/>
              <a:t>= 2, </a:t>
            </a:r>
            <a:r>
              <a:rPr lang="en-US" sz="2000" i="1" dirty="0"/>
              <a:t>f (b) </a:t>
            </a:r>
            <a:r>
              <a:rPr lang="en-US" sz="2000" dirty="0"/>
              <a:t>= 3, and </a:t>
            </a:r>
            <a:r>
              <a:rPr lang="en-US" sz="2000" i="1" dirty="0"/>
              <a:t>f (c) </a:t>
            </a:r>
            <a:r>
              <a:rPr lang="en-US" sz="2000" dirty="0"/>
              <a:t>= 1.</a:t>
            </a:r>
          </a:p>
          <a:p>
            <a:r>
              <a:rPr lang="en-US" sz="2000" dirty="0"/>
              <a:t>Is </a:t>
            </a:r>
            <a:r>
              <a:rPr lang="en-US" sz="2000" i="1" dirty="0"/>
              <a:t>f </a:t>
            </a:r>
            <a:r>
              <a:rPr lang="en-US" sz="2000" dirty="0"/>
              <a:t>invertible, and if it is, what is its inverse</a:t>
            </a:r>
            <a:r>
              <a:rPr lang="en-US" sz="2000" dirty="0" smtClean="0"/>
              <a:t>?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112224"/>
            <a:ext cx="7617735" cy="792088"/>
          </a:xfrm>
          <a:prstGeom prst="rect">
            <a:avLst/>
          </a:prstGeom>
        </p:spPr>
      </p:pic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2614786" y="331241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2614786" y="371246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614786" y="411251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3700636" y="354101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3700636" y="394106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700636" y="434111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549302" y="2855218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635152" y="2855218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2339752" y="3140968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2323084" y="3598168"/>
            <a:ext cx="39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2339377" y="39675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929237" y="3426718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920903" y="3826768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920903" y="4213602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3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2720950" y="3407668"/>
            <a:ext cx="979686" cy="54834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2729086" y="3796138"/>
            <a:ext cx="979686" cy="54834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V="1">
            <a:off x="2751838" y="3613020"/>
            <a:ext cx="948798" cy="5715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56" name="Dikdörtgen 55"/>
          <p:cNvSpPr/>
          <p:nvPr/>
        </p:nvSpPr>
        <p:spPr>
          <a:xfrm>
            <a:off x="5253287" y="2915195"/>
            <a:ext cx="3070674" cy="1754326"/>
          </a:xfrm>
          <a:prstGeom prst="rect">
            <a:avLst/>
          </a:prstGeom>
          <a:ln>
            <a:solidFill>
              <a:srgbClr val="5305BB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f </a:t>
            </a:r>
            <a:r>
              <a:rPr lang="en-US" dirty="0"/>
              <a:t>is an onto</a:t>
            </a:r>
            <a:r>
              <a:rPr lang="tr-TR" dirty="0"/>
              <a:t> </a:t>
            </a:r>
            <a:r>
              <a:rPr lang="en-US" dirty="0"/>
              <a:t>function, every element of </a:t>
            </a:r>
            <a:r>
              <a:rPr lang="en-US" i="1" dirty="0"/>
              <a:t>B </a:t>
            </a:r>
            <a:r>
              <a:rPr lang="en-US" dirty="0"/>
              <a:t>is the image of some element in 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i="1" dirty="0" smtClean="0"/>
              <a:t>f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one-to-one function, every element of </a:t>
            </a:r>
            <a:r>
              <a:rPr lang="en-US" i="1" dirty="0"/>
              <a:t>B </a:t>
            </a:r>
            <a:r>
              <a:rPr lang="en-US" dirty="0"/>
              <a:t>is the image of a </a:t>
            </a:r>
            <a:r>
              <a:rPr lang="en-US" i="1" dirty="0">
                <a:solidFill>
                  <a:srgbClr val="BA067E"/>
                </a:solidFill>
              </a:rPr>
              <a:t>unique</a:t>
            </a:r>
            <a:r>
              <a:rPr lang="en-US" i="1" dirty="0"/>
              <a:t> </a:t>
            </a:r>
            <a:r>
              <a:rPr lang="en-US" dirty="0"/>
              <a:t>element of 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2393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844824"/>
            <a:ext cx="8490537" cy="50405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12648" y="2852936"/>
            <a:ext cx="5759552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1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Tw Cen MT" panose="020B0602020104020603" pitchFamily="34" charset="0"/>
              </a:rPr>
              <a:t>Z = </a:t>
            </a:r>
            <a:r>
              <a:rPr lang="tr-TR" dirty="0" err="1">
                <a:solidFill>
                  <a:srgbClr val="000000"/>
                </a:solidFill>
                <a:latin typeface="Tw Cen MT" panose="020B0602020104020603" pitchFamily="34" charset="0"/>
              </a:rPr>
              <a:t>all</a:t>
            </a:r>
            <a:r>
              <a:rPr lang="tr-TR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w Cen MT" panose="020B0602020104020603" pitchFamily="34" charset="0"/>
              </a:rPr>
              <a:t>integers</a:t>
            </a:r>
            <a:r>
              <a:rPr lang="tr-TR" dirty="0">
                <a:solidFill>
                  <a:srgbClr val="000000"/>
                </a:solidFill>
                <a:latin typeface="Tw Cen MT" panose="020B0602020104020603" pitchFamily="34" charset="0"/>
              </a:rPr>
              <a:t> = {. . , -3, -2, -1, 0, 1, 2, 3, 4, . .}</a:t>
            </a:r>
          </a:p>
        </p:txBody>
      </p:sp>
    </p:spTree>
    <p:extLst>
      <p:ext uri="{BB962C8B-B14F-4D97-AF65-F5344CB8AC3E}">
        <p14:creationId xmlns:p14="http://schemas.microsoft.com/office/powerpoint/2010/main" val="774857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7" y="1700807"/>
            <a:ext cx="7473670" cy="14309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7" y="3487510"/>
            <a:ext cx="6683630" cy="102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5" y="4864899"/>
            <a:ext cx="6848400" cy="1012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53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7578470" cy="64807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7348" y="2564904"/>
            <a:ext cx="697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altLang="tr-TR" sz="2000" dirty="0"/>
              <a:t>R = </a:t>
            </a:r>
            <a:r>
              <a:rPr lang="tr-TR" altLang="tr-TR" sz="2000" dirty="0"/>
              <a:t>is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set of </a:t>
            </a:r>
            <a:r>
              <a:rPr lang="tr-TR" altLang="tr-TR" sz="2000" dirty="0" err="1"/>
              <a:t>all</a:t>
            </a:r>
            <a:r>
              <a:rPr lang="tr-TR" altLang="tr-TR" sz="2000" dirty="0"/>
              <a:t> </a:t>
            </a:r>
            <a:r>
              <a:rPr lang="en-US" altLang="tr-TR" sz="2000" dirty="0"/>
              <a:t>real</a:t>
            </a:r>
            <a:r>
              <a:rPr lang="tr-TR" altLang="tr-TR" sz="2000" dirty="0"/>
              <a:t> </a:t>
            </a:r>
            <a:r>
              <a:rPr lang="tr-TR" altLang="tr-TR" sz="2000" dirty="0" err="1"/>
              <a:t>numbers</a:t>
            </a:r>
            <a:r>
              <a:rPr lang="tr-TR" altLang="tr-TR" sz="2000" dirty="0"/>
              <a:t>   (</a:t>
            </a:r>
            <a:r>
              <a:rPr lang="tr-TR" altLang="tr-TR" sz="2000" dirty="0" err="1"/>
              <a:t>all</a:t>
            </a:r>
            <a:r>
              <a:rPr lang="tr-TR" altLang="tr-TR" sz="2000" dirty="0"/>
              <a:t> </a:t>
            </a:r>
            <a:r>
              <a:rPr lang="tr-TR" altLang="tr-TR" sz="2000" dirty="0" err="1"/>
              <a:t>decimals</a:t>
            </a:r>
            <a:r>
              <a:rPr lang="tr-TR" altLang="tr-TR" sz="2000" dirty="0"/>
              <a:t>)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89668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many instances we assign to each element of a set a particular element of a second set (</a:t>
            </a:r>
            <a:r>
              <a:rPr lang="en-US" sz="2000" dirty="0" smtClean="0"/>
              <a:t>which</a:t>
            </a:r>
            <a:r>
              <a:rPr lang="tr-TR" sz="2000" dirty="0" smtClean="0"/>
              <a:t> </a:t>
            </a:r>
            <a:r>
              <a:rPr lang="en-US" sz="2000" dirty="0" smtClean="0"/>
              <a:t>may </a:t>
            </a:r>
            <a:r>
              <a:rPr lang="en-US" sz="2000" dirty="0"/>
              <a:t>be the same as the first). </a:t>
            </a:r>
            <a:endParaRPr lang="tr-TR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suppose that each student in a discrete </a:t>
            </a:r>
            <a:r>
              <a:rPr lang="en-US" sz="2000" dirty="0" smtClean="0"/>
              <a:t>mathematics</a:t>
            </a:r>
            <a:r>
              <a:rPr lang="tr-TR" sz="2000" dirty="0" smtClean="0"/>
              <a:t> </a:t>
            </a:r>
            <a:r>
              <a:rPr lang="en-US" sz="2000" dirty="0" smtClean="0"/>
              <a:t>class </a:t>
            </a:r>
            <a:r>
              <a:rPr lang="en-US" sz="2000" dirty="0"/>
              <a:t>is assigned a letter grade from the set {</a:t>
            </a:r>
            <a:r>
              <a:rPr lang="en-US" sz="2000" i="1" dirty="0"/>
              <a:t>A,B,C,D, F</a:t>
            </a:r>
            <a:r>
              <a:rPr lang="en-US" sz="2000" dirty="0"/>
              <a:t>}. 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suppose that the grades are </a:t>
            </a:r>
            <a:r>
              <a:rPr lang="en-US" sz="2000" i="1" dirty="0" smtClean="0"/>
              <a:t>A</a:t>
            </a:r>
            <a:r>
              <a:rPr lang="tr-TR" sz="2000" i="1" dirty="0" smtClean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Adams, </a:t>
            </a:r>
            <a:r>
              <a:rPr lang="en-US" sz="2000" i="1" dirty="0"/>
              <a:t>C </a:t>
            </a:r>
            <a:r>
              <a:rPr lang="en-US" sz="2000" dirty="0"/>
              <a:t>for Chou, </a:t>
            </a:r>
            <a:r>
              <a:rPr lang="en-US" sz="2000" i="1" dirty="0"/>
              <a:t>B </a:t>
            </a:r>
            <a:r>
              <a:rPr lang="en-US" sz="2000" dirty="0"/>
              <a:t>for </a:t>
            </a:r>
            <a:r>
              <a:rPr lang="en-US" sz="2000" dirty="0" err="1"/>
              <a:t>Goodfriend</a:t>
            </a:r>
            <a:r>
              <a:rPr lang="en-US" sz="2000" dirty="0"/>
              <a:t>, </a:t>
            </a:r>
            <a:r>
              <a:rPr lang="en-US" sz="2000" i="1" dirty="0"/>
              <a:t>A </a:t>
            </a:r>
            <a:r>
              <a:rPr lang="en-US" sz="2000" dirty="0"/>
              <a:t>for Rodriguez, and </a:t>
            </a:r>
            <a:r>
              <a:rPr lang="en-US" sz="2000" i="1" dirty="0"/>
              <a:t>F </a:t>
            </a:r>
            <a:r>
              <a:rPr lang="en-US" sz="2000" dirty="0"/>
              <a:t>for Stevens. </a:t>
            </a:r>
            <a:endParaRPr lang="tr-TR" sz="2000" dirty="0"/>
          </a:p>
          <a:p>
            <a:r>
              <a:rPr lang="en-US" sz="2000" dirty="0" smtClean="0"/>
              <a:t>This assignment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grades is illustrated in Figure 1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/>
              <a:t>This assignment is an example of a function.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365104"/>
            <a:ext cx="563161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8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00808"/>
            <a:ext cx="7687818" cy="129614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3528" y="3212976"/>
            <a:ext cx="8500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f is one-to-one (injective) if f maps every element of A to a </a:t>
            </a:r>
            <a:r>
              <a:rPr lang="en-US" altLang="tr-TR" dirty="0">
                <a:solidFill>
                  <a:srgbClr val="BA067E"/>
                </a:solidFill>
              </a:rPr>
              <a:t>unique element </a:t>
            </a:r>
            <a:r>
              <a:rPr lang="en-US" altLang="tr-TR" dirty="0"/>
              <a:t>in </a:t>
            </a:r>
            <a:r>
              <a:rPr lang="en-US" altLang="tr-TR" dirty="0">
                <a:solidFill>
                  <a:srgbClr val="BA067E"/>
                </a:solidFill>
              </a:rPr>
              <a:t>B</a:t>
            </a:r>
            <a:r>
              <a:rPr lang="en-US" altLang="tr-TR" dirty="0"/>
              <a:t>. In other words </a:t>
            </a:r>
            <a:r>
              <a:rPr lang="en-US" altLang="tr-TR" u="sng" dirty="0">
                <a:solidFill>
                  <a:srgbClr val="BA067E"/>
                </a:solidFill>
              </a:rPr>
              <a:t>no element of B are mapped to by two or more elements of A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tr-TR" dirty="0"/>
              <a:t>f</a:t>
            </a:r>
            <a:r>
              <a:rPr lang="tr-TR" dirty="0" smtClean="0"/>
              <a:t>(-2)=4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tr-TR" dirty="0"/>
              <a:t>f</a:t>
            </a:r>
            <a:r>
              <a:rPr lang="tr-TR" dirty="0" smtClean="0"/>
              <a:t>(2)=4</a:t>
            </a:r>
            <a:endParaRPr lang="tr-TR" dirty="0"/>
          </a:p>
        </p:txBody>
      </p:sp>
      <p:sp>
        <p:nvSpPr>
          <p:cNvPr id="3" name="Oval 2"/>
          <p:cNvSpPr/>
          <p:nvPr/>
        </p:nvSpPr>
        <p:spPr>
          <a:xfrm>
            <a:off x="3059832" y="4221088"/>
            <a:ext cx="1008112" cy="144016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686898" y="4215526"/>
            <a:ext cx="1008112" cy="144016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26992" y="4321691"/>
            <a:ext cx="431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rgbClr val="0070C0"/>
                </a:solidFill>
                <a:latin typeface="Tahoma" panose="020B0604030504040204" pitchFamily="34" charset="0"/>
              </a:rPr>
              <a:t>-2</a:t>
            </a:r>
            <a:endParaRPr lang="en-US" altLang="tr-TR" sz="1800" b="1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93516" y="4806062"/>
            <a:ext cx="332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rgbClr val="0070C0"/>
                </a:solidFill>
                <a:latin typeface="Tahoma" panose="020B0604030504040204" pitchFamily="34" charset="0"/>
              </a:rPr>
              <a:t>2</a:t>
            </a:r>
            <a:endParaRPr lang="en-US" altLang="tr-TR" sz="1800" b="1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049864" y="4499828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rgbClr val="0070C0"/>
                </a:solidFill>
                <a:latin typeface="Tahoma" panose="020B0604030504040204" pitchFamily="34" charset="0"/>
              </a:rPr>
              <a:t>4</a:t>
            </a:r>
            <a:endParaRPr lang="en-US" altLang="tr-TR" sz="1800" b="1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3791382" y="4615562"/>
            <a:ext cx="1258482" cy="1905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3791382" y="4921820"/>
            <a:ext cx="1258482" cy="16295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148064" y="4826868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737620" y="501317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3707904" y="453883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</p:spTree>
    <p:extLst>
      <p:ext uri="{BB962C8B-B14F-4D97-AF65-F5344CB8AC3E}">
        <p14:creationId xmlns:p14="http://schemas.microsoft.com/office/powerpoint/2010/main" val="85332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Composition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27" y="1556792"/>
            <a:ext cx="7390405" cy="295232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437112"/>
            <a:ext cx="431186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 err="1" smtClean="0"/>
              <a:t>Let</a:t>
            </a:r>
            <a:r>
              <a:rPr lang="tr-TR" sz="2000" dirty="0" smtClean="0"/>
              <a:t> </a:t>
            </a:r>
            <a:r>
              <a:rPr lang="tr-TR" sz="2000" dirty="0" smtClean="0">
                <a:solidFill>
                  <a:srgbClr val="BA067E"/>
                </a:solidFill>
              </a:rPr>
              <a:t>g</a:t>
            </a:r>
            <a:r>
              <a:rPr lang="tr-TR" sz="2000" dirty="0" smtClean="0"/>
              <a:t> be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function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</a:t>
            </a:r>
            <a:r>
              <a:rPr lang="tr-TR" sz="2000" dirty="0" smtClean="0">
                <a:solidFill>
                  <a:srgbClr val="BA067E"/>
                </a:solidFill>
              </a:rPr>
              <a:t>{</a:t>
            </a:r>
            <a:r>
              <a:rPr lang="tr-TR" sz="2000" dirty="0" err="1" smtClean="0">
                <a:solidFill>
                  <a:srgbClr val="BA067E"/>
                </a:solidFill>
              </a:rPr>
              <a:t>a,b,c</a:t>
            </a:r>
            <a:r>
              <a:rPr lang="tr-TR" sz="2000" dirty="0" smtClean="0">
                <a:solidFill>
                  <a:srgbClr val="BA067E"/>
                </a:solidFill>
              </a:rPr>
              <a:t>}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>
                <a:solidFill>
                  <a:srgbClr val="BA067E"/>
                </a:solidFill>
              </a:rPr>
              <a:t>itself</a:t>
            </a:r>
            <a:r>
              <a:rPr lang="tr-TR" sz="2000" dirty="0" smtClean="0"/>
              <a:t> </a:t>
            </a:r>
            <a:r>
              <a:rPr lang="tr-TR" sz="2000" dirty="0" err="1" smtClean="0"/>
              <a:t>such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g(a)=b, g(b)=c, </a:t>
            </a:r>
            <a:r>
              <a:rPr lang="tr-TR" sz="2000" dirty="0" err="1" smtClean="0"/>
              <a:t>and</a:t>
            </a:r>
            <a:r>
              <a:rPr lang="tr-TR" sz="2000" dirty="0" smtClean="0"/>
              <a:t> g(c)=a.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r>
              <a:rPr lang="tr-TR" sz="2000" dirty="0" err="1"/>
              <a:t>Let</a:t>
            </a:r>
            <a:r>
              <a:rPr lang="tr-TR" sz="2000" dirty="0"/>
              <a:t> </a:t>
            </a:r>
            <a:r>
              <a:rPr lang="tr-TR" sz="2000" dirty="0" smtClean="0">
                <a:solidFill>
                  <a:srgbClr val="BA067E"/>
                </a:solidFill>
              </a:rPr>
              <a:t>f</a:t>
            </a:r>
            <a:r>
              <a:rPr lang="tr-TR" sz="2000" dirty="0" smtClean="0"/>
              <a:t> </a:t>
            </a:r>
            <a:r>
              <a:rPr lang="tr-TR" sz="2000" dirty="0"/>
              <a:t>be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set </a:t>
            </a:r>
            <a:r>
              <a:rPr lang="tr-TR" sz="2000" dirty="0">
                <a:solidFill>
                  <a:srgbClr val="BA067E"/>
                </a:solidFill>
              </a:rPr>
              <a:t>{</a:t>
            </a:r>
            <a:r>
              <a:rPr lang="tr-TR" sz="2000" dirty="0" err="1">
                <a:solidFill>
                  <a:srgbClr val="BA067E"/>
                </a:solidFill>
              </a:rPr>
              <a:t>a,b,c</a:t>
            </a:r>
            <a:r>
              <a:rPr lang="tr-TR" sz="2000" dirty="0">
                <a:solidFill>
                  <a:srgbClr val="BA067E"/>
                </a:solidFill>
              </a:rPr>
              <a:t>}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</a:t>
            </a:r>
            <a:r>
              <a:rPr lang="tr-TR" sz="2000" dirty="0" smtClean="0">
                <a:solidFill>
                  <a:srgbClr val="BA067E"/>
                </a:solidFill>
              </a:rPr>
              <a:t>{1,2,3} </a:t>
            </a:r>
            <a:r>
              <a:rPr lang="tr-TR" sz="2000" dirty="0" err="1" smtClean="0"/>
              <a:t>such</a:t>
            </a:r>
            <a:r>
              <a:rPr lang="tr-TR" sz="2000" dirty="0" smtClean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smtClean="0"/>
              <a:t>f(a)=3, f(b)=2,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smtClean="0"/>
              <a:t>f(c)=1.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r>
              <a:rPr lang="tr-TR" sz="2000" dirty="0" err="1" smtClean="0"/>
              <a:t>What</a:t>
            </a:r>
            <a:r>
              <a:rPr lang="tr-TR" sz="2000" dirty="0" smtClean="0"/>
              <a:t> is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composition</a:t>
            </a:r>
            <a:r>
              <a:rPr lang="tr-TR" sz="2000" dirty="0" smtClean="0"/>
              <a:t> of f </a:t>
            </a:r>
            <a:r>
              <a:rPr lang="tr-TR" sz="2000" dirty="0" err="1" smtClean="0"/>
              <a:t>and</a:t>
            </a:r>
            <a:r>
              <a:rPr lang="tr-TR" sz="2000" dirty="0" smtClean="0"/>
              <a:t> g ?</a:t>
            </a:r>
            <a:endParaRPr lang="tr-TR" sz="2000" dirty="0"/>
          </a:p>
          <a:p>
            <a:endParaRPr lang="tr-TR" dirty="0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3714868" y="248032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14868" y="288037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3714868" y="328042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800718" y="270892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800718" y="310897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4800718" y="350902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439834" y="2308876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423166" y="2766076"/>
            <a:ext cx="39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3439459" y="313540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029319" y="2594626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020985" y="2994676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b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5020985" y="338151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3829168" y="2547495"/>
            <a:ext cx="979686" cy="54834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3836476" y="2947633"/>
            <a:ext cx="964242" cy="57334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784491" y="4659689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3784491" y="5059739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3784491" y="5459789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4870341" y="4888289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4870341" y="5288339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4870341" y="5688389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3509457" y="4488239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492789" y="4945439"/>
            <a:ext cx="39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3509082" y="5314771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5098942" y="4773989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5090608" y="5174039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090608" y="5560873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3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>
            <a:off x="3929679" y="4773989"/>
            <a:ext cx="948798" cy="91776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3921543" y="5101573"/>
            <a:ext cx="948798" cy="213197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 flipV="1">
            <a:off x="3864124" y="2722098"/>
            <a:ext cx="948798" cy="5715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 flipV="1">
            <a:off x="3910167" y="4900238"/>
            <a:ext cx="948798" cy="5715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</p:spTree>
    <p:extLst>
      <p:ext uri="{BB962C8B-B14F-4D97-AF65-F5344CB8AC3E}">
        <p14:creationId xmlns:p14="http://schemas.microsoft.com/office/powerpoint/2010/main" val="16123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200" dirty="0" err="1" smtClean="0"/>
              <a:t>The</a:t>
            </a:r>
            <a:r>
              <a:rPr lang="tr-TR" sz="2200" dirty="0" smtClean="0"/>
              <a:t> </a:t>
            </a:r>
            <a:r>
              <a:rPr lang="tr-TR" sz="2200" dirty="0" err="1" smtClean="0"/>
              <a:t>composition</a:t>
            </a:r>
            <a:r>
              <a:rPr lang="tr-TR" sz="2200" dirty="0" smtClean="0"/>
              <a:t> of </a:t>
            </a:r>
            <a:r>
              <a:rPr lang="tr-TR" sz="2200" dirty="0" err="1" smtClean="0"/>
              <a:t>fog</a:t>
            </a:r>
            <a:r>
              <a:rPr lang="tr-TR" sz="2200" dirty="0" smtClean="0"/>
              <a:t> is </a:t>
            </a:r>
            <a:r>
              <a:rPr lang="tr-TR" sz="2200" dirty="0" err="1" smtClean="0"/>
              <a:t>defined</a:t>
            </a:r>
            <a:r>
              <a:rPr lang="tr-TR" sz="2200" dirty="0" smtClean="0"/>
              <a:t> </a:t>
            </a:r>
            <a:r>
              <a:rPr lang="tr-TR" sz="2200" dirty="0" err="1" smtClean="0"/>
              <a:t>by</a:t>
            </a:r>
            <a:endParaRPr lang="tr-TR" sz="2200" dirty="0"/>
          </a:p>
          <a:p>
            <a:pPr lvl="1"/>
            <a:r>
              <a:rPr lang="tr-TR" sz="2200" dirty="0" smtClean="0"/>
              <a:t>(</a:t>
            </a:r>
            <a:r>
              <a:rPr lang="tr-TR" sz="2200" dirty="0" err="1" smtClean="0"/>
              <a:t>fog</a:t>
            </a:r>
            <a:r>
              <a:rPr lang="tr-TR" sz="2200" dirty="0" smtClean="0"/>
              <a:t>)(a)=f(g(a))</a:t>
            </a:r>
          </a:p>
          <a:p>
            <a:pPr marL="0" indent="0">
              <a:buNone/>
            </a:pPr>
            <a:r>
              <a:rPr lang="tr-TR" sz="2200" dirty="0"/>
              <a:t> </a:t>
            </a:r>
            <a:r>
              <a:rPr lang="tr-TR" sz="2200" dirty="0" smtClean="0"/>
              <a:t>                  =f(b)</a:t>
            </a:r>
          </a:p>
          <a:p>
            <a:pPr marL="0" indent="0">
              <a:buNone/>
            </a:pPr>
            <a:r>
              <a:rPr lang="tr-TR" sz="2200" dirty="0"/>
              <a:t> </a:t>
            </a:r>
            <a:r>
              <a:rPr lang="tr-TR" sz="2200" dirty="0" smtClean="0"/>
              <a:t>                  =2</a:t>
            </a:r>
          </a:p>
          <a:p>
            <a:pPr lvl="1"/>
            <a:r>
              <a:rPr lang="tr-TR" sz="2200" dirty="0"/>
              <a:t>(</a:t>
            </a:r>
            <a:r>
              <a:rPr lang="tr-TR" sz="2200" dirty="0" err="1"/>
              <a:t>fog</a:t>
            </a:r>
            <a:r>
              <a:rPr lang="tr-TR" sz="2200" dirty="0" smtClean="0"/>
              <a:t>)(b)=f(g(b))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               </a:t>
            </a:r>
            <a:r>
              <a:rPr lang="tr-TR" sz="2200" dirty="0" smtClean="0"/>
              <a:t>    =f(c)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               </a:t>
            </a:r>
            <a:r>
              <a:rPr lang="tr-TR" sz="2200" dirty="0" smtClean="0"/>
              <a:t>    =1</a:t>
            </a:r>
            <a:endParaRPr lang="tr-TR" sz="2200" dirty="0"/>
          </a:p>
          <a:p>
            <a:pPr lvl="1"/>
            <a:r>
              <a:rPr lang="tr-TR" sz="2200" dirty="0"/>
              <a:t>(</a:t>
            </a:r>
            <a:r>
              <a:rPr lang="tr-TR" sz="2200" dirty="0" err="1"/>
              <a:t>fog</a:t>
            </a:r>
            <a:r>
              <a:rPr lang="tr-TR" sz="2200" dirty="0" smtClean="0"/>
              <a:t>)(c)=f(g(c))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               </a:t>
            </a:r>
            <a:r>
              <a:rPr lang="tr-TR" sz="2200" dirty="0" smtClean="0"/>
              <a:t>    =f(a)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               </a:t>
            </a:r>
            <a:r>
              <a:rPr lang="tr-TR" sz="2200" dirty="0" smtClean="0"/>
              <a:t>    =3</a:t>
            </a:r>
            <a:endParaRPr lang="tr-TR" sz="2200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96" y="2045001"/>
            <a:ext cx="1887488" cy="13162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88" y="2197357"/>
            <a:ext cx="1903660" cy="132455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674456" y="3374448"/>
            <a:ext cx="1152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g(a)=b, g(b)=c, </a:t>
            </a:r>
            <a:r>
              <a:rPr lang="tr-TR" dirty="0" smtClean="0"/>
              <a:t>g(c</a:t>
            </a:r>
            <a:r>
              <a:rPr lang="tr-TR" dirty="0"/>
              <a:t>)=a.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7251796" y="3539412"/>
            <a:ext cx="100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f(a)=3, f(b)=2, </a:t>
            </a:r>
            <a:r>
              <a:rPr lang="tr-TR" dirty="0" smtClean="0"/>
              <a:t>f(c</a:t>
            </a:r>
            <a:r>
              <a:rPr lang="tr-TR" dirty="0"/>
              <a:t>)=1.</a:t>
            </a:r>
          </a:p>
        </p:txBody>
      </p:sp>
      <p:sp>
        <p:nvSpPr>
          <p:cNvPr id="64" name="Oval 4"/>
          <p:cNvSpPr>
            <a:spLocks noChangeArrowheads="1"/>
          </p:cNvSpPr>
          <p:nvPr/>
        </p:nvSpPr>
        <p:spPr bwMode="auto">
          <a:xfrm>
            <a:off x="5286840" y="505943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5286840" y="545948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66" name="Oval 6"/>
          <p:cNvSpPr>
            <a:spLocks noChangeArrowheads="1"/>
          </p:cNvSpPr>
          <p:nvPr/>
        </p:nvSpPr>
        <p:spPr bwMode="auto">
          <a:xfrm>
            <a:off x="5286840" y="585953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372690" y="528803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68" name="Oval 9"/>
          <p:cNvSpPr>
            <a:spLocks noChangeArrowheads="1"/>
          </p:cNvSpPr>
          <p:nvPr/>
        </p:nvSpPr>
        <p:spPr bwMode="auto">
          <a:xfrm>
            <a:off x="6372690" y="568808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69" name="Oval 10"/>
          <p:cNvSpPr>
            <a:spLocks noChangeArrowheads="1"/>
          </p:cNvSpPr>
          <p:nvPr/>
        </p:nvSpPr>
        <p:spPr bwMode="auto">
          <a:xfrm>
            <a:off x="6372690" y="608813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5011806" y="4887986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4995138" y="5345186"/>
            <a:ext cx="39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5011431" y="571451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6601291" y="5173736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6592957" y="5573786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b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5" name="Text Box 19"/>
          <p:cNvSpPr txBox="1">
            <a:spLocks noChangeArrowheads="1"/>
          </p:cNvSpPr>
          <p:nvPr/>
        </p:nvSpPr>
        <p:spPr bwMode="auto">
          <a:xfrm>
            <a:off x="6592957" y="596062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>
            <a:off x="5401140" y="5126605"/>
            <a:ext cx="979686" cy="54834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>
            <a:off x="5408448" y="5526743"/>
            <a:ext cx="964242" cy="573342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78" name="Line 21"/>
          <p:cNvSpPr>
            <a:spLocks noChangeShapeType="1"/>
          </p:cNvSpPr>
          <p:nvPr/>
        </p:nvSpPr>
        <p:spPr bwMode="auto">
          <a:xfrm flipV="1">
            <a:off x="5436096" y="5301208"/>
            <a:ext cx="948798" cy="5715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79" name="Oval 8"/>
          <p:cNvSpPr>
            <a:spLocks noChangeArrowheads="1"/>
          </p:cNvSpPr>
          <p:nvPr/>
        </p:nvSpPr>
        <p:spPr bwMode="auto">
          <a:xfrm>
            <a:off x="7859625" y="548532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7859625" y="588537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81" name="Oval 10"/>
          <p:cNvSpPr>
            <a:spLocks noChangeArrowheads="1"/>
          </p:cNvSpPr>
          <p:nvPr/>
        </p:nvSpPr>
        <p:spPr bwMode="auto">
          <a:xfrm>
            <a:off x="7859625" y="6285426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82" name="Text Box 17"/>
          <p:cNvSpPr txBox="1">
            <a:spLocks noChangeArrowheads="1"/>
          </p:cNvSpPr>
          <p:nvPr/>
        </p:nvSpPr>
        <p:spPr bwMode="auto">
          <a:xfrm>
            <a:off x="8088226" y="5371026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1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8079892" y="5771076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2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8079892" y="6157910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3</a:t>
            </a:r>
            <a:endParaRPr lang="en-US" altLang="tr-TR" sz="1800" b="1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6918963" y="5371026"/>
            <a:ext cx="948798" cy="91776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6910827" y="5698610"/>
            <a:ext cx="948798" cy="213197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 flipV="1">
            <a:off x="6899451" y="5497275"/>
            <a:ext cx="948798" cy="5715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88" name="Oval 87"/>
          <p:cNvSpPr/>
          <p:nvPr/>
        </p:nvSpPr>
        <p:spPr>
          <a:xfrm>
            <a:off x="4687678" y="4887986"/>
            <a:ext cx="1015326" cy="1397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/>
          <p:cNvSpPr/>
          <p:nvPr/>
        </p:nvSpPr>
        <p:spPr>
          <a:xfrm>
            <a:off x="6155515" y="4908893"/>
            <a:ext cx="1015326" cy="14315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/>
          <p:cNvSpPr/>
          <p:nvPr/>
        </p:nvSpPr>
        <p:spPr>
          <a:xfrm>
            <a:off x="7572229" y="5095707"/>
            <a:ext cx="1015326" cy="14315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Dikdörtgen 91"/>
          <p:cNvSpPr/>
          <p:nvPr/>
        </p:nvSpPr>
        <p:spPr>
          <a:xfrm>
            <a:off x="5062950" y="4449761"/>
            <a:ext cx="36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93" name="Dikdörtgen 92"/>
          <p:cNvSpPr/>
          <p:nvPr/>
        </p:nvSpPr>
        <p:spPr>
          <a:xfrm>
            <a:off x="6380826" y="4449761"/>
            <a:ext cx="582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</a:t>
            </a:r>
            <a:r>
              <a:rPr lang="tr-TR" dirty="0" smtClean="0"/>
              <a:t>(a)</a:t>
            </a:r>
            <a:endParaRPr lang="tr-TR" dirty="0"/>
          </a:p>
        </p:txBody>
      </p:sp>
      <p:sp>
        <p:nvSpPr>
          <p:cNvPr id="94" name="Dikdörtgen 93"/>
          <p:cNvSpPr/>
          <p:nvPr/>
        </p:nvSpPr>
        <p:spPr>
          <a:xfrm>
            <a:off x="7741133" y="4652264"/>
            <a:ext cx="869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</a:t>
            </a:r>
            <a:r>
              <a:rPr lang="tr-TR" dirty="0" smtClean="0"/>
              <a:t>(g(a))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3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000" dirty="0" err="1" smtClean="0"/>
              <a:t>Let</a:t>
            </a:r>
            <a:r>
              <a:rPr lang="tr-TR" sz="2000" dirty="0" smtClean="0"/>
              <a:t> f </a:t>
            </a:r>
            <a:r>
              <a:rPr lang="tr-TR" sz="2000" dirty="0" err="1" smtClean="0"/>
              <a:t>and</a:t>
            </a:r>
            <a:r>
              <a:rPr lang="tr-TR" sz="2000" dirty="0" smtClean="0"/>
              <a:t> g be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functions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of </a:t>
            </a:r>
            <a:r>
              <a:rPr lang="tr-TR" sz="2000" dirty="0" err="1" smtClean="0"/>
              <a:t>integers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of </a:t>
            </a:r>
            <a:r>
              <a:rPr lang="tr-TR" sz="2000" dirty="0" err="1" smtClean="0"/>
              <a:t>integers</a:t>
            </a:r>
            <a:r>
              <a:rPr lang="tr-TR" sz="2000" dirty="0" smtClean="0"/>
              <a:t> </a:t>
            </a:r>
            <a:r>
              <a:rPr lang="tr-TR" sz="2000" dirty="0" err="1" smtClean="0"/>
              <a:t>defined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f(x)=2x+3 </a:t>
            </a:r>
            <a:r>
              <a:rPr lang="tr-TR" sz="2000" dirty="0" err="1" smtClean="0"/>
              <a:t>and</a:t>
            </a:r>
            <a:r>
              <a:rPr lang="tr-TR" sz="2000" dirty="0" smtClean="0"/>
              <a:t> g(x)=3x+2.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What</a:t>
            </a:r>
            <a:r>
              <a:rPr lang="tr-TR" sz="2000" dirty="0" smtClean="0"/>
              <a:t> is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composition</a:t>
            </a:r>
            <a:r>
              <a:rPr lang="tr-TR" sz="2000" dirty="0" smtClean="0"/>
              <a:t> of f </a:t>
            </a:r>
            <a:r>
              <a:rPr lang="tr-TR" sz="2000" dirty="0" err="1" smtClean="0"/>
              <a:t>and</a:t>
            </a:r>
            <a:r>
              <a:rPr lang="tr-TR" sz="2000" dirty="0" smtClean="0"/>
              <a:t> g?</a:t>
            </a:r>
          </a:p>
          <a:p>
            <a:endParaRPr lang="tr-TR" sz="2000" dirty="0" smtClean="0"/>
          </a:p>
          <a:p>
            <a:r>
              <a:rPr lang="tr-TR" sz="2000" dirty="0" err="1"/>
              <a:t>What</a:t>
            </a:r>
            <a:r>
              <a:rPr lang="tr-TR" sz="2000" dirty="0"/>
              <a:t> is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composition</a:t>
            </a:r>
            <a:r>
              <a:rPr lang="tr-TR" sz="2000" dirty="0"/>
              <a:t> of g</a:t>
            </a:r>
            <a:r>
              <a:rPr lang="tr-TR" sz="2000" dirty="0" smtClean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smtClean="0"/>
              <a:t>f?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91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3" y="1700808"/>
            <a:ext cx="840145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18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sz="2000" dirty="0" smtClean="0"/>
                  <a:t>Let f(x)=3x-4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g(x)=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 smtClean="0"/>
                  <a:t>3</a:t>
                </a:r>
                <a:r>
                  <a:rPr lang="tr-TR" sz="2000" dirty="0"/>
                  <a:t>. </a:t>
                </a:r>
                <a:r>
                  <a:rPr lang="tr-TR" sz="2000" dirty="0" err="1"/>
                  <a:t>Compute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both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compositions</a:t>
                </a:r>
                <a:r>
                  <a:rPr lang="tr-TR" sz="2000" dirty="0"/>
                  <a:t> </a:t>
                </a:r>
                <a:r>
                  <a:rPr lang="tr-TR" sz="2000" dirty="0" err="1"/>
                  <a:t>fog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gof</a:t>
                </a:r>
                <a:r>
                  <a:rPr lang="tr-TR" sz="2000" dirty="0"/>
                  <a:t>. 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" name="İçerik Yer Tutucus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6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2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Answer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000" dirty="0" smtClean="0"/>
                  <a:t>Let f(x)=3x-4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g(x)=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 smtClean="0"/>
                  <a:t>3</a:t>
                </a:r>
                <a:r>
                  <a:rPr lang="tr-TR" sz="2000" dirty="0"/>
                  <a:t>. </a:t>
                </a:r>
                <a:r>
                  <a:rPr lang="tr-TR" sz="2000" dirty="0" err="1"/>
                  <a:t>Compute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both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compositions</a:t>
                </a:r>
                <a:r>
                  <a:rPr lang="tr-TR" sz="2000" dirty="0"/>
                  <a:t> </a:t>
                </a:r>
                <a:r>
                  <a:rPr lang="tr-TR" sz="2000" dirty="0" err="1"/>
                  <a:t>fog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and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gof</a:t>
                </a:r>
                <a:r>
                  <a:rPr lang="tr-TR" sz="2000" dirty="0" smtClean="0"/>
                  <a:t>.</a:t>
                </a:r>
              </a:p>
              <a:p>
                <a:r>
                  <a:rPr lang="tr-TR" sz="2000" dirty="0" err="1"/>
                  <a:t>g</a:t>
                </a:r>
                <a:r>
                  <a:rPr lang="tr-TR" sz="2000" dirty="0" err="1" smtClean="0"/>
                  <a:t>of</a:t>
                </a:r>
                <a:r>
                  <a:rPr lang="tr-TR" sz="2000" dirty="0" smtClean="0"/>
                  <a:t>= g(f(x))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= g(3x-4)</a:t>
                </a:r>
              </a:p>
              <a:p>
                <a:pPr marL="0" indent="0">
                  <a:buNone/>
                </a:pPr>
                <a:r>
                  <a:rPr lang="tr-TR" sz="2000" dirty="0"/>
                  <a:t> </a:t>
                </a:r>
                <a:r>
                  <a:rPr lang="tr-TR" sz="2000" dirty="0" smtClean="0"/>
                  <a:t>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 smtClean="0"/>
                  <a:t>3</a:t>
                </a:r>
              </a:p>
              <a:p>
                <a:pPr marL="0" indent="0">
                  <a:buNone/>
                </a:pPr>
                <a:r>
                  <a:rPr lang="tr-TR" sz="2000" dirty="0" smtClean="0"/>
                  <a:t>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+16−24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tr-TR" sz="2000" b="0" dirty="0" smtClean="0"/>
              </a:p>
              <a:p>
                <a:pPr marL="0" indent="0">
                  <a:buNone/>
                </a:pPr>
                <a:r>
                  <a:rPr lang="tr-TR" sz="2000" dirty="0" smtClean="0"/>
                  <a:t>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</a:rPr>
                      <m:t>−24</m:t>
                    </m:r>
                    <m:r>
                      <a:rPr lang="tr-T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sz="2000" i="1">
                        <a:latin typeface="Cambria Math" panose="02040503050406030204" pitchFamily="18" charset="0"/>
                      </a:rPr>
                      <m:t>+19</m:t>
                    </m:r>
                  </m:oMath>
                </a14:m>
                <a:endParaRPr lang="tr-TR" sz="2000" dirty="0"/>
              </a:p>
              <a:p>
                <a:pPr marL="0" indent="0">
                  <a:buNone/>
                </a:pPr>
                <a:endParaRPr lang="tr-TR" sz="2000" dirty="0" smtClean="0"/>
              </a:p>
              <a:p>
                <a:r>
                  <a:rPr lang="tr-TR" sz="2000" dirty="0" err="1"/>
                  <a:t>f</a:t>
                </a:r>
                <a:r>
                  <a:rPr lang="tr-TR" sz="2000" dirty="0" err="1" smtClean="0"/>
                  <a:t>og</a:t>
                </a:r>
                <a:r>
                  <a:rPr lang="tr-TR" sz="2000" dirty="0" smtClean="0"/>
                  <a:t> = f(g(x</a:t>
                </a:r>
                <a:r>
                  <a:rPr lang="tr-TR" sz="2000" dirty="0"/>
                  <a:t>))</a:t>
                </a:r>
              </a:p>
              <a:p>
                <a:pPr marL="0" indent="0">
                  <a:buNone/>
                </a:pPr>
                <a:r>
                  <a:rPr lang="tr-TR" sz="2000" dirty="0"/>
                  <a:t>          = </a:t>
                </a:r>
                <a:r>
                  <a:rPr lang="tr-TR" sz="2000" dirty="0" smtClean="0"/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/>
                  <a:t>3)</a:t>
                </a:r>
              </a:p>
              <a:p>
                <a:pPr marL="0" indent="0">
                  <a:buNone/>
                </a:pPr>
                <a:r>
                  <a:rPr lang="tr-TR" sz="2000" dirty="0"/>
                  <a:t>          =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tr-T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/>
                  <a:t>3</a:t>
                </a:r>
                <a:r>
                  <a:rPr lang="tr-TR" sz="2000" dirty="0" smtClean="0"/>
                  <a:t>)-4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dirty="0" smtClean="0"/>
                  <a:t>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tr-T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tr-TR" sz="2000" b="0" dirty="0" smtClean="0"/>
              </a:p>
              <a:p>
                <a:pPr marL="0" indent="0">
                  <a:buNone/>
                </a:pPr>
                <a:r>
                  <a:rPr lang="tr-TR" sz="2000" dirty="0"/>
                  <a:t>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4" name="İçerik Yer Tutucus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678" b="-75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97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Composition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00808"/>
            <a:ext cx="82356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Discrete Mathematics for Computing, Rod Haggarty.</a:t>
            </a:r>
            <a:endParaRPr lang="tr-TR" sz="2000" dirty="0"/>
          </a:p>
          <a:p>
            <a:pPr lvl="0"/>
            <a:r>
              <a:rPr lang="en-US" sz="2000" dirty="0" smtClean="0"/>
              <a:t>Discrete </a:t>
            </a:r>
            <a:r>
              <a:rPr lang="en-US" sz="2000" dirty="0"/>
              <a:t>Mathematics and Its Applications, Kenneth H. Rosen</a:t>
            </a:r>
            <a:endParaRPr lang="tr-TR" sz="2000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828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Definition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41252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 smtClean="0"/>
              <a:t>Functions (cont.)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b="1" dirty="0">
                <a:solidFill>
                  <a:srgbClr val="BA067E"/>
                </a:solidFill>
              </a:rPr>
              <a:t>Note:</a:t>
            </a:r>
            <a:r>
              <a:rPr lang="en-US" altLang="tr-TR" sz="2000" dirty="0">
                <a:solidFill>
                  <a:srgbClr val="BA067E"/>
                </a:solidFill>
              </a:rPr>
              <a:t> </a:t>
            </a:r>
            <a:r>
              <a:rPr lang="en-US" altLang="tr-TR" sz="2000" dirty="0"/>
              <a:t>f associates with each x in A </a:t>
            </a:r>
            <a:r>
              <a:rPr lang="en-US" altLang="tr-TR" sz="2000" dirty="0">
                <a:solidFill>
                  <a:srgbClr val="5305BB"/>
                </a:solidFill>
              </a:rPr>
              <a:t>one and only one </a:t>
            </a:r>
            <a:r>
              <a:rPr lang="en-US" altLang="tr-TR" sz="2000" dirty="0"/>
              <a:t>y in B.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A is called the </a:t>
            </a:r>
            <a:r>
              <a:rPr lang="en-US" altLang="tr-TR" sz="2000" i="1" dirty="0">
                <a:solidFill>
                  <a:srgbClr val="BA067E"/>
                </a:solidFill>
              </a:rPr>
              <a:t>domain</a:t>
            </a:r>
            <a:r>
              <a:rPr lang="en-US" altLang="tr-TR" sz="2000" dirty="0">
                <a:solidFill>
                  <a:schemeClr val="accent1"/>
                </a:solidFill>
              </a:rPr>
              <a:t> </a:t>
            </a:r>
            <a:r>
              <a:rPr lang="en-US" altLang="tr-TR" sz="2000" dirty="0"/>
              <a:t>and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B is called the </a:t>
            </a:r>
            <a:r>
              <a:rPr lang="en-US" altLang="tr-TR" sz="2000" i="1" dirty="0">
                <a:solidFill>
                  <a:srgbClr val="BA067E"/>
                </a:solidFill>
              </a:rPr>
              <a:t>codomain</a:t>
            </a:r>
            <a:r>
              <a:rPr lang="en-US" altLang="tr-TR" sz="2000" dirty="0"/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If f(x) = y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y is called the</a:t>
            </a:r>
            <a:r>
              <a:rPr lang="en-US" altLang="tr-TR" sz="2000" i="1" dirty="0">
                <a:solidFill>
                  <a:schemeClr val="accent1"/>
                </a:solidFill>
              </a:rPr>
              <a:t> </a:t>
            </a:r>
            <a:r>
              <a:rPr lang="en-US" altLang="tr-TR" sz="2000" i="1" dirty="0">
                <a:solidFill>
                  <a:srgbClr val="BA067E"/>
                </a:solidFill>
              </a:rPr>
              <a:t>image</a:t>
            </a:r>
            <a:r>
              <a:rPr lang="en-US" altLang="tr-TR" sz="2000" dirty="0">
                <a:solidFill>
                  <a:schemeClr val="accent1"/>
                </a:solidFill>
              </a:rPr>
              <a:t> </a:t>
            </a:r>
            <a:r>
              <a:rPr lang="en-US" altLang="tr-TR" sz="2000" dirty="0"/>
              <a:t>of x under f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x is called a </a:t>
            </a:r>
            <a:r>
              <a:rPr lang="en-US" altLang="tr-TR" sz="2000" i="1" dirty="0">
                <a:solidFill>
                  <a:srgbClr val="BA067E"/>
                </a:solidFill>
              </a:rPr>
              <a:t>preimage</a:t>
            </a:r>
            <a:r>
              <a:rPr lang="en-US" altLang="tr-TR" sz="2000" dirty="0"/>
              <a:t> of y</a:t>
            </a:r>
            <a:br>
              <a:rPr lang="en-US" altLang="tr-TR" sz="2000" dirty="0"/>
            </a:br>
            <a:endParaRPr lang="en-US" altLang="tr-TR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(note there may be more than one preimage of y but </a:t>
            </a:r>
            <a:r>
              <a:rPr lang="en-US" altLang="tr-TR" sz="2000" dirty="0">
                <a:solidFill>
                  <a:srgbClr val="5305BB"/>
                </a:solidFill>
              </a:rPr>
              <a:t>there</a:t>
            </a:r>
            <a:r>
              <a:rPr lang="tr-TR" altLang="tr-TR" sz="2000" dirty="0">
                <a:solidFill>
                  <a:srgbClr val="5305BB"/>
                </a:solidFill>
              </a:rPr>
              <a:t> </a:t>
            </a:r>
            <a:r>
              <a:rPr lang="en-US" altLang="tr-TR" sz="2000" dirty="0">
                <a:solidFill>
                  <a:srgbClr val="5305BB"/>
                </a:solidFill>
              </a:rPr>
              <a:t>is only one image of x</a:t>
            </a:r>
            <a:r>
              <a:rPr lang="en-US" altLang="tr-TR" sz="2000" dirty="0"/>
              <a:t>).</a:t>
            </a:r>
            <a:br>
              <a:rPr lang="en-US" altLang="tr-TR" sz="2000" dirty="0"/>
            </a:br>
            <a:endParaRPr lang="en-US" altLang="tr-TR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The </a:t>
            </a:r>
            <a:r>
              <a:rPr lang="en-US" altLang="tr-TR" sz="2000" i="1" dirty="0">
                <a:solidFill>
                  <a:srgbClr val="BA067E"/>
                </a:solidFill>
              </a:rPr>
              <a:t>range</a:t>
            </a:r>
            <a:r>
              <a:rPr lang="en-US" altLang="tr-TR" sz="2000" dirty="0"/>
              <a:t> of f is the set of all images of points in A under</a:t>
            </a:r>
            <a:r>
              <a:rPr lang="tr-TR" altLang="tr-TR" sz="2000" dirty="0"/>
              <a:t> </a:t>
            </a:r>
            <a:r>
              <a:rPr lang="en-US" altLang="tr-TR" sz="2000" dirty="0"/>
              <a:t>f. We denote it by f(A).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90991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 smtClean="0"/>
              <a:t>Functions (cont.)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If S is a subset of A then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f(S) = {f(s) | s in S}.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accent1"/>
                </a:solidFill>
              </a:rPr>
              <a:t>Example:</a:t>
            </a:r>
            <a:r>
              <a:rPr lang="en-US" altLang="tr-TR" sz="2000" dirty="0"/>
              <a:t/>
            </a:r>
            <a:br>
              <a:rPr lang="en-US" altLang="tr-TR" sz="2000" dirty="0"/>
            </a:br>
            <a:endParaRPr lang="en-US" altLang="tr-TR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f(a) = Z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the image of d is Z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the domain of f is A = {a, b, c, d}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the codomain is B = {X, Y, Z}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f(A) = {Y, Z}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the preimage of Y is b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the preimages of Z are a, c and d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000" dirty="0"/>
              <a:t>• f({</a:t>
            </a:r>
            <a:r>
              <a:rPr lang="en-US" altLang="tr-TR" sz="2000" dirty="0" err="1"/>
              <a:t>c,d</a:t>
            </a:r>
            <a:r>
              <a:rPr lang="en-US" altLang="tr-TR" sz="2000" dirty="0"/>
              <a:t>}) = {Z}</a:t>
            </a:r>
          </a:p>
          <a:p>
            <a:pPr eaLnBrk="1" hangingPunct="1">
              <a:defRPr/>
            </a:pPr>
            <a:endParaRPr lang="en-US" altLang="tr-TR" sz="1800" dirty="0"/>
          </a:p>
        </p:txBody>
      </p:sp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5715000" y="342900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1" name="Oval 5"/>
          <p:cNvSpPr>
            <a:spLocks noChangeArrowheads="1"/>
          </p:cNvSpPr>
          <p:nvPr/>
        </p:nvSpPr>
        <p:spPr bwMode="auto">
          <a:xfrm>
            <a:off x="5715000" y="382905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2" name="Oval 6"/>
          <p:cNvSpPr>
            <a:spLocks noChangeArrowheads="1"/>
          </p:cNvSpPr>
          <p:nvPr/>
        </p:nvSpPr>
        <p:spPr bwMode="auto">
          <a:xfrm>
            <a:off x="5715000" y="422910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3" name="Oval 7"/>
          <p:cNvSpPr>
            <a:spLocks noChangeArrowheads="1"/>
          </p:cNvSpPr>
          <p:nvPr/>
        </p:nvSpPr>
        <p:spPr bwMode="auto">
          <a:xfrm>
            <a:off x="5715000" y="462915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4" name="Oval 8"/>
          <p:cNvSpPr>
            <a:spLocks noChangeArrowheads="1"/>
          </p:cNvSpPr>
          <p:nvPr/>
        </p:nvSpPr>
        <p:spPr bwMode="auto">
          <a:xfrm>
            <a:off x="6800850" y="365760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5" name="Oval 9"/>
          <p:cNvSpPr>
            <a:spLocks noChangeArrowheads="1"/>
          </p:cNvSpPr>
          <p:nvPr/>
        </p:nvSpPr>
        <p:spPr bwMode="auto">
          <a:xfrm>
            <a:off x="6800850" y="405765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6" name="Oval 10"/>
          <p:cNvSpPr>
            <a:spLocks noChangeArrowheads="1"/>
          </p:cNvSpPr>
          <p:nvPr/>
        </p:nvSpPr>
        <p:spPr bwMode="auto">
          <a:xfrm>
            <a:off x="6800850" y="4457700"/>
            <a:ext cx="114300" cy="114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/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5649516" y="29718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rgbClr val="FF6600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6735366" y="29718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rgbClr val="FF6600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5439966" y="325755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1760" name="Text Box 14"/>
          <p:cNvSpPr txBox="1">
            <a:spLocks noChangeArrowheads="1"/>
          </p:cNvSpPr>
          <p:nvPr/>
        </p:nvSpPr>
        <p:spPr bwMode="auto">
          <a:xfrm>
            <a:off x="5423298" y="3714750"/>
            <a:ext cx="39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b </a:t>
            </a:r>
          </a:p>
        </p:txBody>
      </p:sp>
      <p:sp>
        <p:nvSpPr>
          <p:cNvPr id="31761" name="Text Box 15"/>
          <p:cNvSpPr txBox="1">
            <a:spLocks noChangeArrowheads="1"/>
          </p:cNvSpPr>
          <p:nvPr/>
        </p:nvSpPr>
        <p:spPr bwMode="auto">
          <a:xfrm>
            <a:off x="5456635" y="405765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1762" name="Text Box 16"/>
          <p:cNvSpPr txBox="1">
            <a:spLocks noChangeArrowheads="1"/>
          </p:cNvSpPr>
          <p:nvPr/>
        </p:nvSpPr>
        <p:spPr bwMode="auto">
          <a:xfrm>
            <a:off x="5429250" y="4514850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1763" name="Text Box 17"/>
          <p:cNvSpPr txBox="1">
            <a:spLocks noChangeArrowheads="1"/>
          </p:cNvSpPr>
          <p:nvPr/>
        </p:nvSpPr>
        <p:spPr bwMode="auto">
          <a:xfrm>
            <a:off x="7029451" y="35433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31764" name="Text Box 18"/>
          <p:cNvSpPr txBox="1">
            <a:spLocks noChangeArrowheads="1"/>
          </p:cNvSpPr>
          <p:nvPr/>
        </p:nvSpPr>
        <p:spPr bwMode="auto">
          <a:xfrm>
            <a:off x="7021117" y="3943350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>
                <a:solidFill>
                  <a:schemeClr val="accent1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7032339" y="4293632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5772150" y="3486150"/>
            <a:ext cx="971550" cy="97155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>
            <a:off x="5829300" y="3829050"/>
            <a:ext cx="971550" cy="2286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31768" name="Line 22"/>
          <p:cNvSpPr>
            <a:spLocks noChangeShapeType="1"/>
          </p:cNvSpPr>
          <p:nvPr/>
        </p:nvSpPr>
        <p:spPr bwMode="auto">
          <a:xfrm>
            <a:off x="5772150" y="4286250"/>
            <a:ext cx="914400" cy="2286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  <p:sp>
        <p:nvSpPr>
          <p:cNvPr id="31769" name="Line 23"/>
          <p:cNvSpPr>
            <a:spLocks noChangeShapeType="1"/>
          </p:cNvSpPr>
          <p:nvPr/>
        </p:nvSpPr>
        <p:spPr bwMode="auto">
          <a:xfrm flipV="1">
            <a:off x="5829300" y="4572000"/>
            <a:ext cx="914400" cy="11430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 sz="1350"/>
          </a:p>
        </p:txBody>
      </p:sp>
    </p:spTree>
    <p:extLst>
      <p:ext uri="{BB962C8B-B14F-4D97-AF65-F5344CB8AC3E}">
        <p14:creationId xmlns:p14="http://schemas.microsoft.com/office/powerpoint/2010/main" val="237316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altLang="tr-TR" dirty="0" err="1"/>
              <a:t>One-to-one</a:t>
            </a:r>
            <a:r>
              <a:rPr lang="tr-TR" altLang="tr-TR" dirty="0"/>
              <a:t> (</a:t>
            </a:r>
            <a:r>
              <a:rPr lang="tr-TR" altLang="tr-TR" dirty="0" err="1" smtClean="0"/>
              <a:t>injective</a:t>
            </a:r>
            <a:r>
              <a:rPr lang="tr-TR" altLang="tr-TR" dirty="0" smtClean="0"/>
              <a:t>) </a:t>
            </a:r>
            <a:r>
              <a:rPr lang="en-US" altLang="tr-TR" dirty="0" smtClean="0"/>
              <a:t>Functions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tr-TR" sz="2000" dirty="0" smtClean="0"/>
              <a:t>A </a:t>
            </a:r>
            <a:r>
              <a:rPr lang="tr-TR" sz="2000" dirty="0" err="1" smtClean="0"/>
              <a:t>function</a:t>
            </a:r>
            <a:r>
              <a:rPr lang="tr-TR" sz="2000" dirty="0" smtClean="0"/>
              <a:t> </a:t>
            </a:r>
            <a:r>
              <a:rPr lang="tr-TR" sz="2000" i="1" dirty="0" smtClean="0"/>
              <a:t>f</a:t>
            </a:r>
            <a:r>
              <a:rPr lang="tr-TR" sz="2000" dirty="0" smtClean="0"/>
              <a:t> is </a:t>
            </a:r>
            <a:r>
              <a:rPr lang="tr-TR" sz="2000" dirty="0" err="1" smtClean="0"/>
              <a:t>said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be </a:t>
            </a:r>
            <a:r>
              <a:rPr lang="tr-TR" sz="2000" i="1" dirty="0" err="1" smtClean="0"/>
              <a:t>one-to-one</a:t>
            </a:r>
            <a:r>
              <a:rPr lang="tr-TR" sz="2000" dirty="0" smtClean="0"/>
              <a:t>,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i="1" dirty="0" smtClean="0"/>
              <a:t>an </a:t>
            </a:r>
            <a:r>
              <a:rPr lang="tr-TR" sz="2000" i="1" dirty="0" err="1" smtClean="0"/>
              <a:t>injunction</a:t>
            </a:r>
            <a:r>
              <a:rPr lang="tr-TR" sz="2000" dirty="0" smtClean="0"/>
              <a:t>, </a:t>
            </a:r>
            <a:r>
              <a:rPr lang="tr-TR" sz="2000" dirty="0" err="1" smtClean="0"/>
              <a:t>if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only</a:t>
            </a:r>
            <a:r>
              <a:rPr lang="tr-TR" sz="2000" dirty="0" smtClean="0"/>
              <a:t> </a:t>
            </a:r>
            <a:r>
              <a:rPr lang="tr-TR" sz="2000" dirty="0" err="1" smtClean="0"/>
              <a:t>if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>
                <a:solidFill>
                  <a:srgbClr val="BA067E"/>
                </a:solidFill>
              </a:rPr>
              <a:t>     f(a</a:t>
            </a:r>
            <a:r>
              <a:rPr lang="tr-TR" sz="2000" dirty="0">
                <a:solidFill>
                  <a:srgbClr val="BA067E"/>
                </a:solidFill>
              </a:rPr>
              <a:t>)=f(b) </a:t>
            </a:r>
            <a:r>
              <a:rPr lang="tr-TR" sz="2000" dirty="0" err="1"/>
              <a:t>implies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BA067E"/>
                </a:solidFill>
              </a:rPr>
              <a:t>a=b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i="1" dirty="0"/>
              <a:t>a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i="1" dirty="0"/>
              <a:t>b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domain of f.</a:t>
            </a:r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r>
              <a:rPr lang="en-US" altLang="tr-TR" sz="2000" dirty="0"/>
              <a:t>f is one-to-one (injective) if f maps every element of A to a </a:t>
            </a:r>
            <a:r>
              <a:rPr lang="en-US" altLang="tr-TR" sz="2000" dirty="0">
                <a:solidFill>
                  <a:srgbClr val="BA067E"/>
                </a:solidFill>
              </a:rPr>
              <a:t>unique element </a:t>
            </a:r>
            <a:r>
              <a:rPr lang="en-US" altLang="tr-TR" sz="2000" dirty="0"/>
              <a:t>in </a:t>
            </a:r>
            <a:r>
              <a:rPr lang="en-US" altLang="tr-TR" sz="2000" dirty="0">
                <a:solidFill>
                  <a:srgbClr val="BA067E"/>
                </a:solidFill>
              </a:rPr>
              <a:t>B</a:t>
            </a:r>
            <a:r>
              <a:rPr lang="en-US" altLang="tr-TR" sz="2000" dirty="0"/>
              <a:t>. In other words </a:t>
            </a:r>
            <a:r>
              <a:rPr lang="en-US" altLang="tr-TR" sz="2000" u="sng" dirty="0">
                <a:solidFill>
                  <a:srgbClr val="BA067E"/>
                </a:solidFill>
              </a:rPr>
              <a:t>no element of B are mapped to by two or more elements of A</a:t>
            </a:r>
            <a:r>
              <a:rPr lang="en-US" altLang="tr-TR" sz="2000" dirty="0"/>
              <a:t>.</a:t>
            </a:r>
            <a:endParaRPr lang="tr-TR" sz="2000" dirty="0"/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endParaRPr lang="tr-TR" sz="2000" dirty="0"/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endParaRPr lang="tr-TR" sz="2000" dirty="0"/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endParaRPr lang="tr-TR" sz="2000" dirty="0" smtClean="0"/>
          </a:p>
          <a:p>
            <a:pPr>
              <a:defRPr/>
            </a:pPr>
            <a:r>
              <a:rPr lang="tr-TR" sz="2000" dirty="0" smtClean="0"/>
              <a:t>A </a:t>
            </a: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smtClean="0"/>
              <a:t>is </a:t>
            </a:r>
            <a:r>
              <a:rPr lang="tr-TR" sz="2000" dirty="0" err="1"/>
              <a:t>said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smtClean="0"/>
              <a:t>be </a:t>
            </a:r>
            <a:r>
              <a:rPr lang="tr-TR" sz="2000" i="1" dirty="0" err="1" smtClean="0"/>
              <a:t>injective</a:t>
            </a:r>
            <a:r>
              <a:rPr lang="tr-TR" sz="2000" dirty="0" smtClean="0"/>
              <a:t> </a:t>
            </a:r>
            <a:r>
              <a:rPr lang="tr-TR" sz="2000" dirty="0" err="1" smtClean="0"/>
              <a:t>if</a:t>
            </a:r>
            <a:r>
              <a:rPr lang="tr-TR" sz="2000" dirty="0" smtClean="0"/>
              <a:t> it is </a:t>
            </a:r>
            <a:r>
              <a:rPr lang="tr-TR" sz="2000" i="1" dirty="0" err="1" smtClean="0"/>
              <a:t>one-to-one</a:t>
            </a:r>
            <a:r>
              <a:rPr lang="en-US" altLang="tr-TR" sz="2000" dirty="0"/>
              <a:t/>
            </a:r>
            <a:br>
              <a:rPr lang="en-US" altLang="tr-TR" sz="2000" dirty="0"/>
            </a:br>
            <a:endParaRPr lang="tr-TR" altLang="tr-TR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5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5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05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05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05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05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tr-TR" altLang="tr-TR" sz="105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tr-TR" sz="105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29000"/>
            <a:ext cx="3096344" cy="21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4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Determine whether the function </a:t>
            </a:r>
            <a:r>
              <a:rPr lang="en-US" sz="2000" i="1" dirty="0"/>
              <a:t>f </a:t>
            </a:r>
            <a:r>
              <a:rPr lang="en-US" sz="2000" dirty="0"/>
              <a:t>from {</a:t>
            </a:r>
            <a:r>
              <a:rPr lang="en-US" sz="2000" i="1" dirty="0"/>
              <a:t>a, b, c, d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</a:t>
            </a:r>
            <a:r>
              <a:rPr lang="en-US" sz="2000" i="1" dirty="0"/>
              <a:t>, </a:t>
            </a:r>
            <a:r>
              <a:rPr lang="en-US" sz="2000" dirty="0"/>
              <a:t>4</a:t>
            </a:r>
            <a:r>
              <a:rPr lang="en-US" sz="2000" i="1" dirty="0"/>
              <a:t>, </a:t>
            </a:r>
            <a:r>
              <a:rPr lang="en-US" sz="2000" dirty="0"/>
              <a:t>5} with </a:t>
            </a:r>
            <a:r>
              <a:rPr lang="tr-TR" sz="2000" dirty="0" smtClean="0"/>
              <a:t>     </a:t>
            </a:r>
            <a:r>
              <a:rPr lang="en-US" sz="2000" i="1" dirty="0" smtClean="0"/>
              <a:t>f </a:t>
            </a:r>
            <a:r>
              <a:rPr lang="en-US" sz="2000" i="1" dirty="0"/>
              <a:t>(a) </a:t>
            </a:r>
            <a:r>
              <a:rPr lang="en-US" sz="2000" dirty="0"/>
              <a:t>= 4, </a:t>
            </a:r>
            <a:r>
              <a:rPr lang="en-US" sz="2000" i="1" dirty="0"/>
              <a:t>f (b) </a:t>
            </a:r>
            <a:r>
              <a:rPr lang="en-US" sz="2000" dirty="0"/>
              <a:t>= </a:t>
            </a:r>
            <a:r>
              <a:rPr lang="en-US" sz="2000" dirty="0" smtClean="0"/>
              <a:t>5,</a:t>
            </a:r>
            <a:r>
              <a:rPr lang="tr-TR" sz="2000" dirty="0" smtClean="0"/>
              <a:t> </a:t>
            </a:r>
            <a:r>
              <a:rPr lang="en-US" sz="2000" i="1" dirty="0" smtClean="0"/>
              <a:t>f </a:t>
            </a:r>
            <a:r>
              <a:rPr lang="en-US" sz="2000" i="1" dirty="0"/>
              <a:t>(c) </a:t>
            </a:r>
            <a:r>
              <a:rPr lang="en-US" sz="2000" dirty="0"/>
              <a:t>= 1, and </a:t>
            </a:r>
            <a:r>
              <a:rPr lang="en-US" sz="2000" i="1" dirty="0"/>
              <a:t>f (d) </a:t>
            </a:r>
            <a:r>
              <a:rPr lang="en-US" sz="2000" dirty="0"/>
              <a:t>= 3 is </a:t>
            </a:r>
            <a:r>
              <a:rPr lang="en-US" sz="2000" dirty="0">
                <a:solidFill>
                  <a:srgbClr val="5305BB"/>
                </a:solidFill>
              </a:rPr>
              <a:t>one-to-one</a:t>
            </a:r>
            <a:r>
              <a:rPr lang="en-US" sz="2000" dirty="0" smtClean="0">
                <a:solidFill>
                  <a:srgbClr val="5305BB"/>
                </a:solidFill>
              </a:rPr>
              <a:t>.</a:t>
            </a:r>
            <a:endParaRPr lang="tr-TR" sz="2000" dirty="0" smtClean="0">
              <a:solidFill>
                <a:srgbClr val="5305BB"/>
              </a:solidFill>
            </a:endParaRP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11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</a:t>
            </a:r>
            <a:r>
              <a:rPr lang="tr-TR" dirty="0" err="1" smtClean="0"/>
              <a:t>nswer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Determine whether the function </a:t>
            </a:r>
            <a:r>
              <a:rPr lang="en-US" sz="2000" i="1" dirty="0"/>
              <a:t>f </a:t>
            </a:r>
            <a:r>
              <a:rPr lang="en-US" sz="2000" dirty="0"/>
              <a:t>from {</a:t>
            </a:r>
            <a:r>
              <a:rPr lang="en-US" sz="2000" i="1" dirty="0"/>
              <a:t>a, b, c, d</a:t>
            </a:r>
            <a:r>
              <a:rPr lang="en-US" sz="2000" dirty="0"/>
              <a:t>} to {1</a:t>
            </a:r>
            <a:r>
              <a:rPr lang="en-US" sz="2000" i="1" dirty="0"/>
              <a:t>, </a:t>
            </a:r>
            <a:r>
              <a:rPr lang="en-US" sz="2000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3</a:t>
            </a:r>
            <a:r>
              <a:rPr lang="en-US" sz="2000" i="1" dirty="0"/>
              <a:t>, </a:t>
            </a:r>
            <a:r>
              <a:rPr lang="en-US" sz="2000" dirty="0"/>
              <a:t>4</a:t>
            </a:r>
            <a:r>
              <a:rPr lang="en-US" sz="2000" i="1" dirty="0"/>
              <a:t>, </a:t>
            </a:r>
            <a:r>
              <a:rPr lang="en-US" sz="2000" dirty="0"/>
              <a:t>5} with </a:t>
            </a:r>
            <a:r>
              <a:rPr lang="tr-TR" sz="2000" dirty="0" smtClean="0"/>
              <a:t>     </a:t>
            </a:r>
            <a:r>
              <a:rPr lang="en-US" sz="2000" i="1" dirty="0" smtClean="0"/>
              <a:t>f </a:t>
            </a:r>
            <a:r>
              <a:rPr lang="en-US" sz="2000" i="1" dirty="0"/>
              <a:t>(a) </a:t>
            </a:r>
            <a:r>
              <a:rPr lang="en-US" sz="2000" dirty="0"/>
              <a:t>= 4, </a:t>
            </a:r>
            <a:r>
              <a:rPr lang="en-US" sz="2000" i="1" dirty="0"/>
              <a:t>f (b) </a:t>
            </a:r>
            <a:r>
              <a:rPr lang="en-US" sz="2000" dirty="0"/>
              <a:t>= </a:t>
            </a:r>
            <a:r>
              <a:rPr lang="en-US" sz="2000" dirty="0" smtClean="0"/>
              <a:t>5,</a:t>
            </a:r>
            <a:r>
              <a:rPr lang="tr-TR" sz="2000" dirty="0" smtClean="0"/>
              <a:t> </a:t>
            </a:r>
            <a:r>
              <a:rPr lang="en-US" sz="2000" i="1" dirty="0" smtClean="0"/>
              <a:t>f </a:t>
            </a:r>
            <a:r>
              <a:rPr lang="en-US" sz="2000" i="1" dirty="0"/>
              <a:t>(c) </a:t>
            </a:r>
            <a:r>
              <a:rPr lang="en-US" sz="2000" dirty="0"/>
              <a:t>= 1, and </a:t>
            </a:r>
            <a:r>
              <a:rPr lang="en-US" sz="2000" i="1" dirty="0"/>
              <a:t>f (d) </a:t>
            </a:r>
            <a:r>
              <a:rPr lang="en-US" sz="2000" dirty="0"/>
              <a:t>= 3 is one-to-one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000" dirty="0"/>
          </a:p>
          <a:p>
            <a:r>
              <a:rPr lang="en-US" sz="2000" i="1" dirty="0">
                <a:solidFill>
                  <a:schemeClr val="accent1"/>
                </a:solidFill>
              </a:rPr>
              <a:t>Solution: </a:t>
            </a:r>
            <a:r>
              <a:rPr lang="en-US" sz="2000" dirty="0"/>
              <a:t>The function </a:t>
            </a:r>
            <a:r>
              <a:rPr lang="en-US" sz="2000" i="1" dirty="0"/>
              <a:t>f </a:t>
            </a:r>
            <a:r>
              <a:rPr lang="en-US" sz="2000" dirty="0"/>
              <a:t>is one-to-one because </a:t>
            </a:r>
            <a:r>
              <a:rPr lang="en-US" sz="2000" i="1" dirty="0"/>
              <a:t>f </a:t>
            </a:r>
            <a:r>
              <a:rPr lang="en-US" sz="2000" dirty="0"/>
              <a:t>takes on different values at the four </a:t>
            </a:r>
            <a:r>
              <a:rPr lang="en-US" sz="2000" dirty="0" smtClean="0"/>
              <a:t>elements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its domain. </a:t>
            </a:r>
            <a:endParaRPr lang="tr-TR" sz="20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39" y="3645024"/>
            <a:ext cx="3316587" cy="230425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95536" y="3717032"/>
            <a:ext cx="234936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: 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>
                <a:solidFill>
                  <a:srgbClr val="BA067E"/>
                </a:solidFill>
              </a:rPr>
              <a:t>f(a)=f(b) </a:t>
            </a:r>
            <a:r>
              <a:rPr lang="tr-TR" dirty="0" err="1"/>
              <a:t>implies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>
                <a:solidFill>
                  <a:srgbClr val="BA067E"/>
                </a:solidFill>
              </a:rPr>
              <a:t>a=b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a </a:t>
            </a:r>
            <a:r>
              <a:rPr lang="tr-TR" dirty="0" err="1"/>
              <a:t>and</a:t>
            </a:r>
            <a:r>
              <a:rPr lang="tr-TR" dirty="0"/>
              <a:t> b in </a:t>
            </a:r>
            <a:r>
              <a:rPr lang="tr-TR" dirty="0" err="1"/>
              <a:t>the</a:t>
            </a:r>
            <a:r>
              <a:rPr lang="tr-TR" dirty="0"/>
              <a:t> domain of f.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203441" y="3688877"/>
            <a:ext cx="2448272" cy="1200329"/>
          </a:xfrm>
          <a:prstGeom prst="rect">
            <a:avLst/>
          </a:prstGeom>
          <a:ln>
            <a:solidFill>
              <a:srgbClr val="5305BB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is one-to-one because no two values in</a:t>
            </a:r>
            <a:r>
              <a:rPr lang="tr-TR" dirty="0"/>
              <a:t> </a:t>
            </a:r>
            <a:r>
              <a:rPr lang="en-US" dirty="0"/>
              <a:t>the domain are assigned the same function value.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467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1022</TotalTime>
  <Words>2238</Words>
  <Application>Microsoft Office PowerPoint</Application>
  <PresentationFormat>Ekran Gösterisi (4:3)</PresentationFormat>
  <Paragraphs>312</Paragraphs>
  <Slides>39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Tahoma</vt:lpstr>
      <vt:lpstr>Times New Roman</vt:lpstr>
      <vt:lpstr>Tw Cen MT</vt:lpstr>
      <vt:lpstr>Wingdings</vt:lpstr>
      <vt:lpstr>Wingdings 2</vt:lpstr>
      <vt:lpstr>Median</vt:lpstr>
      <vt:lpstr>COME104-DISCRETE MATHEMATICS</vt:lpstr>
      <vt:lpstr>Functions</vt:lpstr>
      <vt:lpstr>Introduction</vt:lpstr>
      <vt:lpstr>Definition</vt:lpstr>
      <vt:lpstr>Functions (cont.)</vt:lpstr>
      <vt:lpstr>Functions (cont.)</vt:lpstr>
      <vt:lpstr>One-to-one (injective) Functions</vt:lpstr>
      <vt:lpstr>Example</vt:lpstr>
      <vt:lpstr>Answer</vt:lpstr>
      <vt:lpstr>Example</vt:lpstr>
      <vt:lpstr>Answer</vt:lpstr>
      <vt:lpstr>Onto (Surjective) Functions</vt:lpstr>
      <vt:lpstr>Example</vt:lpstr>
      <vt:lpstr>Answer</vt:lpstr>
      <vt:lpstr>Example</vt:lpstr>
      <vt:lpstr>Answer</vt:lpstr>
      <vt:lpstr>Example</vt:lpstr>
      <vt:lpstr>Answer</vt:lpstr>
      <vt:lpstr>Bijective Functions</vt:lpstr>
      <vt:lpstr>Example</vt:lpstr>
      <vt:lpstr>Answer</vt:lpstr>
      <vt:lpstr>Examples</vt:lpstr>
      <vt:lpstr>Inverse function </vt:lpstr>
      <vt:lpstr>Inverse function </vt:lpstr>
      <vt:lpstr>Example</vt:lpstr>
      <vt:lpstr>Answer</vt:lpstr>
      <vt:lpstr>Example</vt:lpstr>
      <vt:lpstr>Answer</vt:lpstr>
      <vt:lpstr>Example</vt:lpstr>
      <vt:lpstr>Answer</vt:lpstr>
      <vt:lpstr>Composition</vt:lpstr>
      <vt:lpstr>Example</vt:lpstr>
      <vt:lpstr>Answer</vt:lpstr>
      <vt:lpstr>Example</vt:lpstr>
      <vt:lpstr>Answer</vt:lpstr>
      <vt:lpstr>Example</vt:lpstr>
      <vt:lpstr>Answer</vt:lpstr>
      <vt:lpstr>Composition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Toshiba-</dc:creator>
  <cp:lastModifiedBy>Kristin Benli</cp:lastModifiedBy>
  <cp:revision>255</cp:revision>
  <dcterms:created xsi:type="dcterms:W3CDTF">2021-02-25T10:59:30Z</dcterms:created>
  <dcterms:modified xsi:type="dcterms:W3CDTF">2023-04-10T13:53:16Z</dcterms:modified>
</cp:coreProperties>
</file>