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379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05" r:id="rId29"/>
    <p:sldId id="406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69" r:id="rId49"/>
    <p:sldId id="378" r:id="rId5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067E"/>
    <a:srgbClr val="530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6C705-5562-443A-95EE-250EF9A25D3F}" type="datetimeFigureOut">
              <a:rPr lang="tr-TR" smtClean="0"/>
              <a:t>18.04.2023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6D035-E90F-4CA0-B22E-E23D1CDAD4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488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E5F10D0-3095-4F40-A557-DEA9FA121ED4}" type="datetimeFigureOut">
              <a:rPr lang="tr-TR" smtClean="0"/>
              <a:t>18.04.2023</a:t>
            </a:fld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30C7A2-568F-4C56-A5C2-F7DD9779BF3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0D0-3095-4F40-A557-DEA9FA121ED4}" type="datetimeFigureOut">
              <a:rPr lang="tr-TR" smtClean="0"/>
              <a:t>18.04.2023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C7A2-568F-4C56-A5C2-F7DD9779BF3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E5F10D0-3095-4F40-A557-DEA9FA121ED4}" type="datetimeFigureOut">
              <a:rPr lang="tr-TR" smtClean="0"/>
              <a:t>18.04.2023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030C7A2-568F-4C56-A5C2-F7DD9779BF3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0D0-3095-4F40-A557-DEA9FA121ED4}" type="datetimeFigureOut">
              <a:rPr lang="tr-TR" smtClean="0"/>
              <a:t>18.04.2023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030C7A2-568F-4C56-A5C2-F7DD9779BF3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0D0-3095-4F40-A557-DEA9FA121ED4}" type="datetimeFigureOut">
              <a:rPr lang="tr-TR" smtClean="0"/>
              <a:t>18.04.2023</a:t>
            </a:fld>
            <a:endParaRPr lang="tr-T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030C7A2-568F-4C56-A5C2-F7DD9779BF36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E5F10D0-3095-4F40-A557-DEA9FA121ED4}" type="datetimeFigureOut">
              <a:rPr lang="tr-TR" smtClean="0"/>
              <a:t>18.04.2023</a:t>
            </a:fld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030C7A2-568F-4C56-A5C2-F7DD9779BF36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E5F10D0-3095-4F40-A557-DEA9FA121ED4}" type="datetimeFigureOut">
              <a:rPr lang="tr-TR" smtClean="0"/>
              <a:t>18.04.2023</a:t>
            </a:fld>
            <a:endParaRPr lang="tr-T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030C7A2-568F-4C56-A5C2-F7DD9779BF36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r-T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0D0-3095-4F40-A557-DEA9FA121ED4}" type="datetimeFigureOut">
              <a:rPr lang="tr-TR" smtClean="0"/>
              <a:t>18.04.2023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030C7A2-568F-4C56-A5C2-F7DD9779BF3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0D0-3095-4F40-A557-DEA9FA121ED4}" type="datetimeFigureOut">
              <a:rPr lang="tr-TR" smtClean="0"/>
              <a:t>18.04.2023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30C7A2-568F-4C56-A5C2-F7DD9779BF3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0D0-3095-4F40-A557-DEA9FA121ED4}" type="datetimeFigureOut">
              <a:rPr lang="tr-TR" smtClean="0"/>
              <a:t>18.04.2023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030C7A2-568F-4C56-A5C2-F7DD9779BF36}" type="slidenum">
              <a:rPr lang="tr-TR" smtClean="0"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E5F10D0-3095-4F40-A557-DEA9FA121ED4}" type="datetimeFigureOut">
              <a:rPr lang="tr-TR" smtClean="0"/>
              <a:t>18.04.2023</a:t>
            </a:fld>
            <a:endParaRPr lang="tr-T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030C7A2-568F-4C56-A5C2-F7DD9779BF36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E5F10D0-3095-4F40-A557-DEA9FA121ED4}" type="datetimeFigureOut">
              <a:rPr lang="tr-TR" smtClean="0"/>
              <a:t>18.04.2023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030C7A2-568F-4C56-A5C2-F7DD9779BF3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1604" y="2071678"/>
            <a:ext cx="6477000" cy="1828800"/>
          </a:xfrm>
        </p:spPr>
        <p:txBody>
          <a:bodyPr/>
          <a:lstStyle/>
          <a:p>
            <a:pPr algn="ctr"/>
            <a:r>
              <a:rPr lang="tr-TR" dirty="0" smtClean="0"/>
              <a:t>COME104-DISCRETE MATHEMATICS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LECTURE 7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Answer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en-US" sz="2000" dirty="0"/>
              <a:t>4)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compound</a:t>
            </a:r>
            <a:r>
              <a:rPr lang="tr-TR" sz="2000" dirty="0"/>
              <a:t> </a:t>
            </a:r>
            <a:r>
              <a:rPr lang="tr-TR" sz="2000" dirty="0" err="1"/>
              <a:t>statement</a:t>
            </a:r>
            <a:r>
              <a:rPr lang="tr-TR" sz="2000" dirty="0"/>
              <a:t> A-&gt; (A-&gt;B) is </a:t>
            </a:r>
            <a:r>
              <a:rPr lang="tr-TR" sz="2000" dirty="0" err="1"/>
              <a:t>false</a:t>
            </a:r>
            <a:r>
              <a:rPr lang="tr-TR" sz="2000" dirty="0"/>
              <a:t>, </a:t>
            </a:r>
            <a:r>
              <a:rPr lang="tr-TR" sz="2000" dirty="0" err="1"/>
              <a:t>then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truth</a:t>
            </a:r>
            <a:r>
              <a:rPr lang="tr-TR" sz="2000" dirty="0"/>
              <a:t> </a:t>
            </a:r>
            <a:r>
              <a:rPr lang="tr-TR" sz="2000" dirty="0" err="1"/>
              <a:t>values</a:t>
            </a:r>
            <a:r>
              <a:rPr lang="tr-TR" sz="2000" dirty="0"/>
              <a:t> of A, B </a:t>
            </a:r>
            <a:r>
              <a:rPr lang="tr-TR" sz="2000" dirty="0" err="1"/>
              <a:t>are</a:t>
            </a:r>
            <a:r>
              <a:rPr lang="tr-TR" sz="2000" dirty="0"/>
              <a:t> </a:t>
            </a:r>
            <a:r>
              <a:rPr lang="tr-TR" sz="2000" dirty="0" err="1"/>
              <a:t>respectively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a) T, T</a:t>
            </a:r>
            <a:br>
              <a:rPr lang="tr-TR" sz="2000" dirty="0"/>
            </a:br>
            <a:r>
              <a:rPr lang="tr-TR" sz="2000" dirty="0"/>
              <a:t>b) F, T</a:t>
            </a:r>
            <a:br>
              <a:rPr lang="tr-TR" sz="2000" dirty="0"/>
            </a:br>
            <a:r>
              <a:rPr lang="tr-TR" sz="2000" dirty="0"/>
              <a:t>c) T, </a:t>
            </a:r>
            <a:r>
              <a:rPr lang="tr-TR" sz="2000" dirty="0" smtClean="0"/>
              <a:t>F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d) F, F</a:t>
            </a:r>
          </a:p>
          <a:p>
            <a:pPr marL="0" indent="0">
              <a:buNone/>
            </a:pPr>
            <a:endParaRPr lang="tr-TR" sz="2000" dirty="0"/>
          </a:p>
          <a:p>
            <a:r>
              <a:rPr lang="tr-TR" sz="2000" dirty="0" err="1"/>
              <a:t>Answer</a:t>
            </a:r>
            <a:r>
              <a:rPr lang="tr-TR" sz="2000" dirty="0"/>
              <a:t>: c</a:t>
            </a:r>
            <a:br>
              <a:rPr lang="tr-TR" sz="2000" dirty="0"/>
            </a:br>
            <a:r>
              <a:rPr lang="tr-TR" sz="2000" dirty="0" err="1"/>
              <a:t>Explanation</a:t>
            </a:r>
            <a:r>
              <a:rPr lang="tr-TR" sz="2000" dirty="0"/>
              <a:t>: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implications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be </a:t>
            </a:r>
            <a:r>
              <a:rPr lang="tr-TR" sz="2000" dirty="0" err="1"/>
              <a:t>false</a:t>
            </a:r>
            <a:r>
              <a:rPr lang="tr-TR" sz="2000" dirty="0"/>
              <a:t> </a:t>
            </a:r>
            <a:r>
              <a:rPr lang="tr-TR" sz="2000" dirty="0" err="1"/>
              <a:t>hypothesis</a:t>
            </a:r>
            <a:r>
              <a:rPr lang="tr-TR" sz="2000" dirty="0"/>
              <a:t> </a:t>
            </a:r>
            <a:r>
              <a:rPr lang="tr-TR" sz="2000" dirty="0" err="1"/>
              <a:t>should</a:t>
            </a:r>
            <a:r>
              <a:rPr lang="tr-TR" sz="2000" dirty="0"/>
              <a:t> be </a:t>
            </a:r>
            <a:r>
              <a:rPr lang="tr-TR" sz="2000" dirty="0" err="1"/>
              <a:t>true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conclusion</a:t>
            </a:r>
            <a:r>
              <a:rPr lang="tr-TR" sz="2000" dirty="0"/>
              <a:t> </a:t>
            </a:r>
            <a:r>
              <a:rPr lang="tr-TR" sz="2000" dirty="0" err="1"/>
              <a:t>should</a:t>
            </a:r>
            <a:r>
              <a:rPr lang="tr-TR" sz="2000" dirty="0"/>
              <a:t> be </a:t>
            </a:r>
            <a:r>
              <a:rPr lang="tr-TR" sz="2000" dirty="0" err="1"/>
              <a:t>false</a:t>
            </a:r>
            <a:r>
              <a:rPr lang="tr-TR" sz="2000" dirty="0" smtClean="0"/>
              <a:t>.</a:t>
            </a:r>
          </a:p>
          <a:p>
            <a:endParaRPr lang="tr-TR" sz="2000" dirty="0"/>
          </a:p>
          <a:p>
            <a:r>
              <a:rPr lang="tr-TR" sz="2000" dirty="0" smtClean="0"/>
              <a:t>A-&gt; (A-&gt;B) is </a:t>
            </a:r>
            <a:r>
              <a:rPr lang="tr-TR" sz="2000" dirty="0" err="1" smtClean="0"/>
              <a:t>False</a:t>
            </a:r>
            <a:r>
              <a:rPr lang="tr-TR" sz="2000" dirty="0" smtClean="0"/>
              <a:t>; A is True </a:t>
            </a:r>
            <a:r>
              <a:rPr lang="tr-TR" sz="2000" dirty="0" smtClean="0">
                <a:solidFill>
                  <a:srgbClr val="5305BB"/>
                </a:solidFill>
              </a:rPr>
              <a:t>(A-&gt;B) is </a:t>
            </a:r>
            <a:r>
              <a:rPr lang="tr-TR" sz="2000" dirty="0" err="1" smtClean="0">
                <a:solidFill>
                  <a:srgbClr val="5305BB"/>
                </a:solidFill>
              </a:rPr>
              <a:t>False</a:t>
            </a:r>
            <a:endParaRPr lang="tr-TR" sz="2000" dirty="0" smtClean="0">
              <a:solidFill>
                <a:srgbClr val="5305BB"/>
              </a:solidFill>
            </a:endParaRPr>
          </a:p>
          <a:p>
            <a:r>
              <a:rPr lang="tr-TR" sz="2000" dirty="0">
                <a:solidFill>
                  <a:srgbClr val="5305BB"/>
                </a:solidFill>
              </a:rPr>
              <a:t>(A-&gt;B) is </a:t>
            </a:r>
            <a:r>
              <a:rPr lang="tr-TR" sz="2000" dirty="0" err="1" smtClean="0">
                <a:solidFill>
                  <a:srgbClr val="5305BB"/>
                </a:solidFill>
              </a:rPr>
              <a:t>False</a:t>
            </a:r>
            <a:r>
              <a:rPr lang="tr-TR" sz="2000" dirty="0" smtClean="0"/>
              <a:t>; </a:t>
            </a:r>
            <a:r>
              <a:rPr lang="tr-TR" sz="2000" dirty="0"/>
              <a:t>A is True </a:t>
            </a:r>
            <a:r>
              <a:rPr lang="tr-TR" sz="2000" dirty="0" smtClean="0"/>
              <a:t>B is </a:t>
            </a:r>
            <a:r>
              <a:rPr lang="tr-TR" sz="2000" dirty="0" err="1"/>
              <a:t>False</a:t>
            </a:r>
            <a:endParaRPr lang="tr-TR" sz="2000" dirty="0"/>
          </a:p>
          <a:p>
            <a:endParaRPr lang="tr-TR" sz="2000" dirty="0"/>
          </a:p>
          <a:p>
            <a:endParaRPr lang="tr-TR" dirty="0"/>
          </a:p>
        </p:txBody>
      </p:sp>
      <p:graphicFrame>
        <p:nvGraphicFramePr>
          <p:cNvPr id="4" name="Group 21"/>
          <p:cNvGraphicFramePr>
            <a:graphicFrameLocks noGrp="1"/>
          </p:cNvGraphicFramePr>
          <p:nvPr>
            <p:extLst/>
          </p:nvPr>
        </p:nvGraphicFramePr>
        <p:xfrm>
          <a:off x="3851920" y="2132856"/>
          <a:ext cx="2457450" cy="161345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6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L="68580" marR="68580" marT="34285" marB="3428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L="68580" marR="68580" marT="34285" marB="3428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 </a:t>
                      </a:r>
                      <a:r>
                        <a:rPr kumimoji="0" lang="en-US" sz="1800" b="1" u="none" strike="noStrike" cap="none" normalizeH="0" baseline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</a:t>
                      </a:r>
                      <a:r>
                        <a:rPr kumimoji="0" lang="en-US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Q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L="68580" marR="68580" marT="34285" marB="3428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5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1800" b="1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A067E"/>
                          </a:solidFill>
                          <a:effectLst/>
                        </a:rPr>
                        <a:t>T</a:t>
                      </a:r>
                      <a:endParaRPr kumimoji="0" lang="en-US" sz="1800" b="1" u="none" strike="noStrike" cap="none" normalizeH="0" baseline="0" dirty="0" smtClean="0">
                        <a:ln>
                          <a:noFill/>
                        </a:ln>
                        <a:solidFill>
                          <a:srgbClr val="BA067E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1800" b="1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L="68580" marR="68580" marT="34285" marB="3428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1800" b="1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A067E"/>
                          </a:solidFill>
                          <a:effectLst/>
                        </a:rPr>
                        <a:t>F</a:t>
                      </a:r>
                      <a:endParaRPr kumimoji="0" lang="en-US" sz="1800" b="1" u="none" strike="noStrike" cap="none" normalizeH="0" baseline="0" dirty="0" smtClean="0">
                        <a:ln>
                          <a:noFill/>
                        </a:ln>
                        <a:solidFill>
                          <a:srgbClr val="BA067E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1800" b="1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L="68580" marR="68580" marT="34285" marB="3428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1800" b="1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A067E"/>
                          </a:solidFill>
                          <a:effectLst/>
                        </a:rPr>
                        <a:t>F</a:t>
                      </a:r>
                      <a:endParaRPr kumimoji="0" lang="en-US" sz="1800" b="1" u="none" strike="noStrike" cap="none" normalizeH="0" baseline="0" dirty="0" smtClean="0">
                        <a:ln>
                          <a:noFill/>
                        </a:ln>
                        <a:solidFill>
                          <a:srgbClr val="BA067E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1800" b="1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L="68580" marR="68580" marT="34285" marB="3428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488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5) Let A: </a:t>
            </a:r>
            <a:r>
              <a:rPr lang="tr-TR" sz="2000" dirty="0" smtClean="0"/>
              <a:t> </a:t>
            </a:r>
            <a:r>
              <a:rPr lang="en-US" sz="2000" dirty="0" smtClean="0"/>
              <a:t>All </a:t>
            </a:r>
            <a:r>
              <a:rPr lang="en-US" sz="2000" dirty="0"/>
              <a:t>badminton player are good sportsperson.</a:t>
            </a:r>
            <a:br>
              <a:rPr lang="en-US" sz="2000" dirty="0"/>
            </a:br>
            <a:r>
              <a:rPr lang="en-US" sz="2000" dirty="0"/>
              <a:t>         </a:t>
            </a:r>
            <a:r>
              <a:rPr lang="en-US" sz="2000" dirty="0" smtClean="0"/>
              <a:t>B</a:t>
            </a:r>
            <a:r>
              <a:rPr lang="en-US" sz="2000" dirty="0"/>
              <a:t>: </a:t>
            </a:r>
            <a:r>
              <a:rPr lang="tr-TR" sz="2000" dirty="0" smtClean="0"/>
              <a:t> </a:t>
            </a:r>
            <a:r>
              <a:rPr lang="en-US" sz="2000" dirty="0" smtClean="0"/>
              <a:t>All </a:t>
            </a:r>
            <a:r>
              <a:rPr lang="en-US" sz="2000" dirty="0"/>
              <a:t>person who plays cricket are good sportsperson.</a:t>
            </a:r>
            <a:endParaRPr lang="tr-TR" sz="2000" dirty="0"/>
          </a:p>
          <a:p>
            <a:pPr marL="0" indent="0">
              <a:buNone/>
            </a:pPr>
            <a:r>
              <a:rPr lang="en-US" sz="2000" dirty="0"/>
              <a:t>Let X denotes set of all badminton players, Y of all cricket players, Z of all good sportsperson. Then which of the following statements is correct?</a:t>
            </a:r>
            <a:endParaRPr lang="tr-TR" sz="2000" dirty="0"/>
          </a:p>
          <a:p>
            <a:pPr marL="0" indent="0">
              <a:buNone/>
            </a:pPr>
            <a:r>
              <a:rPr lang="en-US" sz="2000" dirty="0"/>
              <a:t>a) Z contains both X and Y</a:t>
            </a:r>
            <a:br>
              <a:rPr lang="en-US" sz="2000" dirty="0"/>
            </a:br>
            <a:r>
              <a:rPr lang="en-US" sz="2000" dirty="0"/>
              <a:t>b) Z contains X and Y is outside</a:t>
            </a:r>
            <a:br>
              <a:rPr lang="en-US" sz="2000" dirty="0"/>
            </a:br>
            <a:r>
              <a:rPr lang="en-US" sz="2000" dirty="0"/>
              <a:t>c) X contains Y and Z</a:t>
            </a:r>
            <a:br>
              <a:rPr lang="en-US" sz="2000" dirty="0"/>
            </a:br>
            <a:r>
              <a:rPr lang="en-US" sz="2000" dirty="0"/>
              <a:t>d) None of the mentioned</a:t>
            </a:r>
            <a:endParaRPr lang="tr-TR" sz="2000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25296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Answer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5) Let A: All badminton player are good sportsperson.</a:t>
            </a:r>
            <a:br>
              <a:rPr lang="en-US" sz="2000" dirty="0"/>
            </a:br>
            <a:r>
              <a:rPr lang="en-US" sz="2000" dirty="0"/>
              <a:t>           B: All person who plays cricket are good sportsperson.</a:t>
            </a:r>
            <a:endParaRPr lang="tr-TR" sz="2000" dirty="0"/>
          </a:p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dirty="0">
                <a:solidFill>
                  <a:srgbClr val="5305BB"/>
                </a:solidFill>
              </a:rPr>
              <a:t>X denotes set of all badminton players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BA067E"/>
                </a:solidFill>
              </a:rPr>
              <a:t>Y of all cricket players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B0F0"/>
                </a:solidFill>
              </a:rPr>
              <a:t>Z of all good sportsperson</a:t>
            </a:r>
            <a:r>
              <a:rPr lang="en-US" sz="2000" dirty="0"/>
              <a:t>. Then which of the following statements is correct?</a:t>
            </a:r>
            <a:endParaRPr lang="tr-TR" sz="2000" dirty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r>
              <a:rPr lang="tr-TR" sz="2000" dirty="0" smtClean="0"/>
              <a:t>a) </a:t>
            </a:r>
            <a:r>
              <a:rPr lang="en-US" sz="2000" dirty="0" smtClean="0"/>
              <a:t>Z </a:t>
            </a:r>
            <a:r>
              <a:rPr lang="en-US" sz="2000" dirty="0"/>
              <a:t>contains both X and Y</a:t>
            </a:r>
            <a:br>
              <a:rPr lang="en-US" sz="2000" dirty="0"/>
            </a:br>
            <a:r>
              <a:rPr lang="en-US" sz="2000" dirty="0"/>
              <a:t>b) Z contains X and Y is outside</a:t>
            </a:r>
            <a:br>
              <a:rPr lang="en-US" sz="2000" dirty="0"/>
            </a:br>
            <a:r>
              <a:rPr lang="en-US" sz="2000" dirty="0"/>
              <a:t>c) X contains Y and Z</a:t>
            </a:r>
            <a:br>
              <a:rPr lang="en-US" sz="2000" dirty="0"/>
            </a:br>
            <a:r>
              <a:rPr lang="en-US" sz="2000" dirty="0"/>
              <a:t>d) None of the </a:t>
            </a:r>
            <a:r>
              <a:rPr lang="en-US" sz="2000" dirty="0" smtClean="0"/>
              <a:t>mentioned</a:t>
            </a:r>
            <a:endParaRPr lang="tr-TR" sz="2000" dirty="0" smtClean="0"/>
          </a:p>
          <a:p>
            <a:pPr marL="257175" indent="-257175">
              <a:buAutoNum type="alphaLcParenR"/>
            </a:pPr>
            <a:endParaRPr lang="tr-TR" sz="2000" dirty="0"/>
          </a:p>
          <a:p>
            <a:r>
              <a:rPr lang="en-US" sz="2000" dirty="0"/>
              <a:t>Answer: a</a:t>
            </a:r>
            <a:br>
              <a:rPr lang="en-US" sz="2000" dirty="0"/>
            </a:br>
            <a:r>
              <a:rPr lang="en-US" sz="2000" dirty="0"/>
              <a:t>Explanation: X and Y are subset of Z.</a:t>
            </a:r>
            <a:endParaRPr lang="tr-TR" sz="20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40707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Example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6) </a:t>
            </a:r>
            <a:r>
              <a:rPr lang="tr-TR" sz="2000" dirty="0" err="1"/>
              <a:t>Let</a:t>
            </a:r>
            <a:r>
              <a:rPr lang="tr-TR" sz="2000" dirty="0"/>
              <a:t> C = {1,2,3,4} </a:t>
            </a:r>
            <a:r>
              <a:rPr lang="tr-TR" sz="2000" dirty="0" err="1"/>
              <a:t>and</a:t>
            </a:r>
            <a:r>
              <a:rPr lang="tr-TR" sz="2000" dirty="0"/>
              <a:t> D = {1, 2, 3, 4} </a:t>
            </a:r>
            <a:r>
              <a:rPr lang="tr-TR" sz="2000" dirty="0" err="1"/>
              <a:t>then</a:t>
            </a:r>
            <a:r>
              <a:rPr lang="tr-TR" sz="2000" dirty="0"/>
              <a:t> </a:t>
            </a:r>
            <a:r>
              <a:rPr lang="tr-TR" sz="2000" dirty="0" err="1"/>
              <a:t>which</a:t>
            </a:r>
            <a:r>
              <a:rPr lang="tr-TR" sz="2000" dirty="0"/>
              <a:t> of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following</a:t>
            </a:r>
            <a:r>
              <a:rPr lang="tr-TR" sz="2000" dirty="0"/>
              <a:t> </a:t>
            </a:r>
            <a:r>
              <a:rPr lang="tr-TR" sz="2000" dirty="0" err="1"/>
              <a:t>hold</a:t>
            </a:r>
            <a:r>
              <a:rPr lang="tr-TR" sz="2000" dirty="0"/>
              <a:t> not </a:t>
            </a:r>
            <a:r>
              <a:rPr lang="tr-TR" sz="2000" dirty="0" err="1"/>
              <a:t>true</a:t>
            </a:r>
            <a:r>
              <a:rPr lang="tr-TR" sz="2000" dirty="0"/>
              <a:t> in </a:t>
            </a:r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 smtClean="0"/>
              <a:t>case</a:t>
            </a:r>
            <a:endParaRPr lang="tr-TR" sz="2000" dirty="0" smtClean="0"/>
          </a:p>
          <a:p>
            <a:pPr marL="0" indent="0">
              <a:buNone/>
            </a:pP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a) C – D = D – C</a:t>
            </a:r>
            <a:br>
              <a:rPr lang="tr-TR" sz="2000" dirty="0"/>
            </a:br>
            <a:r>
              <a:rPr lang="tr-TR" sz="2000" dirty="0"/>
              <a:t>b) C U D = C ∩ D</a:t>
            </a:r>
            <a:br>
              <a:rPr lang="tr-TR" sz="2000" dirty="0"/>
            </a:br>
            <a:r>
              <a:rPr lang="tr-TR" sz="2000" dirty="0"/>
              <a:t>c) C ∩ D = C – D</a:t>
            </a:r>
            <a:br>
              <a:rPr lang="tr-TR" sz="2000" dirty="0"/>
            </a:br>
            <a:r>
              <a:rPr lang="tr-TR" sz="2000" dirty="0"/>
              <a:t>d) C – D = </a:t>
            </a:r>
            <a:r>
              <a:rPr lang="tr-TR" sz="2000" dirty="0" smtClean="0"/>
              <a:t>Φ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541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Answer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6) </a:t>
            </a:r>
            <a:r>
              <a:rPr lang="tr-TR" sz="2000" dirty="0" err="1"/>
              <a:t>Let</a:t>
            </a:r>
            <a:r>
              <a:rPr lang="tr-TR" sz="2000" dirty="0"/>
              <a:t> C = {1,2,3,4} </a:t>
            </a:r>
            <a:r>
              <a:rPr lang="tr-TR" sz="2000" dirty="0" err="1"/>
              <a:t>and</a:t>
            </a:r>
            <a:r>
              <a:rPr lang="tr-TR" sz="2000" dirty="0"/>
              <a:t> D = {1, 2, 3, 4} </a:t>
            </a:r>
            <a:r>
              <a:rPr lang="tr-TR" sz="2000" dirty="0" err="1"/>
              <a:t>then</a:t>
            </a:r>
            <a:r>
              <a:rPr lang="tr-TR" sz="2000" dirty="0"/>
              <a:t> </a:t>
            </a:r>
            <a:r>
              <a:rPr lang="tr-TR" sz="2000" dirty="0" err="1"/>
              <a:t>which</a:t>
            </a:r>
            <a:r>
              <a:rPr lang="tr-TR" sz="2000" dirty="0"/>
              <a:t> of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following</a:t>
            </a:r>
            <a:r>
              <a:rPr lang="tr-TR" sz="2000" dirty="0"/>
              <a:t> </a:t>
            </a:r>
            <a:r>
              <a:rPr lang="tr-TR" sz="2000" dirty="0" err="1"/>
              <a:t>hold</a:t>
            </a:r>
            <a:r>
              <a:rPr lang="tr-TR" sz="2000" dirty="0"/>
              <a:t> not </a:t>
            </a:r>
            <a:r>
              <a:rPr lang="tr-TR" sz="2000" dirty="0" err="1"/>
              <a:t>true</a:t>
            </a:r>
            <a:r>
              <a:rPr lang="tr-TR" sz="2000" dirty="0"/>
              <a:t> in </a:t>
            </a:r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 smtClean="0"/>
              <a:t>case</a:t>
            </a:r>
            <a:endParaRPr lang="tr-TR" sz="2000" dirty="0" smtClean="0"/>
          </a:p>
          <a:p>
            <a:pPr marL="0" indent="0">
              <a:buNone/>
            </a:pP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a) C – D = D – C</a:t>
            </a:r>
            <a:br>
              <a:rPr lang="tr-TR" sz="2000" dirty="0"/>
            </a:br>
            <a:r>
              <a:rPr lang="tr-TR" sz="2000" dirty="0"/>
              <a:t>b) C U D = C ∩ D</a:t>
            </a:r>
            <a:br>
              <a:rPr lang="tr-TR" sz="2000" dirty="0"/>
            </a:br>
            <a:r>
              <a:rPr lang="tr-TR" sz="2000" dirty="0"/>
              <a:t>c) C ∩ D = C – D</a:t>
            </a:r>
            <a:br>
              <a:rPr lang="tr-TR" sz="2000" dirty="0"/>
            </a:br>
            <a:r>
              <a:rPr lang="tr-TR" sz="2000" dirty="0"/>
              <a:t>d) C – D = </a:t>
            </a:r>
            <a:r>
              <a:rPr lang="tr-TR" sz="2000" dirty="0" smtClean="0"/>
              <a:t>Φ</a:t>
            </a:r>
          </a:p>
          <a:p>
            <a:pPr marL="0" indent="0">
              <a:buNone/>
            </a:pPr>
            <a:endParaRPr lang="tr-TR" sz="2000" dirty="0"/>
          </a:p>
          <a:p>
            <a:r>
              <a:rPr lang="tr-TR" sz="2000" dirty="0" err="1"/>
              <a:t>Answer</a:t>
            </a:r>
            <a:r>
              <a:rPr lang="tr-TR" sz="2000" dirty="0"/>
              <a:t>: c</a:t>
            </a:r>
            <a:br>
              <a:rPr lang="tr-TR" sz="2000" dirty="0"/>
            </a:br>
            <a:r>
              <a:rPr lang="tr-TR" sz="2000" dirty="0" err="1"/>
              <a:t>Explanation</a:t>
            </a:r>
            <a:r>
              <a:rPr lang="tr-TR" sz="2000" dirty="0"/>
              <a:t>: C ∩ D = {1, 2, 3, 4} ≠ Φ.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44177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Example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/>
              <a:t>7) </a:t>
            </a:r>
            <a:r>
              <a:rPr lang="tr-TR" sz="2000" dirty="0" err="1"/>
              <a:t>If</a:t>
            </a:r>
            <a:r>
              <a:rPr lang="tr-TR" sz="2000" dirty="0"/>
              <a:t> in </a:t>
            </a:r>
            <a:r>
              <a:rPr lang="tr-TR" sz="2000" dirty="0" err="1"/>
              <a:t>sets</a:t>
            </a:r>
            <a:r>
              <a:rPr lang="tr-TR" sz="2000" dirty="0"/>
              <a:t> A, B, C, </a:t>
            </a:r>
            <a:r>
              <a:rPr lang="tr-TR" sz="2000" dirty="0" err="1"/>
              <a:t>the</a:t>
            </a:r>
            <a:r>
              <a:rPr lang="tr-TR" sz="2000" dirty="0"/>
              <a:t> set B ∩ C </a:t>
            </a:r>
            <a:r>
              <a:rPr lang="tr-TR" sz="2000" dirty="0" err="1"/>
              <a:t>consists</a:t>
            </a:r>
            <a:r>
              <a:rPr lang="tr-TR" sz="2000" dirty="0"/>
              <a:t> of 8 </a:t>
            </a:r>
            <a:r>
              <a:rPr lang="tr-TR" sz="2000" dirty="0" err="1"/>
              <a:t>elements</a:t>
            </a:r>
            <a:r>
              <a:rPr lang="tr-TR" sz="2000" dirty="0"/>
              <a:t>, set A ∩ B </a:t>
            </a:r>
            <a:r>
              <a:rPr lang="tr-TR" sz="2000" dirty="0" err="1"/>
              <a:t>consists</a:t>
            </a:r>
            <a:r>
              <a:rPr lang="tr-TR" sz="2000" dirty="0"/>
              <a:t> of 7 </a:t>
            </a:r>
            <a:r>
              <a:rPr lang="tr-TR" sz="2000" dirty="0" err="1"/>
              <a:t>elements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set C ∩ A </a:t>
            </a:r>
            <a:r>
              <a:rPr lang="tr-TR" sz="2000" dirty="0" err="1"/>
              <a:t>consists</a:t>
            </a:r>
            <a:r>
              <a:rPr lang="tr-TR" sz="2000" dirty="0"/>
              <a:t> of 7 </a:t>
            </a:r>
            <a:r>
              <a:rPr lang="tr-TR" sz="2000" dirty="0" err="1"/>
              <a:t>elements</a:t>
            </a:r>
            <a:r>
              <a:rPr lang="tr-TR" sz="2000" dirty="0"/>
              <a:t> </a:t>
            </a:r>
            <a:r>
              <a:rPr lang="tr-TR" sz="2000" dirty="0" err="1"/>
              <a:t>then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minimum element in set A U B U C </a:t>
            </a:r>
            <a:r>
              <a:rPr lang="tr-TR" sz="2000" dirty="0" err="1"/>
              <a:t>will</a:t>
            </a:r>
            <a:r>
              <a:rPr lang="tr-TR" sz="2000" dirty="0"/>
              <a:t> </a:t>
            </a:r>
            <a:r>
              <a:rPr lang="tr-TR" sz="2000" dirty="0" smtClean="0"/>
              <a:t>be</a:t>
            </a:r>
          </a:p>
          <a:p>
            <a:pPr marL="0" indent="0">
              <a:buNone/>
            </a:pP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a) 8</a:t>
            </a:r>
            <a:br>
              <a:rPr lang="tr-TR" sz="2000" dirty="0"/>
            </a:br>
            <a:r>
              <a:rPr lang="tr-TR" sz="2000" dirty="0"/>
              <a:t>b) 14</a:t>
            </a:r>
            <a:br>
              <a:rPr lang="tr-TR" sz="2000" dirty="0"/>
            </a:br>
            <a:r>
              <a:rPr lang="tr-TR" sz="2000" dirty="0"/>
              <a:t>c) 22</a:t>
            </a:r>
            <a:br>
              <a:rPr lang="tr-TR" sz="2000" dirty="0"/>
            </a:br>
            <a:r>
              <a:rPr lang="tr-TR" sz="2000" dirty="0"/>
              <a:t>d) </a:t>
            </a:r>
            <a:r>
              <a:rPr lang="tr-TR" sz="2000" dirty="0" smtClean="0"/>
              <a:t>15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4450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Answer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/>
              <a:t>7) </a:t>
            </a:r>
            <a:r>
              <a:rPr lang="tr-TR" sz="2000" dirty="0" err="1"/>
              <a:t>If</a:t>
            </a:r>
            <a:r>
              <a:rPr lang="tr-TR" sz="2000" dirty="0"/>
              <a:t> in </a:t>
            </a:r>
            <a:r>
              <a:rPr lang="tr-TR" sz="2000" dirty="0" err="1"/>
              <a:t>sets</a:t>
            </a:r>
            <a:r>
              <a:rPr lang="tr-TR" sz="2000" dirty="0"/>
              <a:t> A, B, C, </a:t>
            </a:r>
            <a:r>
              <a:rPr lang="tr-TR" sz="2000" dirty="0" err="1"/>
              <a:t>the</a:t>
            </a:r>
            <a:r>
              <a:rPr lang="tr-TR" sz="2000" dirty="0"/>
              <a:t> set B ∩ C </a:t>
            </a:r>
            <a:r>
              <a:rPr lang="tr-TR" sz="2000" dirty="0" err="1"/>
              <a:t>consists</a:t>
            </a:r>
            <a:r>
              <a:rPr lang="tr-TR" sz="2000" dirty="0"/>
              <a:t> of 8 </a:t>
            </a:r>
            <a:r>
              <a:rPr lang="tr-TR" sz="2000" dirty="0" err="1"/>
              <a:t>elements</a:t>
            </a:r>
            <a:r>
              <a:rPr lang="tr-TR" sz="2000" dirty="0"/>
              <a:t>, set A ∩ B </a:t>
            </a:r>
            <a:r>
              <a:rPr lang="tr-TR" sz="2000" dirty="0" err="1"/>
              <a:t>consists</a:t>
            </a:r>
            <a:r>
              <a:rPr lang="tr-TR" sz="2000" dirty="0"/>
              <a:t> of 7 </a:t>
            </a:r>
            <a:r>
              <a:rPr lang="tr-TR" sz="2000" dirty="0" err="1"/>
              <a:t>elements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set C ∩ A </a:t>
            </a:r>
            <a:r>
              <a:rPr lang="tr-TR" sz="2000" dirty="0" err="1"/>
              <a:t>consists</a:t>
            </a:r>
            <a:r>
              <a:rPr lang="tr-TR" sz="2000" dirty="0"/>
              <a:t> of 7 </a:t>
            </a:r>
            <a:r>
              <a:rPr lang="tr-TR" sz="2000" dirty="0" err="1"/>
              <a:t>elements</a:t>
            </a:r>
            <a:r>
              <a:rPr lang="tr-TR" sz="2000" dirty="0"/>
              <a:t> </a:t>
            </a:r>
            <a:r>
              <a:rPr lang="tr-TR" sz="2000" dirty="0" err="1"/>
              <a:t>then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minimum element in set A U B U C </a:t>
            </a:r>
            <a:r>
              <a:rPr lang="tr-TR" sz="2000" dirty="0" err="1"/>
              <a:t>will</a:t>
            </a:r>
            <a:r>
              <a:rPr lang="tr-TR" sz="2000" dirty="0"/>
              <a:t> </a:t>
            </a:r>
            <a:r>
              <a:rPr lang="tr-TR" sz="2000" dirty="0" smtClean="0"/>
              <a:t>be</a:t>
            </a:r>
          </a:p>
          <a:p>
            <a:pPr marL="0" indent="0">
              <a:buNone/>
            </a:pP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a) 8</a:t>
            </a:r>
            <a:br>
              <a:rPr lang="tr-TR" sz="2000" dirty="0"/>
            </a:br>
            <a:r>
              <a:rPr lang="tr-TR" sz="2000" dirty="0"/>
              <a:t>b) 14</a:t>
            </a:r>
            <a:br>
              <a:rPr lang="tr-TR" sz="2000" dirty="0"/>
            </a:br>
            <a:r>
              <a:rPr lang="tr-TR" sz="2000" dirty="0"/>
              <a:t>c) 22</a:t>
            </a:r>
            <a:br>
              <a:rPr lang="tr-TR" sz="2000" dirty="0"/>
            </a:br>
            <a:r>
              <a:rPr lang="tr-TR" sz="2000" dirty="0"/>
              <a:t>d) </a:t>
            </a:r>
            <a:r>
              <a:rPr lang="tr-TR" sz="2000" dirty="0" smtClean="0"/>
              <a:t>15</a:t>
            </a:r>
          </a:p>
          <a:p>
            <a:pPr marL="0" indent="0">
              <a:buNone/>
            </a:pPr>
            <a:endParaRPr lang="tr-TR" sz="2000" dirty="0"/>
          </a:p>
          <a:p>
            <a:r>
              <a:rPr lang="tr-TR" sz="2000" dirty="0" err="1"/>
              <a:t>Answer</a:t>
            </a:r>
            <a:r>
              <a:rPr lang="tr-TR" sz="2000" dirty="0"/>
              <a:t>: a</a:t>
            </a:r>
            <a:br>
              <a:rPr lang="tr-TR" sz="2000" dirty="0"/>
            </a:br>
            <a:r>
              <a:rPr lang="tr-TR" sz="2000" dirty="0" err="1"/>
              <a:t>Explanation</a:t>
            </a:r>
            <a:r>
              <a:rPr lang="tr-TR" sz="2000" dirty="0"/>
              <a:t>: </a:t>
            </a:r>
            <a:r>
              <a:rPr lang="tr-TR" sz="2000" dirty="0" err="1"/>
              <a:t>For</a:t>
            </a:r>
            <a:r>
              <a:rPr lang="tr-TR" sz="2000" dirty="0"/>
              <a:t> minimum </a:t>
            </a:r>
            <a:r>
              <a:rPr lang="tr-TR" sz="2000" dirty="0" err="1"/>
              <a:t>elements</a:t>
            </a:r>
            <a:r>
              <a:rPr lang="tr-TR" sz="2000" dirty="0"/>
              <a:t> set B </a:t>
            </a:r>
            <a:r>
              <a:rPr lang="tr-TR" sz="2000" dirty="0" err="1"/>
              <a:t>and</a:t>
            </a:r>
            <a:r>
              <a:rPr lang="tr-TR" sz="2000" dirty="0"/>
              <a:t> C </a:t>
            </a:r>
            <a:r>
              <a:rPr lang="tr-TR" sz="2000" dirty="0" err="1"/>
              <a:t>have</a:t>
            </a:r>
            <a:r>
              <a:rPr lang="tr-TR" sz="2000" dirty="0"/>
              <a:t> 8 </a:t>
            </a:r>
            <a:r>
              <a:rPr lang="tr-TR" sz="2000" dirty="0" err="1"/>
              <a:t>elements</a:t>
            </a:r>
            <a:r>
              <a:rPr lang="tr-TR" sz="2000" dirty="0"/>
              <a:t> </a:t>
            </a:r>
            <a:r>
              <a:rPr lang="tr-TR" sz="2000" dirty="0" err="1"/>
              <a:t>each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all</a:t>
            </a:r>
            <a:r>
              <a:rPr lang="tr-TR" sz="2000" dirty="0"/>
              <a:t> of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elements</a:t>
            </a:r>
            <a:r>
              <a:rPr lang="tr-TR" sz="2000" dirty="0"/>
              <a:t> </a:t>
            </a:r>
            <a:r>
              <a:rPr lang="tr-TR" sz="2000" dirty="0" err="1"/>
              <a:t>are</a:t>
            </a:r>
            <a:r>
              <a:rPr lang="tr-TR" sz="2000" dirty="0"/>
              <a:t> </a:t>
            </a:r>
            <a:r>
              <a:rPr lang="tr-TR" sz="2000" dirty="0" err="1"/>
              <a:t>same</a:t>
            </a:r>
            <a:r>
              <a:rPr lang="tr-TR" sz="2000" dirty="0"/>
              <a:t>, </a:t>
            </a:r>
            <a:r>
              <a:rPr lang="tr-TR" sz="2000" dirty="0" err="1"/>
              <a:t>Also</a:t>
            </a:r>
            <a:r>
              <a:rPr lang="tr-TR" sz="2000" dirty="0"/>
              <a:t> set A </a:t>
            </a:r>
            <a:r>
              <a:rPr lang="tr-TR" sz="2000" dirty="0" err="1"/>
              <a:t>should</a:t>
            </a:r>
            <a:r>
              <a:rPr lang="tr-TR" sz="2000" dirty="0"/>
              <a:t> </a:t>
            </a:r>
            <a:r>
              <a:rPr lang="tr-TR" sz="2000" dirty="0" err="1"/>
              <a:t>have</a:t>
            </a:r>
            <a:r>
              <a:rPr lang="tr-TR" sz="2000" dirty="0"/>
              <a:t> 7 </a:t>
            </a:r>
            <a:r>
              <a:rPr lang="tr-TR" sz="2000" dirty="0" err="1"/>
              <a:t>elements</a:t>
            </a:r>
            <a:r>
              <a:rPr lang="tr-TR" sz="2000" dirty="0"/>
              <a:t> </a:t>
            </a:r>
            <a:r>
              <a:rPr lang="tr-TR" sz="2000" dirty="0" err="1"/>
              <a:t>which</a:t>
            </a:r>
            <a:r>
              <a:rPr lang="tr-TR" sz="2000" dirty="0"/>
              <a:t> </a:t>
            </a:r>
            <a:r>
              <a:rPr lang="tr-TR" sz="2000" dirty="0" err="1"/>
              <a:t>are</a:t>
            </a:r>
            <a:r>
              <a:rPr lang="tr-TR" sz="2000" dirty="0"/>
              <a:t> </a:t>
            </a:r>
            <a:r>
              <a:rPr lang="tr-TR" sz="2000" dirty="0" err="1"/>
              <a:t>already</a:t>
            </a:r>
            <a:r>
              <a:rPr lang="tr-TR" sz="2000" dirty="0"/>
              <a:t> </a:t>
            </a:r>
            <a:r>
              <a:rPr lang="tr-TR" sz="2000" dirty="0" err="1"/>
              <a:t>present</a:t>
            </a:r>
            <a:r>
              <a:rPr lang="tr-TR" sz="2000" dirty="0"/>
              <a:t> in B </a:t>
            </a:r>
            <a:r>
              <a:rPr lang="tr-TR" sz="2000" dirty="0" err="1"/>
              <a:t>and</a:t>
            </a:r>
            <a:r>
              <a:rPr lang="tr-TR" sz="2000" dirty="0"/>
              <a:t> C. </a:t>
            </a:r>
            <a:r>
              <a:rPr lang="tr-TR" sz="2000" dirty="0" err="1"/>
              <a:t>Thus</a:t>
            </a:r>
            <a:r>
              <a:rPr lang="tr-TR" sz="2000" dirty="0"/>
              <a:t> A U B U C ≡ A ≡ B.</a:t>
            </a:r>
          </a:p>
          <a:p>
            <a:endParaRPr lang="tr-TR" sz="2000" dirty="0"/>
          </a:p>
        </p:txBody>
      </p:sp>
      <p:sp>
        <p:nvSpPr>
          <p:cNvPr id="4" name="Oval 3"/>
          <p:cNvSpPr/>
          <p:nvPr/>
        </p:nvSpPr>
        <p:spPr>
          <a:xfrm>
            <a:off x="4788024" y="2636912"/>
            <a:ext cx="1224136" cy="1152128"/>
          </a:xfrm>
          <a:prstGeom prst="ellipse">
            <a:avLst/>
          </a:prstGeom>
          <a:noFill/>
          <a:ln>
            <a:solidFill>
              <a:srgbClr val="530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5552900" y="2636467"/>
            <a:ext cx="1224136" cy="1152128"/>
          </a:xfrm>
          <a:prstGeom prst="ellipse">
            <a:avLst/>
          </a:prstGeom>
          <a:noFill/>
          <a:ln>
            <a:solidFill>
              <a:srgbClr val="530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5193391" y="3212531"/>
            <a:ext cx="1224136" cy="1152128"/>
          </a:xfrm>
          <a:prstGeom prst="ellipse">
            <a:avLst/>
          </a:prstGeom>
          <a:noFill/>
          <a:ln>
            <a:solidFill>
              <a:srgbClr val="530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Metin kutusu 6"/>
          <p:cNvSpPr txBox="1"/>
          <p:nvPr/>
        </p:nvSpPr>
        <p:spPr>
          <a:xfrm>
            <a:off x="4617327" y="244657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6718634" y="243384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</a:t>
            </a:r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6430602" y="383641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C</a:t>
            </a:r>
            <a:endParaRPr lang="tr-TR" dirty="0"/>
          </a:p>
        </p:txBody>
      </p:sp>
      <p:sp>
        <p:nvSpPr>
          <p:cNvPr id="10" name="Metin kutusu 9"/>
          <p:cNvSpPr txBox="1"/>
          <p:nvPr/>
        </p:nvSpPr>
        <p:spPr>
          <a:xfrm>
            <a:off x="5615851" y="319980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7</a:t>
            </a:r>
            <a:endParaRPr lang="tr-TR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5926812" y="33443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57539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Example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8) If A has 4 elements B has 8 elements then the minimum and maximum number of elements in A U B are </a:t>
            </a:r>
            <a:r>
              <a:rPr lang="en-US" sz="2000" dirty="0" smtClean="0"/>
              <a:t>respectively</a:t>
            </a:r>
            <a:endParaRPr lang="tr-TR" sz="2000" dirty="0" smtClean="0"/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a) 4, 8</a:t>
            </a:r>
            <a:br>
              <a:rPr lang="en-US" sz="2000" dirty="0"/>
            </a:br>
            <a:r>
              <a:rPr lang="en-US" sz="2000" dirty="0"/>
              <a:t>b) 8, 12</a:t>
            </a:r>
            <a:br>
              <a:rPr lang="en-US" sz="2000" dirty="0"/>
            </a:br>
            <a:r>
              <a:rPr lang="en-US" sz="2000" dirty="0"/>
              <a:t>c) 4, 12</a:t>
            </a:r>
            <a:br>
              <a:rPr lang="en-US" sz="2000" dirty="0"/>
            </a:br>
            <a:r>
              <a:rPr lang="en-US" sz="2000" dirty="0"/>
              <a:t>d) None of the </a:t>
            </a:r>
            <a:r>
              <a:rPr lang="en-US" sz="2000" dirty="0" smtClean="0"/>
              <a:t>mentioned</a:t>
            </a:r>
            <a:endParaRPr lang="tr-TR" sz="2000" dirty="0" smtClean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0526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Answer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4656" y="1672208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8) If A has 4 elements B has 8 elements then the minimum and maximum number of elements in A U B are </a:t>
            </a:r>
            <a:r>
              <a:rPr lang="en-US" sz="2000" dirty="0" smtClean="0"/>
              <a:t>respectively</a:t>
            </a:r>
            <a:endParaRPr lang="tr-TR" sz="2000" dirty="0" smtClean="0"/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a) 4, 8</a:t>
            </a:r>
            <a:br>
              <a:rPr lang="en-US" sz="2000" dirty="0"/>
            </a:br>
            <a:r>
              <a:rPr lang="en-US" sz="2000" dirty="0"/>
              <a:t>b) 8, 12</a:t>
            </a:r>
            <a:br>
              <a:rPr lang="en-US" sz="2000" dirty="0"/>
            </a:br>
            <a:r>
              <a:rPr lang="en-US" sz="2000" dirty="0"/>
              <a:t>c) 4, 12</a:t>
            </a:r>
            <a:br>
              <a:rPr lang="en-US" sz="2000" dirty="0"/>
            </a:br>
            <a:r>
              <a:rPr lang="en-US" sz="2000" dirty="0"/>
              <a:t>d) None of the </a:t>
            </a:r>
            <a:r>
              <a:rPr lang="en-US" sz="2000" dirty="0" smtClean="0"/>
              <a:t>mentioned</a:t>
            </a:r>
            <a:endParaRPr lang="tr-TR" sz="2000" dirty="0" smtClean="0"/>
          </a:p>
          <a:p>
            <a:pPr marL="0" indent="0">
              <a:buNone/>
            </a:pPr>
            <a:endParaRPr lang="tr-TR" sz="2000" dirty="0"/>
          </a:p>
          <a:p>
            <a:r>
              <a:rPr lang="en-US" sz="2000" dirty="0"/>
              <a:t>Answer: b</a:t>
            </a:r>
            <a:br>
              <a:rPr lang="en-US" sz="2000" dirty="0"/>
            </a:br>
            <a:r>
              <a:rPr lang="en-US" sz="2000" dirty="0"/>
              <a:t>Explanation: Minimum would be when 4 elements are same as in 8, maximum would be when all are distinct.</a:t>
            </a:r>
            <a:endParaRPr lang="tr-TR" sz="2000" dirty="0"/>
          </a:p>
          <a:p>
            <a:endParaRPr lang="tr-TR" sz="2000" dirty="0"/>
          </a:p>
        </p:txBody>
      </p:sp>
      <p:sp>
        <p:nvSpPr>
          <p:cNvPr id="4" name="Oval 3"/>
          <p:cNvSpPr/>
          <p:nvPr/>
        </p:nvSpPr>
        <p:spPr>
          <a:xfrm>
            <a:off x="3662577" y="2852936"/>
            <a:ext cx="1224136" cy="1152128"/>
          </a:xfrm>
          <a:prstGeom prst="ellipse">
            <a:avLst/>
          </a:prstGeom>
          <a:noFill/>
          <a:ln>
            <a:solidFill>
              <a:srgbClr val="530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4427453" y="2852491"/>
            <a:ext cx="1224136" cy="1152128"/>
          </a:xfrm>
          <a:prstGeom prst="ellipse">
            <a:avLst/>
          </a:prstGeom>
          <a:noFill/>
          <a:ln>
            <a:solidFill>
              <a:srgbClr val="530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Metin kutusu 5"/>
          <p:cNvSpPr txBox="1"/>
          <p:nvPr/>
        </p:nvSpPr>
        <p:spPr>
          <a:xfrm>
            <a:off x="3662577" y="264755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</a:t>
            </a:r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5296056" y="262260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4481346" y="324388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4</a:t>
            </a:r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5046324" y="324388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4</a:t>
            </a:r>
            <a:endParaRPr lang="tr-TR" dirty="0"/>
          </a:p>
        </p:txBody>
      </p:sp>
      <p:sp>
        <p:nvSpPr>
          <p:cNvPr id="10" name="Oval 9"/>
          <p:cNvSpPr/>
          <p:nvPr/>
        </p:nvSpPr>
        <p:spPr>
          <a:xfrm>
            <a:off x="6195785" y="2807270"/>
            <a:ext cx="1224136" cy="1152128"/>
          </a:xfrm>
          <a:prstGeom prst="ellipse">
            <a:avLst/>
          </a:prstGeom>
          <a:noFill/>
          <a:ln>
            <a:solidFill>
              <a:srgbClr val="530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7603427" y="2807270"/>
            <a:ext cx="1224136" cy="1152128"/>
          </a:xfrm>
          <a:prstGeom prst="ellipse">
            <a:avLst/>
          </a:prstGeom>
          <a:noFill/>
          <a:ln>
            <a:solidFill>
              <a:srgbClr val="530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/>
          <p:cNvSpPr txBox="1"/>
          <p:nvPr/>
        </p:nvSpPr>
        <p:spPr>
          <a:xfrm>
            <a:off x="6235955" y="257253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8445498" y="254723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</a:t>
            </a:r>
            <a:endParaRPr lang="tr-TR" dirty="0"/>
          </a:p>
        </p:txBody>
      </p:sp>
      <p:sp>
        <p:nvSpPr>
          <p:cNvPr id="14" name="Metin kutusu 13"/>
          <p:cNvSpPr txBox="1"/>
          <p:nvPr/>
        </p:nvSpPr>
        <p:spPr>
          <a:xfrm>
            <a:off x="6665068" y="326715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4</a:t>
            </a:r>
            <a:endParaRPr lang="tr-TR" dirty="0"/>
          </a:p>
        </p:txBody>
      </p:sp>
      <p:sp>
        <p:nvSpPr>
          <p:cNvPr id="15" name="Metin kutusu 14"/>
          <p:cNvSpPr txBox="1"/>
          <p:nvPr/>
        </p:nvSpPr>
        <p:spPr>
          <a:xfrm>
            <a:off x="8053766" y="324388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8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22328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Example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9) What is the Cartesian product of A = {1, 2} and B = {a, b</a:t>
            </a:r>
            <a:r>
              <a:rPr lang="en-US" sz="2000" dirty="0" smtClean="0"/>
              <a:t>}?</a:t>
            </a:r>
            <a:endParaRPr lang="tr-TR" sz="2000" dirty="0" smtClean="0"/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a) {(1, a), (1, b), (2, a), (b, b)}</a:t>
            </a:r>
            <a:br>
              <a:rPr lang="en-US" sz="2000" dirty="0"/>
            </a:br>
            <a:r>
              <a:rPr lang="en-US" sz="2000" dirty="0"/>
              <a:t>b) {(1, 1), (2, 2), (a, a), (b, b)}</a:t>
            </a:r>
            <a:br>
              <a:rPr lang="en-US" sz="2000" dirty="0"/>
            </a:br>
            <a:r>
              <a:rPr lang="en-US" sz="2000" dirty="0"/>
              <a:t>c) {(1, a), (2, a), (1, b), (2, b)}</a:t>
            </a:r>
            <a:br>
              <a:rPr lang="en-US" sz="2000" dirty="0"/>
            </a:br>
            <a:r>
              <a:rPr lang="en-US" sz="2000" dirty="0"/>
              <a:t>d) {(1, 1), (a, a), (2, a), (1, b</a:t>
            </a:r>
            <a:r>
              <a:rPr lang="en-US" sz="2000" dirty="0" smtClean="0"/>
              <a:t>)}</a:t>
            </a:r>
            <a:endParaRPr lang="tr-TR" sz="2000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3644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Review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21702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Answer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9) What is the Cartesian product of A = {1, 2} and B = {a, b</a:t>
            </a:r>
            <a:r>
              <a:rPr lang="en-US" sz="2000" dirty="0" smtClean="0"/>
              <a:t>}?</a:t>
            </a:r>
            <a:endParaRPr lang="tr-TR" sz="2000" dirty="0" smtClean="0"/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a) {(1, a), (1, b), (2, a), (b, b)}</a:t>
            </a:r>
            <a:br>
              <a:rPr lang="en-US" sz="2000" dirty="0"/>
            </a:br>
            <a:r>
              <a:rPr lang="en-US" sz="2000" dirty="0"/>
              <a:t>b) {(1, 1), (2, 2), (a, a), (b, b)}</a:t>
            </a:r>
            <a:br>
              <a:rPr lang="en-US" sz="2000" dirty="0"/>
            </a:br>
            <a:r>
              <a:rPr lang="en-US" sz="2000" dirty="0"/>
              <a:t>c) {(1, a), (2, a), (1, b), (2, b)}</a:t>
            </a:r>
            <a:br>
              <a:rPr lang="en-US" sz="2000" dirty="0"/>
            </a:br>
            <a:r>
              <a:rPr lang="en-US" sz="2000" dirty="0"/>
              <a:t>d) {(1, 1), (a, a), (2, a), (1, b</a:t>
            </a:r>
            <a:r>
              <a:rPr lang="en-US" sz="2000" dirty="0" smtClean="0"/>
              <a:t>)}</a:t>
            </a:r>
            <a:endParaRPr lang="tr-TR" sz="2000" dirty="0" smtClean="0"/>
          </a:p>
          <a:p>
            <a:endParaRPr lang="tr-TR" sz="2000" dirty="0"/>
          </a:p>
          <a:p>
            <a:r>
              <a:rPr lang="en-US" sz="2000" dirty="0"/>
              <a:t>Answer: c</a:t>
            </a:r>
            <a:br>
              <a:rPr lang="en-US" sz="2000" dirty="0"/>
            </a:br>
            <a:r>
              <a:rPr lang="en-US" sz="2000" dirty="0"/>
              <a:t>Explanation: A subset R of the Cartesian product A x B is a relation from the set A to the set B.</a:t>
            </a:r>
            <a:endParaRPr lang="tr-TR" sz="20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13883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Example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10) The bit string for the set {2, 4, 6, 8, 10} (with universal set of natural numbers less than or equal to 10) is ____________________</a:t>
            </a:r>
            <a:br>
              <a:rPr lang="en-US" sz="2000" dirty="0"/>
            </a:br>
            <a:r>
              <a:rPr lang="en-US" sz="2000" dirty="0"/>
              <a:t>a) 0101010101</a:t>
            </a:r>
            <a:br>
              <a:rPr lang="en-US" sz="2000" dirty="0"/>
            </a:br>
            <a:r>
              <a:rPr lang="en-US" sz="2000" dirty="0"/>
              <a:t>b) 1010101010</a:t>
            </a:r>
            <a:br>
              <a:rPr lang="en-US" sz="2000" dirty="0"/>
            </a:br>
            <a:r>
              <a:rPr lang="en-US" sz="2000" dirty="0"/>
              <a:t>c) 1010010101</a:t>
            </a:r>
            <a:br>
              <a:rPr lang="en-US" sz="2000" dirty="0"/>
            </a:br>
            <a:r>
              <a:rPr lang="en-US" sz="2000" dirty="0"/>
              <a:t>d) </a:t>
            </a:r>
            <a:r>
              <a:rPr lang="en-US" sz="2000" dirty="0" smtClean="0"/>
              <a:t>0010010101</a:t>
            </a:r>
            <a:endParaRPr lang="tr-TR" sz="2000" dirty="0" smtClean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83785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Answer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10) The bit string for the set {2, 4, 6, 8, 10} (with universal set of natural numbers less than or equal to 10) is ____________________</a:t>
            </a:r>
            <a:br>
              <a:rPr lang="en-US" sz="2000" dirty="0"/>
            </a:br>
            <a:r>
              <a:rPr lang="en-US" sz="2000" dirty="0"/>
              <a:t>a) 0101010101</a:t>
            </a:r>
            <a:br>
              <a:rPr lang="en-US" sz="2000" dirty="0"/>
            </a:br>
            <a:r>
              <a:rPr lang="en-US" sz="2000" dirty="0"/>
              <a:t>b) 1010101010</a:t>
            </a:r>
            <a:br>
              <a:rPr lang="en-US" sz="2000" dirty="0"/>
            </a:br>
            <a:r>
              <a:rPr lang="en-US" sz="2000" dirty="0"/>
              <a:t>c) 1010010101</a:t>
            </a:r>
            <a:br>
              <a:rPr lang="en-US" sz="2000" dirty="0"/>
            </a:br>
            <a:r>
              <a:rPr lang="en-US" sz="2000" dirty="0"/>
              <a:t>d) </a:t>
            </a:r>
            <a:r>
              <a:rPr lang="en-US" sz="2000" dirty="0" smtClean="0"/>
              <a:t>0010010101</a:t>
            </a:r>
            <a:endParaRPr lang="tr-TR" sz="2000" dirty="0" smtClean="0"/>
          </a:p>
          <a:p>
            <a:endParaRPr lang="tr-TR" sz="2000" dirty="0"/>
          </a:p>
          <a:p>
            <a:r>
              <a:rPr lang="en-US" sz="2000" dirty="0"/>
              <a:t>Answer: a</a:t>
            </a:r>
            <a:br>
              <a:rPr lang="en-US" sz="2000" dirty="0"/>
            </a:br>
            <a:r>
              <a:rPr lang="en-US" sz="2000" dirty="0"/>
              <a:t>Explanation: The bit string for the set has a one bit in second, fourth, sixth, eighth, tenth positions, and a zero elsewhere.</a:t>
            </a:r>
            <a:endParaRPr lang="tr-TR" sz="2000" dirty="0"/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374416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Example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Prove the following statement using direct proof:</a:t>
            </a:r>
            <a:endParaRPr lang="tr-TR" sz="2000" dirty="0"/>
          </a:p>
          <a:p>
            <a:r>
              <a:rPr lang="en-US" sz="2000" dirty="0"/>
              <a:t>“If the sum of any two integers is even, then their difference is even.”</a:t>
            </a:r>
            <a:endParaRPr lang="tr-TR" sz="20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99047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Answer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612648" y="1682678"/>
            <a:ext cx="8423848" cy="4495800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/>
              <a:t>Prove the following statement using direct proof:</a:t>
            </a:r>
            <a:endParaRPr lang="tr-TR" sz="2000" dirty="0"/>
          </a:p>
          <a:p>
            <a:r>
              <a:rPr lang="en-US" sz="2000" dirty="0"/>
              <a:t>“If the sum of any two integers is even, then their difference is even</a:t>
            </a:r>
            <a:r>
              <a:rPr lang="en-US" sz="2000" dirty="0" smtClean="0"/>
              <a:t>.”</a:t>
            </a:r>
            <a:endParaRPr lang="tr-TR" sz="2000" dirty="0" smtClean="0"/>
          </a:p>
          <a:p>
            <a:endParaRPr lang="tr-TR" sz="2000" dirty="0"/>
          </a:p>
          <a:p>
            <a:r>
              <a:rPr lang="tr-TR" sz="2000" dirty="0" err="1" smtClean="0"/>
              <a:t>Suppose</a:t>
            </a:r>
            <a:r>
              <a:rPr lang="tr-TR" sz="2000" dirty="0" smtClean="0"/>
              <a:t> m </a:t>
            </a:r>
            <a:r>
              <a:rPr lang="tr-TR" sz="2000" dirty="0" err="1" smtClean="0"/>
              <a:t>and</a:t>
            </a:r>
            <a:r>
              <a:rPr lang="tr-TR" sz="2000" dirty="0" smtClean="0"/>
              <a:t> n </a:t>
            </a:r>
            <a:r>
              <a:rPr lang="tr-TR" sz="2000" dirty="0" err="1" smtClean="0"/>
              <a:t>are</a:t>
            </a:r>
            <a:r>
              <a:rPr lang="tr-TR" sz="2000" dirty="0" smtClean="0"/>
              <a:t> </a:t>
            </a:r>
            <a:r>
              <a:rPr lang="tr-TR" sz="2000" dirty="0" err="1" smtClean="0"/>
              <a:t>integers</a:t>
            </a:r>
            <a:r>
              <a:rPr lang="tr-TR" sz="2000" dirty="0" smtClean="0"/>
              <a:t> </a:t>
            </a:r>
            <a:r>
              <a:rPr lang="tr-TR" sz="2000" dirty="0" err="1" smtClean="0"/>
              <a:t>so</a:t>
            </a:r>
            <a:r>
              <a:rPr lang="tr-TR" sz="2000" dirty="0" smtClean="0"/>
              <a:t> </a:t>
            </a:r>
            <a:r>
              <a:rPr lang="tr-TR" sz="2000" dirty="0" err="1" smtClean="0"/>
              <a:t>that</a:t>
            </a:r>
            <a:r>
              <a:rPr lang="tr-TR" sz="2000" dirty="0" smtClean="0"/>
              <a:t> </a:t>
            </a:r>
            <a:r>
              <a:rPr lang="tr-TR" sz="2000" dirty="0" err="1" smtClean="0"/>
              <a:t>m+n</a:t>
            </a:r>
            <a:r>
              <a:rPr lang="tr-TR" sz="2000" dirty="0" smtClean="0"/>
              <a:t> is </a:t>
            </a:r>
            <a:r>
              <a:rPr lang="tr-TR" sz="2000" dirty="0" err="1" smtClean="0"/>
              <a:t>even</a:t>
            </a:r>
            <a:r>
              <a:rPr lang="tr-TR" sz="2000" dirty="0" smtClean="0"/>
              <a:t>.</a:t>
            </a:r>
          </a:p>
          <a:p>
            <a:r>
              <a:rPr lang="tr-TR" sz="2000" dirty="0" err="1" smtClean="0"/>
              <a:t>By</a:t>
            </a:r>
            <a:r>
              <a:rPr lang="tr-TR" sz="2000" dirty="0" smtClean="0"/>
              <a:t> </a:t>
            </a:r>
            <a:r>
              <a:rPr lang="tr-TR" sz="2000" dirty="0" err="1" smtClean="0"/>
              <a:t>definition</a:t>
            </a:r>
            <a:r>
              <a:rPr lang="tr-TR" sz="2000" dirty="0" smtClean="0"/>
              <a:t> of </a:t>
            </a:r>
            <a:r>
              <a:rPr lang="tr-TR" sz="2000" dirty="0" err="1" smtClean="0"/>
              <a:t>even</a:t>
            </a:r>
            <a:r>
              <a:rPr lang="tr-TR" sz="2000" dirty="0" smtClean="0"/>
              <a:t>, </a:t>
            </a:r>
            <a:r>
              <a:rPr lang="tr-TR" sz="2000" dirty="0" err="1" smtClean="0"/>
              <a:t>m+n</a:t>
            </a:r>
            <a:r>
              <a:rPr lang="tr-TR" sz="2000" dirty="0" smtClean="0"/>
              <a:t>=2k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some</a:t>
            </a:r>
            <a:r>
              <a:rPr lang="tr-TR" sz="2000" dirty="0" smtClean="0"/>
              <a:t> </a:t>
            </a:r>
            <a:r>
              <a:rPr lang="tr-TR" sz="2000" dirty="0" err="1" smtClean="0"/>
              <a:t>integer</a:t>
            </a:r>
            <a:r>
              <a:rPr lang="tr-TR" sz="2000" dirty="0" smtClean="0"/>
              <a:t> k.</a:t>
            </a:r>
          </a:p>
          <a:p>
            <a:r>
              <a:rPr lang="tr-TR" sz="2000" dirty="0" err="1" smtClean="0"/>
              <a:t>Subtracting</a:t>
            </a:r>
            <a:r>
              <a:rPr lang="tr-TR" sz="2000" dirty="0" smtClean="0"/>
              <a:t> n </a:t>
            </a:r>
            <a:r>
              <a:rPr lang="tr-TR" sz="2000" dirty="0" err="1" smtClean="0"/>
              <a:t>from</a:t>
            </a:r>
            <a:r>
              <a:rPr lang="tr-TR" sz="2000" dirty="0" smtClean="0"/>
              <a:t> </a:t>
            </a:r>
            <a:r>
              <a:rPr lang="tr-TR" sz="2000" dirty="0" err="1" smtClean="0"/>
              <a:t>both</a:t>
            </a:r>
            <a:r>
              <a:rPr lang="tr-TR" sz="2000" dirty="0" smtClean="0"/>
              <a:t> </a:t>
            </a:r>
            <a:r>
              <a:rPr lang="tr-TR" sz="2000" dirty="0" err="1" smtClean="0"/>
              <a:t>sides</a:t>
            </a:r>
            <a:r>
              <a:rPr lang="tr-TR" sz="2000" dirty="0" smtClean="0"/>
              <a:t> </a:t>
            </a:r>
            <a:r>
              <a:rPr lang="tr-TR" sz="2000" dirty="0" err="1" smtClean="0"/>
              <a:t>gives</a:t>
            </a:r>
            <a:r>
              <a:rPr lang="tr-TR" sz="2000" dirty="0" smtClean="0"/>
              <a:t> m=2k-n</a:t>
            </a:r>
          </a:p>
          <a:p>
            <a:r>
              <a:rPr lang="tr-TR" sz="2000" dirty="0" err="1" smtClean="0"/>
              <a:t>Thus</a:t>
            </a:r>
            <a:endParaRPr lang="tr-TR" sz="2000" dirty="0" smtClean="0"/>
          </a:p>
          <a:p>
            <a:r>
              <a:rPr lang="tr-TR" sz="2000" dirty="0" smtClean="0"/>
              <a:t>m-n = (2k-n)-n    </a:t>
            </a:r>
            <a:r>
              <a:rPr lang="tr-TR" sz="2000" dirty="0" err="1" smtClean="0"/>
              <a:t>by</a:t>
            </a:r>
            <a:r>
              <a:rPr lang="tr-TR" sz="2000" dirty="0" smtClean="0"/>
              <a:t> </a:t>
            </a:r>
            <a:r>
              <a:rPr lang="tr-TR" sz="2000" dirty="0" err="1" smtClean="0"/>
              <a:t>substitution</a:t>
            </a:r>
            <a:endParaRPr lang="tr-TR" sz="2000" dirty="0" smtClean="0"/>
          </a:p>
          <a:p>
            <a:pPr marL="0" indent="0">
              <a:buNone/>
            </a:pPr>
            <a:r>
              <a:rPr lang="tr-TR" sz="2000" dirty="0" smtClean="0"/>
              <a:t>           = 2k-2n       </a:t>
            </a:r>
            <a:r>
              <a:rPr lang="tr-TR" sz="2000" dirty="0" err="1" smtClean="0"/>
              <a:t>combining</a:t>
            </a:r>
            <a:r>
              <a:rPr lang="tr-TR" sz="2000" dirty="0" smtClean="0"/>
              <a:t> </a:t>
            </a:r>
            <a:r>
              <a:rPr lang="tr-TR" sz="2000" dirty="0" err="1" smtClean="0"/>
              <a:t>common</a:t>
            </a:r>
            <a:r>
              <a:rPr lang="tr-TR" sz="2000" dirty="0" smtClean="0"/>
              <a:t> </a:t>
            </a:r>
            <a:r>
              <a:rPr lang="tr-TR" sz="2000" dirty="0" err="1" smtClean="0"/>
              <a:t>terms</a:t>
            </a:r>
            <a:endParaRPr lang="tr-TR" sz="2000" dirty="0" smtClean="0"/>
          </a:p>
          <a:p>
            <a:pPr marL="0" indent="0">
              <a:buNone/>
            </a:pPr>
            <a:r>
              <a:rPr lang="tr-TR" sz="2000" dirty="0"/>
              <a:t> </a:t>
            </a:r>
            <a:r>
              <a:rPr lang="tr-TR" sz="2000" dirty="0" smtClean="0"/>
              <a:t>          = 2(k-n)       </a:t>
            </a:r>
            <a:r>
              <a:rPr lang="tr-TR" sz="2000" dirty="0" err="1" smtClean="0"/>
              <a:t>by</a:t>
            </a:r>
            <a:r>
              <a:rPr lang="tr-TR" sz="2000" dirty="0" smtClean="0"/>
              <a:t> </a:t>
            </a:r>
            <a:r>
              <a:rPr lang="tr-TR" sz="2000" dirty="0" err="1" smtClean="0"/>
              <a:t>factoring</a:t>
            </a:r>
            <a:r>
              <a:rPr lang="tr-TR" sz="2000" dirty="0" smtClean="0"/>
              <a:t> </a:t>
            </a:r>
            <a:r>
              <a:rPr lang="tr-TR" sz="2000" dirty="0" err="1" smtClean="0"/>
              <a:t>out</a:t>
            </a:r>
            <a:r>
              <a:rPr lang="tr-TR" sz="2000" dirty="0" smtClean="0"/>
              <a:t> 2</a:t>
            </a:r>
          </a:p>
          <a:p>
            <a:r>
              <a:rPr lang="tr-TR" sz="2000" dirty="0" smtClean="0"/>
              <a:t>(k-n) is an </a:t>
            </a:r>
            <a:r>
              <a:rPr lang="tr-TR" sz="2000" dirty="0" err="1" smtClean="0"/>
              <a:t>integer</a:t>
            </a:r>
            <a:r>
              <a:rPr lang="tr-TR" sz="2000" dirty="0" smtClean="0"/>
              <a:t> </a:t>
            </a:r>
            <a:r>
              <a:rPr lang="tr-TR" sz="2000" dirty="0" err="1" smtClean="0"/>
              <a:t>because</a:t>
            </a:r>
            <a:r>
              <a:rPr lang="tr-TR" sz="2000" dirty="0" smtClean="0"/>
              <a:t> it is a </a:t>
            </a:r>
            <a:r>
              <a:rPr lang="tr-TR" sz="2000" dirty="0" err="1" smtClean="0"/>
              <a:t>difference</a:t>
            </a:r>
            <a:r>
              <a:rPr lang="tr-TR" sz="2000" dirty="0" smtClean="0"/>
              <a:t> of </a:t>
            </a:r>
            <a:r>
              <a:rPr lang="tr-TR" sz="2000" dirty="0" err="1" smtClean="0"/>
              <a:t>integers</a:t>
            </a:r>
            <a:r>
              <a:rPr lang="tr-TR" sz="2000" dirty="0" smtClean="0"/>
              <a:t>. </a:t>
            </a:r>
          </a:p>
          <a:p>
            <a:r>
              <a:rPr lang="tr-TR" sz="2000" dirty="0" err="1" smtClean="0"/>
              <a:t>Hence</a:t>
            </a:r>
            <a:r>
              <a:rPr lang="tr-TR" sz="2000" dirty="0" smtClean="0"/>
              <a:t>, (m-n) </a:t>
            </a:r>
            <a:r>
              <a:rPr lang="tr-TR" sz="2000" dirty="0" err="1" smtClean="0"/>
              <a:t>equals</a:t>
            </a:r>
            <a:r>
              <a:rPr lang="tr-TR" sz="2000" dirty="0" smtClean="0"/>
              <a:t> 2 </a:t>
            </a:r>
            <a:r>
              <a:rPr lang="tr-TR" sz="2000" dirty="0" err="1" smtClean="0"/>
              <a:t>times</a:t>
            </a:r>
            <a:r>
              <a:rPr lang="tr-TR" sz="2000" dirty="0" smtClean="0"/>
              <a:t> an </a:t>
            </a:r>
            <a:r>
              <a:rPr lang="tr-TR" sz="2000" dirty="0" err="1" smtClean="0"/>
              <a:t>integer</a:t>
            </a:r>
            <a:r>
              <a:rPr lang="tr-TR" sz="2000" dirty="0" smtClean="0"/>
              <a:t>,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so</a:t>
            </a:r>
            <a:r>
              <a:rPr lang="tr-TR" sz="2000" dirty="0" smtClean="0"/>
              <a:t> </a:t>
            </a:r>
            <a:r>
              <a:rPr lang="tr-TR" sz="2000" dirty="0" err="1" smtClean="0"/>
              <a:t>by</a:t>
            </a:r>
            <a:r>
              <a:rPr lang="tr-TR" sz="2000" dirty="0" smtClean="0"/>
              <a:t> </a:t>
            </a:r>
            <a:r>
              <a:rPr lang="tr-TR" sz="2000" dirty="0" err="1" smtClean="0"/>
              <a:t>definition</a:t>
            </a:r>
            <a:r>
              <a:rPr lang="tr-TR" sz="2000" dirty="0" smtClean="0"/>
              <a:t> of </a:t>
            </a:r>
            <a:r>
              <a:rPr lang="tr-TR" sz="2000" dirty="0" err="1" smtClean="0"/>
              <a:t>even</a:t>
            </a:r>
            <a:r>
              <a:rPr lang="tr-TR" sz="2000" dirty="0" smtClean="0"/>
              <a:t> </a:t>
            </a:r>
            <a:r>
              <a:rPr lang="tr-TR" sz="2000" dirty="0" err="1" smtClean="0"/>
              <a:t>number</a:t>
            </a:r>
            <a:r>
              <a:rPr lang="tr-TR" sz="2000" dirty="0" smtClean="0"/>
              <a:t>, (m-n) is </a:t>
            </a:r>
            <a:r>
              <a:rPr lang="tr-TR" sz="2000" dirty="0" err="1" smtClean="0"/>
              <a:t>even</a:t>
            </a:r>
            <a:endParaRPr lang="tr-TR" sz="20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39626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Example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b="1" dirty="0"/>
                  <a:t>Use mathematical induction to prove that </a:t>
                </a:r>
                <a:endParaRPr lang="tr-TR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t="-81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974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Answer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35893" y="1700808"/>
                <a:ext cx="8272211" cy="102677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1" dirty="0"/>
                  <a:t>Use mathematical induction to prove that </a:t>
                </a:r>
                <a:endParaRPr lang="tr-T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893" y="1700808"/>
                <a:ext cx="8272211" cy="1026779"/>
              </a:xfrm>
              <a:blipFill>
                <a:blip r:embed="rId2"/>
                <a:stretch>
                  <a:fillRect l="-74" t="-1011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Resim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66" y="2762647"/>
            <a:ext cx="4314825" cy="37147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71500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 </a:t>
            </a:r>
            <a:r>
              <a:rPr lang="en-US" sz="2400" dirty="0"/>
              <a:t>f is a function on a set A= {1,2,3,4,5} such that </a:t>
            </a:r>
            <a:endParaRPr lang="tr-TR" sz="2400" dirty="0"/>
          </a:p>
          <a:p>
            <a:r>
              <a:rPr lang="en-US" sz="2400" dirty="0" smtClean="0"/>
              <a:t>f</a:t>
            </a:r>
            <a:r>
              <a:rPr lang="en-US" sz="2400" dirty="0"/>
              <a:t>= { (1,2),(2,3),(3,4),(4,x),(5,5,)}. </a:t>
            </a:r>
            <a:endParaRPr lang="tr-TR" sz="2400" dirty="0" smtClean="0"/>
          </a:p>
          <a:p>
            <a:pPr marL="0" indent="0">
              <a:buNone/>
            </a:pPr>
            <a:r>
              <a:rPr lang="en-US" sz="2400" dirty="0" smtClean="0"/>
              <a:t>If </a:t>
            </a:r>
            <a:r>
              <a:rPr lang="en-US" sz="2400" dirty="0"/>
              <a:t>f is a </a:t>
            </a:r>
            <a:r>
              <a:rPr lang="en-US" sz="2400" dirty="0">
                <a:solidFill>
                  <a:srgbClr val="BA067E"/>
                </a:solidFill>
              </a:rPr>
              <a:t>bijective</a:t>
            </a:r>
            <a:r>
              <a:rPr lang="en-US" sz="2400" dirty="0"/>
              <a:t> function the x is </a:t>
            </a:r>
            <a:endParaRPr lang="tr-TR" sz="2400" dirty="0" smtClean="0"/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en-US" sz="2400" dirty="0" smtClean="0"/>
              <a:t>(</a:t>
            </a:r>
            <a:r>
              <a:rPr lang="en-US" sz="2400" dirty="0"/>
              <a:t>a) 5 (b) 3 (c) 1 (d) None of these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197061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Answer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 </a:t>
            </a:r>
            <a:r>
              <a:rPr lang="en-US" sz="2400" dirty="0"/>
              <a:t>f is a function on a set A= {1,2,3,4,5} such that </a:t>
            </a:r>
            <a:endParaRPr lang="tr-TR" sz="2400" dirty="0"/>
          </a:p>
          <a:p>
            <a:r>
              <a:rPr lang="en-US" sz="2400" dirty="0" smtClean="0"/>
              <a:t>f</a:t>
            </a:r>
            <a:r>
              <a:rPr lang="en-US" sz="2400" dirty="0"/>
              <a:t>= { (1,2),(2,3),(3,4),(4,x),(5,5,)}. </a:t>
            </a:r>
            <a:endParaRPr lang="tr-TR" sz="2400" dirty="0" smtClean="0"/>
          </a:p>
          <a:p>
            <a:pPr marL="0" indent="0">
              <a:buNone/>
            </a:pPr>
            <a:r>
              <a:rPr lang="en-US" sz="2400" dirty="0" smtClean="0"/>
              <a:t>If </a:t>
            </a:r>
            <a:r>
              <a:rPr lang="en-US" sz="2400" dirty="0"/>
              <a:t>f is a </a:t>
            </a:r>
            <a:r>
              <a:rPr lang="en-US" sz="2400" dirty="0" smtClean="0">
                <a:solidFill>
                  <a:srgbClr val="BA067E"/>
                </a:solidFill>
              </a:rPr>
              <a:t>bijective</a:t>
            </a:r>
            <a:r>
              <a:rPr lang="tr-TR" sz="2400" dirty="0" smtClean="0">
                <a:solidFill>
                  <a:srgbClr val="BA067E"/>
                </a:solidFill>
              </a:rPr>
              <a:t> </a:t>
            </a:r>
            <a:r>
              <a:rPr lang="tr-TR" sz="2400" dirty="0" smtClean="0"/>
              <a:t>(</a:t>
            </a:r>
            <a:r>
              <a:rPr lang="en-US" sz="2400" dirty="0"/>
              <a:t>satisfies both the injective (one-to-one function) and surjective function (onto function) properties</a:t>
            </a:r>
            <a:r>
              <a:rPr lang="tr-TR" sz="2400" dirty="0"/>
              <a:t>)</a:t>
            </a: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en-US" sz="2400" dirty="0" smtClean="0"/>
              <a:t>(a) 5 </a:t>
            </a:r>
            <a:r>
              <a:rPr lang="en-US" sz="2400" dirty="0"/>
              <a:t>(b) 3 (c) 1 (d) None of </a:t>
            </a:r>
            <a:r>
              <a:rPr lang="en-US" sz="2400" dirty="0" smtClean="0"/>
              <a:t>these</a:t>
            </a:r>
            <a:endParaRPr lang="tr-TR" sz="2400" dirty="0" smtClean="0"/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r>
              <a:rPr lang="tr-TR" sz="2400" dirty="0" err="1" smtClean="0"/>
              <a:t>Answer</a:t>
            </a:r>
            <a:r>
              <a:rPr lang="tr-TR" sz="2400" dirty="0" smtClean="0"/>
              <a:t>: c</a:t>
            </a:r>
            <a:endParaRPr lang="tr-TR" sz="2400" dirty="0"/>
          </a:p>
        </p:txBody>
      </p:sp>
      <p:sp>
        <p:nvSpPr>
          <p:cNvPr id="4" name="Oval 3"/>
          <p:cNvSpPr/>
          <p:nvPr/>
        </p:nvSpPr>
        <p:spPr>
          <a:xfrm>
            <a:off x="5580112" y="3573016"/>
            <a:ext cx="1224136" cy="1728192"/>
          </a:xfrm>
          <a:prstGeom prst="ellipse">
            <a:avLst/>
          </a:prstGeom>
          <a:noFill/>
          <a:ln>
            <a:solidFill>
              <a:srgbClr val="530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Metin kutusu 5"/>
          <p:cNvSpPr txBox="1"/>
          <p:nvPr/>
        </p:nvSpPr>
        <p:spPr>
          <a:xfrm>
            <a:off x="5620282" y="333828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</a:t>
            </a:r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8123107" y="33671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6000067" y="366343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</a:t>
            </a:r>
            <a:endParaRPr lang="tr-TR" dirty="0"/>
          </a:p>
        </p:txBody>
      </p:sp>
      <p:sp>
        <p:nvSpPr>
          <p:cNvPr id="10" name="Metin kutusu 9"/>
          <p:cNvSpPr txBox="1"/>
          <p:nvPr/>
        </p:nvSpPr>
        <p:spPr>
          <a:xfrm>
            <a:off x="6000067" y="396441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2</a:t>
            </a:r>
            <a:endParaRPr lang="tr-TR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6011806" y="425248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3</a:t>
            </a:r>
            <a:endParaRPr lang="tr-TR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6000067" y="454055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4</a:t>
            </a:r>
            <a:endParaRPr lang="tr-TR" dirty="0"/>
          </a:p>
        </p:txBody>
      </p:sp>
      <p:sp>
        <p:nvSpPr>
          <p:cNvPr id="13" name="Oval 12"/>
          <p:cNvSpPr/>
          <p:nvPr/>
        </p:nvSpPr>
        <p:spPr>
          <a:xfrm>
            <a:off x="7235942" y="3577662"/>
            <a:ext cx="1224136" cy="1723546"/>
          </a:xfrm>
          <a:prstGeom prst="ellipse">
            <a:avLst/>
          </a:prstGeom>
          <a:noFill/>
          <a:ln>
            <a:solidFill>
              <a:srgbClr val="530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Metin kutusu 13"/>
          <p:cNvSpPr txBox="1"/>
          <p:nvPr/>
        </p:nvSpPr>
        <p:spPr>
          <a:xfrm>
            <a:off x="7655897" y="36680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</a:t>
            </a:r>
            <a:endParaRPr lang="tr-TR" dirty="0"/>
          </a:p>
        </p:txBody>
      </p:sp>
      <p:sp>
        <p:nvSpPr>
          <p:cNvPr id="15" name="Metin kutusu 14"/>
          <p:cNvSpPr txBox="1"/>
          <p:nvPr/>
        </p:nvSpPr>
        <p:spPr>
          <a:xfrm>
            <a:off x="7655897" y="39690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2</a:t>
            </a:r>
            <a:endParaRPr lang="tr-TR" dirty="0"/>
          </a:p>
        </p:txBody>
      </p:sp>
      <p:sp>
        <p:nvSpPr>
          <p:cNvPr id="16" name="Metin kutusu 15"/>
          <p:cNvSpPr txBox="1"/>
          <p:nvPr/>
        </p:nvSpPr>
        <p:spPr>
          <a:xfrm>
            <a:off x="7667636" y="425713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3</a:t>
            </a:r>
            <a:endParaRPr lang="tr-TR" dirty="0"/>
          </a:p>
        </p:txBody>
      </p:sp>
      <p:sp>
        <p:nvSpPr>
          <p:cNvPr id="17" name="Metin kutusu 16"/>
          <p:cNvSpPr txBox="1"/>
          <p:nvPr/>
        </p:nvSpPr>
        <p:spPr>
          <a:xfrm>
            <a:off x="7655897" y="454520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4</a:t>
            </a:r>
            <a:endParaRPr lang="tr-TR" dirty="0"/>
          </a:p>
        </p:txBody>
      </p:sp>
      <p:cxnSp>
        <p:nvCxnSpPr>
          <p:cNvPr id="19" name="Düz Ok Bağlayıcısı 18"/>
          <p:cNvCxnSpPr>
            <a:endCxn id="15" idx="1"/>
          </p:cNvCxnSpPr>
          <p:nvPr/>
        </p:nvCxnSpPr>
        <p:spPr>
          <a:xfrm>
            <a:off x="6288099" y="3848100"/>
            <a:ext cx="1367798" cy="305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/>
          <p:cNvCxnSpPr/>
          <p:nvPr/>
        </p:nvCxnSpPr>
        <p:spPr>
          <a:xfrm>
            <a:off x="6313184" y="4150391"/>
            <a:ext cx="1367798" cy="305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Düz Ok Bağlayıcısı 20"/>
          <p:cNvCxnSpPr/>
          <p:nvPr/>
        </p:nvCxnSpPr>
        <p:spPr>
          <a:xfrm>
            <a:off x="6344988" y="4467297"/>
            <a:ext cx="1367798" cy="305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Metin kutusu 21"/>
          <p:cNvSpPr txBox="1"/>
          <p:nvPr/>
        </p:nvSpPr>
        <p:spPr>
          <a:xfrm>
            <a:off x="6000783" y="481569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5</a:t>
            </a:r>
            <a:endParaRPr lang="tr-TR" dirty="0"/>
          </a:p>
        </p:txBody>
      </p:sp>
      <p:sp>
        <p:nvSpPr>
          <p:cNvPr id="23" name="Metin kutusu 22"/>
          <p:cNvSpPr txBox="1"/>
          <p:nvPr/>
        </p:nvSpPr>
        <p:spPr>
          <a:xfrm>
            <a:off x="7667943" y="481801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5</a:t>
            </a:r>
            <a:endParaRPr lang="tr-TR" dirty="0"/>
          </a:p>
        </p:txBody>
      </p:sp>
      <p:cxnSp>
        <p:nvCxnSpPr>
          <p:cNvPr id="24" name="Düz Ok Bağlayıcısı 23"/>
          <p:cNvCxnSpPr>
            <a:endCxn id="23" idx="1"/>
          </p:cNvCxnSpPr>
          <p:nvPr/>
        </p:nvCxnSpPr>
        <p:spPr>
          <a:xfrm>
            <a:off x="6332942" y="4992439"/>
            <a:ext cx="1335001" cy="10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Dikdörtgen 26"/>
          <p:cNvSpPr/>
          <p:nvPr/>
        </p:nvSpPr>
        <p:spPr>
          <a:xfrm>
            <a:off x="323528" y="5312488"/>
            <a:ext cx="85006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tr-TR" dirty="0"/>
              <a:t>f is one-to-one (injective) if f maps every element of A to a </a:t>
            </a:r>
            <a:r>
              <a:rPr lang="en-US" altLang="tr-TR" dirty="0">
                <a:solidFill>
                  <a:srgbClr val="BA067E"/>
                </a:solidFill>
              </a:rPr>
              <a:t>unique element </a:t>
            </a:r>
            <a:r>
              <a:rPr lang="en-US" altLang="tr-TR" dirty="0"/>
              <a:t>in </a:t>
            </a:r>
            <a:r>
              <a:rPr lang="en-US" altLang="tr-TR" dirty="0">
                <a:solidFill>
                  <a:srgbClr val="BA067E"/>
                </a:solidFill>
              </a:rPr>
              <a:t>B</a:t>
            </a:r>
            <a:r>
              <a:rPr lang="en-US" altLang="tr-TR" dirty="0"/>
              <a:t>. In other words </a:t>
            </a:r>
            <a:r>
              <a:rPr lang="en-US" altLang="tr-TR" u="sng" dirty="0">
                <a:solidFill>
                  <a:srgbClr val="BA067E"/>
                </a:solidFill>
              </a:rPr>
              <a:t>no element of B are mapped to by two or more elements of A</a:t>
            </a:r>
            <a:r>
              <a:rPr lang="en-US" altLang="tr-TR" dirty="0" smtClean="0"/>
              <a:t>.</a:t>
            </a:r>
            <a:endParaRPr lang="tr-TR" altLang="tr-TR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tr-TR" dirty="0"/>
              <a:t>f is </a:t>
            </a:r>
            <a:r>
              <a:rPr lang="tr-TR" dirty="0" err="1"/>
              <a:t>onto</a:t>
            </a:r>
            <a:r>
              <a:rPr lang="tr-TR" dirty="0"/>
              <a:t> (</a:t>
            </a:r>
            <a:r>
              <a:rPr lang="tr-TR" dirty="0" err="1"/>
              <a:t>surjective</a:t>
            </a:r>
            <a:r>
              <a:rPr lang="tr-TR" dirty="0"/>
              <a:t>)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u="sng" dirty="0" err="1">
                <a:solidFill>
                  <a:srgbClr val="BA067E"/>
                </a:solidFill>
              </a:rPr>
              <a:t>every</a:t>
            </a:r>
            <a:r>
              <a:rPr lang="tr-TR" u="sng" dirty="0">
                <a:solidFill>
                  <a:srgbClr val="BA067E"/>
                </a:solidFill>
              </a:rPr>
              <a:t> element of B is </a:t>
            </a:r>
            <a:r>
              <a:rPr lang="tr-TR" u="sng" dirty="0" err="1">
                <a:solidFill>
                  <a:srgbClr val="BA067E"/>
                </a:solidFill>
              </a:rPr>
              <a:t>mapped</a:t>
            </a:r>
            <a:r>
              <a:rPr lang="tr-TR" u="sng" dirty="0">
                <a:solidFill>
                  <a:srgbClr val="BA067E"/>
                </a:solidFill>
              </a:rPr>
              <a:t> </a:t>
            </a:r>
            <a:r>
              <a:rPr lang="tr-TR" u="sng" dirty="0" err="1">
                <a:solidFill>
                  <a:srgbClr val="BA067E"/>
                </a:solidFill>
              </a:rPr>
              <a:t>to</a:t>
            </a:r>
            <a:r>
              <a:rPr lang="tr-TR" u="sng" dirty="0">
                <a:solidFill>
                  <a:srgbClr val="BA067E"/>
                </a:solidFill>
              </a:rPr>
              <a:t> </a:t>
            </a:r>
            <a:r>
              <a:rPr lang="tr-TR" u="sng" dirty="0" err="1">
                <a:solidFill>
                  <a:srgbClr val="BA067E"/>
                </a:solidFill>
              </a:rPr>
              <a:t>by</a:t>
            </a:r>
            <a:r>
              <a:rPr lang="tr-TR" u="sng" dirty="0">
                <a:solidFill>
                  <a:srgbClr val="BA067E"/>
                </a:solidFill>
              </a:rPr>
              <a:t> </a:t>
            </a:r>
            <a:r>
              <a:rPr lang="tr-TR" u="sng" dirty="0" err="1">
                <a:solidFill>
                  <a:srgbClr val="BA067E"/>
                </a:solidFill>
              </a:rPr>
              <a:t>some</a:t>
            </a:r>
            <a:r>
              <a:rPr lang="tr-TR" u="sng" dirty="0">
                <a:solidFill>
                  <a:srgbClr val="BA067E"/>
                </a:solidFill>
              </a:rPr>
              <a:t> element of A</a:t>
            </a:r>
            <a:r>
              <a:rPr lang="tr-TR" dirty="0"/>
              <a:t>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words</a:t>
            </a:r>
            <a:r>
              <a:rPr lang="tr-TR" dirty="0"/>
              <a:t>, </a:t>
            </a:r>
            <a:r>
              <a:rPr lang="tr-TR" dirty="0" err="1"/>
              <a:t>nothing</a:t>
            </a:r>
            <a:r>
              <a:rPr lang="tr-TR" dirty="0"/>
              <a:t> is </a:t>
            </a:r>
            <a:r>
              <a:rPr lang="tr-TR" dirty="0" err="1"/>
              <a:t>left</a:t>
            </a:r>
            <a:r>
              <a:rPr lang="tr-TR" dirty="0"/>
              <a:t> </a:t>
            </a:r>
            <a:r>
              <a:rPr lang="tr-TR" dirty="0" err="1"/>
              <a:t>out</a:t>
            </a:r>
            <a:r>
              <a:rPr lang="tr-TR" dirty="0" smtClean="0"/>
              <a:t>.</a:t>
            </a:r>
            <a:endParaRPr lang="tr-TR" dirty="0"/>
          </a:p>
        </p:txBody>
      </p:sp>
      <p:cxnSp>
        <p:nvCxnSpPr>
          <p:cNvPr id="32" name="Düz Ok Bağlayıcısı 31"/>
          <p:cNvCxnSpPr>
            <a:endCxn id="14" idx="1"/>
          </p:cNvCxnSpPr>
          <p:nvPr/>
        </p:nvCxnSpPr>
        <p:spPr>
          <a:xfrm flipV="1">
            <a:off x="6288099" y="3852746"/>
            <a:ext cx="1367798" cy="920177"/>
          </a:xfrm>
          <a:prstGeom prst="straightConnector1">
            <a:avLst/>
          </a:prstGeom>
          <a:ln w="38100">
            <a:solidFill>
              <a:srgbClr val="BA06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769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Relations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2440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</a:t>
            </a:r>
            <a:r>
              <a:rPr lang="tr-TR" dirty="0" err="1" smtClean="0"/>
              <a:t>xample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1) Which </a:t>
            </a:r>
            <a:r>
              <a:rPr lang="en-US" sz="2000" dirty="0"/>
              <a:t>of the following statements is the </a:t>
            </a:r>
            <a:r>
              <a:rPr lang="en-US" sz="2000" b="1" dirty="0"/>
              <a:t>negation</a:t>
            </a:r>
            <a:r>
              <a:rPr lang="en-US" sz="2000" dirty="0"/>
              <a:t> of the statements “4 is odd or -9 is positive</a:t>
            </a:r>
            <a:r>
              <a:rPr lang="en-US" sz="2000" dirty="0" smtClean="0"/>
              <a:t>”?</a:t>
            </a:r>
            <a:endParaRPr lang="tr-TR" sz="2000" dirty="0" smtClean="0"/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a) 4 is even or -9 is not negative</a:t>
            </a:r>
            <a:br>
              <a:rPr lang="en-US" sz="2000" dirty="0"/>
            </a:br>
            <a:r>
              <a:rPr lang="en-US" sz="2000" dirty="0"/>
              <a:t>b) 4 is odd or -9 is not negative</a:t>
            </a:r>
            <a:br>
              <a:rPr lang="en-US" sz="2000" dirty="0"/>
            </a:br>
            <a:r>
              <a:rPr lang="en-US" sz="2000" dirty="0"/>
              <a:t>c) 4 is even and -9 is negative</a:t>
            </a:r>
            <a:br>
              <a:rPr lang="en-US" sz="2000" dirty="0"/>
            </a:br>
            <a:r>
              <a:rPr lang="en-US" sz="2000" dirty="0"/>
              <a:t>d) 4 is odd and -9 is not negative</a:t>
            </a:r>
            <a:endParaRPr lang="tr-TR" sz="20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64188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Binary</a:t>
            </a:r>
            <a:r>
              <a:rPr lang="tr-TR" dirty="0" smtClean="0"/>
              <a:t> </a:t>
            </a:r>
            <a:r>
              <a:rPr lang="tr-TR" dirty="0" err="1" smtClean="0"/>
              <a:t>Relations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72816"/>
            <a:ext cx="7851751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3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Binary</a:t>
            </a:r>
            <a:r>
              <a:rPr lang="tr-TR" dirty="0" smtClean="0"/>
              <a:t> </a:t>
            </a:r>
            <a:r>
              <a:rPr lang="tr-TR" dirty="0" err="1" smtClean="0"/>
              <a:t>Relations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27" y="1700808"/>
            <a:ext cx="7635605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5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Example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sz="2400" dirty="0" smtClean="0"/>
              <a:t>Write </a:t>
            </a:r>
            <a:r>
              <a:rPr lang="tr-TR" sz="2400" dirty="0" err="1" smtClean="0"/>
              <a:t>down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ordered</a:t>
            </a:r>
            <a:r>
              <a:rPr lang="tr-TR" sz="2400" dirty="0" smtClean="0"/>
              <a:t> </a:t>
            </a:r>
            <a:r>
              <a:rPr lang="tr-TR" sz="2400" dirty="0" err="1" smtClean="0"/>
              <a:t>pairs</a:t>
            </a:r>
            <a:r>
              <a:rPr lang="tr-TR" sz="2400" dirty="0" smtClean="0"/>
              <a:t> </a:t>
            </a:r>
            <a:r>
              <a:rPr lang="tr-TR" sz="2400" dirty="0" err="1" smtClean="0"/>
              <a:t>belonging</a:t>
            </a:r>
            <a:r>
              <a:rPr lang="tr-TR" sz="2400" dirty="0" smtClean="0"/>
              <a:t> </a:t>
            </a:r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following</a:t>
            </a:r>
            <a:r>
              <a:rPr lang="tr-TR" sz="2400" dirty="0" smtClean="0"/>
              <a:t> </a:t>
            </a:r>
            <a:r>
              <a:rPr lang="tr-TR" sz="2400" dirty="0" err="1" smtClean="0"/>
              <a:t>binary</a:t>
            </a:r>
            <a:r>
              <a:rPr lang="tr-TR" sz="2400" dirty="0" smtClean="0"/>
              <a:t> </a:t>
            </a:r>
            <a:r>
              <a:rPr lang="tr-TR" sz="2400" dirty="0" err="1" smtClean="0"/>
              <a:t>relations</a:t>
            </a:r>
            <a:r>
              <a:rPr lang="tr-TR" sz="2400" dirty="0" smtClean="0"/>
              <a:t> </a:t>
            </a:r>
            <a:r>
              <a:rPr lang="tr-TR" sz="2400" dirty="0" err="1" smtClean="0"/>
              <a:t>between</a:t>
            </a:r>
            <a:r>
              <a:rPr lang="tr-TR" sz="2400" dirty="0" smtClean="0"/>
              <a:t> A={1,3,5,7} </a:t>
            </a:r>
            <a:r>
              <a:rPr lang="tr-TR" sz="2400" dirty="0" err="1" smtClean="0"/>
              <a:t>and</a:t>
            </a:r>
            <a:r>
              <a:rPr lang="tr-TR" sz="2400" dirty="0" smtClean="0"/>
              <a:t> B={2,4,6}</a:t>
            </a:r>
          </a:p>
          <a:p>
            <a:endParaRPr lang="tr-TR" sz="2400" dirty="0"/>
          </a:p>
          <a:p>
            <a:pPr marL="385763" indent="-385763">
              <a:buFont typeface="+mj-lt"/>
              <a:buAutoNum type="alphaLcParenR"/>
            </a:pPr>
            <a:r>
              <a:rPr lang="tr-TR" sz="2400" dirty="0" smtClean="0"/>
              <a:t>U={(</a:t>
            </a:r>
            <a:r>
              <a:rPr lang="tr-TR" sz="2400" dirty="0" err="1" smtClean="0"/>
              <a:t>x,y</a:t>
            </a:r>
            <a:r>
              <a:rPr lang="tr-TR" sz="2400" dirty="0" smtClean="0"/>
              <a:t>): </a:t>
            </a:r>
            <a:r>
              <a:rPr lang="tr-TR" sz="2400" dirty="0" err="1" smtClean="0"/>
              <a:t>x+y</a:t>
            </a:r>
            <a:r>
              <a:rPr lang="tr-TR" sz="2400" dirty="0" smtClean="0"/>
              <a:t>=9}</a:t>
            </a:r>
          </a:p>
          <a:p>
            <a:pPr marL="385763" indent="-385763">
              <a:buFont typeface="+mj-lt"/>
              <a:buAutoNum type="alphaLcParenR"/>
            </a:pPr>
            <a:endParaRPr lang="tr-TR" sz="2400" dirty="0" smtClean="0"/>
          </a:p>
          <a:p>
            <a:pPr marL="385763" indent="-385763">
              <a:buFont typeface="+mj-lt"/>
              <a:buAutoNum type="alphaLcParenR"/>
            </a:pPr>
            <a:r>
              <a:rPr lang="tr-TR" sz="2400" dirty="0" smtClean="0"/>
              <a:t>V={(</a:t>
            </a:r>
            <a:r>
              <a:rPr lang="tr-TR" sz="2400" dirty="0" err="1" smtClean="0"/>
              <a:t>x,y</a:t>
            </a:r>
            <a:r>
              <a:rPr lang="tr-TR" sz="2400" dirty="0" smtClean="0"/>
              <a:t>): x&lt;y}</a:t>
            </a:r>
          </a:p>
          <a:p>
            <a:pPr marL="385763" indent="-385763">
              <a:buFont typeface="+mj-lt"/>
              <a:buAutoNum type="alphaLcParenR"/>
            </a:pPr>
            <a:endParaRPr lang="tr-TR" dirty="0"/>
          </a:p>
          <a:p>
            <a:pPr marL="385763" indent="-385763">
              <a:buFont typeface="+mj-lt"/>
              <a:buAutoNum type="alphaLcParenR"/>
            </a:pPr>
            <a:endParaRPr lang="tr-TR" dirty="0" smtClean="0"/>
          </a:p>
          <a:p>
            <a:pPr marL="385763" indent="-385763">
              <a:buFont typeface="+mj-lt"/>
              <a:buAutoNum type="alphaLcParenR"/>
            </a:pP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91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Solution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/>
              <a:t>Write </a:t>
            </a:r>
            <a:r>
              <a:rPr lang="tr-TR" sz="2400" dirty="0" err="1" smtClean="0"/>
              <a:t>down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ordered</a:t>
            </a:r>
            <a:r>
              <a:rPr lang="tr-TR" sz="2400" dirty="0" smtClean="0"/>
              <a:t> </a:t>
            </a:r>
            <a:r>
              <a:rPr lang="tr-TR" sz="2400" dirty="0" err="1" smtClean="0"/>
              <a:t>pairs</a:t>
            </a:r>
            <a:r>
              <a:rPr lang="tr-TR" sz="2400" dirty="0" smtClean="0"/>
              <a:t> </a:t>
            </a:r>
            <a:r>
              <a:rPr lang="tr-TR" sz="2400" dirty="0" err="1" smtClean="0"/>
              <a:t>belonging</a:t>
            </a:r>
            <a:r>
              <a:rPr lang="tr-TR" sz="2400" dirty="0" smtClean="0"/>
              <a:t> </a:t>
            </a:r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following</a:t>
            </a:r>
            <a:r>
              <a:rPr lang="tr-TR" sz="2400" dirty="0" smtClean="0"/>
              <a:t> </a:t>
            </a:r>
            <a:r>
              <a:rPr lang="tr-TR" sz="2400" dirty="0" err="1" smtClean="0"/>
              <a:t>binary</a:t>
            </a:r>
            <a:r>
              <a:rPr lang="tr-TR" sz="2400" dirty="0" smtClean="0"/>
              <a:t> </a:t>
            </a:r>
            <a:r>
              <a:rPr lang="tr-TR" sz="2400" dirty="0" err="1" smtClean="0"/>
              <a:t>relations</a:t>
            </a:r>
            <a:r>
              <a:rPr lang="tr-TR" sz="2400" dirty="0" smtClean="0"/>
              <a:t> </a:t>
            </a:r>
            <a:r>
              <a:rPr lang="tr-TR" sz="2400" dirty="0" err="1" smtClean="0"/>
              <a:t>between</a:t>
            </a:r>
            <a:r>
              <a:rPr lang="tr-TR" sz="2400" dirty="0" smtClean="0"/>
              <a:t> A={1,3,5,7} </a:t>
            </a:r>
            <a:r>
              <a:rPr lang="tr-TR" sz="2400" dirty="0" err="1" smtClean="0"/>
              <a:t>and</a:t>
            </a:r>
            <a:r>
              <a:rPr lang="tr-TR" sz="2400" dirty="0" smtClean="0"/>
              <a:t> B={2,4,6}</a:t>
            </a:r>
          </a:p>
          <a:p>
            <a:endParaRPr lang="tr-TR" sz="2400" dirty="0"/>
          </a:p>
          <a:p>
            <a:pPr marL="385763" indent="-385763">
              <a:buNone/>
            </a:pPr>
            <a:r>
              <a:rPr lang="tr-TR" sz="2400" dirty="0" smtClean="0">
                <a:solidFill>
                  <a:schemeClr val="accent2"/>
                </a:solidFill>
              </a:rPr>
              <a:t>a)  </a:t>
            </a:r>
            <a:r>
              <a:rPr lang="tr-TR" sz="2400" dirty="0" smtClean="0"/>
              <a:t>U={(x,y): x+y=9}</a:t>
            </a:r>
          </a:p>
          <a:p>
            <a:pPr marL="0" indent="0">
              <a:buNone/>
            </a:pPr>
            <a:r>
              <a:rPr lang="tr-TR" sz="2400" dirty="0" smtClean="0"/>
              <a:t>U </a:t>
            </a:r>
            <a:r>
              <a:rPr lang="tr-TR" sz="2400" dirty="0" err="1" smtClean="0"/>
              <a:t>contains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ordered</a:t>
            </a:r>
            <a:r>
              <a:rPr lang="tr-TR" sz="2400" dirty="0" smtClean="0"/>
              <a:t> </a:t>
            </a:r>
            <a:r>
              <a:rPr lang="tr-TR" sz="2400" dirty="0" err="1" smtClean="0"/>
              <a:t>pairs</a:t>
            </a:r>
            <a:r>
              <a:rPr lang="tr-TR" sz="2400" dirty="0" smtClean="0"/>
              <a:t> (3,6), (5,4) </a:t>
            </a:r>
            <a:r>
              <a:rPr lang="tr-TR" sz="2400" dirty="0" err="1" smtClean="0"/>
              <a:t>and</a:t>
            </a:r>
            <a:r>
              <a:rPr lang="tr-TR" sz="2400" dirty="0" smtClean="0"/>
              <a:t> (7,2)</a:t>
            </a:r>
          </a:p>
          <a:p>
            <a:pPr marL="385763" indent="-385763">
              <a:buFont typeface="+mj-lt"/>
              <a:buAutoNum type="alphaLcParenR"/>
            </a:pPr>
            <a:endParaRPr lang="tr-TR" sz="2400" dirty="0" smtClean="0"/>
          </a:p>
          <a:p>
            <a:pPr marL="0" indent="0">
              <a:buNone/>
            </a:pPr>
            <a:r>
              <a:rPr lang="tr-TR" sz="2400" dirty="0" smtClean="0">
                <a:solidFill>
                  <a:schemeClr val="accent2"/>
                </a:solidFill>
              </a:rPr>
              <a:t>b)   </a:t>
            </a:r>
            <a:r>
              <a:rPr lang="tr-TR" sz="2400" dirty="0" smtClean="0"/>
              <a:t>V={(</a:t>
            </a:r>
            <a:r>
              <a:rPr lang="tr-TR" sz="2400" dirty="0" err="1" smtClean="0"/>
              <a:t>x,y</a:t>
            </a:r>
            <a:r>
              <a:rPr lang="tr-TR" sz="2400" dirty="0" smtClean="0"/>
              <a:t>): x&lt;y}</a:t>
            </a:r>
          </a:p>
          <a:p>
            <a:pPr marL="0" indent="0">
              <a:buNone/>
            </a:pPr>
            <a:r>
              <a:rPr lang="tr-TR" sz="2400" dirty="0" smtClean="0"/>
              <a:t>V </a:t>
            </a:r>
            <a:r>
              <a:rPr lang="tr-TR" sz="2400" dirty="0" err="1" smtClean="0"/>
              <a:t>contains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ordered</a:t>
            </a:r>
            <a:r>
              <a:rPr lang="tr-TR" sz="2400" dirty="0" smtClean="0"/>
              <a:t> </a:t>
            </a:r>
            <a:r>
              <a:rPr lang="tr-TR" sz="2400" dirty="0" err="1" smtClean="0"/>
              <a:t>pairs</a:t>
            </a:r>
            <a:r>
              <a:rPr lang="tr-TR" sz="2400" dirty="0" smtClean="0"/>
              <a:t> (1,2), (1,4), (1,6), (3,4), (3,6) </a:t>
            </a:r>
            <a:r>
              <a:rPr lang="tr-TR" sz="2400" dirty="0" err="1" smtClean="0"/>
              <a:t>and</a:t>
            </a:r>
            <a:r>
              <a:rPr lang="tr-TR" sz="2400" dirty="0" smtClean="0"/>
              <a:t> (5,6)</a:t>
            </a:r>
            <a:endParaRPr lang="tr-TR" sz="2400" dirty="0"/>
          </a:p>
          <a:p>
            <a:pPr marL="385763" indent="-385763">
              <a:buFont typeface="+mj-lt"/>
              <a:buAutoNum type="alphaLcParenR"/>
            </a:pPr>
            <a:endParaRPr lang="tr-TR" dirty="0" smtClean="0"/>
          </a:p>
          <a:p>
            <a:pPr marL="385763" indent="-385763">
              <a:buFont typeface="+mj-lt"/>
              <a:buAutoNum type="alphaLcParenR"/>
            </a:pP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03987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Example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following</a:t>
            </a:r>
            <a:r>
              <a:rPr lang="tr-TR" sz="2400" dirty="0"/>
              <a:t> </a:t>
            </a:r>
            <a:r>
              <a:rPr lang="tr-TR" sz="2400" dirty="0" err="1"/>
              <a:t>defines</a:t>
            </a:r>
            <a:r>
              <a:rPr lang="tr-TR" sz="2400" dirty="0"/>
              <a:t> a </a:t>
            </a:r>
            <a:r>
              <a:rPr lang="tr-TR" sz="2400" dirty="0" err="1"/>
              <a:t>relation</a:t>
            </a:r>
            <a:r>
              <a:rPr lang="tr-TR" sz="2400" dirty="0"/>
              <a:t> on A={1,2,3,4,5,6}</a:t>
            </a:r>
          </a:p>
          <a:p>
            <a:pPr marL="0" indent="0">
              <a:buNone/>
            </a:pPr>
            <a:r>
              <a:rPr lang="tr-TR" sz="2400" dirty="0"/>
              <a:t>		R={(</a:t>
            </a:r>
            <a:r>
              <a:rPr lang="tr-TR" sz="2400" dirty="0" err="1"/>
              <a:t>x,y</a:t>
            </a:r>
            <a:r>
              <a:rPr lang="tr-TR" sz="2400" dirty="0"/>
              <a:t>): x is a </a:t>
            </a:r>
            <a:r>
              <a:rPr lang="tr-TR" sz="2400" dirty="0" err="1"/>
              <a:t>divisor</a:t>
            </a:r>
            <a:r>
              <a:rPr lang="tr-TR" sz="2400" dirty="0"/>
              <a:t> of y}</a:t>
            </a: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sz="2400" dirty="0"/>
              <a:t>Write </a:t>
            </a:r>
            <a:r>
              <a:rPr lang="tr-TR" sz="2400" dirty="0" err="1"/>
              <a:t>down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ordered</a:t>
            </a:r>
            <a:r>
              <a:rPr lang="tr-TR" sz="2400" dirty="0"/>
              <a:t> </a:t>
            </a:r>
            <a:r>
              <a:rPr lang="tr-TR" sz="2400" dirty="0" err="1"/>
              <a:t>pairs</a:t>
            </a:r>
            <a:r>
              <a:rPr lang="tr-TR" sz="2400" dirty="0"/>
              <a:t> </a:t>
            </a:r>
            <a:r>
              <a:rPr lang="tr-TR" sz="2400" dirty="0" err="1"/>
              <a:t>belonging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R.</a:t>
            </a:r>
          </a:p>
          <a:p>
            <a:pPr marL="0" indent="0">
              <a:buNone/>
            </a:pPr>
            <a:endParaRPr lang="tr-TR" sz="2400" dirty="0"/>
          </a:p>
          <a:p>
            <a:r>
              <a:rPr lang="tr-TR" sz="2400" dirty="0" err="1" smtClean="0"/>
              <a:t>Note</a:t>
            </a:r>
            <a:r>
              <a:rPr lang="tr-TR" sz="2400" dirty="0" smtClean="0"/>
              <a:t>: </a:t>
            </a:r>
            <a:r>
              <a:rPr lang="en-US" sz="2400" dirty="0"/>
              <a:t>dividend ÷ divisor = </a:t>
            </a:r>
            <a:r>
              <a:rPr lang="en-US" sz="2400" dirty="0" smtClean="0"/>
              <a:t>quotient</a:t>
            </a:r>
            <a:endParaRPr lang="tr-TR" sz="2400" dirty="0" smtClean="0"/>
          </a:p>
          <a:p>
            <a:pPr lvl="1"/>
            <a:r>
              <a:rPr lang="en-US" sz="2100" dirty="0" smtClean="0"/>
              <a:t>Example</a:t>
            </a:r>
            <a:r>
              <a:rPr lang="en-US" sz="2100" dirty="0"/>
              <a:t>: in </a:t>
            </a:r>
            <a:r>
              <a:rPr lang="en-US" sz="2100" b="1" dirty="0"/>
              <a:t>12 ÷ 3 = 4</a:t>
            </a:r>
            <a:r>
              <a:rPr lang="en-US" sz="2100" dirty="0"/>
              <a:t>, 3 is the divisor.</a:t>
            </a:r>
            <a:endParaRPr lang="tr-TR" sz="2100" dirty="0" smtClean="0"/>
          </a:p>
          <a:p>
            <a:pPr marL="385763" indent="-385763">
              <a:buFont typeface="+mj-lt"/>
              <a:buAutoNum type="alphaLcParenR"/>
            </a:pP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3427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Solution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following</a:t>
            </a:r>
            <a:r>
              <a:rPr lang="tr-TR" sz="2400" dirty="0"/>
              <a:t> </a:t>
            </a:r>
            <a:r>
              <a:rPr lang="tr-TR" sz="2400" dirty="0" err="1"/>
              <a:t>defines</a:t>
            </a:r>
            <a:r>
              <a:rPr lang="tr-TR" sz="2400" dirty="0"/>
              <a:t> a </a:t>
            </a:r>
            <a:r>
              <a:rPr lang="tr-TR" sz="2400" dirty="0" err="1"/>
              <a:t>relation</a:t>
            </a:r>
            <a:r>
              <a:rPr lang="tr-TR" sz="2400" dirty="0"/>
              <a:t> on A={1,2,3,4,5,6}</a:t>
            </a:r>
          </a:p>
          <a:p>
            <a:pPr marL="0" indent="0">
              <a:buNone/>
            </a:pPr>
            <a:r>
              <a:rPr lang="tr-TR" sz="2400" dirty="0"/>
              <a:t>		R={(</a:t>
            </a:r>
            <a:r>
              <a:rPr lang="tr-TR" sz="2400" dirty="0" err="1"/>
              <a:t>x,y</a:t>
            </a:r>
            <a:r>
              <a:rPr lang="tr-TR" sz="2400" dirty="0"/>
              <a:t>): x is a </a:t>
            </a:r>
            <a:r>
              <a:rPr lang="tr-TR" sz="2400" dirty="0" err="1"/>
              <a:t>divisor</a:t>
            </a:r>
            <a:r>
              <a:rPr lang="tr-TR" sz="2400" dirty="0"/>
              <a:t> of y}</a:t>
            </a:r>
          </a:p>
          <a:p>
            <a:pPr marL="0" indent="0">
              <a:buNone/>
            </a:pPr>
            <a:r>
              <a:rPr lang="tr-TR" sz="2400" dirty="0"/>
              <a:t>Write </a:t>
            </a:r>
            <a:r>
              <a:rPr lang="tr-TR" sz="2400" dirty="0" err="1"/>
              <a:t>down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ordered</a:t>
            </a:r>
            <a:r>
              <a:rPr lang="tr-TR" sz="2400" dirty="0"/>
              <a:t> </a:t>
            </a:r>
            <a:r>
              <a:rPr lang="tr-TR" sz="2400" dirty="0" err="1"/>
              <a:t>pairs</a:t>
            </a:r>
            <a:r>
              <a:rPr lang="tr-TR" sz="2400" dirty="0"/>
              <a:t> </a:t>
            </a:r>
            <a:r>
              <a:rPr lang="tr-TR" sz="2400" dirty="0" err="1"/>
              <a:t>belonging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R.</a:t>
            </a: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sz="2400" dirty="0"/>
              <a:t>R </a:t>
            </a:r>
            <a:r>
              <a:rPr lang="tr-TR" sz="2400" dirty="0" err="1"/>
              <a:t>contains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pairs</a:t>
            </a:r>
            <a:r>
              <a:rPr lang="tr-TR" sz="2400" dirty="0"/>
              <a:t> (1,1), (1,2), (1,3), (1,4), (1,5), (1,6), (2,2), (2,4), (2,6), (3,3), (3,6), (4,4), (5,5) </a:t>
            </a:r>
            <a:r>
              <a:rPr lang="tr-TR" sz="2400" dirty="0" err="1"/>
              <a:t>and</a:t>
            </a:r>
            <a:r>
              <a:rPr lang="tr-TR" sz="2400" dirty="0"/>
              <a:t> (6,6)</a:t>
            </a:r>
          </a:p>
          <a:p>
            <a:pPr marL="385763" indent="-385763">
              <a:buFont typeface="+mj-lt"/>
              <a:buAutoNum type="alphaLcParenR"/>
            </a:pPr>
            <a:endParaRPr lang="tr-TR" dirty="0" smtClean="0"/>
          </a:p>
          <a:p>
            <a:pPr marL="385763" indent="-385763">
              <a:buFont typeface="+mj-lt"/>
              <a:buAutoNum type="alphaLcParenR"/>
            </a:pP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0701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Graph</a:t>
            </a:r>
            <a:r>
              <a:rPr lang="tr-TR" dirty="0" smtClean="0"/>
              <a:t> </a:t>
            </a:r>
            <a:r>
              <a:rPr lang="tr-TR" dirty="0" err="1" smtClean="0"/>
              <a:t>Representation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28800"/>
            <a:ext cx="6958059" cy="484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1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Example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following</a:t>
            </a:r>
            <a:r>
              <a:rPr lang="tr-TR" sz="2400" dirty="0"/>
              <a:t> </a:t>
            </a:r>
            <a:r>
              <a:rPr lang="tr-TR" sz="2400" dirty="0" err="1"/>
              <a:t>defines</a:t>
            </a:r>
            <a:r>
              <a:rPr lang="tr-TR" sz="2400" dirty="0"/>
              <a:t> a </a:t>
            </a:r>
            <a:r>
              <a:rPr lang="tr-TR" sz="2400" dirty="0" err="1"/>
              <a:t>relation</a:t>
            </a:r>
            <a:r>
              <a:rPr lang="tr-TR" sz="2400" dirty="0"/>
              <a:t> on A={1,2,3,4,5,6}</a:t>
            </a:r>
          </a:p>
          <a:p>
            <a:pPr marL="0" indent="0">
              <a:buNone/>
            </a:pPr>
            <a:r>
              <a:rPr lang="tr-TR" sz="2400" dirty="0"/>
              <a:t>		R={(</a:t>
            </a:r>
            <a:r>
              <a:rPr lang="tr-TR" sz="2400" dirty="0" err="1"/>
              <a:t>x,y</a:t>
            </a:r>
            <a:r>
              <a:rPr lang="tr-TR" sz="2400" dirty="0"/>
              <a:t>): x is a </a:t>
            </a:r>
            <a:r>
              <a:rPr lang="tr-TR" sz="2400" dirty="0" err="1"/>
              <a:t>divisor</a:t>
            </a:r>
            <a:r>
              <a:rPr lang="tr-TR" sz="2400" dirty="0"/>
              <a:t> of y}</a:t>
            </a: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sz="2400" dirty="0"/>
              <a:t>Draw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directed</a:t>
            </a:r>
            <a:r>
              <a:rPr lang="tr-TR" sz="2400" dirty="0"/>
              <a:t> </a:t>
            </a:r>
            <a:r>
              <a:rPr lang="tr-TR" sz="2400" dirty="0" err="1"/>
              <a:t>graph</a:t>
            </a:r>
            <a:r>
              <a:rPr lang="tr-TR" sz="2400" dirty="0"/>
              <a:t> </a:t>
            </a:r>
            <a:r>
              <a:rPr lang="tr-TR" sz="2400" dirty="0" err="1"/>
              <a:t>representation</a:t>
            </a:r>
            <a:r>
              <a:rPr lang="tr-TR" sz="2400" dirty="0"/>
              <a:t> of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relation</a:t>
            </a:r>
            <a:r>
              <a:rPr lang="tr-TR" sz="2400" dirty="0"/>
              <a:t> R.</a:t>
            </a:r>
          </a:p>
          <a:p>
            <a:pPr marL="0" indent="0">
              <a:buNone/>
            </a:pPr>
            <a:endParaRPr lang="tr-TR" dirty="0"/>
          </a:p>
          <a:p>
            <a:pPr marL="385763" indent="-385763">
              <a:buFont typeface="+mj-lt"/>
              <a:buAutoNum type="alphaLcParenR"/>
            </a:pPr>
            <a:endParaRPr lang="tr-TR" dirty="0" smtClean="0"/>
          </a:p>
          <a:p>
            <a:pPr marL="385763" indent="-385763">
              <a:buFont typeface="+mj-lt"/>
              <a:buAutoNum type="alphaLcParenR"/>
            </a:pP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8724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44" y="1700808"/>
            <a:ext cx="8266105" cy="4464496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Solution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3009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Array</a:t>
            </a:r>
            <a:r>
              <a:rPr lang="tr-TR" dirty="0" smtClean="0"/>
              <a:t> </a:t>
            </a:r>
            <a:r>
              <a:rPr lang="tr-TR" dirty="0" err="1"/>
              <a:t>Representation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57" y="1772816"/>
            <a:ext cx="8318143" cy="35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5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</a:t>
            </a:r>
            <a:r>
              <a:rPr lang="tr-TR" dirty="0" err="1" smtClean="0"/>
              <a:t>nswer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1) Which </a:t>
            </a:r>
            <a:r>
              <a:rPr lang="en-US" sz="2000" dirty="0"/>
              <a:t>of the following statements is the </a:t>
            </a:r>
            <a:r>
              <a:rPr lang="en-US" sz="2000" b="1" dirty="0"/>
              <a:t>negation</a:t>
            </a:r>
            <a:r>
              <a:rPr lang="en-US" sz="2000" dirty="0"/>
              <a:t> of the statements “4 is odd or -9 is positive”?</a:t>
            </a:r>
            <a:br>
              <a:rPr lang="en-US" sz="2000" dirty="0"/>
            </a:br>
            <a:r>
              <a:rPr lang="en-US" sz="2000" dirty="0"/>
              <a:t>a) 4 is even or -9 is not negative</a:t>
            </a:r>
            <a:br>
              <a:rPr lang="en-US" sz="2000" dirty="0"/>
            </a:br>
            <a:r>
              <a:rPr lang="en-US" sz="2000" dirty="0"/>
              <a:t>b) 4 is odd or -9 is not negative</a:t>
            </a:r>
            <a:br>
              <a:rPr lang="en-US" sz="2000" dirty="0"/>
            </a:br>
            <a:r>
              <a:rPr lang="en-US" sz="2000" dirty="0"/>
              <a:t>c) 4 is even and -9 is negative</a:t>
            </a:r>
            <a:br>
              <a:rPr lang="en-US" sz="2000" dirty="0"/>
            </a:br>
            <a:r>
              <a:rPr lang="en-US" sz="2000" dirty="0"/>
              <a:t>d) 4 is odd and -9 is not </a:t>
            </a:r>
            <a:r>
              <a:rPr lang="en-US" sz="2000" dirty="0" smtClean="0"/>
              <a:t>negative</a:t>
            </a:r>
            <a:endParaRPr lang="tr-TR" sz="2000" dirty="0" smtClean="0"/>
          </a:p>
          <a:p>
            <a:pPr marL="0" indent="0">
              <a:buNone/>
            </a:pPr>
            <a:endParaRPr lang="tr-TR" sz="2000" dirty="0"/>
          </a:p>
          <a:p>
            <a:r>
              <a:rPr lang="en-US" sz="2000" dirty="0"/>
              <a:t>Answer: c</a:t>
            </a:r>
            <a:br>
              <a:rPr lang="en-US" sz="2000" dirty="0"/>
            </a:br>
            <a:r>
              <a:rPr lang="en-US" sz="2000" dirty="0"/>
              <a:t>Explanation: Using De Morgan’s Law ~(A V B) &lt;-&gt; ~A ∧ ~</a:t>
            </a:r>
            <a:r>
              <a:rPr lang="en-US" sz="2000" dirty="0" smtClean="0"/>
              <a:t>B</a:t>
            </a:r>
            <a:endParaRPr lang="tr-TR" sz="20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00334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Array</a:t>
            </a:r>
            <a:r>
              <a:rPr lang="tr-TR" dirty="0"/>
              <a:t> </a:t>
            </a:r>
            <a:r>
              <a:rPr lang="tr-TR" dirty="0" err="1"/>
              <a:t>Representation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7" y="1700808"/>
            <a:ext cx="8658564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5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Example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/>
              <a:t>A={1,3,5,7} </a:t>
            </a:r>
            <a:r>
              <a:rPr lang="tr-TR" sz="2400" dirty="0" err="1"/>
              <a:t>and</a:t>
            </a:r>
            <a:r>
              <a:rPr lang="tr-TR" sz="2400" dirty="0"/>
              <a:t> B={2,4,6}</a:t>
            </a: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sz="2400" dirty="0" smtClean="0"/>
              <a:t>U</a:t>
            </a:r>
            <a:r>
              <a:rPr lang="tr-TR" sz="2400" dirty="0"/>
              <a:t>={(</a:t>
            </a:r>
            <a:r>
              <a:rPr lang="tr-TR" sz="2400" dirty="0" err="1"/>
              <a:t>x,y</a:t>
            </a:r>
            <a:r>
              <a:rPr lang="tr-TR" sz="2400" dirty="0"/>
              <a:t>): </a:t>
            </a:r>
            <a:r>
              <a:rPr lang="tr-TR" sz="2400" dirty="0" err="1"/>
              <a:t>x+y</a:t>
            </a:r>
            <a:r>
              <a:rPr lang="tr-TR" sz="2400" dirty="0"/>
              <a:t>=9}</a:t>
            </a: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sz="2400" dirty="0"/>
              <a:t>Draw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b="1" dirty="0" err="1"/>
              <a:t>matrix</a:t>
            </a:r>
            <a:r>
              <a:rPr lang="tr-TR" sz="2400" dirty="0"/>
              <a:t> </a:t>
            </a:r>
            <a:r>
              <a:rPr lang="tr-TR" sz="2400" dirty="0" err="1"/>
              <a:t>representation</a:t>
            </a:r>
            <a:r>
              <a:rPr lang="tr-TR" sz="2400" dirty="0"/>
              <a:t> of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relation</a:t>
            </a:r>
            <a:r>
              <a:rPr lang="tr-TR" sz="2400" dirty="0"/>
              <a:t> R.</a:t>
            </a:r>
          </a:p>
          <a:p>
            <a:pPr marL="0" indent="0">
              <a:buNone/>
            </a:pPr>
            <a:endParaRPr lang="tr-TR" dirty="0"/>
          </a:p>
          <a:p>
            <a:pPr marL="385763" indent="-385763">
              <a:buFont typeface="+mj-lt"/>
              <a:buAutoNum type="alphaLcParenR"/>
            </a:pPr>
            <a:endParaRPr lang="tr-TR" dirty="0" smtClean="0"/>
          </a:p>
          <a:p>
            <a:pPr marL="385763" indent="-385763">
              <a:buFont typeface="+mj-lt"/>
              <a:buAutoNum type="alphaLcParenR"/>
            </a:pP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9020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Solution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/>
              <a:t>A</a:t>
            </a:r>
            <a:r>
              <a:rPr lang="tr-TR" sz="2400" dirty="0"/>
              <a:t>={1,3,5,7} </a:t>
            </a:r>
            <a:r>
              <a:rPr lang="tr-TR" sz="2400" dirty="0" err="1"/>
              <a:t>and</a:t>
            </a:r>
            <a:r>
              <a:rPr lang="tr-TR" sz="2400" dirty="0"/>
              <a:t> B={2,4,6}</a:t>
            </a:r>
          </a:p>
          <a:p>
            <a:pPr marL="0" indent="0">
              <a:buNone/>
            </a:pPr>
            <a:r>
              <a:rPr lang="tr-TR" sz="2400" dirty="0" smtClean="0"/>
              <a:t>U</a:t>
            </a:r>
            <a:r>
              <a:rPr lang="tr-TR" sz="2400" dirty="0"/>
              <a:t>={(</a:t>
            </a:r>
            <a:r>
              <a:rPr lang="tr-TR" sz="2400" dirty="0" err="1"/>
              <a:t>x,y</a:t>
            </a:r>
            <a:r>
              <a:rPr lang="tr-TR" sz="2400" dirty="0"/>
              <a:t>): </a:t>
            </a:r>
            <a:r>
              <a:rPr lang="tr-TR" sz="2400" dirty="0" err="1"/>
              <a:t>x+y</a:t>
            </a:r>
            <a:r>
              <a:rPr lang="tr-TR" sz="2400" dirty="0"/>
              <a:t>=9}</a:t>
            </a:r>
          </a:p>
          <a:p>
            <a:pPr marL="0" indent="0">
              <a:buNone/>
            </a:pPr>
            <a:r>
              <a:rPr lang="tr-TR" sz="2400" dirty="0"/>
              <a:t>U </a:t>
            </a:r>
            <a:r>
              <a:rPr lang="tr-TR" sz="2400" dirty="0" err="1"/>
              <a:t>contains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ordered</a:t>
            </a:r>
            <a:r>
              <a:rPr lang="tr-TR" sz="2400" dirty="0"/>
              <a:t> </a:t>
            </a:r>
            <a:r>
              <a:rPr lang="tr-TR" sz="2400" dirty="0" err="1"/>
              <a:t>pairs</a:t>
            </a:r>
            <a:r>
              <a:rPr lang="tr-TR" sz="2400" dirty="0"/>
              <a:t> (3,6), (5,4) </a:t>
            </a:r>
            <a:r>
              <a:rPr lang="tr-TR" sz="2400" dirty="0" err="1"/>
              <a:t>and</a:t>
            </a:r>
            <a:r>
              <a:rPr lang="tr-TR" sz="2400" dirty="0"/>
              <a:t> (7,2)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385763" indent="-385763">
              <a:buFont typeface="+mj-lt"/>
              <a:buAutoNum type="alphaLcParenR"/>
            </a:pPr>
            <a:endParaRPr lang="tr-TR" dirty="0" smtClean="0"/>
          </a:p>
          <a:p>
            <a:pPr marL="385763" indent="-385763">
              <a:buFont typeface="+mj-lt"/>
              <a:buAutoNum type="alphaLcParenR"/>
            </a:pPr>
            <a:endParaRPr lang="tr-TR" dirty="0" smtClean="0"/>
          </a:p>
          <a:p>
            <a:pPr marL="385763" indent="-385763">
              <a:buFont typeface="+mj-lt"/>
              <a:buAutoNum type="alphaLcParenR"/>
            </a:pPr>
            <a:endParaRPr lang="tr-TR" dirty="0" smtClean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284984"/>
            <a:ext cx="2520280" cy="262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097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tr-TR" sz="2400" dirty="0" smtClean="0"/>
                  <a:t>The</a:t>
                </a:r>
                <a:r>
                  <a:rPr lang="tr-TR" sz="2400" dirty="0"/>
                  <a:t> </a:t>
                </a:r>
                <a:r>
                  <a:rPr lang="tr-TR" sz="2400" dirty="0" err="1"/>
                  <a:t>relation</a:t>
                </a:r>
                <a:r>
                  <a:rPr lang="tr-TR" sz="2400" dirty="0"/>
                  <a:t> R on </a:t>
                </a:r>
                <a:r>
                  <a:rPr lang="tr-TR" sz="2400" dirty="0" err="1"/>
                  <a:t>the</a:t>
                </a:r>
                <a:r>
                  <a:rPr lang="tr-TR" sz="2400" dirty="0"/>
                  <a:t> set A={</a:t>
                </a:r>
                <a:r>
                  <a:rPr lang="tr-TR" sz="2400" dirty="0" err="1"/>
                  <a:t>a,b,c,d</a:t>
                </a:r>
                <a:r>
                  <a:rPr lang="tr-TR" sz="2400" dirty="0"/>
                  <a:t>} has </a:t>
                </a:r>
                <a:r>
                  <a:rPr lang="tr-TR" sz="2400" dirty="0" err="1"/>
                  <a:t>the</a:t>
                </a:r>
                <a:r>
                  <a:rPr lang="tr-TR" sz="2400" dirty="0"/>
                  <a:t> </a:t>
                </a:r>
                <a:r>
                  <a:rPr lang="tr-TR" sz="2400" dirty="0" err="1"/>
                  <a:t>following</a:t>
                </a:r>
                <a:r>
                  <a:rPr lang="tr-TR" sz="2400" dirty="0"/>
                  <a:t> </a:t>
                </a:r>
                <a:r>
                  <a:rPr lang="tr-TR" sz="2400" dirty="0" err="1"/>
                  <a:t>matrix</a:t>
                </a:r>
                <a:r>
                  <a:rPr lang="tr-TR" sz="2400" dirty="0"/>
                  <a:t> </a:t>
                </a:r>
                <a:r>
                  <a:rPr lang="tr-TR" sz="2400" dirty="0" err="1"/>
                  <a:t>representation</a:t>
                </a:r>
                <a:r>
                  <a:rPr lang="tr-TR" sz="2400" dirty="0"/>
                  <a:t> </a:t>
                </a:r>
                <a:r>
                  <a:rPr lang="tr-TR" sz="2400" dirty="0" err="1"/>
                  <a:t>where</a:t>
                </a:r>
                <a:r>
                  <a:rPr lang="tr-TR" sz="2400" dirty="0"/>
                  <a:t> </a:t>
                </a:r>
                <a:r>
                  <a:rPr lang="tr-TR" sz="2400" dirty="0" err="1"/>
                  <a:t>rows</a:t>
                </a:r>
                <a:r>
                  <a:rPr lang="tr-TR" sz="2400" dirty="0"/>
                  <a:t> </a:t>
                </a:r>
                <a:r>
                  <a:rPr lang="tr-TR" sz="2400" dirty="0" err="1"/>
                  <a:t>and</a:t>
                </a:r>
                <a:r>
                  <a:rPr lang="tr-TR" sz="2400" dirty="0"/>
                  <a:t> </a:t>
                </a:r>
                <a:r>
                  <a:rPr lang="tr-TR" sz="2400" dirty="0" err="1"/>
                  <a:t>columns</a:t>
                </a:r>
                <a:r>
                  <a:rPr lang="tr-TR" sz="2400" dirty="0"/>
                  <a:t> </a:t>
                </a:r>
                <a:r>
                  <a:rPr lang="tr-TR" sz="2400" dirty="0" err="1"/>
                  <a:t>have</a:t>
                </a:r>
                <a:r>
                  <a:rPr lang="tr-TR" sz="2400" dirty="0"/>
                  <a:t> </a:t>
                </a:r>
                <a:r>
                  <a:rPr lang="tr-TR" sz="2400" dirty="0" err="1"/>
                  <a:t>been</a:t>
                </a:r>
                <a:r>
                  <a:rPr lang="tr-TR" sz="2400" dirty="0"/>
                  <a:t> </a:t>
                </a:r>
                <a:r>
                  <a:rPr lang="tr-TR" sz="2400" dirty="0" err="1"/>
                  <a:t>labelled</a:t>
                </a:r>
                <a:r>
                  <a:rPr lang="tr-TR" sz="2400" dirty="0"/>
                  <a:t> </a:t>
                </a:r>
                <a:r>
                  <a:rPr lang="tr-TR" sz="2400" dirty="0" err="1"/>
                  <a:t>by</a:t>
                </a:r>
                <a:r>
                  <a:rPr lang="tr-TR" sz="2400" dirty="0"/>
                  <a:t> </a:t>
                </a:r>
                <a:r>
                  <a:rPr lang="tr-TR" sz="2400" dirty="0" err="1"/>
                  <a:t>the</a:t>
                </a:r>
                <a:r>
                  <a:rPr lang="tr-TR" sz="2400" dirty="0"/>
                  <a:t> </a:t>
                </a:r>
                <a:r>
                  <a:rPr lang="tr-TR" sz="2400" dirty="0" err="1"/>
                  <a:t>elements</a:t>
                </a:r>
                <a:r>
                  <a:rPr lang="tr-TR" sz="2400" dirty="0"/>
                  <a:t> of </a:t>
                </a:r>
                <a:r>
                  <a:rPr lang="tr-TR" sz="2400" dirty="0" err="1"/>
                  <a:t>the</a:t>
                </a:r>
                <a:r>
                  <a:rPr lang="tr-TR" sz="2400" dirty="0"/>
                  <a:t> A </a:t>
                </a:r>
                <a:r>
                  <a:rPr lang="tr-TR" sz="2400" dirty="0" err="1"/>
                  <a:t>the</a:t>
                </a:r>
                <a:r>
                  <a:rPr lang="tr-TR" sz="2400" dirty="0"/>
                  <a:t> </a:t>
                </a:r>
                <a:r>
                  <a:rPr lang="tr-TR" sz="2400" dirty="0" err="1"/>
                  <a:t>order</a:t>
                </a:r>
                <a:r>
                  <a:rPr lang="tr-TR" sz="2400" dirty="0"/>
                  <a:t> </a:t>
                </a:r>
                <a:r>
                  <a:rPr lang="tr-TR" sz="2400" dirty="0" err="1"/>
                  <a:t>given</a:t>
                </a:r>
                <a:r>
                  <a:rPr lang="tr-TR" sz="2400" dirty="0"/>
                  <a:t>. </a:t>
                </a:r>
                <a:r>
                  <a:rPr lang="tr-TR" sz="2400" dirty="0" err="1"/>
                  <a:t>List</a:t>
                </a:r>
                <a:r>
                  <a:rPr lang="tr-TR" sz="2400" dirty="0"/>
                  <a:t> </a:t>
                </a:r>
                <a:r>
                  <a:rPr lang="tr-TR" sz="2400" dirty="0" err="1"/>
                  <a:t>the</a:t>
                </a:r>
                <a:r>
                  <a:rPr lang="tr-TR" sz="2400" dirty="0"/>
                  <a:t> </a:t>
                </a:r>
                <a:r>
                  <a:rPr lang="tr-TR" sz="2400" dirty="0" err="1"/>
                  <a:t>ordered</a:t>
                </a:r>
                <a:r>
                  <a:rPr lang="tr-TR" sz="2400" dirty="0"/>
                  <a:t> </a:t>
                </a:r>
                <a:r>
                  <a:rPr lang="tr-TR" sz="2400" dirty="0" err="1"/>
                  <a:t>pairs</a:t>
                </a:r>
                <a:r>
                  <a:rPr lang="tr-TR" sz="2400" dirty="0"/>
                  <a:t> </a:t>
                </a:r>
                <a:r>
                  <a:rPr lang="tr-TR" sz="2400" dirty="0" err="1"/>
                  <a:t>belonging</a:t>
                </a:r>
                <a:r>
                  <a:rPr lang="tr-TR" sz="2400" dirty="0"/>
                  <a:t> </a:t>
                </a:r>
                <a:r>
                  <a:rPr lang="tr-TR" sz="2400" dirty="0" err="1"/>
                  <a:t>to</a:t>
                </a:r>
                <a:r>
                  <a:rPr lang="tr-TR" sz="2400" dirty="0"/>
                  <a:t> R.</a:t>
                </a:r>
              </a:p>
              <a:p>
                <a:endParaRPr lang="tr-T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50" t="-1085" r="-52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6877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Solution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81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/>
              <a:t>relation</a:t>
            </a:r>
            <a:r>
              <a:rPr lang="tr-TR" sz="2400" dirty="0"/>
              <a:t> R on </a:t>
            </a:r>
            <a:r>
              <a:rPr lang="tr-TR" sz="2400" dirty="0" err="1"/>
              <a:t>the</a:t>
            </a:r>
            <a:r>
              <a:rPr lang="tr-TR" sz="2400" dirty="0"/>
              <a:t> set A={</a:t>
            </a:r>
            <a:r>
              <a:rPr lang="tr-TR" sz="2400" dirty="0" err="1"/>
              <a:t>a,b,c,d</a:t>
            </a:r>
            <a:r>
              <a:rPr lang="tr-TR" sz="2400" dirty="0"/>
              <a:t>} has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following</a:t>
            </a:r>
            <a:r>
              <a:rPr lang="tr-TR" sz="2400" dirty="0"/>
              <a:t> </a:t>
            </a:r>
            <a:r>
              <a:rPr lang="tr-TR" sz="2400" dirty="0" err="1"/>
              <a:t>matrix</a:t>
            </a:r>
            <a:r>
              <a:rPr lang="tr-TR" sz="2400" dirty="0"/>
              <a:t> </a:t>
            </a:r>
            <a:r>
              <a:rPr lang="tr-TR" sz="2400" dirty="0" err="1"/>
              <a:t>representation</a:t>
            </a:r>
            <a:r>
              <a:rPr lang="tr-TR" sz="2400" dirty="0"/>
              <a:t> </a:t>
            </a:r>
            <a:r>
              <a:rPr lang="tr-TR" sz="2400" dirty="0" err="1"/>
              <a:t>where</a:t>
            </a:r>
            <a:r>
              <a:rPr lang="tr-TR" sz="2400" dirty="0"/>
              <a:t> </a:t>
            </a:r>
            <a:r>
              <a:rPr lang="tr-TR" sz="2400" dirty="0" err="1"/>
              <a:t>rows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columns</a:t>
            </a:r>
            <a:r>
              <a:rPr lang="tr-TR" sz="2400" dirty="0"/>
              <a:t> </a:t>
            </a:r>
            <a:r>
              <a:rPr lang="tr-TR" sz="2400" dirty="0" err="1"/>
              <a:t>have</a:t>
            </a:r>
            <a:r>
              <a:rPr lang="tr-TR" sz="2400" dirty="0"/>
              <a:t> </a:t>
            </a:r>
            <a:r>
              <a:rPr lang="tr-TR" sz="2400" dirty="0" err="1"/>
              <a:t>been</a:t>
            </a:r>
            <a:r>
              <a:rPr lang="tr-TR" sz="2400" dirty="0"/>
              <a:t> </a:t>
            </a:r>
            <a:r>
              <a:rPr lang="tr-TR" sz="2400" dirty="0" err="1"/>
              <a:t>labelled</a:t>
            </a:r>
            <a:r>
              <a:rPr lang="tr-TR" sz="2400" dirty="0"/>
              <a:t> </a:t>
            </a:r>
            <a:r>
              <a:rPr lang="tr-TR" sz="2400" dirty="0" err="1"/>
              <a:t>by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elements</a:t>
            </a:r>
            <a:r>
              <a:rPr lang="tr-TR" sz="2400" dirty="0"/>
              <a:t> of </a:t>
            </a:r>
            <a:r>
              <a:rPr lang="tr-TR" sz="2400" dirty="0" err="1"/>
              <a:t>the</a:t>
            </a:r>
            <a:r>
              <a:rPr lang="tr-TR" sz="2400" dirty="0"/>
              <a:t> A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order</a:t>
            </a:r>
            <a:r>
              <a:rPr lang="tr-TR" sz="2400" dirty="0"/>
              <a:t> </a:t>
            </a:r>
            <a:r>
              <a:rPr lang="tr-TR" sz="2400" dirty="0" err="1"/>
              <a:t>given</a:t>
            </a:r>
            <a:r>
              <a:rPr lang="tr-TR" sz="2400" dirty="0"/>
              <a:t>. </a:t>
            </a:r>
            <a:r>
              <a:rPr lang="tr-TR" sz="2400" dirty="0" err="1"/>
              <a:t>List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ordered</a:t>
            </a:r>
            <a:r>
              <a:rPr lang="tr-TR" sz="2400" dirty="0"/>
              <a:t> </a:t>
            </a:r>
            <a:r>
              <a:rPr lang="tr-TR" sz="2400" dirty="0" err="1"/>
              <a:t>pairs</a:t>
            </a:r>
            <a:r>
              <a:rPr lang="tr-TR" sz="2400" dirty="0"/>
              <a:t> </a:t>
            </a:r>
            <a:r>
              <a:rPr lang="tr-TR" sz="2400" dirty="0" err="1"/>
              <a:t>belonging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R.</a:t>
            </a:r>
          </a:p>
          <a:p>
            <a:pPr marL="0" indent="0">
              <a:buNone/>
            </a:pPr>
            <a:endParaRPr lang="tr-TR" sz="1650" dirty="0"/>
          </a:p>
          <a:p>
            <a:pPr marL="0" indent="0">
              <a:buNone/>
            </a:pPr>
            <a:endParaRPr lang="tr-TR" sz="1650" dirty="0"/>
          </a:p>
          <a:p>
            <a:pPr marL="0" indent="0">
              <a:buNone/>
            </a:pPr>
            <a:endParaRPr lang="tr-TR" sz="165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tr-TR" sz="165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tr-TR" sz="1650" dirty="0"/>
          </a:p>
          <a:p>
            <a:pPr marL="385763" indent="-385763">
              <a:buFont typeface="+mj-lt"/>
              <a:buAutoNum type="alphaLcParenR"/>
            </a:pPr>
            <a:endParaRPr lang="tr-TR" sz="1650" dirty="0"/>
          </a:p>
          <a:p>
            <a:pPr marL="385763" indent="-385763">
              <a:buFont typeface="+mj-lt"/>
              <a:buAutoNum type="alphaLcParenR"/>
            </a:pPr>
            <a:endParaRPr lang="tr-TR" sz="1650" dirty="0"/>
          </a:p>
          <a:p>
            <a:pPr marL="0" indent="0">
              <a:buNone/>
            </a:pPr>
            <a:endParaRPr lang="tr-TR" sz="165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sz="2400" dirty="0">
                <a:solidFill>
                  <a:srgbClr val="BA067E"/>
                </a:solidFill>
              </a:rPr>
              <a:t>R </a:t>
            </a:r>
            <a:r>
              <a:rPr lang="tr-TR" sz="2400" dirty="0" err="1">
                <a:solidFill>
                  <a:srgbClr val="BA067E"/>
                </a:solidFill>
              </a:rPr>
              <a:t>contains</a:t>
            </a:r>
            <a:r>
              <a:rPr lang="tr-TR" sz="2400" dirty="0">
                <a:solidFill>
                  <a:srgbClr val="BA067E"/>
                </a:solidFill>
              </a:rPr>
              <a:t> </a:t>
            </a:r>
            <a:r>
              <a:rPr lang="tr-TR" sz="2400" dirty="0" err="1">
                <a:solidFill>
                  <a:srgbClr val="BA067E"/>
                </a:solidFill>
              </a:rPr>
              <a:t>the</a:t>
            </a:r>
            <a:r>
              <a:rPr lang="tr-TR" sz="2400" dirty="0">
                <a:solidFill>
                  <a:srgbClr val="BA067E"/>
                </a:solidFill>
              </a:rPr>
              <a:t> </a:t>
            </a:r>
            <a:r>
              <a:rPr lang="tr-TR" sz="2400" dirty="0" err="1">
                <a:solidFill>
                  <a:srgbClr val="BA067E"/>
                </a:solidFill>
              </a:rPr>
              <a:t>ordered</a:t>
            </a:r>
            <a:r>
              <a:rPr lang="tr-TR" sz="2400" dirty="0">
                <a:solidFill>
                  <a:srgbClr val="BA067E"/>
                </a:solidFill>
              </a:rPr>
              <a:t> </a:t>
            </a:r>
            <a:r>
              <a:rPr lang="tr-TR" sz="2400" dirty="0" err="1">
                <a:solidFill>
                  <a:srgbClr val="BA067E"/>
                </a:solidFill>
              </a:rPr>
              <a:t>pairs</a:t>
            </a:r>
            <a:r>
              <a:rPr lang="tr-TR" sz="2400" dirty="0">
                <a:solidFill>
                  <a:srgbClr val="BA067E"/>
                </a:solidFill>
              </a:rPr>
              <a:t> (</a:t>
            </a:r>
            <a:r>
              <a:rPr lang="tr-TR" sz="2400" dirty="0" err="1">
                <a:solidFill>
                  <a:srgbClr val="BA067E"/>
                </a:solidFill>
              </a:rPr>
              <a:t>a,b</a:t>
            </a:r>
            <a:r>
              <a:rPr lang="tr-TR" sz="2400" dirty="0">
                <a:solidFill>
                  <a:srgbClr val="BA067E"/>
                </a:solidFill>
              </a:rPr>
              <a:t>), (</a:t>
            </a:r>
            <a:r>
              <a:rPr lang="tr-TR" sz="2400" dirty="0" err="1">
                <a:solidFill>
                  <a:srgbClr val="BA067E"/>
                </a:solidFill>
              </a:rPr>
              <a:t>a,c</a:t>
            </a:r>
            <a:r>
              <a:rPr lang="tr-TR" sz="2400" dirty="0">
                <a:solidFill>
                  <a:srgbClr val="BA067E"/>
                </a:solidFill>
              </a:rPr>
              <a:t>), (</a:t>
            </a:r>
            <a:r>
              <a:rPr lang="tr-TR" sz="2400" dirty="0" err="1">
                <a:solidFill>
                  <a:srgbClr val="BA067E"/>
                </a:solidFill>
              </a:rPr>
              <a:t>b,c</a:t>
            </a:r>
            <a:r>
              <a:rPr lang="tr-TR" sz="2400" dirty="0">
                <a:solidFill>
                  <a:srgbClr val="BA067E"/>
                </a:solidFill>
              </a:rPr>
              <a:t>), (</a:t>
            </a:r>
            <a:r>
              <a:rPr lang="tr-TR" sz="2400" dirty="0" err="1">
                <a:solidFill>
                  <a:srgbClr val="BA067E"/>
                </a:solidFill>
              </a:rPr>
              <a:t>b,d</a:t>
            </a:r>
            <a:r>
              <a:rPr lang="tr-TR" sz="2400" dirty="0">
                <a:solidFill>
                  <a:srgbClr val="BA067E"/>
                </a:solidFill>
              </a:rPr>
              <a:t>), (</a:t>
            </a:r>
            <a:r>
              <a:rPr lang="tr-TR" sz="2400" dirty="0" err="1">
                <a:solidFill>
                  <a:srgbClr val="BA067E"/>
                </a:solidFill>
              </a:rPr>
              <a:t>c,b</a:t>
            </a:r>
            <a:r>
              <a:rPr lang="tr-TR" sz="2400" dirty="0">
                <a:solidFill>
                  <a:srgbClr val="BA067E"/>
                </a:solidFill>
              </a:rPr>
              <a:t>), (</a:t>
            </a:r>
            <a:r>
              <a:rPr lang="tr-TR" sz="2400" dirty="0" err="1">
                <a:solidFill>
                  <a:srgbClr val="BA067E"/>
                </a:solidFill>
              </a:rPr>
              <a:t>d,a</a:t>
            </a:r>
            <a:r>
              <a:rPr lang="tr-TR" sz="2400" dirty="0">
                <a:solidFill>
                  <a:srgbClr val="BA067E"/>
                </a:solidFill>
              </a:rPr>
              <a:t>), (</a:t>
            </a:r>
            <a:r>
              <a:rPr lang="tr-TR" sz="2400" dirty="0" err="1">
                <a:solidFill>
                  <a:srgbClr val="BA067E"/>
                </a:solidFill>
              </a:rPr>
              <a:t>d,b</a:t>
            </a:r>
            <a:r>
              <a:rPr lang="tr-TR" sz="2400" dirty="0">
                <a:solidFill>
                  <a:srgbClr val="BA067E"/>
                </a:solidFill>
              </a:rPr>
              <a:t>), (</a:t>
            </a:r>
            <a:r>
              <a:rPr lang="tr-TR" sz="2400" dirty="0" err="1">
                <a:solidFill>
                  <a:srgbClr val="BA067E"/>
                </a:solidFill>
              </a:rPr>
              <a:t>d,d</a:t>
            </a:r>
            <a:r>
              <a:rPr lang="tr-TR" sz="2400" dirty="0">
                <a:solidFill>
                  <a:srgbClr val="BA067E"/>
                </a:solidFill>
              </a:rPr>
              <a:t>)</a:t>
            </a:r>
          </a:p>
          <a:p>
            <a:pPr marL="385763" indent="-385763">
              <a:buFont typeface="+mj-lt"/>
              <a:buAutoNum type="alphaLcParenR"/>
            </a:pPr>
            <a:endParaRPr lang="tr-TR" dirty="0" smtClean="0"/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3284984"/>
            <a:ext cx="2193131" cy="186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998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/>
              <a:t>Write </a:t>
            </a:r>
            <a:r>
              <a:rPr lang="tr-TR" sz="2400" dirty="0" err="1"/>
              <a:t>down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matrix</a:t>
            </a:r>
            <a:r>
              <a:rPr lang="tr-TR" sz="2400" dirty="0"/>
              <a:t> </a:t>
            </a:r>
            <a:r>
              <a:rPr lang="tr-TR" sz="2400" dirty="0" err="1"/>
              <a:t>representation</a:t>
            </a:r>
            <a:r>
              <a:rPr lang="tr-TR" sz="2400" dirty="0"/>
              <a:t> of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relation</a:t>
            </a:r>
            <a:r>
              <a:rPr lang="tr-TR" sz="2400" dirty="0"/>
              <a:t> R</a:t>
            </a: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sz="2400" dirty="0"/>
              <a:t>R </a:t>
            </a:r>
            <a:r>
              <a:rPr lang="tr-TR" sz="2400" dirty="0" err="1"/>
              <a:t>contains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pairs</a:t>
            </a:r>
            <a:r>
              <a:rPr lang="tr-TR" sz="2400" dirty="0"/>
              <a:t> (1,1), (1,2), (1,3), (1,4), (1,5), (1,6), (2,2), (2,4), (2,6), (3,3), (3,6), (4,4), (5,5) </a:t>
            </a:r>
            <a:r>
              <a:rPr lang="tr-TR" sz="2400" dirty="0" err="1"/>
              <a:t>and</a:t>
            </a:r>
            <a:r>
              <a:rPr lang="tr-TR" sz="2400" dirty="0"/>
              <a:t> (6,6)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38868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Solution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 smtClean="0"/>
              <a:t>R </a:t>
            </a:r>
            <a:r>
              <a:rPr lang="tr-TR" dirty="0" err="1" smtClean="0"/>
              <a:t>contains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pairs</a:t>
            </a:r>
            <a:r>
              <a:rPr lang="tr-TR" dirty="0" smtClean="0"/>
              <a:t> (1,1), (1,2), (1,3), (1,4), (1,5), (1,6), (2,2), (2,4), (2,6), (3,3), (3,6), (4,4), (5,5) </a:t>
            </a:r>
            <a:r>
              <a:rPr lang="tr-TR" dirty="0" err="1" smtClean="0"/>
              <a:t>and</a:t>
            </a:r>
            <a:r>
              <a:rPr lang="tr-TR" dirty="0" smtClean="0"/>
              <a:t> (6,6)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</a:t>
            </a:r>
          </a:p>
          <a:p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763" y="2820093"/>
            <a:ext cx="296465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036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Example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sz="2400" dirty="0">
                <a:solidFill>
                  <a:srgbClr val="00B0F0"/>
                </a:solidFill>
              </a:rPr>
              <a:t>A</a:t>
            </a:r>
            <a:r>
              <a:rPr lang="tr-TR" sz="2400" dirty="0"/>
              <a:t>={a, e, c, g}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>
                <a:solidFill>
                  <a:srgbClr val="FF9900"/>
                </a:solidFill>
              </a:rPr>
              <a:t>B</a:t>
            </a:r>
            <a:r>
              <a:rPr lang="tr-TR" sz="2400" dirty="0"/>
              <a:t>={b, f, d}</a:t>
            </a:r>
          </a:p>
          <a:p>
            <a:r>
              <a:rPr lang="tr-TR" sz="2400" dirty="0" err="1"/>
              <a:t>Relation</a:t>
            </a:r>
            <a:r>
              <a:rPr lang="tr-TR" sz="2400" dirty="0"/>
              <a:t> </a:t>
            </a:r>
            <a:r>
              <a:rPr lang="tr-TR" sz="2400" dirty="0">
                <a:solidFill>
                  <a:srgbClr val="00B050"/>
                </a:solidFill>
              </a:rPr>
              <a:t>V</a:t>
            </a:r>
            <a:r>
              <a:rPr lang="tr-TR" sz="2400" dirty="0"/>
              <a:t> </a:t>
            </a:r>
            <a:r>
              <a:rPr lang="en-US" altLang="tr-TR" sz="2400" dirty="0">
                <a:sym typeface="Symbol" panose="05050102010706020507" pitchFamily="18" charset="2"/>
              </a:rPr>
              <a:t></a:t>
            </a:r>
            <a:r>
              <a:rPr lang="tr-TR" altLang="tr-TR" sz="2400" dirty="0">
                <a:sym typeface="Symbol" panose="05050102010706020507" pitchFamily="18" charset="2"/>
              </a:rPr>
              <a:t> </a:t>
            </a:r>
            <a:r>
              <a:rPr lang="tr-TR" altLang="tr-TR" sz="2400" dirty="0">
                <a:solidFill>
                  <a:srgbClr val="00B0F0"/>
                </a:solidFill>
                <a:sym typeface="Symbol" panose="05050102010706020507" pitchFamily="18" charset="2"/>
              </a:rPr>
              <a:t>A</a:t>
            </a:r>
            <a:r>
              <a:rPr lang="tr-TR" altLang="tr-TR" sz="2400" dirty="0">
                <a:sym typeface="Symbol" panose="05050102010706020507" pitchFamily="18" charset="2"/>
              </a:rPr>
              <a:t> x </a:t>
            </a:r>
            <a:r>
              <a:rPr lang="tr-TR" altLang="tr-TR" sz="2400" dirty="0">
                <a:solidFill>
                  <a:srgbClr val="FF9900"/>
                </a:solidFill>
                <a:sym typeface="Symbol" panose="05050102010706020507" pitchFamily="18" charset="2"/>
              </a:rPr>
              <a:t>B</a:t>
            </a:r>
            <a:r>
              <a:rPr lang="tr-TR" altLang="tr-TR" sz="2400" dirty="0">
                <a:sym typeface="Symbol" panose="05050102010706020507" pitchFamily="18" charset="2"/>
              </a:rPr>
              <a:t>, </a:t>
            </a:r>
            <a:r>
              <a:rPr lang="tr-TR" altLang="tr-TR" sz="2400" dirty="0">
                <a:solidFill>
                  <a:srgbClr val="00B050"/>
                </a:solidFill>
                <a:sym typeface="Symbol" panose="05050102010706020507" pitchFamily="18" charset="2"/>
              </a:rPr>
              <a:t>V</a:t>
            </a:r>
            <a:r>
              <a:rPr lang="tr-TR" altLang="tr-TR" sz="2400" dirty="0">
                <a:sym typeface="Symbol" panose="05050102010706020507" pitchFamily="18" charset="2"/>
              </a:rPr>
              <a:t>={(</a:t>
            </a:r>
            <a:r>
              <a:rPr lang="tr-TR" altLang="tr-TR" sz="2400" dirty="0" err="1">
                <a:solidFill>
                  <a:srgbClr val="00B0F0"/>
                </a:solidFill>
                <a:sym typeface="Symbol" panose="05050102010706020507" pitchFamily="18" charset="2"/>
              </a:rPr>
              <a:t>x</a:t>
            </a:r>
            <a:r>
              <a:rPr lang="tr-TR" altLang="tr-TR" sz="2400" dirty="0" err="1">
                <a:sym typeface="Symbol" panose="05050102010706020507" pitchFamily="18" charset="2"/>
              </a:rPr>
              <a:t>,</a:t>
            </a:r>
            <a:r>
              <a:rPr lang="tr-TR" altLang="tr-TR" sz="2400" dirty="0" err="1">
                <a:solidFill>
                  <a:srgbClr val="FF9900"/>
                </a:solidFill>
                <a:sym typeface="Symbol" panose="05050102010706020507" pitchFamily="18" charset="2"/>
              </a:rPr>
              <a:t>y</a:t>
            </a:r>
            <a:r>
              <a:rPr lang="tr-TR" altLang="tr-TR" sz="2400" dirty="0">
                <a:sym typeface="Symbol" panose="05050102010706020507" pitchFamily="18" charset="2"/>
              </a:rPr>
              <a:t>): </a:t>
            </a:r>
            <a:r>
              <a:rPr lang="tr-TR" altLang="tr-TR" sz="2400" dirty="0">
                <a:solidFill>
                  <a:srgbClr val="00B0F0"/>
                </a:solidFill>
                <a:sym typeface="Symbol" panose="05050102010706020507" pitchFamily="18" charset="2"/>
              </a:rPr>
              <a:t>x</a:t>
            </a:r>
            <a:r>
              <a:rPr lang="tr-TR" altLang="tr-TR" sz="2400" dirty="0">
                <a:sym typeface="Symbol" panose="05050102010706020507" pitchFamily="18" charset="2"/>
              </a:rPr>
              <a:t>&lt;</a:t>
            </a:r>
            <a:r>
              <a:rPr lang="tr-TR" altLang="tr-TR" sz="2400" dirty="0">
                <a:solidFill>
                  <a:srgbClr val="FF9900"/>
                </a:solidFill>
                <a:sym typeface="Symbol" panose="05050102010706020507" pitchFamily="18" charset="2"/>
              </a:rPr>
              <a:t>y</a:t>
            </a:r>
            <a:r>
              <a:rPr lang="tr-TR" altLang="tr-TR" sz="2400" dirty="0">
                <a:sym typeface="Symbol" panose="05050102010706020507" pitchFamily="18" charset="2"/>
              </a:rPr>
              <a:t> in </a:t>
            </a:r>
            <a:r>
              <a:rPr lang="tr-TR" altLang="tr-TR" sz="2400" dirty="0" err="1">
                <a:sym typeface="Symbol" panose="05050102010706020507" pitchFamily="18" charset="2"/>
              </a:rPr>
              <a:t>the</a:t>
            </a:r>
            <a:r>
              <a:rPr lang="tr-TR" altLang="tr-TR" sz="2400" dirty="0">
                <a:sym typeface="Symbol" panose="05050102010706020507" pitchFamily="18" charset="2"/>
              </a:rPr>
              <a:t> </a:t>
            </a:r>
            <a:r>
              <a:rPr lang="tr-TR" altLang="tr-TR" sz="2400" dirty="0" err="1">
                <a:sym typeface="Symbol" panose="05050102010706020507" pitchFamily="18" charset="2"/>
              </a:rPr>
              <a:t>alphabet</a:t>
            </a:r>
            <a:r>
              <a:rPr lang="tr-TR" altLang="tr-TR" sz="2400" dirty="0">
                <a:sym typeface="Symbol" panose="05050102010706020507" pitchFamily="18" charset="2"/>
              </a:rPr>
              <a:t>}</a:t>
            </a:r>
            <a:endParaRPr lang="tr-TR" sz="2400" dirty="0"/>
          </a:p>
          <a:p>
            <a:endParaRPr lang="tr-TR" sz="2400" dirty="0"/>
          </a:p>
          <a:p>
            <a:r>
              <a:rPr lang="tr-TR" sz="2400" dirty="0"/>
              <a:t>Write </a:t>
            </a:r>
            <a:r>
              <a:rPr lang="tr-TR" sz="2400" dirty="0" err="1"/>
              <a:t>down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matrix</a:t>
            </a:r>
            <a:r>
              <a:rPr lang="tr-TR" sz="2400" dirty="0"/>
              <a:t> </a:t>
            </a:r>
            <a:r>
              <a:rPr lang="tr-TR" sz="2400" dirty="0" err="1" smtClean="0"/>
              <a:t>representation</a:t>
            </a:r>
            <a:r>
              <a:rPr lang="tr-TR" sz="2400" dirty="0" smtClean="0"/>
              <a:t> </a:t>
            </a:r>
            <a:r>
              <a:rPr lang="tr-TR" sz="2400" dirty="0"/>
              <a:t>of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relation</a:t>
            </a:r>
            <a:r>
              <a:rPr lang="tr-TR" sz="2400" dirty="0"/>
              <a:t> 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710972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Solution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>
                <a:solidFill>
                  <a:srgbClr val="00B0F0"/>
                </a:solidFill>
              </a:rPr>
              <a:t>A</a:t>
            </a:r>
            <a:r>
              <a:rPr lang="tr-TR" sz="2400" dirty="0" smtClean="0"/>
              <a:t>={a, e, c, g}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  <a:r>
              <a:rPr lang="tr-TR" sz="2400" dirty="0" smtClean="0">
                <a:solidFill>
                  <a:srgbClr val="FF9900"/>
                </a:solidFill>
              </a:rPr>
              <a:t>B</a:t>
            </a:r>
            <a:r>
              <a:rPr lang="tr-TR" sz="2400" dirty="0" smtClean="0"/>
              <a:t>={b, f, d}</a:t>
            </a:r>
          </a:p>
          <a:p>
            <a:r>
              <a:rPr lang="tr-TR" sz="2400" dirty="0" err="1" smtClean="0"/>
              <a:t>Relation</a:t>
            </a:r>
            <a:r>
              <a:rPr lang="tr-TR" sz="2400" dirty="0" smtClean="0"/>
              <a:t> </a:t>
            </a:r>
            <a:r>
              <a:rPr lang="tr-TR" sz="2400" dirty="0" smtClean="0">
                <a:solidFill>
                  <a:srgbClr val="00B050"/>
                </a:solidFill>
              </a:rPr>
              <a:t>V</a:t>
            </a:r>
            <a:r>
              <a:rPr lang="tr-TR" sz="2400" dirty="0" smtClean="0"/>
              <a:t> </a:t>
            </a:r>
            <a:r>
              <a:rPr lang="en-US" altLang="tr-TR" sz="2400" dirty="0" smtClean="0">
                <a:sym typeface="Symbol" panose="05050102010706020507" pitchFamily="18" charset="2"/>
              </a:rPr>
              <a:t></a:t>
            </a:r>
            <a:r>
              <a:rPr lang="tr-TR" altLang="tr-TR" sz="2400" dirty="0" smtClean="0">
                <a:sym typeface="Symbol" panose="05050102010706020507" pitchFamily="18" charset="2"/>
              </a:rPr>
              <a:t> </a:t>
            </a:r>
            <a:r>
              <a:rPr lang="tr-TR" altLang="tr-TR" sz="2400" dirty="0" smtClean="0">
                <a:solidFill>
                  <a:srgbClr val="00B0F0"/>
                </a:solidFill>
                <a:sym typeface="Symbol" panose="05050102010706020507" pitchFamily="18" charset="2"/>
              </a:rPr>
              <a:t>A</a:t>
            </a:r>
            <a:r>
              <a:rPr lang="tr-TR" altLang="tr-TR" sz="2400" dirty="0" smtClean="0">
                <a:sym typeface="Symbol" panose="05050102010706020507" pitchFamily="18" charset="2"/>
              </a:rPr>
              <a:t> x </a:t>
            </a:r>
            <a:r>
              <a:rPr lang="tr-TR" altLang="tr-TR" sz="2400" dirty="0" smtClean="0">
                <a:solidFill>
                  <a:srgbClr val="FF9900"/>
                </a:solidFill>
                <a:sym typeface="Symbol" panose="05050102010706020507" pitchFamily="18" charset="2"/>
              </a:rPr>
              <a:t>B</a:t>
            </a:r>
            <a:r>
              <a:rPr lang="tr-TR" altLang="tr-TR" sz="2400" dirty="0" smtClean="0">
                <a:sym typeface="Symbol" panose="05050102010706020507" pitchFamily="18" charset="2"/>
              </a:rPr>
              <a:t>, </a:t>
            </a:r>
            <a:r>
              <a:rPr lang="tr-TR" altLang="tr-TR" sz="2400" dirty="0" smtClean="0">
                <a:solidFill>
                  <a:srgbClr val="00B050"/>
                </a:solidFill>
                <a:sym typeface="Symbol" panose="05050102010706020507" pitchFamily="18" charset="2"/>
              </a:rPr>
              <a:t>V</a:t>
            </a:r>
            <a:r>
              <a:rPr lang="tr-TR" altLang="tr-TR" sz="2400" dirty="0" smtClean="0">
                <a:sym typeface="Symbol" panose="05050102010706020507" pitchFamily="18" charset="2"/>
              </a:rPr>
              <a:t>={(</a:t>
            </a:r>
            <a:r>
              <a:rPr lang="tr-TR" altLang="tr-TR" sz="2400" dirty="0" err="1" smtClean="0">
                <a:solidFill>
                  <a:srgbClr val="00B0F0"/>
                </a:solidFill>
                <a:sym typeface="Symbol" panose="05050102010706020507" pitchFamily="18" charset="2"/>
              </a:rPr>
              <a:t>x</a:t>
            </a:r>
            <a:r>
              <a:rPr lang="tr-TR" altLang="tr-TR" sz="2400" dirty="0" err="1" smtClean="0">
                <a:sym typeface="Symbol" panose="05050102010706020507" pitchFamily="18" charset="2"/>
              </a:rPr>
              <a:t>,</a:t>
            </a:r>
            <a:r>
              <a:rPr lang="tr-TR" altLang="tr-TR" sz="2400" dirty="0" err="1" smtClean="0">
                <a:solidFill>
                  <a:srgbClr val="FF9900"/>
                </a:solidFill>
                <a:sym typeface="Symbol" panose="05050102010706020507" pitchFamily="18" charset="2"/>
              </a:rPr>
              <a:t>y</a:t>
            </a:r>
            <a:r>
              <a:rPr lang="tr-TR" altLang="tr-TR" sz="2400" dirty="0" smtClean="0">
                <a:sym typeface="Symbol" panose="05050102010706020507" pitchFamily="18" charset="2"/>
              </a:rPr>
              <a:t>): </a:t>
            </a:r>
            <a:r>
              <a:rPr lang="tr-TR" altLang="tr-TR" sz="2400" dirty="0" smtClean="0">
                <a:solidFill>
                  <a:srgbClr val="00B0F0"/>
                </a:solidFill>
                <a:sym typeface="Symbol" panose="05050102010706020507" pitchFamily="18" charset="2"/>
              </a:rPr>
              <a:t>x</a:t>
            </a:r>
            <a:r>
              <a:rPr lang="tr-TR" altLang="tr-TR" sz="2400" dirty="0" smtClean="0">
                <a:sym typeface="Symbol" panose="05050102010706020507" pitchFamily="18" charset="2"/>
              </a:rPr>
              <a:t>&lt;</a:t>
            </a:r>
            <a:r>
              <a:rPr lang="tr-TR" altLang="tr-TR" sz="2400" dirty="0" smtClean="0">
                <a:solidFill>
                  <a:srgbClr val="FF9900"/>
                </a:solidFill>
                <a:sym typeface="Symbol" panose="05050102010706020507" pitchFamily="18" charset="2"/>
              </a:rPr>
              <a:t>y</a:t>
            </a:r>
            <a:r>
              <a:rPr lang="tr-TR" altLang="tr-TR" sz="2400" dirty="0" smtClean="0">
                <a:sym typeface="Symbol" panose="05050102010706020507" pitchFamily="18" charset="2"/>
              </a:rPr>
              <a:t> in </a:t>
            </a:r>
            <a:r>
              <a:rPr lang="tr-TR" altLang="tr-TR" sz="2400" dirty="0" err="1" smtClean="0">
                <a:sym typeface="Symbol" panose="05050102010706020507" pitchFamily="18" charset="2"/>
              </a:rPr>
              <a:t>the</a:t>
            </a:r>
            <a:r>
              <a:rPr lang="tr-TR" altLang="tr-TR" sz="2400" dirty="0" smtClean="0">
                <a:sym typeface="Symbol" panose="05050102010706020507" pitchFamily="18" charset="2"/>
              </a:rPr>
              <a:t> </a:t>
            </a:r>
            <a:r>
              <a:rPr lang="tr-TR" altLang="tr-TR" sz="2400" dirty="0" err="1" smtClean="0">
                <a:sym typeface="Symbol" panose="05050102010706020507" pitchFamily="18" charset="2"/>
              </a:rPr>
              <a:t>alphabet</a:t>
            </a:r>
            <a:r>
              <a:rPr lang="tr-TR" altLang="tr-TR" sz="2400" dirty="0" smtClean="0">
                <a:sym typeface="Symbol" panose="05050102010706020507" pitchFamily="18" charset="2"/>
              </a:rPr>
              <a:t>}</a:t>
            </a:r>
            <a:endParaRPr lang="tr-T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/>
              <p:cNvSpPr txBox="1"/>
              <p:nvPr/>
            </p:nvSpPr>
            <p:spPr>
              <a:xfrm>
                <a:off x="1907704" y="3415588"/>
                <a:ext cx="2155655" cy="1814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tr-TR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sz="3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e>
                                    <m:r>
                                      <a:rPr lang="tr-TR" sz="3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tr-TR" sz="3200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tr-TR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tr-TR" sz="32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e>
                                    <m:r>
                                      <a:rPr lang="tr-TR" sz="3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tr-TR" sz="3200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tr-TR" sz="32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tr-TR" sz="3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tr-TR" sz="3200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tr-TR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tr-TR" sz="3200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tr-TR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tr-TR" sz="3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tr-TR" sz="3200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tr-TR" sz="3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tr-TR" sz="3200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tr-TR" sz="3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Metin kutus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415588"/>
                <a:ext cx="2155655" cy="1814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o 3"/>
          <p:cNvGraphicFramePr>
            <a:graphicFrameLocks noGrp="1"/>
          </p:cNvGraphicFramePr>
          <p:nvPr>
            <p:extLst/>
          </p:nvPr>
        </p:nvGraphicFramePr>
        <p:xfrm>
          <a:off x="2044864" y="2958388"/>
          <a:ext cx="188133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7199">
                  <a:extLst>
                    <a:ext uri="{9D8B030D-6E8A-4147-A177-3AD203B41FA5}">
                      <a16:colId xmlns:a16="http://schemas.microsoft.com/office/drawing/2014/main" val="306065961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97541577"/>
                    </a:ext>
                  </a:extLst>
                </a:gridCol>
                <a:gridCol w="504055">
                  <a:extLst>
                    <a:ext uri="{9D8B030D-6E8A-4147-A177-3AD203B41FA5}">
                      <a16:colId xmlns:a16="http://schemas.microsoft.com/office/drawing/2014/main" val="718013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 smtClean="0"/>
                        <a:t>b</a:t>
                      </a:r>
                      <a:endParaRPr lang="tr-T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 smtClean="0"/>
                        <a:t>f</a:t>
                      </a:r>
                      <a:endParaRPr lang="tr-T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 smtClean="0"/>
                        <a:t>d</a:t>
                      </a:r>
                      <a:endParaRPr lang="tr-T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9642078"/>
                  </a:ext>
                </a:extLst>
              </a:tr>
            </a:tbl>
          </a:graphicData>
        </a:graphic>
      </p:graphicFrame>
      <p:graphicFrame>
        <p:nvGraphicFramePr>
          <p:cNvPr id="8" name="Tablo 7"/>
          <p:cNvGraphicFramePr>
            <a:graphicFrameLocks noGrp="1"/>
          </p:cNvGraphicFramePr>
          <p:nvPr>
            <p:extLst/>
          </p:nvPr>
        </p:nvGraphicFramePr>
        <p:xfrm>
          <a:off x="1524000" y="3426050"/>
          <a:ext cx="383704" cy="1832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704">
                  <a:extLst>
                    <a:ext uri="{9D8B030D-6E8A-4147-A177-3AD203B41FA5}">
                      <a16:colId xmlns:a16="http://schemas.microsoft.com/office/drawing/2014/main" val="2873867104"/>
                    </a:ext>
                  </a:extLst>
                </a:gridCol>
              </a:tblGrid>
              <a:tr h="455971"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a</a:t>
                      </a:r>
                      <a:endParaRPr lang="tr-T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6713165"/>
                  </a:ext>
                </a:extLst>
              </a:tr>
              <a:tr h="405885"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e</a:t>
                      </a:r>
                      <a:endParaRPr lang="tr-T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5616480"/>
                  </a:ext>
                </a:extLst>
              </a:tr>
              <a:tr h="461056"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c</a:t>
                      </a:r>
                      <a:endParaRPr lang="tr-T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4195037"/>
                  </a:ext>
                </a:extLst>
              </a:tr>
              <a:tr h="405885"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g</a:t>
                      </a:r>
                      <a:endParaRPr lang="tr-T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0410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8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References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Discrete Mathematics for Computing, Rod Haggarty.</a:t>
            </a:r>
            <a:endParaRPr lang="tr-TR" sz="2400" dirty="0"/>
          </a:p>
          <a:p>
            <a:r>
              <a:rPr lang="tr-TR" sz="2400" dirty="0"/>
              <a:t>https://slideplayer.com/slide/13068301/</a:t>
            </a:r>
          </a:p>
          <a:p>
            <a:pPr lvl="0"/>
            <a:r>
              <a:rPr lang="en-US" sz="2400" dirty="0"/>
              <a:t>Discrete Mathematics and Its Applications, Kenneth H. Rosen</a:t>
            </a:r>
            <a:endParaRPr lang="tr-TR" sz="2400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3243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</a:t>
            </a:r>
            <a:r>
              <a:rPr lang="tr-TR" dirty="0" err="1" smtClean="0"/>
              <a:t>xample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2) Let P: We should be honest., Q: We should be dedicated .,R: We should be overconfident.</a:t>
            </a:r>
            <a:br>
              <a:rPr lang="en-US" sz="2000" dirty="0"/>
            </a:br>
            <a:r>
              <a:rPr lang="en-US" sz="2000" dirty="0"/>
              <a:t>Then ‘We should be honest or dedicated but not overconfident.’ is best represented by:</a:t>
            </a:r>
            <a:endParaRPr lang="tr-TR" sz="2000" dirty="0"/>
          </a:p>
          <a:p>
            <a:pPr marL="0" indent="0">
              <a:buNone/>
            </a:pPr>
            <a:r>
              <a:rPr lang="en-US" sz="2000" dirty="0"/>
              <a:t>a) ~P V ~Q V R</a:t>
            </a:r>
            <a:br>
              <a:rPr lang="en-US" sz="2000" dirty="0"/>
            </a:br>
            <a:r>
              <a:rPr lang="en-US" sz="2000" dirty="0"/>
              <a:t>b) P ∧ ~Q ∧ R</a:t>
            </a:r>
            <a:br>
              <a:rPr lang="en-US" sz="2000" dirty="0"/>
            </a:br>
            <a:r>
              <a:rPr lang="en-US" sz="2000" dirty="0"/>
              <a:t>c) P V Q ∧ R</a:t>
            </a:r>
            <a:br>
              <a:rPr lang="en-US" sz="2000" dirty="0"/>
            </a:br>
            <a:r>
              <a:rPr lang="en-US" sz="2000" dirty="0"/>
              <a:t>d) P V Q ∧ ~R</a:t>
            </a:r>
            <a:endParaRPr lang="tr-TR" sz="20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921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</a:t>
            </a:r>
            <a:r>
              <a:rPr lang="tr-TR" dirty="0" err="1" smtClean="0"/>
              <a:t>nswer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2) Let P: We should be honest., Q: We should be dedicated .,R: We should be overconfident.</a:t>
            </a:r>
            <a:br>
              <a:rPr lang="en-US" sz="2000" dirty="0"/>
            </a:br>
            <a:r>
              <a:rPr lang="en-US" sz="2000" dirty="0"/>
              <a:t>Then ‘We should be honest or dedicated but not overconfident.’ is best represented by:</a:t>
            </a:r>
            <a:endParaRPr lang="tr-TR" sz="2000" dirty="0"/>
          </a:p>
          <a:p>
            <a:pPr marL="0" indent="0">
              <a:buNone/>
            </a:pPr>
            <a:r>
              <a:rPr lang="en-US" sz="2000" dirty="0" smtClean="0"/>
              <a:t>a) ~</a:t>
            </a:r>
            <a:r>
              <a:rPr lang="en-US" sz="2000" dirty="0"/>
              <a:t>P V ~Q V R</a:t>
            </a:r>
            <a:br>
              <a:rPr lang="en-US" sz="2000" dirty="0"/>
            </a:br>
            <a:r>
              <a:rPr lang="en-US" sz="2000" dirty="0"/>
              <a:t>b) P ∧ ~Q ∧ R</a:t>
            </a:r>
            <a:br>
              <a:rPr lang="en-US" sz="2000" dirty="0"/>
            </a:br>
            <a:r>
              <a:rPr lang="en-US" sz="2000" dirty="0"/>
              <a:t>c) P V Q ∧ R</a:t>
            </a:r>
            <a:br>
              <a:rPr lang="en-US" sz="2000" dirty="0"/>
            </a:br>
            <a:r>
              <a:rPr lang="en-US" sz="2000" dirty="0"/>
              <a:t>d) P V Q ∧ ~</a:t>
            </a:r>
            <a:r>
              <a:rPr lang="en-US" sz="2000" dirty="0" smtClean="0"/>
              <a:t>R</a:t>
            </a:r>
            <a:endParaRPr lang="tr-TR" sz="2000" dirty="0" smtClean="0"/>
          </a:p>
          <a:p>
            <a:pPr marL="0" indent="0">
              <a:buNone/>
            </a:pPr>
            <a:endParaRPr lang="tr-TR" sz="2000" dirty="0"/>
          </a:p>
          <a:p>
            <a:r>
              <a:rPr lang="en-US" sz="2000" dirty="0"/>
              <a:t>Answer: d</a:t>
            </a:r>
            <a:br>
              <a:rPr lang="en-US" sz="2000" dirty="0"/>
            </a:br>
            <a:r>
              <a:rPr lang="en-US" sz="2000" dirty="0"/>
              <a:t>Explanation: The third part of statement is negated, hence negation operator is used, for (‘or’ –V) is used and for (’but’- ∧).</a:t>
            </a:r>
            <a:endParaRPr lang="tr-TR" sz="20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1111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</a:t>
            </a:r>
            <a:r>
              <a:rPr lang="tr-TR" dirty="0" err="1" smtClean="0"/>
              <a:t>xample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3) The statement, “At least one of your friends is perfect”. Let P (x) be “x is perfect” and let F (x) be “x is your friend” and let the domain be all people.</a:t>
            </a:r>
            <a:endParaRPr lang="tr-TR" sz="2000" dirty="0"/>
          </a:p>
          <a:p>
            <a:pPr marL="257175" indent="-257175">
              <a:buFont typeface="+mj-lt"/>
              <a:buAutoNum type="alphaLcParenR"/>
            </a:pPr>
            <a:r>
              <a:rPr lang="en-US" sz="2000" dirty="0"/>
              <a:t>∀x (F (x) → P (x))</a:t>
            </a:r>
            <a:endParaRPr lang="tr-TR" sz="2000" dirty="0"/>
          </a:p>
          <a:p>
            <a:pPr marL="257175" indent="-257175">
              <a:buFont typeface="+mj-lt"/>
              <a:buAutoNum type="alphaLcParenR"/>
            </a:pPr>
            <a:r>
              <a:rPr lang="en-US" sz="2000" dirty="0"/>
              <a:t>∀x (F (x) ∧ P (x))</a:t>
            </a:r>
            <a:endParaRPr lang="tr-TR" sz="2000" dirty="0"/>
          </a:p>
          <a:p>
            <a:pPr marL="257175" indent="-257175">
              <a:buFont typeface="+mj-lt"/>
              <a:buAutoNum type="alphaLcParenR"/>
            </a:pPr>
            <a:r>
              <a:rPr lang="en-US" sz="2000" dirty="0"/>
              <a:t>∃x (F (x) ∧ P (x))</a:t>
            </a:r>
            <a:endParaRPr lang="tr-TR" sz="2000" dirty="0"/>
          </a:p>
          <a:p>
            <a:pPr marL="257175" indent="-257175">
              <a:buFont typeface="+mj-lt"/>
              <a:buAutoNum type="alphaLcParenR"/>
            </a:pPr>
            <a:r>
              <a:rPr lang="en-US" sz="2000" dirty="0"/>
              <a:t>∃x (F (x) → P (x))</a:t>
            </a:r>
            <a:endParaRPr lang="tr-TR" sz="20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04558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Answer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3) The statement, “At least one of your friends is perfect”. Let P (x) be “x is perfect” and let F (x) be “x is your friend” and let the domain be all people.</a:t>
            </a:r>
            <a:endParaRPr lang="tr-TR" sz="2000" dirty="0"/>
          </a:p>
          <a:p>
            <a:pPr marL="257175" indent="-257175">
              <a:buFont typeface="+mj-lt"/>
              <a:buAutoNum type="alphaLcParenR"/>
            </a:pPr>
            <a:r>
              <a:rPr lang="en-US" sz="2000" dirty="0"/>
              <a:t>∀x (F (x) → P (x))</a:t>
            </a:r>
            <a:endParaRPr lang="tr-TR" sz="2000" dirty="0"/>
          </a:p>
          <a:p>
            <a:pPr marL="257175" indent="-257175">
              <a:buFont typeface="+mj-lt"/>
              <a:buAutoNum type="alphaLcParenR"/>
            </a:pPr>
            <a:r>
              <a:rPr lang="en-US" sz="2000" dirty="0"/>
              <a:t>∀x (F (x) ∧ P (x))</a:t>
            </a:r>
            <a:endParaRPr lang="tr-TR" sz="2000" dirty="0"/>
          </a:p>
          <a:p>
            <a:pPr marL="257175" indent="-257175">
              <a:buFont typeface="+mj-lt"/>
              <a:buAutoNum type="alphaLcParenR"/>
            </a:pPr>
            <a:r>
              <a:rPr lang="en-US" sz="2000" dirty="0"/>
              <a:t>∃x (F (x) ∧ P (x))</a:t>
            </a:r>
            <a:endParaRPr lang="tr-TR" sz="2000" dirty="0"/>
          </a:p>
          <a:p>
            <a:pPr marL="257175" indent="-257175">
              <a:buFont typeface="+mj-lt"/>
              <a:buAutoNum type="alphaLcParenR"/>
            </a:pPr>
            <a:r>
              <a:rPr lang="en-US" sz="2000" dirty="0"/>
              <a:t>∃x (F (x) → P (x</a:t>
            </a:r>
            <a:r>
              <a:rPr lang="en-US" sz="2000" dirty="0" smtClean="0"/>
              <a:t>))</a:t>
            </a:r>
            <a:endParaRPr lang="tr-TR" sz="2000" dirty="0" smtClean="0"/>
          </a:p>
          <a:p>
            <a:pPr marL="257175" indent="-257175">
              <a:buFont typeface="+mj-lt"/>
              <a:buAutoNum type="alphaLcParenR"/>
            </a:pPr>
            <a:endParaRPr lang="tr-TR" sz="2000" dirty="0"/>
          </a:p>
          <a:p>
            <a:r>
              <a:rPr lang="en-US" sz="2000" dirty="0"/>
              <a:t>Answer: c</a:t>
            </a:r>
            <a:endParaRPr lang="tr-TR" sz="2000" dirty="0"/>
          </a:p>
          <a:p>
            <a:r>
              <a:rPr lang="en-US" sz="2000" dirty="0"/>
              <a:t>Explanation: For some x, x is friend and funny.</a:t>
            </a:r>
            <a:endParaRPr lang="tr-TR" sz="2000" dirty="0"/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43212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4)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compound</a:t>
            </a:r>
            <a:r>
              <a:rPr lang="tr-TR" sz="2000" dirty="0"/>
              <a:t> </a:t>
            </a:r>
            <a:r>
              <a:rPr lang="tr-TR" sz="2000" dirty="0" err="1"/>
              <a:t>statement</a:t>
            </a:r>
            <a:r>
              <a:rPr lang="tr-TR" sz="2000" dirty="0"/>
              <a:t> A-&gt; (A-&gt;B) is </a:t>
            </a:r>
            <a:r>
              <a:rPr lang="tr-TR" sz="2000" dirty="0" err="1"/>
              <a:t>false</a:t>
            </a:r>
            <a:r>
              <a:rPr lang="tr-TR" sz="2000" dirty="0"/>
              <a:t>, </a:t>
            </a:r>
            <a:r>
              <a:rPr lang="tr-TR" sz="2000" dirty="0" err="1"/>
              <a:t>then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truth</a:t>
            </a:r>
            <a:r>
              <a:rPr lang="tr-TR" sz="2000" dirty="0"/>
              <a:t> </a:t>
            </a:r>
            <a:r>
              <a:rPr lang="tr-TR" sz="2000" dirty="0" err="1"/>
              <a:t>values</a:t>
            </a:r>
            <a:r>
              <a:rPr lang="tr-TR" sz="2000" dirty="0"/>
              <a:t> of A, B </a:t>
            </a:r>
            <a:r>
              <a:rPr lang="tr-TR" sz="2000" dirty="0" err="1"/>
              <a:t>are</a:t>
            </a:r>
            <a:r>
              <a:rPr lang="tr-TR" sz="2000" dirty="0"/>
              <a:t> </a:t>
            </a:r>
            <a:r>
              <a:rPr lang="tr-TR" sz="2000" dirty="0" err="1"/>
              <a:t>respectively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a) T, T</a:t>
            </a:r>
            <a:br>
              <a:rPr lang="tr-TR" sz="2000" dirty="0"/>
            </a:br>
            <a:r>
              <a:rPr lang="tr-TR" sz="2000" dirty="0"/>
              <a:t>b) F, T</a:t>
            </a:r>
            <a:br>
              <a:rPr lang="tr-TR" sz="2000" dirty="0"/>
            </a:br>
            <a:r>
              <a:rPr lang="tr-TR" sz="2000" dirty="0"/>
              <a:t>c) T, F</a:t>
            </a:r>
            <a:br>
              <a:rPr lang="tr-TR" sz="2000" dirty="0"/>
            </a:br>
            <a:r>
              <a:rPr lang="tr-TR" sz="2000" dirty="0"/>
              <a:t>d) F, F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85321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1133</TotalTime>
  <Words>2988</Words>
  <Application>Microsoft Office PowerPoint</Application>
  <PresentationFormat>Ekran Gösterisi (4:3)</PresentationFormat>
  <Paragraphs>289</Paragraphs>
  <Slides>49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49</vt:i4>
      </vt:variant>
    </vt:vector>
  </HeadingPairs>
  <TitlesOfParts>
    <vt:vector size="59" baseType="lpstr">
      <vt:lpstr>Arial</vt:lpstr>
      <vt:lpstr>Calibri</vt:lpstr>
      <vt:lpstr>Cambria Math</vt:lpstr>
      <vt:lpstr>Symbol</vt:lpstr>
      <vt:lpstr>Tahoma</vt:lpstr>
      <vt:lpstr>Times New Roman</vt:lpstr>
      <vt:lpstr>Tw Cen MT</vt:lpstr>
      <vt:lpstr>Wingdings</vt:lpstr>
      <vt:lpstr>Wingdings 2</vt:lpstr>
      <vt:lpstr>Median</vt:lpstr>
      <vt:lpstr>COME104-DISCRETE MATHEMATICS</vt:lpstr>
      <vt:lpstr>Review</vt:lpstr>
      <vt:lpstr>Example</vt:lpstr>
      <vt:lpstr>Answer</vt:lpstr>
      <vt:lpstr>Example</vt:lpstr>
      <vt:lpstr>Answer</vt:lpstr>
      <vt:lpstr>Example</vt:lpstr>
      <vt:lpstr>Answer</vt:lpstr>
      <vt:lpstr>Example</vt:lpstr>
      <vt:lpstr>Answer</vt:lpstr>
      <vt:lpstr>Example</vt:lpstr>
      <vt:lpstr>Answer</vt:lpstr>
      <vt:lpstr>Example</vt:lpstr>
      <vt:lpstr>Answer</vt:lpstr>
      <vt:lpstr>Example</vt:lpstr>
      <vt:lpstr>Answer</vt:lpstr>
      <vt:lpstr>Example</vt:lpstr>
      <vt:lpstr>Answer</vt:lpstr>
      <vt:lpstr>Example</vt:lpstr>
      <vt:lpstr>Answer</vt:lpstr>
      <vt:lpstr>Example</vt:lpstr>
      <vt:lpstr>Answer</vt:lpstr>
      <vt:lpstr>Example</vt:lpstr>
      <vt:lpstr>Answer</vt:lpstr>
      <vt:lpstr>Example</vt:lpstr>
      <vt:lpstr>Answer</vt:lpstr>
      <vt:lpstr>Example</vt:lpstr>
      <vt:lpstr>Answer</vt:lpstr>
      <vt:lpstr>Relations</vt:lpstr>
      <vt:lpstr>Binary Relations</vt:lpstr>
      <vt:lpstr>Binary Relations</vt:lpstr>
      <vt:lpstr>Example</vt:lpstr>
      <vt:lpstr>Solution</vt:lpstr>
      <vt:lpstr>Example</vt:lpstr>
      <vt:lpstr>Solution</vt:lpstr>
      <vt:lpstr>Graph Representation</vt:lpstr>
      <vt:lpstr>Example</vt:lpstr>
      <vt:lpstr>Solution</vt:lpstr>
      <vt:lpstr>Array Representation</vt:lpstr>
      <vt:lpstr>Array Representation</vt:lpstr>
      <vt:lpstr>Example</vt:lpstr>
      <vt:lpstr>Solution</vt:lpstr>
      <vt:lpstr>Example</vt:lpstr>
      <vt:lpstr>Solution</vt:lpstr>
      <vt:lpstr>Example</vt:lpstr>
      <vt:lpstr>Solution</vt:lpstr>
      <vt:lpstr>Example</vt:lpstr>
      <vt:lpstr>Solution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Toshiba-</dc:creator>
  <cp:lastModifiedBy>Kristin Benli</cp:lastModifiedBy>
  <cp:revision>267</cp:revision>
  <dcterms:created xsi:type="dcterms:W3CDTF">2021-02-25T10:59:30Z</dcterms:created>
  <dcterms:modified xsi:type="dcterms:W3CDTF">2023-04-18T07:08:18Z</dcterms:modified>
</cp:coreProperties>
</file>