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46" r:id="rId13"/>
    <p:sldId id="349" r:id="rId14"/>
    <p:sldId id="350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8" r:id="rId24"/>
    <p:sldId id="347" r:id="rId25"/>
  </p:sldIdLst>
  <p:sldSz cx="9144000" cy="6858000" type="screen4x3"/>
  <p:notesSz cx="6797675" cy="9926638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2D577-14B0-4395-828C-7417899BFF8A}" type="datetimeFigureOut">
              <a:rPr lang="tr-TR" smtClean="0"/>
              <a:pPr/>
              <a:t>13.04.2023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1A440-4E50-4ADD-9B91-16D223636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9A65E2F-0111-4DEF-B541-7138B15A4D48}" type="datetimeFigureOut">
              <a:rPr lang="tr-TR" smtClean="0"/>
              <a:pPr/>
              <a:t>13.04.2023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3EE8C-CBA4-46D8-BCF8-5BDC0999079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5E2F-0111-4DEF-B541-7138B15A4D48}" type="datetimeFigureOut">
              <a:rPr lang="tr-TR" smtClean="0"/>
              <a:pPr/>
              <a:t>13.04.2023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EE8C-CBA4-46D8-BCF8-5BDC0999079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9A65E2F-0111-4DEF-B541-7138B15A4D48}" type="datetimeFigureOut">
              <a:rPr lang="tr-TR" smtClean="0"/>
              <a:pPr/>
              <a:t>13.04.2023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63EE8C-CBA4-46D8-BCF8-5BDC0999079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5E2F-0111-4DEF-B541-7138B15A4D48}" type="datetimeFigureOut">
              <a:rPr lang="tr-TR" smtClean="0"/>
              <a:pPr/>
              <a:t>13.04.2023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63EE8C-CBA4-46D8-BCF8-5BDC0999079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5E2F-0111-4DEF-B541-7138B15A4D48}" type="datetimeFigureOut">
              <a:rPr lang="tr-TR" smtClean="0"/>
              <a:pPr/>
              <a:t>13.04.2023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63EE8C-CBA4-46D8-BCF8-5BDC0999079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9A65E2F-0111-4DEF-B541-7138B15A4D48}" type="datetimeFigureOut">
              <a:rPr lang="tr-TR" smtClean="0"/>
              <a:pPr/>
              <a:t>13.04.2023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63EE8C-CBA4-46D8-BCF8-5BDC0999079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9A65E2F-0111-4DEF-B541-7138B15A4D48}" type="datetimeFigureOut">
              <a:rPr lang="tr-TR" smtClean="0"/>
              <a:pPr/>
              <a:t>13.04.2023</a:t>
            </a:fld>
            <a:endParaRPr lang="tr-T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63EE8C-CBA4-46D8-BCF8-5BDC0999079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5E2F-0111-4DEF-B541-7138B15A4D48}" type="datetimeFigureOut">
              <a:rPr lang="tr-TR" smtClean="0"/>
              <a:pPr/>
              <a:t>13.04.2023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63EE8C-CBA4-46D8-BCF8-5BDC0999079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5E2F-0111-4DEF-B541-7138B15A4D48}" type="datetimeFigureOut">
              <a:rPr lang="tr-TR" smtClean="0"/>
              <a:pPr/>
              <a:t>13.04.2023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3EE8C-CBA4-46D8-BCF8-5BDC0999079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5E2F-0111-4DEF-B541-7138B15A4D48}" type="datetimeFigureOut">
              <a:rPr lang="tr-TR" smtClean="0"/>
              <a:pPr/>
              <a:t>13.04.2023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63EE8C-CBA4-46D8-BCF8-5BDC0999079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9A65E2F-0111-4DEF-B541-7138B15A4D48}" type="datetimeFigureOut">
              <a:rPr lang="tr-TR" smtClean="0"/>
              <a:pPr/>
              <a:t>13.04.2023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63EE8C-CBA4-46D8-BCF8-5BDC0999079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A65E2F-0111-4DEF-B541-7138B15A4D48}" type="datetimeFigureOut">
              <a:rPr lang="tr-TR" smtClean="0"/>
              <a:pPr/>
              <a:t>13.04.2023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63EE8C-CBA4-46D8-BCF8-5BDC0999079E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tutorialspoint.com/design_pattern/strategy_pattern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design_pattern/strategy_pattern.htm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hyperlink" Target="https://www.tutorialspoint.com/design_pattern/strategy_pattern.ht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ctrTitle"/>
          </p:nvPr>
        </p:nvSpPr>
        <p:spPr>
          <a:xfrm>
            <a:off x="642910" y="1214422"/>
            <a:ext cx="7858180" cy="3429025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dirty="0" smtClean="0"/>
              <a:t>SE202-SOFTWARE desIgn </a:t>
            </a:r>
            <a:r>
              <a:rPr lang="tr-TR" sz="6000" dirty="0" err="1" smtClean="0"/>
              <a:t>and</a:t>
            </a:r>
            <a:r>
              <a:rPr lang="tr-TR" sz="6000" dirty="0" smtClean="0"/>
              <a:t> </a:t>
            </a:r>
            <a:r>
              <a:rPr lang="tr-TR" sz="6000" dirty="0" err="1" smtClean="0"/>
              <a:t>archItecture</a:t>
            </a:r>
            <a:r>
              <a:rPr lang="tr-TR" sz="6000" dirty="0" smtClean="0"/>
              <a:t/>
            </a:r>
            <a:br>
              <a:rPr lang="tr-TR" sz="6000" dirty="0" smtClean="0"/>
            </a:br>
            <a:r>
              <a:rPr lang="tr-TR" sz="6000" dirty="0" smtClean="0"/>
              <a:t/>
            </a:r>
            <a:br>
              <a:rPr lang="tr-TR" sz="6000" dirty="0" smtClean="0"/>
            </a:br>
            <a:r>
              <a:rPr lang="tr-TR" sz="6000" dirty="0" smtClean="0"/>
              <a:t>LECTURE 6</a:t>
            </a:r>
            <a:endParaRPr lang="tr-TR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56984" y="6477000"/>
            <a:ext cx="38576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 smtClean="0">
                <a:hlinkClick r:id="rId2"/>
              </a:rPr>
              <a:t>https://www.tutorialspoint.com/design_pattern/strategy_pattern.htm</a:t>
            </a:r>
            <a:endParaRPr lang="tr-TR" sz="10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996952"/>
            <a:ext cx="5861298" cy="3362534"/>
          </a:xfrm>
          <a:prstGeom prst="rect">
            <a:avLst/>
          </a:prstGeom>
        </p:spPr>
      </p:pic>
      <p:sp>
        <p:nvSpPr>
          <p:cNvPr id="8" name="Unvan 1"/>
          <p:cNvSpPr txBox="1">
            <a:spLocks/>
          </p:cNvSpPr>
          <p:nvPr/>
        </p:nvSpPr>
        <p:spPr>
          <a:xfrm>
            <a:off x="6473946" y="2999968"/>
            <a:ext cx="1800200" cy="902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 smtClean="0"/>
              <a:t>Demo Program:</a:t>
            </a:r>
          </a:p>
          <a:p>
            <a:r>
              <a:rPr lang="tr-TR" sz="1200" dirty="0" smtClean="0"/>
              <a:t>Do </a:t>
            </a:r>
            <a:r>
              <a:rPr lang="tr-TR" sz="1200" dirty="0" err="1" smtClean="0"/>
              <a:t>following</a:t>
            </a:r>
            <a:r>
              <a:rPr lang="tr-TR" sz="1200" dirty="0" smtClean="0"/>
              <a:t> </a:t>
            </a:r>
            <a:r>
              <a:rPr lang="tr-TR" sz="1200" dirty="0" err="1" smtClean="0"/>
              <a:t>operations</a:t>
            </a:r>
            <a:endParaRPr lang="tr-TR" sz="1200" dirty="0"/>
          </a:p>
          <a:p>
            <a:r>
              <a:rPr lang="tr-TR" sz="1200" dirty="0" smtClean="0"/>
              <a:t>// 10+5</a:t>
            </a:r>
          </a:p>
          <a:p>
            <a:r>
              <a:rPr lang="tr-TR" sz="1200" dirty="0" smtClean="0"/>
              <a:t>// 10-5</a:t>
            </a:r>
          </a:p>
          <a:p>
            <a:r>
              <a:rPr lang="tr-TR" sz="1200" dirty="0" smtClean="0"/>
              <a:t>// 10*5</a:t>
            </a:r>
            <a:endParaRPr lang="tr-TR" sz="1200" dirty="0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 </a:t>
            </a:r>
            <a:r>
              <a:rPr lang="tr-TR" sz="2000" dirty="0" err="1"/>
              <a:t>diagram</a:t>
            </a:r>
            <a:r>
              <a:rPr lang="tr-TR" sz="2000" dirty="0"/>
              <a:t> is an </a:t>
            </a:r>
            <a:r>
              <a:rPr lang="tr-TR" sz="2000" dirty="0" err="1"/>
              <a:t>example</a:t>
            </a:r>
            <a:r>
              <a:rPr lang="tr-TR" sz="2000" dirty="0"/>
              <a:t> of </a:t>
            </a:r>
            <a:r>
              <a:rPr lang="tr-TR" sz="2000" dirty="0" err="1"/>
              <a:t>strategy</a:t>
            </a:r>
            <a:r>
              <a:rPr lang="tr-TR" sz="2000" dirty="0"/>
              <a:t> </a:t>
            </a:r>
            <a:r>
              <a:rPr lang="tr-TR" sz="2000" dirty="0" err="1"/>
              <a:t>design</a:t>
            </a:r>
            <a:r>
              <a:rPr lang="tr-TR" sz="2000" dirty="0"/>
              <a:t> </a:t>
            </a:r>
            <a:r>
              <a:rPr lang="tr-TR" sz="2000" dirty="0" err="1"/>
              <a:t>pattern</a:t>
            </a:r>
            <a:r>
              <a:rPr lang="tr-TR" sz="2000" dirty="0"/>
              <a:t> but in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diagram</a:t>
            </a:r>
            <a:r>
              <a:rPr lang="tr-TR" sz="2000" dirty="0"/>
              <a:t> data </a:t>
            </a:r>
            <a:r>
              <a:rPr lang="tr-TR" sz="2000" dirty="0" err="1"/>
              <a:t>fields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methods</a:t>
            </a:r>
            <a:r>
              <a:rPr lang="tr-TR" sz="2000" dirty="0"/>
              <a:t> of «</a:t>
            </a:r>
            <a:r>
              <a:rPr lang="tr-TR" sz="2000" dirty="0" err="1"/>
              <a:t>Context</a:t>
            </a:r>
            <a:r>
              <a:rPr lang="tr-TR" sz="2000" dirty="0"/>
              <a:t>» </a:t>
            </a:r>
            <a:r>
              <a:rPr lang="tr-TR" sz="2000" dirty="0" err="1"/>
              <a:t>class</a:t>
            </a:r>
            <a:r>
              <a:rPr lang="tr-TR" sz="2000" dirty="0"/>
              <a:t> is </a:t>
            </a:r>
            <a:r>
              <a:rPr lang="tr-TR" sz="2000" u="sng" dirty="0" err="1"/>
              <a:t>missing</a:t>
            </a:r>
            <a:r>
              <a:rPr lang="tr-TR" sz="2000" dirty="0"/>
              <a:t>. Complete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missing</a:t>
            </a:r>
            <a:r>
              <a:rPr lang="tr-TR" sz="2000" dirty="0"/>
              <a:t> </a:t>
            </a:r>
            <a:r>
              <a:rPr lang="tr-TR" sz="2000" dirty="0" err="1"/>
              <a:t>parts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implement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following</a:t>
            </a:r>
            <a:r>
              <a:rPr lang="tr-TR" sz="2000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 </a:t>
            </a:r>
            <a:r>
              <a:rPr lang="tr-TR" sz="2000" dirty="0" err="1"/>
              <a:t>hierarchy</a:t>
            </a:r>
            <a:r>
              <a:rPr lang="tr-TR" sz="2000" dirty="0"/>
              <a:t>.</a:t>
            </a:r>
            <a:endParaRPr lang="en-US" sz="2000" dirty="0"/>
          </a:p>
          <a:p>
            <a:pPr algn="just"/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4806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221" y="135918"/>
            <a:ext cx="3415429" cy="695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544" y="1007233"/>
            <a:ext cx="3534689" cy="1062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117" y="2261097"/>
            <a:ext cx="3784833" cy="10007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3117" y="3423995"/>
            <a:ext cx="3849337" cy="10347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1874" y="4702392"/>
            <a:ext cx="5235699" cy="19747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08132" y="4702392"/>
            <a:ext cx="1278592" cy="8657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360791" y="6516568"/>
            <a:ext cx="37478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 smtClean="0">
                <a:hlinkClick r:id="rId8"/>
              </a:rPr>
              <a:t>https://www.tutorialspoint.com/design_pattern/strategy_pattern.htm</a:t>
            </a:r>
            <a:endParaRPr lang="tr-TR" sz="1000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8095" y="332656"/>
            <a:ext cx="4518667" cy="2592288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4288095" y="296296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tr-TR" dirty="0" smtClean="0"/>
              <a:t>Q: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 is an </a:t>
            </a:r>
            <a:r>
              <a:rPr lang="tr-TR" dirty="0" err="1"/>
              <a:t>example</a:t>
            </a:r>
            <a:r>
              <a:rPr lang="tr-TR" dirty="0"/>
              <a:t> of </a:t>
            </a:r>
            <a:r>
              <a:rPr lang="tr-TR" dirty="0" err="1"/>
              <a:t>strategy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but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 data </a:t>
            </a:r>
            <a:r>
              <a:rPr lang="tr-TR" dirty="0" err="1"/>
              <a:t>fields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of «</a:t>
            </a:r>
            <a:r>
              <a:rPr lang="tr-TR" dirty="0" err="1"/>
              <a:t>Context</a:t>
            </a:r>
            <a:r>
              <a:rPr lang="tr-TR" dirty="0"/>
              <a:t>» </a:t>
            </a:r>
            <a:r>
              <a:rPr lang="tr-TR" dirty="0" err="1"/>
              <a:t>class</a:t>
            </a:r>
            <a:r>
              <a:rPr lang="tr-TR" dirty="0"/>
              <a:t> is </a:t>
            </a:r>
            <a:r>
              <a:rPr lang="tr-TR" u="sng" dirty="0" err="1"/>
              <a:t>missing</a:t>
            </a:r>
            <a:r>
              <a:rPr lang="tr-TR" dirty="0"/>
              <a:t>. Complete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parts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implement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Context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class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221" y="135918"/>
            <a:ext cx="3415429" cy="695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544" y="1007233"/>
            <a:ext cx="3534689" cy="1062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117" y="2261097"/>
            <a:ext cx="3784833" cy="10007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3117" y="3423995"/>
            <a:ext cx="3849337" cy="10347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175" y="1899435"/>
            <a:ext cx="3923226" cy="19616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874" y="4702392"/>
            <a:ext cx="5235699" cy="19747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0152" y="4075455"/>
            <a:ext cx="1278592" cy="8657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360791" y="6516568"/>
            <a:ext cx="37478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 smtClean="0">
                <a:hlinkClick r:id="rId9"/>
              </a:rPr>
              <a:t>https://www.tutorialspoint.com/design_pattern/strategy_pattern.htm</a:t>
            </a:r>
            <a:endParaRPr lang="tr-TR" sz="1000" dirty="0"/>
          </a:p>
        </p:txBody>
      </p:sp>
      <p:sp>
        <p:nvSpPr>
          <p:cNvPr id="10" name="Dikdörtgen 9"/>
          <p:cNvSpPr/>
          <p:nvPr/>
        </p:nvSpPr>
        <p:spPr>
          <a:xfrm>
            <a:off x="4907892" y="2069683"/>
            <a:ext cx="2112380" cy="216024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5652120" y="3315983"/>
            <a:ext cx="2592288" cy="216024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48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463408" cy="4495800"/>
          </a:xfrm>
        </p:spPr>
        <p:txBody>
          <a:bodyPr>
            <a:normAutofit/>
          </a:bodyPr>
          <a:lstStyle/>
          <a:p>
            <a:r>
              <a:rPr lang="en-US" sz="2000" dirty="0"/>
              <a:t>The example will be based on football. </a:t>
            </a:r>
            <a:endParaRPr lang="tr-TR" sz="2000" dirty="0" smtClean="0"/>
          </a:p>
          <a:p>
            <a:r>
              <a:rPr lang="en-US" sz="2000" dirty="0" smtClean="0"/>
              <a:t>Let’s </a:t>
            </a:r>
            <a:r>
              <a:rPr lang="en-US" sz="2000" dirty="0"/>
              <a:t>imagine that any football team can play in two manners: attacking and defending. </a:t>
            </a:r>
            <a:endParaRPr lang="tr-TR" sz="2000" dirty="0" smtClean="0"/>
          </a:p>
          <a:p>
            <a:r>
              <a:rPr lang="en-US" sz="2000" dirty="0" smtClean="0"/>
              <a:t>These two tactics are particular </a:t>
            </a:r>
            <a:r>
              <a:rPr lang="en-US" sz="2000" dirty="0" err="1" smtClean="0"/>
              <a:t>realisations</a:t>
            </a:r>
            <a:r>
              <a:rPr lang="en-US" sz="2000" dirty="0" smtClean="0"/>
              <a:t> of a football strategy.</a:t>
            </a:r>
            <a:endParaRPr lang="tr-TR" sz="2000" dirty="0"/>
          </a:p>
        </p:txBody>
      </p:sp>
      <p:pic>
        <p:nvPicPr>
          <p:cNvPr id="4" name="Picture 2" descr="https://www.javacodegeeks.com/wp-content/uploads/2013/06/Strategy-Design-Patte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31" y="1844824"/>
            <a:ext cx="35433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4945656" y="6475403"/>
            <a:ext cx="4057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 smtClean="0"/>
              <a:t>https://www.javacodegeeks.com/2013/06/design-patterns-strategy.html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386941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79512" y="3443648"/>
            <a:ext cx="352839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1400" dirty="0" err="1"/>
              <a:t>public</a:t>
            </a:r>
            <a:r>
              <a:rPr lang="tr-TR" sz="1400" dirty="0"/>
              <a:t> </a:t>
            </a:r>
            <a:r>
              <a:rPr lang="tr-TR" sz="1400" dirty="0" err="1"/>
              <a:t>interface</a:t>
            </a:r>
            <a:r>
              <a:rPr lang="tr-TR" sz="1400" dirty="0"/>
              <a:t> </a:t>
            </a:r>
            <a:r>
              <a:rPr lang="tr-TR" sz="1400" dirty="0" err="1"/>
              <a:t>FootballStrategy</a:t>
            </a:r>
            <a:r>
              <a:rPr lang="tr-TR" sz="1400" dirty="0"/>
              <a:t> {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public</a:t>
            </a:r>
            <a:r>
              <a:rPr lang="tr-TR" sz="1400" dirty="0"/>
              <a:t> </a:t>
            </a:r>
            <a:r>
              <a:rPr lang="tr-TR" sz="1400" dirty="0" err="1"/>
              <a:t>void</a:t>
            </a:r>
            <a:r>
              <a:rPr lang="tr-TR" sz="1400" dirty="0"/>
              <a:t> </a:t>
            </a:r>
            <a:r>
              <a:rPr lang="tr-TR" sz="1400" dirty="0" err="1">
                <a:solidFill>
                  <a:srgbClr val="9933FF"/>
                </a:solidFill>
              </a:rPr>
              <a:t>adhereTactic</a:t>
            </a:r>
            <a:r>
              <a:rPr lang="tr-TR" sz="1400" dirty="0"/>
              <a:t>(</a:t>
            </a:r>
            <a:r>
              <a:rPr lang="tr-TR" sz="1400" dirty="0" err="1"/>
              <a:t>String</a:t>
            </a:r>
            <a:r>
              <a:rPr lang="tr-TR" sz="1400" dirty="0"/>
              <a:t> </a:t>
            </a:r>
            <a:r>
              <a:rPr lang="tr-TR" sz="1400" dirty="0" err="1"/>
              <a:t>team</a:t>
            </a:r>
            <a:r>
              <a:rPr lang="tr-TR" sz="1400" dirty="0"/>
              <a:t>);</a:t>
            </a:r>
          </a:p>
          <a:p>
            <a:r>
              <a:rPr lang="tr-TR" sz="1400" dirty="0"/>
              <a:t>}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79512" y="5583436"/>
            <a:ext cx="568863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1400" dirty="0" err="1"/>
              <a:t>public</a:t>
            </a:r>
            <a:r>
              <a:rPr lang="tr-TR" sz="1400" dirty="0"/>
              <a:t> </a:t>
            </a:r>
            <a:r>
              <a:rPr lang="tr-TR" sz="1400" dirty="0" err="1"/>
              <a:t>class</a:t>
            </a:r>
            <a:r>
              <a:rPr lang="tr-TR" sz="1400" dirty="0"/>
              <a:t> </a:t>
            </a:r>
            <a:r>
              <a:rPr lang="tr-TR" sz="1400" dirty="0" err="1"/>
              <a:t>DefenceTactic</a:t>
            </a:r>
            <a:r>
              <a:rPr lang="tr-TR" sz="1400" dirty="0"/>
              <a:t> </a:t>
            </a:r>
            <a:r>
              <a:rPr lang="tr-TR" sz="1400" dirty="0" err="1"/>
              <a:t>implements</a:t>
            </a:r>
            <a:r>
              <a:rPr lang="tr-TR" sz="1400" dirty="0"/>
              <a:t> </a:t>
            </a:r>
            <a:r>
              <a:rPr lang="tr-TR" sz="1400" dirty="0" err="1"/>
              <a:t>FootballStrategy</a:t>
            </a:r>
            <a:r>
              <a:rPr lang="tr-TR" sz="1400" dirty="0"/>
              <a:t> </a:t>
            </a:r>
            <a:r>
              <a:rPr lang="tr-TR" sz="1400" dirty="0" smtClean="0"/>
              <a:t>{</a:t>
            </a:r>
            <a:endParaRPr lang="tr-TR" sz="1400" dirty="0"/>
          </a:p>
          <a:p>
            <a:r>
              <a:rPr lang="tr-TR" sz="1400" dirty="0"/>
              <a:t>    </a:t>
            </a:r>
            <a:r>
              <a:rPr lang="tr-TR" sz="1400" dirty="0" err="1"/>
              <a:t>public</a:t>
            </a:r>
            <a:r>
              <a:rPr lang="tr-TR" sz="1400" dirty="0"/>
              <a:t> </a:t>
            </a:r>
            <a:r>
              <a:rPr lang="tr-TR" sz="1400" dirty="0" err="1"/>
              <a:t>void</a:t>
            </a:r>
            <a:r>
              <a:rPr lang="tr-TR" sz="1400" dirty="0"/>
              <a:t> </a:t>
            </a:r>
            <a:r>
              <a:rPr lang="tr-TR" sz="1400" dirty="0" err="1">
                <a:solidFill>
                  <a:srgbClr val="9933FF"/>
                </a:solidFill>
              </a:rPr>
              <a:t>adhereTactic</a:t>
            </a:r>
            <a:r>
              <a:rPr lang="tr-TR" sz="1400" dirty="0"/>
              <a:t>(</a:t>
            </a:r>
            <a:r>
              <a:rPr lang="tr-TR" sz="1400" dirty="0" err="1"/>
              <a:t>String</a:t>
            </a:r>
            <a:r>
              <a:rPr lang="tr-TR" sz="1400" dirty="0"/>
              <a:t> </a:t>
            </a:r>
            <a:r>
              <a:rPr lang="tr-TR" sz="1400" dirty="0" err="1"/>
              <a:t>team</a:t>
            </a:r>
            <a:r>
              <a:rPr lang="tr-TR" sz="1400" dirty="0"/>
              <a:t>) {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System.out.println</a:t>
            </a:r>
            <a:r>
              <a:rPr lang="tr-TR" sz="1400" dirty="0"/>
              <a:t>(</a:t>
            </a:r>
            <a:r>
              <a:rPr lang="tr-TR" sz="1400" dirty="0" err="1"/>
              <a:t>team</a:t>
            </a:r>
            <a:r>
              <a:rPr lang="tr-TR" sz="1400" dirty="0"/>
              <a:t> + " </a:t>
            </a:r>
            <a:r>
              <a:rPr lang="tr-TR" sz="1400" dirty="0" err="1"/>
              <a:t>will</a:t>
            </a:r>
            <a:r>
              <a:rPr lang="tr-TR" sz="1400" dirty="0"/>
              <a:t> </a:t>
            </a:r>
            <a:r>
              <a:rPr lang="tr-TR" sz="1400" dirty="0" err="1"/>
              <a:t>make</a:t>
            </a:r>
            <a:r>
              <a:rPr lang="tr-TR" sz="1400" dirty="0"/>
              <a:t> </a:t>
            </a:r>
            <a:r>
              <a:rPr lang="tr-TR" sz="1400" dirty="0" err="1"/>
              <a:t>emphasis</a:t>
            </a:r>
            <a:r>
              <a:rPr lang="tr-TR" sz="1400" dirty="0"/>
              <a:t> on </a:t>
            </a:r>
            <a:r>
              <a:rPr lang="tr-TR" sz="1400" dirty="0" err="1"/>
              <a:t>defence</a:t>
            </a:r>
            <a:r>
              <a:rPr lang="tr-TR" sz="1400" dirty="0"/>
              <a:t>!");</a:t>
            </a:r>
          </a:p>
          <a:p>
            <a:r>
              <a:rPr lang="tr-TR" sz="1400" dirty="0"/>
              <a:t>    </a:t>
            </a:r>
            <a:r>
              <a:rPr lang="tr-TR" sz="1400" dirty="0" smtClean="0"/>
              <a:t>}</a:t>
            </a:r>
            <a:endParaRPr lang="tr-TR" sz="1400" dirty="0"/>
          </a:p>
          <a:p>
            <a:r>
              <a:rPr lang="tr-TR" sz="1400" dirty="0"/>
              <a:t>}</a:t>
            </a:r>
          </a:p>
        </p:txBody>
      </p:sp>
      <p:sp>
        <p:nvSpPr>
          <p:cNvPr id="7" name="Dikdörtgen 6"/>
          <p:cNvSpPr/>
          <p:nvPr/>
        </p:nvSpPr>
        <p:spPr>
          <a:xfrm>
            <a:off x="179512" y="44624"/>
            <a:ext cx="410445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1400" dirty="0" err="1"/>
              <a:t>public</a:t>
            </a:r>
            <a:r>
              <a:rPr lang="tr-TR" sz="1400" dirty="0"/>
              <a:t> </a:t>
            </a:r>
            <a:r>
              <a:rPr lang="tr-TR" sz="1400" dirty="0" err="1"/>
              <a:t>class</a:t>
            </a:r>
            <a:r>
              <a:rPr lang="tr-TR" sz="1400" dirty="0"/>
              <a:t> </a:t>
            </a:r>
            <a:r>
              <a:rPr lang="tr-TR" sz="1400" dirty="0" err="1"/>
              <a:t>TacticContext</a:t>
            </a:r>
            <a:r>
              <a:rPr lang="tr-TR" sz="1400" dirty="0"/>
              <a:t> {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private</a:t>
            </a:r>
            <a:r>
              <a:rPr lang="tr-TR" sz="1400" dirty="0"/>
              <a:t> </a:t>
            </a:r>
            <a:r>
              <a:rPr lang="tr-TR" sz="1400" dirty="0" err="1"/>
              <a:t>FootballStrategy</a:t>
            </a:r>
            <a:r>
              <a:rPr lang="tr-TR" sz="1400" dirty="0"/>
              <a:t> </a:t>
            </a:r>
            <a:r>
              <a:rPr lang="tr-TR" sz="1400" dirty="0" err="1"/>
              <a:t>strategy</a:t>
            </a:r>
            <a:r>
              <a:rPr lang="tr-TR" sz="1400" dirty="0"/>
              <a:t> = </a:t>
            </a:r>
            <a:r>
              <a:rPr lang="tr-TR" sz="1400" dirty="0" err="1"/>
              <a:t>null</a:t>
            </a:r>
            <a:r>
              <a:rPr lang="tr-TR" sz="1400" dirty="0"/>
              <a:t>;</a:t>
            </a:r>
          </a:p>
          <a:p>
            <a:r>
              <a:rPr lang="tr-TR" sz="1400" dirty="0"/>
              <a:t> 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public</a:t>
            </a:r>
            <a:r>
              <a:rPr lang="tr-TR" sz="1400" dirty="0"/>
              <a:t> </a:t>
            </a:r>
            <a:r>
              <a:rPr lang="tr-TR" sz="1400" dirty="0" err="1"/>
              <a:t>void</a:t>
            </a:r>
            <a:r>
              <a:rPr lang="tr-TR" sz="1400" dirty="0"/>
              <a:t> </a:t>
            </a:r>
            <a:r>
              <a:rPr lang="tr-TR" sz="1400" dirty="0" err="1"/>
              <a:t>selectTactic</a:t>
            </a:r>
            <a:r>
              <a:rPr lang="tr-TR" sz="1400" dirty="0"/>
              <a:t>(</a:t>
            </a:r>
            <a:r>
              <a:rPr lang="tr-TR" sz="1400" dirty="0" err="1"/>
              <a:t>String</a:t>
            </a:r>
            <a:r>
              <a:rPr lang="tr-TR" sz="1400" dirty="0"/>
              <a:t> </a:t>
            </a:r>
            <a:r>
              <a:rPr lang="tr-TR" sz="1400" dirty="0" err="1"/>
              <a:t>team</a:t>
            </a:r>
            <a:r>
              <a:rPr lang="tr-TR" sz="1400" dirty="0"/>
              <a:t>) {</a:t>
            </a:r>
          </a:p>
          <a:p>
            <a:r>
              <a:rPr lang="tr-TR" sz="1400" dirty="0">
                <a:solidFill>
                  <a:srgbClr val="9933FF"/>
                </a:solidFill>
              </a:rPr>
              <a:t>        </a:t>
            </a:r>
            <a:r>
              <a:rPr lang="tr-TR" sz="1400" dirty="0" err="1">
                <a:solidFill>
                  <a:srgbClr val="9933FF"/>
                </a:solidFill>
              </a:rPr>
              <a:t>strategy.adhereTactic</a:t>
            </a:r>
            <a:r>
              <a:rPr lang="tr-TR" sz="1400" dirty="0">
                <a:solidFill>
                  <a:srgbClr val="9933FF"/>
                </a:solidFill>
              </a:rPr>
              <a:t>(</a:t>
            </a:r>
            <a:r>
              <a:rPr lang="tr-TR" sz="1400" dirty="0" err="1">
                <a:solidFill>
                  <a:srgbClr val="9933FF"/>
                </a:solidFill>
              </a:rPr>
              <a:t>team</a:t>
            </a:r>
            <a:r>
              <a:rPr lang="tr-TR" sz="1400" dirty="0">
                <a:solidFill>
                  <a:srgbClr val="9933FF"/>
                </a:solidFill>
              </a:rPr>
              <a:t>);</a:t>
            </a:r>
          </a:p>
          <a:p>
            <a:r>
              <a:rPr lang="tr-TR" sz="1400" dirty="0"/>
              <a:t>    }</a:t>
            </a:r>
          </a:p>
          <a:p>
            <a:r>
              <a:rPr lang="tr-TR" sz="1400" dirty="0"/>
              <a:t> 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public</a:t>
            </a:r>
            <a:r>
              <a:rPr lang="tr-TR" sz="1400" dirty="0"/>
              <a:t> </a:t>
            </a:r>
            <a:r>
              <a:rPr lang="tr-TR" sz="1400" dirty="0" err="1"/>
              <a:t>FootballStrategy</a:t>
            </a:r>
            <a:r>
              <a:rPr lang="tr-TR" sz="1400" dirty="0"/>
              <a:t> </a:t>
            </a:r>
            <a:r>
              <a:rPr lang="tr-TR" sz="1400" dirty="0" err="1"/>
              <a:t>getStrategy</a:t>
            </a:r>
            <a:r>
              <a:rPr lang="tr-TR" sz="1400" dirty="0"/>
              <a:t>() {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return</a:t>
            </a:r>
            <a:r>
              <a:rPr lang="tr-TR" sz="1400" dirty="0"/>
              <a:t> </a:t>
            </a:r>
            <a:r>
              <a:rPr lang="tr-TR" sz="1400" dirty="0" err="1"/>
              <a:t>strategy</a:t>
            </a:r>
            <a:r>
              <a:rPr lang="tr-TR" sz="1400" dirty="0"/>
              <a:t>;</a:t>
            </a:r>
          </a:p>
          <a:p>
            <a:r>
              <a:rPr lang="tr-TR" sz="1400" dirty="0"/>
              <a:t>    }</a:t>
            </a:r>
          </a:p>
          <a:p>
            <a:r>
              <a:rPr lang="tr-TR" sz="1400" dirty="0"/>
              <a:t> 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public</a:t>
            </a:r>
            <a:r>
              <a:rPr lang="tr-TR" sz="1400" dirty="0"/>
              <a:t> </a:t>
            </a:r>
            <a:r>
              <a:rPr lang="tr-TR" sz="1400" dirty="0" err="1"/>
              <a:t>void</a:t>
            </a:r>
            <a:r>
              <a:rPr lang="tr-TR" sz="1400" dirty="0"/>
              <a:t> </a:t>
            </a:r>
            <a:r>
              <a:rPr lang="tr-TR" sz="1400" dirty="0" err="1"/>
              <a:t>setStrategy</a:t>
            </a:r>
            <a:r>
              <a:rPr lang="tr-TR" sz="1400" dirty="0"/>
              <a:t>(</a:t>
            </a:r>
            <a:r>
              <a:rPr lang="tr-TR" sz="1400" dirty="0" err="1"/>
              <a:t>FootballStrategy</a:t>
            </a:r>
            <a:r>
              <a:rPr lang="tr-TR" sz="1400" dirty="0"/>
              <a:t> </a:t>
            </a:r>
            <a:r>
              <a:rPr lang="tr-TR" sz="1400" dirty="0" err="1"/>
              <a:t>strategy</a:t>
            </a:r>
            <a:r>
              <a:rPr lang="tr-TR" sz="1400" dirty="0"/>
              <a:t>) {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this.strategy</a:t>
            </a:r>
            <a:r>
              <a:rPr lang="tr-TR" sz="1400" dirty="0"/>
              <a:t> = </a:t>
            </a:r>
            <a:r>
              <a:rPr lang="tr-TR" sz="1400" dirty="0" err="1"/>
              <a:t>strategy</a:t>
            </a:r>
            <a:r>
              <a:rPr lang="tr-TR" sz="1400" dirty="0"/>
              <a:t>;</a:t>
            </a:r>
          </a:p>
          <a:p>
            <a:r>
              <a:rPr lang="tr-TR" sz="1400" dirty="0"/>
              <a:t>    }</a:t>
            </a:r>
          </a:p>
          <a:p>
            <a:r>
              <a:rPr lang="tr-TR" sz="1400" dirty="0"/>
              <a:t>}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79512" y="4293096"/>
            <a:ext cx="554461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1400" dirty="0" err="1"/>
              <a:t>public</a:t>
            </a:r>
            <a:r>
              <a:rPr lang="tr-TR" sz="1400" dirty="0"/>
              <a:t> </a:t>
            </a:r>
            <a:r>
              <a:rPr lang="tr-TR" sz="1400" dirty="0" err="1"/>
              <a:t>class</a:t>
            </a:r>
            <a:r>
              <a:rPr lang="tr-TR" sz="1400" dirty="0"/>
              <a:t> </a:t>
            </a:r>
            <a:r>
              <a:rPr lang="tr-TR" sz="1400" dirty="0" err="1"/>
              <a:t>AttackTactic</a:t>
            </a:r>
            <a:r>
              <a:rPr lang="tr-TR" sz="1400" dirty="0"/>
              <a:t> </a:t>
            </a:r>
            <a:r>
              <a:rPr lang="tr-TR" sz="1400" dirty="0" err="1"/>
              <a:t>implements</a:t>
            </a:r>
            <a:r>
              <a:rPr lang="tr-TR" sz="1400" dirty="0"/>
              <a:t> </a:t>
            </a:r>
            <a:r>
              <a:rPr lang="tr-TR" sz="1400" dirty="0" err="1"/>
              <a:t>FootballStrategy</a:t>
            </a:r>
            <a:r>
              <a:rPr lang="tr-TR" sz="1400" dirty="0"/>
              <a:t> </a:t>
            </a:r>
            <a:r>
              <a:rPr lang="tr-TR" sz="1400" dirty="0" smtClean="0"/>
              <a:t>{</a:t>
            </a:r>
          </a:p>
          <a:p>
            <a:r>
              <a:rPr lang="tr-TR" sz="1400" dirty="0" smtClean="0"/>
              <a:t>    </a:t>
            </a:r>
            <a:r>
              <a:rPr lang="tr-TR" sz="1400" dirty="0" err="1" smtClean="0"/>
              <a:t>public</a:t>
            </a:r>
            <a:r>
              <a:rPr lang="tr-TR" sz="1400" dirty="0" smtClean="0"/>
              <a:t> </a:t>
            </a:r>
            <a:r>
              <a:rPr lang="tr-TR" sz="1400" dirty="0" err="1" smtClean="0"/>
              <a:t>void</a:t>
            </a:r>
            <a:r>
              <a:rPr lang="tr-TR" sz="1400" dirty="0" smtClean="0"/>
              <a:t> </a:t>
            </a:r>
            <a:r>
              <a:rPr lang="tr-TR" sz="1400" dirty="0" err="1" smtClean="0">
                <a:solidFill>
                  <a:srgbClr val="9933FF"/>
                </a:solidFill>
              </a:rPr>
              <a:t>adhereTactic</a:t>
            </a:r>
            <a:r>
              <a:rPr lang="tr-TR" sz="1400" dirty="0" smtClean="0"/>
              <a:t>(</a:t>
            </a:r>
            <a:r>
              <a:rPr lang="tr-TR" sz="1400" dirty="0" err="1" smtClean="0"/>
              <a:t>String</a:t>
            </a:r>
            <a:r>
              <a:rPr lang="tr-TR" sz="1400" dirty="0" smtClean="0"/>
              <a:t> </a:t>
            </a:r>
            <a:r>
              <a:rPr lang="tr-TR" sz="1400" dirty="0" err="1" smtClean="0"/>
              <a:t>team</a:t>
            </a:r>
            <a:r>
              <a:rPr lang="tr-TR" sz="1400" dirty="0" smtClean="0"/>
              <a:t>) {</a:t>
            </a:r>
          </a:p>
          <a:p>
            <a:r>
              <a:rPr lang="tr-TR" sz="1400" dirty="0" smtClean="0"/>
              <a:t>        </a:t>
            </a:r>
            <a:r>
              <a:rPr lang="tr-TR" sz="1400" dirty="0" err="1"/>
              <a:t>System.out.println</a:t>
            </a:r>
            <a:r>
              <a:rPr lang="tr-TR" sz="1400" dirty="0"/>
              <a:t>(</a:t>
            </a:r>
            <a:r>
              <a:rPr lang="tr-TR" sz="1400" dirty="0" err="1"/>
              <a:t>team</a:t>
            </a:r>
            <a:r>
              <a:rPr lang="tr-TR" sz="1400" dirty="0"/>
              <a:t> + " </a:t>
            </a:r>
            <a:r>
              <a:rPr lang="tr-TR" sz="1400" dirty="0" err="1"/>
              <a:t>will</a:t>
            </a:r>
            <a:r>
              <a:rPr lang="tr-TR" sz="1400" dirty="0"/>
              <a:t> </a:t>
            </a:r>
            <a:r>
              <a:rPr lang="tr-TR" sz="1400" dirty="0" err="1"/>
              <a:t>play</a:t>
            </a:r>
            <a:r>
              <a:rPr lang="tr-TR" sz="1400" dirty="0"/>
              <a:t> in </a:t>
            </a:r>
            <a:r>
              <a:rPr lang="tr-TR" sz="1400" dirty="0" err="1"/>
              <a:t>attacking</a:t>
            </a:r>
            <a:r>
              <a:rPr lang="tr-TR" sz="1400" dirty="0"/>
              <a:t> </a:t>
            </a:r>
            <a:r>
              <a:rPr lang="tr-TR" sz="1400" dirty="0" err="1"/>
              <a:t>football</a:t>
            </a:r>
            <a:r>
              <a:rPr lang="tr-TR" sz="1400" dirty="0"/>
              <a:t>!");</a:t>
            </a:r>
          </a:p>
          <a:p>
            <a:r>
              <a:rPr lang="tr-TR" sz="1400" dirty="0"/>
              <a:t>    </a:t>
            </a:r>
            <a:r>
              <a:rPr lang="tr-TR" sz="1400" dirty="0" smtClean="0"/>
              <a:t>}</a:t>
            </a:r>
            <a:endParaRPr lang="tr-TR" sz="1400" dirty="0"/>
          </a:p>
          <a:p>
            <a:r>
              <a:rPr lang="tr-TR" sz="1400" dirty="0"/>
              <a:t>}</a:t>
            </a:r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>
          <a:xfrm>
            <a:off x="4716016" y="55639"/>
            <a:ext cx="4031360" cy="3949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Test3 {</a:t>
            </a:r>
          </a:p>
          <a:p>
            <a:pPr marL="0" indent="0">
              <a:buFont typeface="Wingdings"/>
              <a:buNone/>
            </a:pPr>
            <a:r>
              <a:rPr lang="tr-TR" dirty="0" smtClean="0"/>
              <a:t>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main(</a:t>
            </a:r>
            <a:r>
              <a:rPr lang="tr-TR" dirty="0" err="1" smtClean="0"/>
              <a:t>String</a:t>
            </a:r>
            <a:r>
              <a:rPr lang="tr-TR" dirty="0" smtClean="0"/>
              <a:t>[] </a:t>
            </a:r>
            <a:r>
              <a:rPr lang="tr-TR" dirty="0" err="1" smtClean="0"/>
              <a:t>args</a:t>
            </a:r>
            <a:r>
              <a:rPr lang="tr-TR" dirty="0" smtClean="0"/>
              <a:t>) {</a:t>
            </a:r>
          </a:p>
          <a:p>
            <a:pPr marL="0" indent="0">
              <a:buFont typeface="Wingdings"/>
              <a:buNone/>
            </a:pPr>
            <a:r>
              <a:rPr lang="tr-TR" dirty="0" smtClean="0"/>
              <a:t> </a:t>
            </a:r>
          </a:p>
          <a:p>
            <a:pPr marL="0" indent="0">
              <a:buFont typeface="Wingdings"/>
              <a:buNone/>
            </a:pPr>
            <a:r>
              <a:rPr lang="tr-TR" dirty="0" smtClean="0"/>
              <a:t>        </a:t>
            </a:r>
            <a:r>
              <a:rPr lang="tr-TR" dirty="0" err="1" smtClean="0"/>
              <a:t>String</a:t>
            </a:r>
            <a:r>
              <a:rPr lang="tr-TR" dirty="0" smtClean="0"/>
              <a:t> team1 = "Barcelona";</a:t>
            </a:r>
          </a:p>
          <a:p>
            <a:pPr marL="0" indent="0">
              <a:buFont typeface="Wingdings"/>
              <a:buNone/>
            </a:pPr>
            <a:r>
              <a:rPr lang="tr-TR" dirty="0" smtClean="0"/>
              <a:t>        </a:t>
            </a:r>
            <a:r>
              <a:rPr lang="tr-TR" dirty="0" err="1" smtClean="0"/>
              <a:t>String</a:t>
            </a:r>
            <a:r>
              <a:rPr lang="tr-TR" dirty="0" smtClean="0"/>
              <a:t> team2 = "Real Madrid";</a:t>
            </a:r>
          </a:p>
          <a:p>
            <a:pPr marL="0" indent="0">
              <a:buFont typeface="Wingdings"/>
              <a:buNone/>
            </a:pPr>
            <a:r>
              <a:rPr lang="tr-TR" dirty="0" smtClean="0"/>
              <a:t> </a:t>
            </a:r>
          </a:p>
          <a:p>
            <a:pPr marL="0" indent="0">
              <a:buFont typeface="Wingdings"/>
              <a:buNone/>
            </a:pPr>
            <a:r>
              <a:rPr lang="tr-TR" dirty="0" smtClean="0"/>
              <a:t>        </a:t>
            </a:r>
            <a:r>
              <a:rPr lang="tr-TR" dirty="0" err="1" smtClean="0"/>
              <a:t>TacticContext</a:t>
            </a:r>
            <a:r>
              <a:rPr lang="tr-TR" dirty="0" smtClean="0"/>
              <a:t> </a:t>
            </a:r>
            <a:r>
              <a:rPr lang="tr-TR" dirty="0" err="1" smtClean="0"/>
              <a:t>context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TacticContext</a:t>
            </a:r>
            <a:r>
              <a:rPr lang="tr-TR" dirty="0" smtClean="0"/>
              <a:t>();</a:t>
            </a:r>
          </a:p>
          <a:p>
            <a:pPr marL="0" indent="0">
              <a:buFont typeface="Wingdings"/>
              <a:buNone/>
            </a:pPr>
            <a:r>
              <a:rPr lang="tr-TR" dirty="0" smtClean="0"/>
              <a:t> </a:t>
            </a:r>
          </a:p>
          <a:p>
            <a:pPr marL="0" indent="0">
              <a:buFont typeface="Wingdings"/>
              <a:buNone/>
            </a:pPr>
            <a:r>
              <a:rPr lang="tr-TR" dirty="0" smtClean="0"/>
              <a:t>        </a:t>
            </a:r>
            <a:r>
              <a:rPr lang="tr-TR" dirty="0" err="1" smtClean="0"/>
              <a:t>context.setStrategy</a:t>
            </a:r>
            <a:r>
              <a:rPr lang="tr-TR" dirty="0" smtClean="0"/>
              <a:t>(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AttackTactic</a:t>
            </a:r>
            <a:r>
              <a:rPr lang="tr-TR" dirty="0" smtClean="0"/>
              <a:t>());</a:t>
            </a:r>
          </a:p>
          <a:p>
            <a:pPr marL="0" indent="0">
              <a:buFont typeface="Wingdings"/>
              <a:buNone/>
            </a:pPr>
            <a:r>
              <a:rPr lang="tr-TR" dirty="0" smtClean="0"/>
              <a:t>        </a:t>
            </a:r>
            <a:r>
              <a:rPr lang="tr-TR" dirty="0" err="1" smtClean="0"/>
              <a:t>context.</a:t>
            </a:r>
            <a:r>
              <a:rPr lang="tr-TR" dirty="0" err="1" smtClean="0">
                <a:solidFill>
                  <a:srgbClr val="D60093"/>
                </a:solidFill>
              </a:rPr>
              <a:t>selectTactic</a:t>
            </a:r>
            <a:r>
              <a:rPr lang="tr-TR" dirty="0" smtClean="0"/>
              <a:t>(team1);</a:t>
            </a:r>
          </a:p>
          <a:p>
            <a:pPr marL="0" indent="0">
              <a:buFont typeface="Wingdings"/>
              <a:buNone/>
            </a:pPr>
            <a:r>
              <a:rPr lang="tr-TR" dirty="0" smtClean="0"/>
              <a:t> </a:t>
            </a:r>
          </a:p>
          <a:p>
            <a:pPr marL="0" indent="0">
              <a:buFont typeface="Wingdings"/>
              <a:buNone/>
            </a:pPr>
            <a:r>
              <a:rPr lang="tr-TR" dirty="0" smtClean="0"/>
              <a:t>        </a:t>
            </a:r>
            <a:r>
              <a:rPr lang="tr-TR" dirty="0" err="1" smtClean="0"/>
              <a:t>context.setStrategy</a:t>
            </a:r>
            <a:r>
              <a:rPr lang="tr-TR" dirty="0" smtClean="0"/>
              <a:t>(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DefenceTactic</a:t>
            </a:r>
            <a:r>
              <a:rPr lang="tr-TR" dirty="0" smtClean="0"/>
              <a:t>());</a:t>
            </a:r>
          </a:p>
          <a:p>
            <a:pPr marL="0" indent="0">
              <a:buFont typeface="Wingdings"/>
              <a:buNone/>
            </a:pPr>
            <a:r>
              <a:rPr lang="tr-TR" dirty="0" smtClean="0"/>
              <a:t>        </a:t>
            </a:r>
            <a:r>
              <a:rPr lang="tr-TR" dirty="0" err="1" smtClean="0"/>
              <a:t>context.</a:t>
            </a:r>
            <a:r>
              <a:rPr lang="tr-TR" dirty="0" err="1" smtClean="0">
                <a:solidFill>
                  <a:srgbClr val="D60093"/>
                </a:solidFill>
              </a:rPr>
              <a:t>selectTactic</a:t>
            </a:r>
            <a:r>
              <a:rPr lang="tr-TR" dirty="0" smtClean="0"/>
              <a:t>(team2);</a:t>
            </a:r>
          </a:p>
          <a:p>
            <a:pPr marL="0" indent="0">
              <a:buFont typeface="Wingdings"/>
              <a:buNone/>
            </a:pPr>
            <a:r>
              <a:rPr lang="tr-TR" dirty="0" smtClean="0"/>
              <a:t>    }</a:t>
            </a:r>
          </a:p>
          <a:p>
            <a:pPr marL="0" indent="0">
              <a:buFont typeface="Wingdings"/>
              <a:buNone/>
            </a:pPr>
            <a:r>
              <a:rPr lang="tr-TR" dirty="0" smtClean="0"/>
              <a:t>}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5364088" y="3756521"/>
            <a:ext cx="3528392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1400" dirty="0" err="1" smtClean="0"/>
              <a:t>Output</a:t>
            </a:r>
            <a:r>
              <a:rPr lang="tr-TR" sz="1400" dirty="0" smtClean="0"/>
              <a:t>:</a:t>
            </a:r>
          </a:p>
          <a:p>
            <a:r>
              <a:rPr lang="tr-TR" sz="1400" dirty="0" smtClean="0"/>
              <a:t>Barcelona </a:t>
            </a:r>
            <a:r>
              <a:rPr lang="tr-TR" sz="1400" dirty="0" err="1"/>
              <a:t>will</a:t>
            </a:r>
            <a:r>
              <a:rPr lang="tr-TR" sz="1400" dirty="0"/>
              <a:t> </a:t>
            </a:r>
            <a:r>
              <a:rPr lang="tr-TR" sz="1400" dirty="0" err="1"/>
              <a:t>play</a:t>
            </a:r>
            <a:r>
              <a:rPr lang="tr-TR" sz="1400" dirty="0"/>
              <a:t> in </a:t>
            </a:r>
            <a:r>
              <a:rPr lang="tr-TR" sz="1400" dirty="0" err="1"/>
              <a:t>attacking</a:t>
            </a:r>
            <a:r>
              <a:rPr lang="tr-TR" sz="1400" dirty="0"/>
              <a:t> </a:t>
            </a:r>
            <a:r>
              <a:rPr lang="tr-TR" sz="1400" dirty="0" err="1"/>
              <a:t>football</a:t>
            </a:r>
            <a:r>
              <a:rPr lang="tr-TR" sz="1400" dirty="0"/>
              <a:t>!</a:t>
            </a:r>
          </a:p>
          <a:p>
            <a:r>
              <a:rPr lang="tr-TR" sz="1400" dirty="0"/>
              <a:t>Real Madrid </a:t>
            </a:r>
            <a:r>
              <a:rPr lang="tr-TR" sz="1400" dirty="0" err="1"/>
              <a:t>will</a:t>
            </a:r>
            <a:r>
              <a:rPr lang="tr-TR" sz="1400" dirty="0"/>
              <a:t> </a:t>
            </a:r>
            <a:r>
              <a:rPr lang="tr-TR" sz="1400" dirty="0" err="1"/>
              <a:t>make</a:t>
            </a:r>
            <a:r>
              <a:rPr lang="tr-TR" sz="1400" dirty="0"/>
              <a:t> </a:t>
            </a:r>
            <a:r>
              <a:rPr lang="tr-TR" sz="1400" dirty="0" err="1"/>
              <a:t>emphasis</a:t>
            </a:r>
            <a:r>
              <a:rPr lang="tr-TR" sz="1400" dirty="0"/>
              <a:t> on </a:t>
            </a:r>
            <a:r>
              <a:rPr lang="tr-TR" sz="1400" dirty="0" err="1"/>
              <a:t>defence</a:t>
            </a:r>
            <a:r>
              <a:rPr lang="tr-TR" sz="1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7389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092197"/>
            <a:ext cx="3409950" cy="1552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446439"/>
            <a:ext cx="3905423" cy="28440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165149" y="224624"/>
            <a:ext cx="3766566" cy="5987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 smtClean="0"/>
              <a:t>Example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226694" y="980728"/>
            <a:ext cx="8593778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Let us suppose that clients of the 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EncryptLogger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 would like to be able </a:t>
            </a:r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to</a:t>
            </a:r>
            <a:r>
              <a:rPr lang="tr-TR" sz="12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dynamically 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select and use any of the </a:t>
            </a:r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encryption 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algorithms.</a:t>
            </a:r>
          </a:p>
          <a:p>
            <a:endParaRPr lang="tr-TR" sz="12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This 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requirement can be designed in different ways, including: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 Implementing all algorithms inside the existing </a:t>
            </a:r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encrypt(String)</a:t>
            </a:r>
            <a:r>
              <a:rPr lang="tr-TR" sz="12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method 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of the 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EncryptLogger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 class using conditional statements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 Applying inheritance, with each subclass of the 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EncryptLogger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implementing</a:t>
            </a:r>
            <a:r>
              <a:rPr lang="tr-TR" sz="1200" dirty="0" smtClean="0">
                <a:solidFill>
                  <a:srgbClr val="000000"/>
                </a:solidFill>
                <a:latin typeface="+mj-lt"/>
              </a:rPr>
              <a:t> a </a:t>
            </a:r>
            <a:r>
              <a:rPr lang="tr-TR" sz="1200" dirty="0" err="1">
                <a:solidFill>
                  <a:srgbClr val="000000"/>
                </a:solidFill>
                <a:latin typeface="+mj-lt"/>
              </a:rPr>
              <a:t>specific</a:t>
            </a:r>
            <a:r>
              <a:rPr lang="tr-TR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+mj-lt"/>
              </a:rPr>
              <a:t>encryption</a:t>
            </a:r>
            <a:r>
              <a:rPr lang="tr-TR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+mj-lt"/>
              </a:rPr>
              <a:t>algorithm</a:t>
            </a:r>
            <a:endParaRPr lang="tr-TR" sz="1200" dirty="0">
              <a:solidFill>
                <a:srgbClr val="000000"/>
              </a:solidFill>
              <a:latin typeface="+mj-lt"/>
            </a:endParaRPr>
          </a:p>
          <a:p>
            <a:endParaRPr lang="tr-TR" sz="12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Though 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these options look </a:t>
            </a:r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straightforward, 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applying the Strategy pattern </a:t>
            </a:r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results</a:t>
            </a:r>
            <a:r>
              <a:rPr lang="tr-TR" sz="12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in 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sz="1200" b="1" dirty="0">
                <a:solidFill>
                  <a:srgbClr val="FF0000"/>
                </a:solidFill>
                <a:latin typeface="+mj-lt"/>
              </a:rPr>
              <a:t>more elegant and efficient design.</a:t>
            </a:r>
          </a:p>
          <a:p>
            <a:endParaRPr lang="tr-TR" sz="12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Applying 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the Strategy pattern, each of the encryption algorithms can </a:t>
            </a:r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be</a:t>
            </a:r>
            <a:r>
              <a:rPr lang="tr-TR" sz="12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encapsulated 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in a separate (</a:t>
            </a:r>
            <a:r>
              <a:rPr lang="en-US" sz="1200" i="1" dirty="0">
                <a:solidFill>
                  <a:srgbClr val="000000"/>
                </a:solidFill>
                <a:latin typeface="+mj-lt"/>
              </a:rPr>
              <a:t>strategy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class</a:t>
            </a:r>
            <a:r>
              <a:rPr lang="tr-TR" sz="1200" dirty="0" smtClean="0">
                <a:solidFill>
                  <a:srgbClr val="000000"/>
                </a:solidFill>
                <a:latin typeface="+mj-lt"/>
              </a:rPr>
              <a:t>. </a:t>
            </a:r>
            <a:r>
              <a:rPr lang="en-US" sz="1200" dirty="0" smtClean="0">
                <a:latin typeface="+mj-lt"/>
              </a:rPr>
              <a:t>Table</a:t>
            </a:r>
            <a:r>
              <a:rPr lang="tr-TR" sz="1200" dirty="0" smtClean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36.4 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shows the list of these strategy classes and the algorithms they implement.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Let us define a common interface to be implemented by each of the </a:t>
            </a:r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strategy</a:t>
            </a:r>
            <a:r>
              <a:rPr lang="tr-TR" sz="12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classes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, in the form of a Java interface 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EncryptionStrategy</a:t>
            </a:r>
            <a:r>
              <a:rPr lang="en-US" sz="1200" i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as follows:</a:t>
            </a:r>
            <a:endParaRPr lang="tr-T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99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3" y="388090"/>
            <a:ext cx="3714750" cy="676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63" y="2981936"/>
            <a:ext cx="5276850" cy="1495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077072"/>
            <a:ext cx="3240360" cy="24682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412239"/>
            <a:ext cx="5562600" cy="134302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Rectangle 3"/>
          <p:cNvSpPr/>
          <p:nvPr/>
        </p:nvSpPr>
        <p:spPr>
          <a:xfrm>
            <a:off x="401425" y="4926574"/>
            <a:ext cx="442915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600" dirty="0" smtClean="0"/>
              <a:t>public String substring(int startIndex, int endIndex)</a:t>
            </a:r>
          </a:p>
          <a:p>
            <a:r>
              <a:rPr lang="tr-TR" sz="1600" dirty="0" smtClean="0"/>
              <a:t>startIndex=Inclusive, endIndex=Exclusive</a:t>
            </a:r>
            <a:endParaRPr lang="tr-TR" sz="1600" dirty="0"/>
          </a:p>
        </p:txBody>
      </p:sp>
      <p:sp>
        <p:nvSpPr>
          <p:cNvPr id="4" name="Dikdörtgen 3"/>
          <p:cNvSpPr/>
          <p:nvPr/>
        </p:nvSpPr>
        <p:spPr>
          <a:xfrm>
            <a:off x="5796136" y="2873260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err="1">
                <a:solidFill>
                  <a:srgbClr val="000000"/>
                </a:solidFill>
              </a:rPr>
              <a:t>Only</a:t>
            </a:r>
            <a:r>
              <a:rPr lang="tr-TR" sz="1600" dirty="0">
                <a:solidFill>
                  <a:srgbClr val="000000"/>
                </a:solidFill>
              </a:rPr>
              <a:t> </a:t>
            </a:r>
            <a:r>
              <a:rPr lang="tr-TR" sz="1600" dirty="0" err="1">
                <a:solidFill>
                  <a:srgbClr val="000000"/>
                </a:solidFill>
              </a:rPr>
              <a:t>the</a:t>
            </a:r>
            <a:r>
              <a:rPr lang="tr-TR" sz="1600" dirty="0">
                <a:solidFill>
                  <a:srgbClr val="000000"/>
                </a:solidFill>
              </a:rPr>
              <a:t> </a:t>
            </a:r>
            <a:r>
              <a:rPr lang="tr-TR" sz="1600" dirty="0" err="1">
                <a:solidFill>
                  <a:srgbClr val="000000"/>
                </a:solidFill>
              </a:rPr>
              <a:t>last</a:t>
            </a:r>
            <a:endParaRPr lang="tr-TR" sz="1600" dirty="0"/>
          </a:p>
        </p:txBody>
      </p:sp>
      <p:cxnSp>
        <p:nvCxnSpPr>
          <p:cNvPr id="9" name="Düz Ok Bağlayıcısı 8"/>
          <p:cNvCxnSpPr/>
          <p:nvPr/>
        </p:nvCxnSpPr>
        <p:spPr>
          <a:xfrm flipH="1">
            <a:off x="4716016" y="3103138"/>
            <a:ext cx="1152128" cy="32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2" y="188640"/>
            <a:ext cx="5715000" cy="29146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" name="Dikdörtgen 1"/>
          <p:cNvSpPr/>
          <p:nvPr/>
        </p:nvSpPr>
        <p:spPr>
          <a:xfrm>
            <a:off x="5364088" y="3284984"/>
            <a:ext cx="3312368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</a:rPr>
              <a:t>The </a:t>
            </a:r>
            <a:r>
              <a:rPr lang="en-US" sz="1400" b="1" dirty="0">
                <a:solidFill>
                  <a:srgbClr val="333333"/>
                </a:solidFill>
              </a:rPr>
              <a:t>java string </a:t>
            </a:r>
            <a:r>
              <a:rPr lang="en-US" sz="1400" b="1" dirty="0" err="1">
                <a:solidFill>
                  <a:srgbClr val="333333"/>
                </a:solidFill>
              </a:rPr>
              <a:t>toCharArray</a:t>
            </a:r>
            <a:r>
              <a:rPr lang="en-US" sz="1400" b="1" dirty="0">
                <a:solidFill>
                  <a:srgbClr val="333333"/>
                </a:solidFill>
              </a:rPr>
              <a:t>()</a:t>
            </a:r>
            <a:r>
              <a:rPr lang="en-US" sz="1400" dirty="0">
                <a:solidFill>
                  <a:srgbClr val="333333"/>
                </a:solidFill>
              </a:rPr>
              <a:t> method converts this string into character array. It returns a newly created character array, its length is similar to this string and its contents are initialized with the characters of this string.</a:t>
            </a:r>
            <a:endParaRPr lang="tr-TR" sz="14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2" y="3255939"/>
            <a:ext cx="5013573" cy="34500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Dikdörtgen 6"/>
          <p:cNvSpPr/>
          <p:nvPr/>
        </p:nvSpPr>
        <p:spPr>
          <a:xfrm>
            <a:off x="5338047" y="4980983"/>
            <a:ext cx="3425391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400" dirty="0" err="1"/>
              <a:t>String</a:t>
            </a:r>
            <a:r>
              <a:rPr lang="tr-TR" sz="1400" dirty="0"/>
              <a:t>(</a:t>
            </a:r>
            <a:r>
              <a:rPr lang="tr-TR" sz="1400" dirty="0" err="1"/>
              <a:t>char</a:t>
            </a:r>
            <a:r>
              <a:rPr lang="tr-TR" sz="1400" dirty="0"/>
              <a:t>[] </a:t>
            </a:r>
            <a:r>
              <a:rPr lang="tr-TR" sz="1400" dirty="0" err="1"/>
              <a:t>value</a:t>
            </a:r>
            <a:r>
              <a:rPr lang="tr-TR" sz="1400" dirty="0"/>
              <a:t>)</a:t>
            </a:r>
          </a:p>
          <a:p>
            <a:r>
              <a:rPr lang="tr-TR" sz="1400" dirty="0" err="1"/>
              <a:t>Allocates</a:t>
            </a:r>
            <a:r>
              <a:rPr lang="tr-TR" sz="1400" dirty="0"/>
              <a:t> a </a:t>
            </a:r>
            <a:r>
              <a:rPr lang="tr-TR" sz="1400" dirty="0" err="1"/>
              <a:t>new</a:t>
            </a:r>
            <a:r>
              <a:rPr lang="tr-TR" sz="1400" dirty="0"/>
              <a:t> </a:t>
            </a:r>
            <a:r>
              <a:rPr lang="tr-TR" sz="1400" dirty="0" err="1"/>
              <a:t>String</a:t>
            </a:r>
            <a:r>
              <a:rPr lang="tr-TR" sz="1400" dirty="0"/>
              <a:t> </a:t>
            </a:r>
            <a:r>
              <a:rPr lang="tr-TR" sz="1400" dirty="0" err="1"/>
              <a:t>so</a:t>
            </a:r>
            <a:r>
              <a:rPr lang="tr-TR" sz="1400" dirty="0"/>
              <a:t> </a:t>
            </a:r>
            <a:r>
              <a:rPr lang="tr-TR" sz="1400" dirty="0" err="1"/>
              <a:t>that</a:t>
            </a:r>
            <a:r>
              <a:rPr lang="tr-TR" sz="1400" dirty="0"/>
              <a:t> it </a:t>
            </a:r>
            <a:r>
              <a:rPr lang="tr-TR" sz="1400" dirty="0" err="1"/>
              <a:t>represents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sequence</a:t>
            </a:r>
            <a:r>
              <a:rPr lang="tr-TR" sz="1400" dirty="0"/>
              <a:t> of </a:t>
            </a:r>
            <a:r>
              <a:rPr lang="tr-TR" sz="1400" dirty="0" err="1"/>
              <a:t>characters</a:t>
            </a:r>
            <a:r>
              <a:rPr lang="tr-TR" sz="1400" dirty="0"/>
              <a:t> </a:t>
            </a:r>
            <a:r>
              <a:rPr lang="tr-TR" sz="1400" dirty="0" err="1"/>
              <a:t>currently</a:t>
            </a:r>
            <a:r>
              <a:rPr lang="tr-TR" sz="1400" dirty="0"/>
              <a:t> </a:t>
            </a:r>
            <a:r>
              <a:rPr lang="tr-TR" sz="1400" dirty="0" err="1"/>
              <a:t>contained</a:t>
            </a:r>
            <a:r>
              <a:rPr lang="tr-TR" sz="1400" dirty="0"/>
              <a:t> in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character</a:t>
            </a:r>
            <a:r>
              <a:rPr lang="tr-TR" sz="1400" dirty="0"/>
              <a:t> </a:t>
            </a:r>
            <a:r>
              <a:rPr lang="tr-TR" sz="1400" dirty="0" err="1"/>
              <a:t>array</a:t>
            </a:r>
            <a:r>
              <a:rPr lang="tr-TR" sz="1400" dirty="0"/>
              <a:t> </a:t>
            </a:r>
            <a:r>
              <a:rPr lang="tr-TR" sz="1400" dirty="0" err="1"/>
              <a:t>argument</a:t>
            </a:r>
            <a:r>
              <a:rPr lang="tr-T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83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3" y="3789040"/>
            <a:ext cx="3578272" cy="27256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5" y="144016"/>
            <a:ext cx="5082500" cy="314096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2924944"/>
            <a:ext cx="4471668" cy="37757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13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5229225" cy="4686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16632"/>
            <a:ext cx="2971337" cy="22633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982" y="2780928"/>
            <a:ext cx="4169522" cy="371492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504" y="5013176"/>
            <a:ext cx="4716016" cy="101566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HashMap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class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has 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many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useful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methods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 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For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example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tr-TR" altLang="tr-TR" sz="1200" dirty="0" err="1">
                <a:solidFill>
                  <a:srgbClr val="000000"/>
                </a:solidFill>
                <a:latin typeface="+mn-lt"/>
              </a:rPr>
              <a:t>T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add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items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it, 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use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put()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method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altLang="tr-TR" sz="1200" dirty="0">
                <a:latin typeface="+mn-lt"/>
              </a:rPr>
              <a:t>To access a value in the </a:t>
            </a:r>
            <a:r>
              <a:rPr lang="en-US" altLang="tr-TR" sz="1200" dirty="0" err="1">
                <a:latin typeface="+mn-lt"/>
              </a:rPr>
              <a:t>HashMap</a:t>
            </a:r>
            <a:r>
              <a:rPr lang="en-US" altLang="tr-TR" sz="1200" dirty="0">
                <a:latin typeface="+mn-lt"/>
              </a:rPr>
              <a:t>, use the </a:t>
            </a:r>
            <a:r>
              <a:rPr lang="en-US" altLang="tr-TR" sz="1200" dirty="0">
                <a:solidFill>
                  <a:schemeClr val="accent2"/>
                </a:solidFill>
                <a:latin typeface="+mn-lt"/>
              </a:rPr>
              <a:t>get() </a:t>
            </a:r>
            <a:r>
              <a:rPr lang="en-US" altLang="tr-TR" sz="1200" dirty="0">
                <a:latin typeface="+mn-lt"/>
              </a:rPr>
              <a:t>method and refer to its </a:t>
            </a:r>
            <a:r>
              <a:rPr lang="en-US" altLang="tr-TR" sz="1200" dirty="0" smtClean="0">
                <a:latin typeface="+mn-lt"/>
              </a:rPr>
              <a:t>key</a:t>
            </a:r>
            <a:endParaRPr lang="tr-TR" altLang="tr-TR" sz="1200" dirty="0">
              <a:latin typeface="+mn-lt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</a:t>
            </a:r>
            <a:r>
              <a:rPr lang="tr-TR" altLang="tr-TR" sz="1200" dirty="0">
                <a:latin typeface="+mn-lt"/>
              </a:rPr>
              <a:t> </a:t>
            </a:r>
            <a:r>
              <a:rPr lang="tr-TR" altLang="tr-TR" sz="1200" dirty="0" err="1">
                <a:latin typeface="+mn-lt"/>
              </a:rPr>
              <a:t>capitalCities.get</a:t>
            </a:r>
            <a:r>
              <a:rPr lang="tr-TR" altLang="tr-TR" sz="1200" dirty="0">
                <a:latin typeface="+mn-lt"/>
              </a:rPr>
              <a:t>("</a:t>
            </a:r>
            <a:r>
              <a:rPr lang="tr-TR" altLang="tr-TR" sz="1200" dirty="0" err="1">
                <a:latin typeface="+mn-lt"/>
              </a:rPr>
              <a:t>England</a:t>
            </a:r>
            <a:r>
              <a:rPr lang="tr-TR" altLang="tr-TR" sz="1200" dirty="0">
                <a:latin typeface="+mn-lt"/>
              </a:rPr>
              <a:t>");</a:t>
            </a:r>
            <a:endParaRPr kumimoji="0" lang="tr-TR" alt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50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Strategy</a:t>
            </a:r>
            <a:r>
              <a:rPr lang="tr-TR" dirty="0"/>
              <a:t> Design </a:t>
            </a:r>
            <a:r>
              <a:rPr lang="tr-TR" dirty="0" err="1" smtClean="0"/>
              <a:t>Pattern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tr-TR" sz="1800" b="1" dirty="0" smtClean="0">
                <a:latin typeface="+mj-lt"/>
              </a:rPr>
              <a:t>Concept</a:t>
            </a:r>
          </a:p>
          <a:p>
            <a:pPr algn="just"/>
            <a:r>
              <a:rPr lang="en-US" sz="1800" dirty="0" smtClean="0">
                <a:latin typeface="+mj-lt"/>
              </a:rPr>
              <a:t>Suppose there is an application where you have multiple algorithms and each of these</a:t>
            </a:r>
            <a:r>
              <a:rPr lang="tr-TR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algorithms can perform a specific task. A client can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dynamically</a:t>
            </a:r>
            <a:r>
              <a:rPr lang="en-US" sz="1800" dirty="0" smtClean="0">
                <a:latin typeface="+mj-lt"/>
              </a:rPr>
              <a:t> pick any of these</a:t>
            </a:r>
            <a:r>
              <a:rPr lang="tr-TR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algorithms to serve its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current need.</a:t>
            </a:r>
          </a:p>
          <a:p>
            <a:pPr algn="just"/>
            <a:r>
              <a:rPr lang="en-US" sz="1800" dirty="0" smtClean="0">
                <a:latin typeface="+mj-lt"/>
              </a:rPr>
              <a:t>The strategy pattern suggests that you implement these algorithms in separate</a:t>
            </a:r>
            <a:r>
              <a:rPr lang="tr-TR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classes. When you encapsulate an algorithm in a separate class, you call it a </a:t>
            </a:r>
            <a:r>
              <a:rPr lang="en-US" sz="1800" i="1" dirty="0" smtClean="0">
                <a:solidFill>
                  <a:srgbClr val="FF0000"/>
                </a:solidFill>
                <a:latin typeface="+mj-lt"/>
              </a:rPr>
              <a:t>strategy.</a:t>
            </a:r>
            <a:r>
              <a:rPr lang="tr-TR" sz="1800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An object that uses the strategy object is often referred to as a </a:t>
            </a:r>
            <a:r>
              <a:rPr lang="en-US" sz="1800" i="1" dirty="0" smtClean="0">
                <a:solidFill>
                  <a:srgbClr val="FF0000"/>
                </a:solidFill>
                <a:latin typeface="+mj-lt"/>
              </a:rPr>
              <a:t>context object</a:t>
            </a:r>
            <a:r>
              <a:rPr lang="en-US" sz="1800" i="1" dirty="0" smtClean="0">
                <a:latin typeface="+mj-lt"/>
              </a:rPr>
              <a:t>. These</a:t>
            </a:r>
            <a:r>
              <a:rPr lang="tr-TR" sz="1800" i="1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“algorithms” are also called </a:t>
            </a:r>
            <a:r>
              <a:rPr lang="en-US" sz="1800" i="1" dirty="0" smtClean="0">
                <a:solidFill>
                  <a:srgbClr val="FF0000"/>
                </a:solidFill>
                <a:latin typeface="+mj-lt"/>
              </a:rPr>
              <a:t>behaviors in some applications.</a:t>
            </a:r>
            <a:endParaRPr lang="tr-TR" sz="1800" i="1" dirty="0" smtClean="0">
              <a:solidFill>
                <a:srgbClr val="FF0000"/>
              </a:solidFill>
              <a:latin typeface="+mj-lt"/>
            </a:endParaRPr>
          </a:p>
          <a:p>
            <a:pPr algn="just">
              <a:buNone/>
            </a:pPr>
            <a:endParaRPr lang="tr-TR" sz="1800" dirty="0" smtClean="0">
              <a:latin typeface="+mj-lt"/>
            </a:endParaRPr>
          </a:p>
          <a:p>
            <a:pPr algn="just"/>
            <a:r>
              <a:rPr lang="tr-TR" sz="1800" b="1" dirty="0" smtClean="0"/>
              <a:t>Computer world Example</a:t>
            </a:r>
          </a:p>
          <a:p>
            <a:pPr algn="just"/>
            <a:r>
              <a:rPr lang="en-US" sz="1800" dirty="0" smtClean="0"/>
              <a:t>Suppose that you have a list of integers and you want to sort them. You do this by using</a:t>
            </a:r>
            <a:r>
              <a:rPr lang="tr-TR" sz="1800" dirty="0" smtClean="0"/>
              <a:t> various algorithms; for example, Bubble Sort, Merge Sort, Quick Sort, Insertion Sort, and </a:t>
            </a:r>
            <a:r>
              <a:rPr lang="en-US" sz="1800" dirty="0" smtClean="0"/>
              <a:t>so forth. So, you can have a sorting algorithm with many different variations. Now you</a:t>
            </a:r>
            <a:r>
              <a:rPr lang="tr-TR" sz="1800" dirty="0" smtClean="0"/>
              <a:t> </a:t>
            </a:r>
            <a:r>
              <a:rPr lang="en-US" sz="1800" dirty="0" smtClean="0"/>
              <a:t>can implement each of these variations (algorithms) in separate classes and pass the</a:t>
            </a:r>
            <a:r>
              <a:rPr lang="tr-TR" sz="1800" dirty="0" smtClean="0"/>
              <a:t> </a:t>
            </a:r>
            <a:r>
              <a:rPr lang="en-US" sz="1800" dirty="0" smtClean="0"/>
              <a:t>objects of these classes in client code to sort your integer list.</a:t>
            </a:r>
            <a:endParaRPr lang="tr-TR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95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5334000" cy="5962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052736"/>
            <a:ext cx="3905423" cy="28440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Oval 3"/>
          <p:cNvSpPr/>
          <p:nvPr/>
        </p:nvSpPr>
        <p:spPr>
          <a:xfrm>
            <a:off x="5076056" y="2060848"/>
            <a:ext cx="122413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4320480" y="4653136"/>
            <a:ext cx="4572000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dirty="0"/>
              <a:t>In the new design, the </a:t>
            </a:r>
            <a:r>
              <a:rPr lang="en-US" sz="1400" dirty="0" err="1"/>
              <a:t>EncryptLogger</a:t>
            </a:r>
            <a:r>
              <a:rPr lang="en-US" sz="1400" dirty="0"/>
              <a:t> (the context) is not affected </a:t>
            </a:r>
            <a:r>
              <a:rPr lang="en-US" sz="1400" dirty="0" smtClean="0"/>
              <a:t>when</a:t>
            </a:r>
            <a:r>
              <a:rPr lang="tr-TR" sz="1400" dirty="0" smtClean="0"/>
              <a:t> </a:t>
            </a:r>
            <a:r>
              <a:rPr lang="en-US" sz="1400" dirty="0" smtClean="0"/>
              <a:t>changes </a:t>
            </a:r>
            <a:r>
              <a:rPr lang="en-US" sz="1400" dirty="0"/>
              <a:t>such as adding, changing or removing an algorithm are made. </a:t>
            </a:r>
            <a:endParaRPr lang="tr-TR" sz="1400" dirty="0" smtClean="0"/>
          </a:p>
          <a:p>
            <a:r>
              <a:rPr lang="en-US" sz="1400" dirty="0" smtClean="0"/>
              <a:t>In addition,</a:t>
            </a:r>
            <a:r>
              <a:rPr lang="tr-TR" sz="1400" dirty="0" smtClean="0"/>
              <a:t> </a:t>
            </a:r>
            <a:r>
              <a:rPr lang="en-US" sz="1400" dirty="0" smtClean="0"/>
              <a:t>making </a:t>
            </a:r>
            <a:r>
              <a:rPr lang="en-US" sz="1400" dirty="0"/>
              <a:t>such changes will be simpler as each algorithm is contained in a </a:t>
            </a:r>
            <a:r>
              <a:rPr lang="en-US" sz="1400" dirty="0" smtClean="0"/>
              <a:t>separate</a:t>
            </a:r>
            <a:r>
              <a:rPr lang="tr-TR" sz="1400" dirty="0" smtClean="0"/>
              <a:t> </a:t>
            </a:r>
            <a:r>
              <a:rPr lang="tr-TR" sz="1400" dirty="0" err="1" smtClean="0"/>
              <a:t>class</a:t>
            </a:r>
            <a:r>
              <a:rPr lang="tr-TR" sz="1400" dirty="0"/>
              <a:t>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204328" y="6279703"/>
            <a:ext cx="861614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Note: </a:t>
            </a:r>
            <a:r>
              <a:rPr lang="en-US" sz="1200" dirty="0">
                <a:solidFill>
                  <a:srgbClr val="000000"/>
                </a:solidFill>
              </a:rPr>
              <a:t>The </a:t>
            </a:r>
            <a:r>
              <a:rPr lang="en-US" sz="1200" dirty="0" err="1">
                <a:solidFill>
                  <a:srgbClr val="000000"/>
                </a:solidFill>
              </a:rPr>
              <a:t>EncryptLogger</a:t>
            </a:r>
            <a:r>
              <a:rPr lang="en-US" sz="1200" dirty="0">
                <a:solidFill>
                  <a:srgbClr val="000000"/>
                </a:solidFill>
              </a:rPr>
              <a:t> contains an object reference of </a:t>
            </a:r>
            <a:r>
              <a:rPr lang="en-US" sz="1200" b="1" dirty="0" err="1" smtClean="0">
                <a:solidFill>
                  <a:srgbClr val="000000"/>
                </a:solidFill>
              </a:rPr>
              <a:t>FileLogger</a:t>
            </a:r>
            <a:r>
              <a:rPr lang="tr-TR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type</a:t>
            </a:r>
            <a:r>
              <a:rPr lang="en-US" sz="1200" dirty="0">
                <a:solidFill>
                  <a:srgbClr val="000000"/>
                </a:solidFill>
              </a:rPr>
              <a:t>. This relationship is not included in </a:t>
            </a:r>
            <a:r>
              <a:rPr lang="tr-TR" sz="1200" dirty="0" err="1" smtClean="0">
                <a:solidFill>
                  <a:srgbClr val="000000"/>
                </a:solidFill>
              </a:rPr>
              <a:t>the</a:t>
            </a:r>
            <a:r>
              <a:rPr lang="tr-TR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class </a:t>
            </a:r>
            <a:r>
              <a:rPr lang="en-US" sz="1200" dirty="0">
                <a:solidFill>
                  <a:srgbClr val="000000"/>
                </a:solidFill>
              </a:rPr>
              <a:t>diagram as it is </a:t>
            </a:r>
            <a:r>
              <a:rPr lang="en-US" sz="1200" dirty="0" smtClean="0">
                <a:solidFill>
                  <a:srgbClr val="000000"/>
                </a:solidFill>
              </a:rPr>
              <a:t>not</a:t>
            </a:r>
            <a:r>
              <a:rPr lang="tr-TR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part </a:t>
            </a:r>
            <a:r>
              <a:rPr lang="en-US" sz="1200" dirty="0">
                <a:solidFill>
                  <a:srgbClr val="000000"/>
                </a:solidFill>
              </a:rPr>
              <a:t>of the pattern implementation.</a:t>
            </a:r>
            <a:endParaRPr lang="tr-TR" sz="1200" dirty="0"/>
          </a:p>
        </p:txBody>
      </p:sp>
      <p:sp>
        <p:nvSpPr>
          <p:cNvPr id="7" name="Dikdörtgen 6"/>
          <p:cNvSpPr/>
          <p:nvPr/>
        </p:nvSpPr>
        <p:spPr>
          <a:xfrm>
            <a:off x="4860032" y="266696"/>
            <a:ext cx="417646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When the </a:t>
            </a:r>
            <a:r>
              <a:rPr lang="en-US" sz="1200" dirty="0" err="1"/>
              <a:t>EncryptLogger</a:t>
            </a:r>
            <a:r>
              <a:rPr lang="en-US" sz="1200" dirty="0"/>
              <a:t> is first instantiated, its current </a:t>
            </a:r>
            <a:r>
              <a:rPr lang="en-US" sz="1200" dirty="0" smtClean="0"/>
              <a:t>encryption</a:t>
            </a:r>
            <a:r>
              <a:rPr lang="tr-TR" sz="1200" dirty="0" smtClean="0"/>
              <a:t> </a:t>
            </a:r>
            <a:r>
              <a:rPr lang="en-US" sz="1200" dirty="0" smtClean="0"/>
              <a:t>strategy </a:t>
            </a:r>
            <a:r>
              <a:rPr lang="en-US" sz="1200" dirty="0"/>
              <a:t>is set to </a:t>
            </a:r>
            <a:r>
              <a:rPr lang="en-US" sz="1200" dirty="0" err="1"/>
              <a:t>SimpleEncryption</a:t>
            </a:r>
            <a:r>
              <a:rPr lang="en-US" sz="1200" dirty="0"/>
              <a:t> inside its constructor</a:t>
            </a:r>
            <a:r>
              <a:rPr lang="en-US" sz="1200" dirty="0" smtClean="0"/>
              <a:t>.</a:t>
            </a:r>
            <a:endParaRPr lang="tr-TR" sz="1200" dirty="0"/>
          </a:p>
        </p:txBody>
      </p:sp>
      <p:sp>
        <p:nvSpPr>
          <p:cNvPr id="8" name="Dikdörtgen 7"/>
          <p:cNvSpPr/>
          <p:nvPr/>
        </p:nvSpPr>
        <p:spPr>
          <a:xfrm>
            <a:off x="611560" y="1412776"/>
            <a:ext cx="39604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467544" y="5013176"/>
            <a:ext cx="30662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Düz Ok Bağlayıcısı 10"/>
          <p:cNvCxnSpPr/>
          <p:nvPr/>
        </p:nvCxnSpPr>
        <p:spPr>
          <a:xfrm flipH="1">
            <a:off x="4427984" y="620688"/>
            <a:ext cx="432048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Dikdörtgen 11"/>
          <p:cNvSpPr/>
          <p:nvPr/>
        </p:nvSpPr>
        <p:spPr>
          <a:xfrm>
            <a:off x="1219164" y="4624934"/>
            <a:ext cx="3066256" cy="216024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467544" y="382674"/>
            <a:ext cx="4320480" cy="216024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23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6"/>
            <a:ext cx="5229225" cy="3200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645024"/>
            <a:ext cx="3905423" cy="28440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14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Java Design Patterns, A Hands-On Experience with Real-World Examples, </a:t>
            </a:r>
            <a:r>
              <a:rPr lang="en-US" sz="1600" dirty="0" err="1" smtClean="0"/>
              <a:t>Vaskaran</a:t>
            </a:r>
            <a:r>
              <a:rPr lang="en-US" sz="1600" dirty="0" smtClean="0"/>
              <a:t> </a:t>
            </a:r>
            <a:r>
              <a:rPr lang="en-US" sz="1600" dirty="0" err="1" smtClean="0"/>
              <a:t>Sarcar</a:t>
            </a:r>
            <a:endParaRPr lang="tr-TR" sz="1600" dirty="0" smtClean="0"/>
          </a:p>
          <a:p>
            <a:r>
              <a:rPr lang="tr-TR" sz="1600" dirty="0" smtClean="0"/>
              <a:t>Software Architecture Design </a:t>
            </a:r>
            <a:r>
              <a:rPr lang="tr-TR" sz="1600" dirty="0" err="1" smtClean="0"/>
              <a:t>Patterns</a:t>
            </a:r>
            <a:r>
              <a:rPr lang="tr-TR" sz="1600" dirty="0" smtClean="0"/>
              <a:t> in Java, </a:t>
            </a:r>
            <a:r>
              <a:rPr lang="tr-TR" sz="1600" dirty="0" err="1" smtClean="0"/>
              <a:t>Partha</a:t>
            </a:r>
            <a:r>
              <a:rPr lang="tr-TR" sz="1600" dirty="0" smtClean="0"/>
              <a:t> </a:t>
            </a:r>
            <a:r>
              <a:rPr lang="tr-TR" sz="1600" dirty="0" err="1" smtClean="0"/>
              <a:t>Kuchana</a:t>
            </a:r>
            <a:endParaRPr lang="tr-TR" sz="1600" dirty="0" smtClean="0"/>
          </a:p>
        </p:txBody>
      </p:sp>
    </p:spTree>
    <p:extLst>
      <p:ext uri="{BB962C8B-B14F-4D97-AF65-F5344CB8AC3E}">
        <p14:creationId xmlns:p14="http://schemas.microsoft.com/office/powerpoint/2010/main" val="9069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Yer Tutucus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Additional</a:t>
            </a:r>
            <a:r>
              <a:rPr lang="tr-TR" dirty="0" smtClean="0"/>
              <a:t> </a:t>
            </a:r>
            <a:r>
              <a:rPr lang="tr-TR" dirty="0" err="1" smtClean="0"/>
              <a:t>Material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74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Class </a:t>
            </a:r>
            <a:r>
              <a:rPr lang="tr-TR" dirty="0" err="1" smtClean="0"/>
              <a:t>StringTokenizer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Autofit/>
          </a:bodyPr>
          <a:lstStyle/>
          <a:p>
            <a:pPr algn="just"/>
            <a:r>
              <a:rPr lang="en-US" sz="1600" dirty="0"/>
              <a:t>The string tokenizer class </a:t>
            </a:r>
            <a:r>
              <a:rPr lang="en-US" sz="1600" b="1" dirty="0"/>
              <a:t>allows an application to break a string into tokens</a:t>
            </a:r>
            <a:r>
              <a:rPr lang="en-US" sz="1600" dirty="0"/>
              <a:t>. </a:t>
            </a:r>
            <a:endParaRPr lang="tr-TR" sz="1600" dirty="0" smtClean="0"/>
          </a:p>
          <a:p>
            <a:pPr algn="just"/>
            <a:endParaRPr lang="tr-TR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following is one example of the use of the tokenizer. The code: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600" dirty="0" err="1"/>
              <a:t>StringTokenizer</a:t>
            </a:r>
            <a:r>
              <a:rPr lang="en-US" sz="1600" dirty="0"/>
              <a:t> </a:t>
            </a:r>
            <a:r>
              <a:rPr lang="en-US" sz="1600" dirty="0" err="1"/>
              <a:t>st</a:t>
            </a:r>
            <a:r>
              <a:rPr lang="en-US" sz="1600" dirty="0"/>
              <a:t> = new </a:t>
            </a:r>
            <a:r>
              <a:rPr lang="en-US" sz="1600" dirty="0" err="1"/>
              <a:t>StringTokenizer</a:t>
            </a:r>
            <a:r>
              <a:rPr lang="en-US" sz="1600" dirty="0"/>
              <a:t>("this is a test");</a:t>
            </a:r>
          </a:p>
          <a:p>
            <a:pPr marL="0" indent="0">
              <a:buNone/>
            </a:pPr>
            <a:r>
              <a:rPr lang="en-US" sz="1600" dirty="0"/>
              <a:t>     while (</a:t>
            </a:r>
            <a:r>
              <a:rPr lang="en-US" sz="1600" dirty="0" err="1"/>
              <a:t>st.hasMoreTokens</a:t>
            </a:r>
            <a:r>
              <a:rPr lang="en-US" sz="1600" dirty="0"/>
              <a:t>()) {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st.nextToken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     }</a:t>
            </a:r>
          </a:p>
          <a:p>
            <a:endParaRPr lang="en-US" sz="1600" dirty="0"/>
          </a:p>
          <a:p>
            <a:r>
              <a:rPr lang="en-US" sz="1600" dirty="0"/>
              <a:t>prints the following output</a:t>
            </a:r>
            <a:r>
              <a:rPr lang="en-US" sz="1600" dirty="0" smtClean="0"/>
              <a:t>: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this</a:t>
            </a:r>
          </a:p>
          <a:p>
            <a:pPr marL="0" indent="0">
              <a:buNone/>
            </a:pPr>
            <a:r>
              <a:rPr lang="en-US" sz="1600" dirty="0"/>
              <a:t>     is</a:t>
            </a:r>
          </a:p>
          <a:p>
            <a:pPr marL="0" indent="0">
              <a:buNone/>
            </a:pPr>
            <a:r>
              <a:rPr lang="en-US" sz="1600" dirty="0"/>
              <a:t>     a</a:t>
            </a:r>
          </a:p>
          <a:p>
            <a:pPr marL="0" indent="0">
              <a:buNone/>
            </a:pPr>
            <a:r>
              <a:rPr lang="en-US" sz="1600" dirty="0"/>
              <a:t>     test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2857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365031" y="1556792"/>
            <a:ext cx="877896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Clr>
                <a:schemeClr val="tx1"/>
              </a:buClr>
            </a:pPr>
            <a:r>
              <a:rPr lang="en-US" altLang="tr-TR" dirty="0" smtClean="0"/>
              <a:t>Modes of transportation to an airport is an example of a Strategy. </a:t>
            </a:r>
            <a:r>
              <a:rPr lang="tr-TR" altLang="tr-TR" dirty="0" smtClean="0"/>
              <a:t> </a:t>
            </a:r>
            <a:r>
              <a:rPr lang="en-US" altLang="tr-TR" dirty="0" smtClean="0"/>
              <a:t>Several options exist,</a:t>
            </a:r>
            <a:endParaRPr lang="tr-TR" altLang="tr-TR" dirty="0" smtClean="0"/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endParaRPr lang="tr-TR" altLang="tr-TR" dirty="0" smtClean="0"/>
          </a:p>
          <a:p>
            <a:pPr marL="285750" indent="-285750" algn="just">
              <a:lnSpc>
                <a:spcPct val="8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tr-TR" dirty="0" smtClean="0"/>
              <a:t>driving one's own car, </a:t>
            </a:r>
            <a:endParaRPr lang="tr-TR" altLang="tr-TR" dirty="0" smtClean="0"/>
          </a:p>
          <a:p>
            <a:pPr marL="285750" indent="-285750" algn="just">
              <a:lnSpc>
                <a:spcPct val="8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tr-TR" dirty="0" smtClean="0"/>
              <a:t>taking a taxi, </a:t>
            </a:r>
            <a:endParaRPr lang="tr-TR" altLang="tr-TR" dirty="0" smtClean="0"/>
          </a:p>
          <a:p>
            <a:pPr marL="285750" indent="-285750" algn="just">
              <a:lnSpc>
                <a:spcPct val="8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tr-TR" dirty="0" smtClean="0"/>
              <a:t>an airport shuttle, </a:t>
            </a:r>
            <a:endParaRPr lang="tr-TR" altLang="tr-TR" dirty="0" smtClean="0"/>
          </a:p>
          <a:p>
            <a:pPr marL="285750" indent="-285750" algn="just">
              <a:lnSpc>
                <a:spcPct val="8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tr-TR" dirty="0" smtClean="0"/>
              <a:t>a city bus, or </a:t>
            </a:r>
            <a:endParaRPr lang="tr-TR" altLang="tr-TR" dirty="0" smtClean="0"/>
          </a:p>
          <a:p>
            <a:pPr marL="285750" indent="-285750" algn="just">
              <a:lnSpc>
                <a:spcPct val="8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tr-TR" dirty="0" smtClean="0"/>
              <a:t>a limousine service. </a:t>
            </a:r>
            <a:endParaRPr lang="tr-TR" altLang="tr-TR" dirty="0" smtClean="0"/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endParaRPr lang="tr-TR" altLang="tr-TR" dirty="0" smtClean="0"/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r>
              <a:rPr lang="en-US" altLang="tr-TR" dirty="0" smtClean="0"/>
              <a:t>Any of these modes of transportation will get a traveler to the airport, and they can be used </a:t>
            </a:r>
            <a:r>
              <a:rPr lang="en-US" altLang="tr-TR" dirty="0" smtClean="0">
                <a:solidFill>
                  <a:schemeClr val="accent1"/>
                </a:solidFill>
              </a:rPr>
              <a:t>interchangeably</a:t>
            </a:r>
            <a:r>
              <a:rPr lang="en-US" altLang="tr-TR" dirty="0" smtClean="0"/>
              <a:t>. </a:t>
            </a:r>
            <a:endParaRPr lang="tr-TR" altLang="tr-TR" dirty="0" smtClean="0"/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endParaRPr lang="tr-TR" altLang="tr-TR" dirty="0" smtClean="0"/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r>
              <a:rPr lang="en-US" altLang="tr-TR" dirty="0" smtClean="0"/>
              <a:t>The traveler must chose the Strategy based on tradeoffs between </a:t>
            </a:r>
            <a:r>
              <a:rPr lang="en-US" altLang="tr-TR" dirty="0" smtClean="0">
                <a:solidFill>
                  <a:schemeClr val="accent1"/>
                </a:solidFill>
              </a:rPr>
              <a:t>cost, convenience, and time</a:t>
            </a:r>
            <a:r>
              <a:rPr lang="en-US" altLang="tr-TR" dirty="0" smtClean="0"/>
              <a:t>. </a:t>
            </a:r>
            <a:endParaRPr lang="en-US" altLang="tr-TR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376265"/>
            <a:ext cx="5144374" cy="2146930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4490084" y="6576446"/>
            <a:ext cx="46805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/>
              <a:t>http://</a:t>
            </a:r>
            <a:r>
              <a:rPr lang="tr-TR" sz="1000" dirty="0" smtClean="0"/>
              <a:t>sce2.umkc.edu/csee/leeyu/class/CS590L-03/Presentation/Pattern/Strategy.ppt</a:t>
            </a:r>
            <a:endParaRPr lang="tr-TR" sz="1000" dirty="0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Strategy</a:t>
            </a:r>
            <a:r>
              <a:rPr lang="tr-TR" dirty="0"/>
              <a:t> Design </a:t>
            </a:r>
            <a:r>
              <a:rPr lang="tr-TR" dirty="0" err="1" smtClean="0"/>
              <a:t>Pattern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38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400150"/>
            <a:ext cx="4748688" cy="2125194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577098" y="1556792"/>
            <a:ext cx="8498904" cy="26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tr-TR" sz="1900" i="1" dirty="0" smtClean="0"/>
              <a:t>Strategy </a:t>
            </a:r>
          </a:p>
          <a:p>
            <a:pPr marL="800100" lvl="1" indent="-3429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tr-TR" sz="1900" dirty="0" smtClean="0"/>
              <a:t>declares an interface common to all supported algorithms. </a:t>
            </a:r>
            <a:endParaRPr lang="tr-TR" altLang="tr-TR" sz="1900" dirty="0" smtClean="0"/>
          </a:p>
          <a:p>
            <a:pPr marL="800100" lvl="1" indent="-3429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tr-TR" sz="1900" dirty="0" smtClean="0"/>
              <a:t>Context uses its interface to call the algorithm defined by a</a:t>
            </a:r>
            <a:r>
              <a:rPr lang="tr-TR" altLang="tr-TR" sz="1900" dirty="0" smtClean="0"/>
              <a:t> </a:t>
            </a:r>
            <a:r>
              <a:rPr lang="en-US" altLang="tr-TR" sz="1900" dirty="0" err="1" smtClean="0"/>
              <a:t>ConcreteStrategy</a:t>
            </a:r>
            <a:r>
              <a:rPr lang="en-US" altLang="tr-TR" sz="1900" dirty="0" smtClean="0"/>
              <a:t>. </a:t>
            </a:r>
            <a:endParaRPr lang="tr-TR" altLang="tr-TR" sz="1900" dirty="0" smtClean="0"/>
          </a:p>
          <a:p>
            <a:pPr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endParaRPr lang="en-US" altLang="tr-TR" sz="1900" dirty="0" smtClean="0"/>
          </a:p>
          <a:p>
            <a:pPr marL="342900" indent="-342900">
              <a:lnSpc>
                <a:spcPct val="80000"/>
              </a:lnSpc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tr-TR" sz="1900" i="1" dirty="0" err="1" smtClean="0"/>
              <a:t>ConcreteStrategy</a:t>
            </a:r>
            <a:r>
              <a:rPr lang="en-US" altLang="tr-TR" sz="1900" i="1" dirty="0" smtClean="0"/>
              <a:t> </a:t>
            </a:r>
          </a:p>
          <a:p>
            <a:pPr marL="800100" lvl="1" indent="-3429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tr-TR" sz="1900" dirty="0" smtClean="0"/>
              <a:t>implements a specific algorithm using the Strategy interface. </a:t>
            </a:r>
          </a:p>
          <a:p>
            <a:pPr>
              <a:lnSpc>
                <a:spcPct val="80000"/>
              </a:lnSpc>
              <a:buClr>
                <a:schemeClr val="tx1"/>
              </a:buClr>
              <a:buSzTx/>
            </a:pPr>
            <a:endParaRPr lang="tr-TR" altLang="tr-TR" sz="1900" i="1" dirty="0" smtClean="0"/>
          </a:p>
          <a:p>
            <a:pPr marL="342900" indent="-342900">
              <a:lnSpc>
                <a:spcPct val="80000"/>
              </a:lnSpc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tr-TR" sz="1900" i="1" dirty="0" smtClean="0"/>
              <a:t>Context </a:t>
            </a:r>
          </a:p>
          <a:p>
            <a:pPr marL="800100" lvl="1" indent="-342900">
              <a:lnSpc>
                <a:spcPct val="8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tr-TR" sz="1900" dirty="0" smtClean="0"/>
              <a:t>is configured with a </a:t>
            </a:r>
            <a:r>
              <a:rPr lang="en-US" altLang="tr-TR" sz="1900" dirty="0" err="1" smtClean="0"/>
              <a:t>ConcreteStrategy</a:t>
            </a:r>
            <a:r>
              <a:rPr lang="en-US" altLang="tr-TR" sz="1900" dirty="0" smtClean="0"/>
              <a:t> object.</a:t>
            </a:r>
            <a:endParaRPr lang="tr-TR" altLang="tr-TR" sz="1900" dirty="0" smtClean="0"/>
          </a:p>
          <a:p>
            <a:pPr marL="800100" lvl="1" indent="-342900">
              <a:lnSpc>
                <a:spcPct val="8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tr-TR" sz="1900" dirty="0" smtClean="0"/>
              <a:t>maintains a reference to a Strategy object. </a:t>
            </a:r>
            <a:endParaRPr lang="tr-TR" altLang="tr-TR" sz="1900" dirty="0" smtClean="0"/>
          </a:p>
          <a:p>
            <a:pPr marL="800100" lvl="1" indent="-342900">
              <a:lnSpc>
                <a:spcPct val="8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tr-TR" sz="1900" dirty="0" smtClean="0"/>
              <a:t>may define an interface for Strategy to use to access its </a:t>
            </a:r>
            <a:endParaRPr lang="en-US" altLang="tr-TR" sz="1900" dirty="0"/>
          </a:p>
        </p:txBody>
      </p:sp>
      <p:sp>
        <p:nvSpPr>
          <p:cNvPr id="9" name="Dikdörtgen 8"/>
          <p:cNvSpPr/>
          <p:nvPr/>
        </p:nvSpPr>
        <p:spPr>
          <a:xfrm>
            <a:off x="7092280" y="6510881"/>
            <a:ext cx="21630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 smtClean="0"/>
              <a:t>Java Design </a:t>
            </a:r>
            <a:r>
              <a:rPr lang="tr-TR" sz="1000" dirty="0" err="1" smtClean="0"/>
              <a:t>Patterns</a:t>
            </a:r>
            <a:r>
              <a:rPr lang="tr-TR" sz="1000" dirty="0" smtClean="0"/>
              <a:t> </a:t>
            </a:r>
            <a:r>
              <a:rPr lang="tr-TR" sz="1000" dirty="0" err="1" smtClean="0"/>
              <a:t>by</a:t>
            </a:r>
            <a:r>
              <a:rPr lang="tr-TR" sz="1000" dirty="0" smtClean="0"/>
              <a:t> </a:t>
            </a:r>
            <a:r>
              <a:rPr lang="tr-TR" sz="1000" dirty="0" err="1" smtClean="0"/>
              <a:t>Rohit</a:t>
            </a:r>
            <a:r>
              <a:rPr lang="tr-TR" sz="1000" dirty="0" smtClean="0"/>
              <a:t> </a:t>
            </a:r>
            <a:r>
              <a:rPr lang="tr-TR" sz="1000" dirty="0" err="1" smtClean="0"/>
              <a:t>Joshi</a:t>
            </a:r>
            <a:endParaRPr lang="tr-TR" sz="1000" dirty="0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Strategy</a:t>
            </a:r>
            <a:r>
              <a:rPr lang="tr-TR" dirty="0"/>
              <a:t> Design </a:t>
            </a:r>
            <a:r>
              <a:rPr lang="tr-TR" dirty="0" err="1" smtClean="0"/>
              <a:t>Pattern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08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05417"/>
            <a:ext cx="3712800" cy="166160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633" y="2924944"/>
            <a:ext cx="3600400" cy="720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70" y="4619726"/>
            <a:ext cx="5629275" cy="1019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008" y="5744319"/>
            <a:ext cx="5657850" cy="1038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48" y="742599"/>
            <a:ext cx="4105275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2779" y="199674"/>
            <a:ext cx="4876800" cy="1733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048" y="1687596"/>
            <a:ext cx="394335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Unvan 1"/>
          <p:cNvSpPr txBox="1">
            <a:spLocks/>
          </p:cNvSpPr>
          <p:nvPr/>
        </p:nvSpPr>
        <p:spPr>
          <a:xfrm>
            <a:off x="124526" y="82381"/>
            <a:ext cx="3766566" cy="5987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 smtClean="0"/>
              <a:t>Example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55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57686" y="635795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000" dirty="0" smtClean="0"/>
              <a:t>https://howtodoinjava.com/design-patterns/behavioral/strategy-design-pattern/</a:t>
            </a:r>
            <a:endParaRPr lang="tr-TR" sz="1000" dirty="0"/>
          </a:p>
        </p:txBody>
      </p:sp>
      <p:sp>
        <p:nvSpPr>
          <p:cNvPr id="10" name="Unvan 1"/>
          <p:cNvSpPr txBox="1">
            <a:spLocks/>
          </p:cNvSpPr>
          <p:nvPr/>
        </p:nvSpPr>
        <p:spPr>
          <a:xfrm>
            <a:off x="2195736" y="4797152"/>
            <a:ext cx="4643596" cy="378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 smtClean="0"/>
              <a:t>W</a:t>
            </a:r>
            <a:r>
              <a:rPr lang="en-US" sz="2000" dirty="0" err="1" smtClean="0"/>
              <a:t>hich</a:t>
            </a:r>
            <a:r>
              <a:rPr lang="en-US" sz="2000" dirty="0" smtClean="0"/>
              <a:t> </a:t>
            </a:r>
            <a:r>
              <a:rPr lang="en-US" sz="2000" dirty="0"/>
              <a:t>design pattern do you </a:t>
            </a:r>
            <a:r>
              <a:rPr lang="en-US" sz="2000" dirty="0" smtClean="0"/>
              <a:t>recommend</a:t>
            </a:r>
            <a:r>
              <a:rPr lang="tr-TR" sz="2000" dirty="0" smtClean="0"/>
              <a:t> ?</a:t>
            </a:r>
            <a:endParaRPr lang="tr-TR" sz="2000" dirty="0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1466" y="116632"/>
            <a:ext cx="8153400" cy="990600"/>
          </a:xfrm>
        </p:spPr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 want to design a social media application which allows me to connect to my friends on all </a:t>
            </a:r>
            <a:r>
              <a:rPr lang="tr-TR" sz="1800" dirty="0" err="1"/>
              <a:t>three</a:t>
            </a:r>
            <a:r>
              <a:rPr lang="en-US" sz="1800" dirty="0"/>
              <a:t> social platforms i.e. Facebook, Google Plus, Twitter. </a:t>
            </a:r>
            <a:endParaRPr lang="tr-TR" sz="1800" dirty="0"/>
          </a:p>
          <a:p>
            <a:endParaRPr lang="tr-TR" sz="1800" dirty="0"/>
          </a:p>
          <a:p>
            <a:r>
              <a:rPr lang="en-US" sz="1800" dirty="0"/>
              <a:t>Now I want that client should be able to tell the name of friend and desired platform – then my application should connect to him transparently.</a:t>
            </a:r>
            <a:endParaRPr lang="tr-TR" sz="1800" dirty="0"/>
          </a:p>
          <a:p>
            <a:endParaRPr lang="en-US" sz="1800" dirty="0"/>
          </a:p>
          <a:p>
            <a:r>
              <a:rPr lang="en-US" sz="1800" dirty="0"/>
              <a:t>More importantly, if I want to add more social platforms into application then application code should accommodate it </a:t>
            </a:r>
            <a:r>
              <a:rPr lang="en-US" sz="1800" dirty="0">
                <a:solidFill>
                  <a:srgbClr val="FF0000"/>
                </a:solidFill>
              </a:rPr>
              <a:t>without breaking the design.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9237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2886" y="306683"/>
            <a:ext cx="8229600" cy="490066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tr-TR" dirty="0" smtClean="0"/>
              <a:t>Solution: </a:t>
            </a:r>
            <a:r>
              <a:rPr lang="tr-TR" dirty="0" err="1"/>
              <a:t>S</a:t>
            </a:r>
            <a:r>
              <a:rPr lang="tr-TR" dirty="0" err="1" smtClean="0"/>
              <a:t>trategy</a:t>
            </a:r>
            <a:r>
              <a:rPr lang="tr-TR" dirty="0" smtClean="0"/>
              <a:t> </a:t>
            </a:r>
            <a:r>
              <a:rPr lang="tr-TR" dirty="0"/>
              <a:t>D</a:t>
            </a:r>
            <a:r>
              <a:rPr lang="tr-TR" dirty="0" smtClean="0"/>
              <a:t>esign </a:t>
            </a:r>
            <a:r>
              <a:rPr lang="tr-TR" dirty="0" err="1" smtClean="0"/>
              <a:t>Pattern</a:t>
            </a:r>
            <a:endParaRPr lang="tr-TR" dirty="0"/>
          </a:p>
        </p:txBody>
      </p:sp>
      <p:sp>
        <p:nvSpPr>
          <p:cNvPr id="10" name="Rectangle 9"/>
          <p:cNvSpPr/>
          <p:nvPr/>
        </p:nvSpPr>
        <p:spPr>
          <a:xfrm>
            <a:off x="4357686" y="635795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000" dirty="0" smtClean="0"/>
              <a:t>https://howtodoinjava.com/design-patterns/behavioral/strategy-design-pattern/</a:t>
            </a:r>
            <a:endParaRPr lang="tr-TR" sz="10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71880"/>
            <a:ext cx="6581775" cy="3295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Unvan 1"/>
          <p:cNvSpPr txBox="1">
            <a:spLocks/>
          </p:cNvSpPr>
          <p:nvPr/>
        </p:nvSpPr>
        <p:spPr>
          <a:xfrm>
            <a:off x="539552" y="4639665"/>
            <a:ext cx="5507692" cy="378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 smtClean="0"/>
              <a:t>// </a:t>
            </a:r>
            <a:r>
              <a:rPr lang="tr-TR" sz="1200" dirty="0" err="1" smtClean="0"/>
              <a:t>connectTo</a:t>
            </a:r>
            <a:r>
              <a:rPr lang="tr-TR" sz="1200" dirty="0" smtClean="0"/>
              <a:t>(</a:t>
            </a:r>
            <a:r>
              <a:rPr lang="tr-TR" sz="1200" dirty="0" err="1" smtClean="0"/>
              <a:t>friendName:String</a:t>
            </a:r>
            <a:r>
              <a:rPr lang="tr-TR" sz="1200" dirty="0" smtClean="0"/>
              <a:t>): </a:t>
            </a:r>
            <a:r>
              <a:rPr lang="tr-TR" sz="1200" dirty="0" err="1" smtClean="0"/>
              <a:t>prints</a:t>
            </a:r>
            <a:r>
              <a:rPr lang="tr-TR" sz="1200" dirty="0" smtClean="0"/>
              <a:t> name of </a:t>
            </a:r>
            <a:r>
              <a:rPr lang="tr-TR" sz="1200" dirty="0" err="1" smtClean="0"/>
              <a:t>the</a:t>
            </a:r>
            <a:r>
              <a:rPr lang="tr-TR" sz="1200" dirty="0" smtClean="0"/>
              <a:t> </a:t>
            </a:r>
            <a:r>
              <a:rPr lang="tr-TR" sz="1200" dirty="0" err="1" smtClean="0"/>
              <a:t>friend</a:t>
            </a:r>
            <a:r>
              <a:rPr lang="tr-TR" sz="1200" dirty="0" smtClean="0"/>
              <a:t> and </a:t>
            </a:r>
            <a:r>
              <a:rPr lang="tr-TR" sz="1200" dirty="0" err="1" smtClean="0"/>
              <a:t>social</a:t>
            </a:r>
            <a:r>
              <a:rPr lang="tr-TR" sz="1200" dirty="0" smtClean="0"/>
              <a:t> </a:t>
            </a:r>
            <a:r>
              <a:rPr lang="tr-TR" sz="1200" dirty="0" err="1" smtClean="0"/>
              <a:t>media</a:t>
            </a:r>
            <a:r>
              <a:rPr lang="tr-TR" sz="1200" dirty="0" smtClean="0"/>
              <a:t> platform</a:t>
            </a:r>
            <a:endParaRPr lang="tr-TR" sz="1200" dirty="0"/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539552" y="5208585"/>
            <a:ext cx="3456384" cy="902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 smtClean="0"/>
              <a:t>Test Program:</a:t>
            </a:r>
          </a:p>
          <a:p>
            <a:endParaRPr lang="tr-TR" sz="1200" dirty="0"/>
          </a:p>
          <a:p>
            <a:r>
              <a:rPr lang="tr-TR" sz="1200" dirty="0" smtClean="0"/>
              <a:t>// </a:t>
            </a:r>
            <a:r>
              <a:rPr lang="tr-TR" sz="1200" dirty="0" err="1" smtClean="0"/>
              <a:t>Add</a:t>
            </a:r>
            <a:r>
              <a:rPr lang="tr-TR" sz="1200" dirty="0" smtClean="0"/>
              <a:t> </a:t>
            </a:r>
            <a:r>
              <a:rPr lang="tr-TR" sz="1200" dirty="0" err="1" smtClean="0"/>
              <a:t>your</a:t>
            </a:r>
            <a:r>
              <a:rPr lang="tr-TR" sz="1200" dirty="0" smtClean="0"/>
              <a:t> </a:t>
            </a:r>
            <a:r>
              <a:rPr lang="tr-TR" sz="1200" dirty="0" err="1" smtClean="0"/>
              <a:t>friend</a:t>
            </a:r>
            <a:r>
              <a:rPr lang="tr-TR" sz="1200" dirty="0" smtClean="0"/>
              <a:t> «</a:t>
            </a:r>
            <a:r>
              <a:rPr lang="tr-TR" sz="1200" dirty="0" err="1" smtClean="0"/>
              <a:t>Lokesh</a:t>
            </a:r>
            <a:r>
              <a:rPr lang="tr-TR" sz="1200" dirty="0" smtClean="0"/>
              <a:t>» </a:t>
            </a:r>
            <a:r>
              <a:rPr lang="tr-TR" sz="1200" dirty="0" err="1" smtClean="0"/>
              <a:t>to</a:t>
            </a:r>
            <a:r>
              <a:rPr lang="tr-TR" sz="1200" dirty="0" smtClean="0"/>
              <a:t> </a:t>
            </a:r>
            <a:r>
              <a:rPr lang="tr-TR" sz="1200" dirty="0" err="1" smtClean="0"/>
              <a:t>facebook</a:t>
            </a:r>
            <a:r>
              <a:rPr lang="tr-TR" sz="1200" dirty="0" smtClean="0"/>
              <a:t> platform</a:t>
            </a:r>
          </a:p>
          <a:p>
            <a:r>
              <a:rPr lang="tr-TR" sz="1200" dirty="0" smtClean="0"/>
              <a:t>// </a:t>
            </a:r>
            <a:r>
              <a:rPr lang="tr-TR" sz="1200" dirty="0" err="1" smtClean="0"/>
              <a:t>Add</a:t>
            </a:r>
            <a:r>
              <a:rPr lang="tr-TR" sz="1200" dirty="0" smtClean="0"/>
              <a:t> </a:t>
            </a:r>
            <a:r>
              <a:rPr lang="tr-TR" sz="1200" dirty="0" err="1"/>
              <a:t>your</a:t>
            </a:r>
            <a:r>
              <a:rPr lang="tr-TR" sz="1200" dirty="0"/>
              <a:t> </a:t>
            </a:r>
            <a:r>
              <a:rPr lang="tr-TR" sz="1200" dirty="0" err="1"/>
              <a:t>friend</a:t>
            </a:r>
            <a:r>
              <a:rPr lang="tr-TR" sz="1200" dirty="0"/>
              <a:t> «</a:t>
            </a:r>
            <a:r>
              <a:rPr lang="tr-TR" sz="1200" dirty="0" err="1"/>
              <a:t>Lokesh</a:t>
            </a:r>
            <a:r>
              <a:rPr lang="tr-TR" sz="1200" dirty="0"/>
              <a:t>»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 smtClean="0"/>
              <a:t>twitter</a:t>
            </a:r>
            <a:r>
              <a:rPr lang="tr-TR" sz="1200" dirty="0" smtClean="0"/>
              <a:t> platform</a:t>
            </a:r>
          </a:p>
          <a:p>
            <a:r>
              <a:rPr lang="tr-TR" sz="1200" dirty="0" smtClean="0"/>
              <a:t>// </a:t>
            </a:r>
            <a:r>
              <a:rPr lang="tr-TR" sz="1200" dirty="0" err="1" smtClean="0"/>
              <a:t>Add</a:t>
            </a:r>
            <a:r>
              <a:rPr lang="tr-TR" sz="1200" dirty="0" smtClean="0"/>
              <a:t> </a:t>
            </a:r>
            <a:r>
              <a:rPr lang="tr-TR" sz="1200" dirty="0" err="1"/>
              <a:t>your</a:t>
            </a:r>
            <a:r>
              <a:rPr lang="tr-TR" sz="1200" dirty="0"/>
              <a:t> </a:t>
            </a:r>
            <a:r>
              <a:rPr lang="tr-TR" sz="1200" dirty="0" err="1"/>
              <a:t>friend</a:t>
            </a:r>
            <a:r>
              <a:rPr lang="tr-TR" sz="1200" dirty="0"/>
              <a:t> «</a:t>
            </a:r>
            <a:r>
              <a:rPr lang="tr-TR" sz="1200" dirty="0" err="1"/>
              <a:t>Lokesh</a:t>
            </a:r>
            <a:r>
              <a:rPr lang="tr-TR" sz="1200" dirty="0"/>
              <a:t>»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 smtClean="0"/>
              <a:t>googleplus</a:t>
            </a:r>
            <a:r>
              <a:rPr lang="tr-TR" sz="1200" dirty="0" smtClean="0"/>
              <a:t> platform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065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14"/>
            <a:ext cx="4924425" cy="2486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265" y="5424619"/>
            <a:ext cx="5724525" cy="1257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698518"/>
            <a:ext cx="5819775" cy="1247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4265" y="4053214"/>
            <a:ext cx="5657850" cy="1266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572000" y="644986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000" dirty="0" smtClean="0"/>
              <a:t>https://howtodoinjava.com/design-patterns/behavioral/strategy-design-pattern/</a:t>
            </a:r>
            <a:endParaRPr lang="tr-TR" sz="10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072" y="260648"/>
            <a:ext cx="3758325" cy="18818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67818" y="2283609"/>
            <a:ext cx="3662832" cy="879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010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88640"/>
            <a:ext cx="6015042" cy="42694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4824433"/>
            <a:ext cx="3124200" cy="1533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357686" y="635795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000" dirty="0" smtClean="0"/>
              <a:t>https://howtodoinjava.com/design-patterns/behavioral/strategy-design-pattern/</a:t>
            </a:r>
            <a:endParaRPr lang="tr-TR" sz="10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340769"/>
            <a:ext cx="4104456" cy="20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2651</TotalTime>
  <Words>1299</Words>
  <Application>Microsoft Office PowerPoint</Application>
  <PresentationFormat>Ekran Gösterisi (4:3)</PresentationFormat>
  <Paragraphs>159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0" baseType="lpstr">
      <vt:lpstr>Arial</vt:lpstr>
      <vt:lpstr>Calibri</vt:lpstr>
      <vt:lpstr>Tw Cen MT</vt:lpstr>
      <vt:lpstr>Wingdings</vt:lpstr>
      <vt:lpstr>Wingdings 2</vt:lpstr>
      <vt:lpstr>Median</vt:lpstr>
      <vt:lpstr>SE202-SOFTWARE desIgn and archItecture  LECTURE 6</vt:lpstr>
      <vt:lpstr>Strategy Design Pattern</vt:lpstr>
      <vt:lpstr>Strategy Design Pattern</vt:lpstr>
      <vt:lpstr>Strategy Design Pattern</vt:lpstr>
      <vt:lpstr>PowerPoint Sunusu</vt:lpstr>
      <vt:lpstr>Example</vt:lpstr>
      <vt:lpstr>Solution: Strategy Design Pattern</vt:lpstr>
      <vt:lpstr>PowerPoint Sunusu</vt:lpstr>
      <vt:lpstr>PowerPoint Sunusu</vt:lpstr>
      <vt:lpstr>Example</vt:lpstr>
      <vt:lpstr>PowerPoint Sunusu</vt:lpstr>
      <vt:lpstr>PowerPoint Sunusu</vt:lpstr>
      <vt:lpstr>Example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References</vt:lpstr>
      <vt:lpstr>Additional Material</vt:lpstr>
      <vt:lpstr>Class StringTokenizer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Toshiba-</dc:creator>
  <cp:lastModifiedBy>Kristin Benli</cp:lastModifiedBy>
  <cp:revision>357</cp:revision>
  <cp:lastPrinted>2019-05-07T10:08:33Z</cp:lastPrinted>
  <dcterms:created xsi:type="dcterms:W3CDTF">2019-05-05T14:35:07Z</dcterms:created>
  <dcterms:modified xsi:type="dcterms:W3CDTF">2023-04-13T06:58:04Z</dcterms:modified>
</cp:coreProperties>
</file>