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4" name="Shape 184"/>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4" name="Shape 194"/>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4" name="Shape 204"/>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3" name="Shape 21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1" name="Shape 221"/>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69850" lvl="0" marL="0" rtl="0" algn="just">
              <a:lnSpc>
                <a:spcPct val="150000"/>
              </a:lnSpc>
              <a:spcBef>
                <a:spcPts val="0"/>
              </a:spcBef>
              <a:buClr>
                <a:schemeClr val="dk1"/>
              </a:buClr>
              <a:buSzPts val="1100"/>
              <a:buFont typeface="Arial"/>
              <a:buNone/>
            </a:pPr>
            <a:r>
              <a:rPr lang="en-US"/>
              <a:t>Other significant features not in the top five were total listening time, average number of songs per day, payment method and total amount paid for the duration that data was available. </a:t>
            </a:r>
          </a:p>
          <a:p>
            <a:pPr indent="0" lvl="0" marL="0">
              <a:spcBef>
                <a:spcPts val="0"/>
              </a:spcBef>
              <a:buNone/>
            </a:pPr>
            <a:r>
              <a:t/>
            </a:r>
            <a:endParaRPr/>
          </a:p>
        </p:txBody>
      </p:sp>
      <p:sp>
        <p:nvSpPr>
          <p:cNvPr id="230" name="Shape 23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38" name="Shape 23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5" name="Shape 1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3" name="Shape 12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1" name="Shape 131"/>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317500" lvl="0" marL="457200" rtl="0" algn="just">
              <a:lnSpc>
                <a:spcPct val="150000"/>
              </a:lnSpc>
              <a:spcBef>
                <a:spcPts val="0"/>
              </a:spcBef>
              <a:buSzPts val="1400"/>
              <a:buAutoNum type="arabicPeriod"/>
            </a:pPr>
            <a:r>
              <a:rPr lang="en-US">
                <a:solidFill>
                  <a:srgbClr val="222222"/>
                </a:solidFill>
                <a:highlight>
                  <a:srgbClr val="FFFFFF"/>
                </a:highlight>
              </a:rPr>
              <a:t>aration of its streaming and DVD by mail service and sharp price increases, the company had the sixth-worst customer satisfaction rating among all e-commerce companies, and one of the worst among all retailers </a:t>
            </a:r>
          </a:p>
          <a:p>
            <a:pPr indent="-317500" lvl="0" marL="457200" rtl="0" algn="just">
              <a:lnSpc>
                <a:spcPct val="150000"/>
              </a:lnSpc>
              <a:spcBef>
                <a:spcPts val="0"/>
              </a:spcBef>
              <a:buClr>
                <a:srgbClr val="222222"/>
              </a:buClr>
              <a:buSzPts val="1400"/>
              <a:buAutoNum type="arabicPeriod"/>
            </a:pPr>
            <a:r>
              <a:rPr lang="en-US">
                <a:solidFill>
                  <a:srgbClr val="222222"/>
                </a:solidFill>
                <a:highlight>
                  <a:srgbClr val="FFFFFF"/>
                </a:highlight>
              </a:rPr>
              <a:t>EXPE) was the number one online travel company when it came to customer satisfaction. It has since slipped behind Travelocity. The company still is better rated than Orbitz and Priceline. Although overall customer satisfaction with the internet travel industry did not change over the past year, Expedia was the only company in the group where satisfaction decreased.</a:t>
            </a:r>
          </a:p>
          <a:p>
            <a:pPr indent="-317500" lvl="0" marL="457200" rtl="0" algn="just">
              <a:lnSpc>
                <a:spcPct val="150000"/>
              </a:lnSpc>
              <a:spcBef>
                <a:spcPts val="0"/>
              </a:spcBef>
              <a:buClr>
                <a:srgbClr val="222222"/>
              </a:buClr>
              <a:buSzPts val="1400"/>
              <a:buAutoNum type="arabicPeriod"/>
            </a:pPr>
            <a:r>
              <a:rPr lang="en-US">
                <a:solidFill>
                  <a:srgbClr val="222222"/>
                </a:solidFill>
                <a:highlight>
                  <a:srgbClr val="FFFFFF"/>
                </a:highlight>
              </a:rPr>
              <a:t>the company’s customer satisfaction levels, Walmart’s score has decreased 12.5% — the largest drop among all retailers. Walmart has the second-lowest score among all retailers in the department and discount stores sector just beating out Exchange.</a:t>
            </a:r>
          </a:p>
        </p:txBody>
      </p:sp>
      <p:sp>
        <p:nvSpPr>
          <p:cNvPr id="139" name="Shape 139"/>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9" name="Shape 149"/>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7" name="Shape 15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5" name="Shape 165"/>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5" name="Shape 175"/>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8" name="Shape 18"/>
        <p:cNvGrpSpPr/>
        <p:nvPr/>
      </p:nvGrpSpPr>
      <p:grpSpPr>
        <a:xfrm>
          <a:off x="0" y="0"/>
          <a:ext cx="0" cy="0"/>
          <a:chOff x="0" y="0"/>
          <a:chExt cx="0" cy="0"/>
        </a:xfrm>
      </p:grpSpPr>
      <p:sp>
        <p:nvSpPr>
          <p:cNvPr id="19" name="Shape 19"/>
          <p:cNvSpPr/>
          <p:nvPr/>
        </p:nvSpPr>
        <p:spPr>
          <a:xfrm>
            <a:off x="3175" y="6400800"/>
            <a:ext cx="121887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15" y="6334316"/>
            <a:ext cx="12188700" cy="639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ctrTitle"/>
          </p:nvPr>
        </p:nvSpPr>
        <p:spPr>
          <a:xfrm>
            <a:off x="1097280" y="758952"/>
            <a:ext cx="10058400" cy="35661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22" name="Shape 22"/>
          <p:cNvSpPr txBox="1"/>
          <p:nvPr>
            <p:ph idx="1" type="subTitle"/>
          </p:nvPr>
        </p:nvSpPr>
        <p:spPr>
          <a:xfrm>
            <a:off x="1100051" y="4455620"/>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89" name="Shape 89"/>
          <p:cNvSpPr txBox="1"/>
          <p:nvPr>
            <p:ph idx="1" type="body"/>
          </p:nvPr>
        </p:nvSpPr>
        <p:spPr>
          <a:xfrm rot="5400000">
            <a:off x="4114830" y="-1171816"/>
            <a:ext cx="402330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7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5" name="Shape 95"/>
          <p:cNvSpPr/>
          <p:nvPr/>
        </p:nvSpPr>
        <p:spPr>
          <a:xfrm>
            <a:off x="15" y="6334316"/>
            <a:ext cx="12188700" cy="639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6" name="Shape 96"/>
          <p:cNvSpPr txBox="1"/>
          <p:nvPr>
            <p:ph type="title"/>
          </p:nvPr>
        </p:nvSpPr>
        <p:spPr>
          <a:xfrm rot="5400000">
            <a:off x="7160700" y="1978978"/>
            <a:ext cx="5757300"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97" name="Shape 97"/>
          <p:cNvSpPr txBox="1"/>
          <p:nvPr>
            <p:ph idx="1" type="body"/>
          </p:nvPr>
        </p:nvSpPr>
        <p:spPr>
          <a:xfrm rot="5400000">
            <a:off x="1826700" y="-573722"/>
            <a:ext cx="5757300"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29" name="Shape 29"/>
          <p:cNvSpPr txBox="1"/>
          <p:nvPr>
            <p:ph idx="1" type="body"/>
          </p:nvPr>
        </p:nvSpPr>
        <p:spPr>
          <a:xfrm>
            <a:off x="1097280" y="1845734"/>
            <a:ext cx="10058400" cy="4023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7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a:off x="15" y="6334316"/>
            <a:ext cx="12188700" cy="639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txBox="1"/>
          <p:nvPr>
            <p:ph type="title"/>
          </p:nvPr>
        </p:nvSpPr>
        <p:spPr>
          <a:xfrm>
            <a:off x="1097280" y="758952"/>
            <a:ext cx="10058400" cy="35661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37" name="Shape 37"/>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41" name="Shape 41"/>
          <p:cNvCxnSpPr/>
          <p:nvPr/>
        </p:nvCxnSpPr>
        <p:spPr>
          <a:xfrm>
            <a:off x="1207658" y="4343400"/>
            <a:ext cx="98754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44" name="Shape 44"/>
          <p:cNvSpPr txBox="1"/>
          <p:nvPr>
            <p:ph idx="1" type="body"/>
          </p:nvPr>
        </p:nvSpPr>
        <p:spPr>
          <a:xfrm>
            <a:off x="1097279" y="1845734"/>
            <a:ext cx="4937700" cy="4023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20" y="1845735"/>
            <a:ext cx="4937700" cy="4023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51" name="Shape 51"/>
          <p:cNvSpPr txBox="1"/>
          <p:nvPr>
            <p:ph idx="1" type="body"/>
          </p:nvPr>
        </p:nvSpPr>
        <p:spPr>
          <a:xfrm>
            <a:off x="1097280" y="1846052"/>
            <a:ext cx="4937700" cy="736200"/>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80" y="2582334"/>
            <a:ext cx="4937700" cy="3378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20" y="1846052"/>
            <a:ext cx="4937700" cy="736200"/>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20" y="2582334"/>
            <a:ext cx="4937700" cy="3378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60" name="Shape 60"/>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7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15" y="6334316"/>
            <a:ext cx="12188700" cy="639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69" name="Shape 69"/>
        <p:cNvGrpSpPr/>
        <p:nvPr/>
      </p:nvGrpSpPr>
      <p:grpSpPr>
        <a:xfrm>
          <a:off x="0" y="0"/>
          <a:ext cx="0" cy="0"/>
          <a:chOff x="0" y="0"/>
          <a:chExt cx="0" cy="0"/>
        </a:xfrm>
      </p:grpSpPr>
      <p:sp>
        <p:nvSpPr>
          <p:cNvPr id="70" name="Shape 70"/>
          <p:cNvSpPr/>
          <p:nvPr/>
        </p:nvSpPr>
        <p:spPr>
          <a:xfrm>
            <a:off x="16" y="0"/>
            <a:ext cx="4050900" cy="6858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1" name="Shape 71"/>
          <p:cNvSpPr/>
          <p:nvPr/>
        </p:nvSpPr>
        <p:spPr>
          <a:xfrm>
            <a:off x="4040071" y="0"/>
            <a:ext cx="63900" cy="6858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73" name="Shape 73"/>
          <p:cNvSpPr txBox="1"/>
          <p:nvPr>
            <p:ph idx="1" type="body"/>
          </p:nvPr>
        </p:nvSpPr>
        <p:spPr>
          <a:xfrm>
            <a:off x="4800600" y="731520"/>
            <a:ext cx="649230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400" cy="33792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4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2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700" cy="1905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15" y="4915076"/>
            <a:ext cx="12188700" cy="639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txBox="1"/>
          <p:nvPr>
            <p:ph type="title"/>
          </p:nvPr>
        </p:nvSpPr>
        <p:spPr>
          <a:xfrm>
            <a:off x="1097280" y="5074920"/>
            <a:ext cx="10113300" cy="822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82" name="Shape 82"/>
          <p:cNvSpPr/>
          <p:nvPr>
            <p:ph idx="2" type="pic"/>
          </p:nvPr>
        </p:nvSpPr>
        <p:spPr>
          <a:xfrm>
            <a:off x="15" y="0"/>
            <a:ext cx="12192000" cy="4915200"/>
          </a:xfrm>
          <a:prstGeom prst="rect">
            <a:avLst/>
          </a:prstGeom>
          <a:solidFill>
            <a:schemeClr val="accent2"/>
          </a:solid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80" y="5907023"/>
            <a:ext cx="10113300" cy="5943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0" y="6334316"/>
            <a:ext cx="12192000" cy="66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title"/>
          </p:nvPr>
        </p:nvSpPr>
        <p:spPr>
          <a:xfrm>
            <a:off x="1097280" y="286603"/>
            <a:ext cx="10058400" cy="14508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3" name="Shape 13"/>
          <p:cNvSpPr txBox="1"/>
          <p:nvPr>
            <p:ph idx="1" type="body"/>
          </p:nvPr>
        </p:nvSpPr>
        <p:spPr>
          <a:xfrm>
            <a:off x="1097280" y="1845734"/>
            <a:ext cx="10058400" cy="4023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79"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2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4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700" lvl="8" marL="17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80" y="6459785"/>
            <a:ext cx="24723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8" y="6459785"/>
            <a:ext cx="13119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5"/>
            <a:ext cx="996690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Shape 105"/>
          <p:cNvSpPr/>
          <p:nvPr/>
        </p:nvSpPr>
        <p:spPr>
          <a:xfrm>
            <a:off x="13" y="0"/>
            <a:ext cx="12192000" cy="63342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6" name="Shape 106"/>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p:nvPr/>
        </p:nvSpPr>
        <p:spPr>
          <a:xfrm>
            <a:off x="15" y="6334316"/>
            <a:ext cx="12191985" cy="66484"/>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08" name="Shape 108"/>
          <p:cNvCxnSpPr/>
          <p:nvPr/>
        </p:nvCxnSpPr>
        <p:spPr>
          <a:xfrm>
            <a:off x="6805053" y="4343400"/>
            <a:ext cx="4389120" cy="0"/>
          </a:xfrm>
          <a:prstGeom prst="straightConnector1">
            <a:avLst/>
          </a:prstGeom>
          <a:noFill/>
          <a:ln cap="flat" cmpd="sng" w="9525">
            <a:solidFill>
              <a:schemeClr val="dk2">
                <a:alpha val="89803"/>
              </a:schemeClr>
            </a:solidFill>
            <a:prstDash val="solid"/>
            <a:round/>
            <a:headEnd len="med" w="med" type="none"/>
            <a:tailEnd len="med" w="med" type="none"/>
          </a:ln>
        </p:spPr>
      </p:cxnSp>
      <p:pic>
        <p:nvPicPr>
          <p:cNvPr id="109" name="Shape 109"/>
          <p:cNvPicPr preferRelativeResize="0"/>
          <p:nvPr/>
        </p:nvPicPr>
        <p:blipFill rotWithShape="1">
          <a:blip r:embed="rId3">
            <a:alphaModFix/>
          </a:blip>
          <a:srcRect b="0" l="0" r="0" t="0"/>
          <a:stretch/>
        </p:blipFill>
        <p:spPr>
          <a:xfrm>
            <a:off x="633999" y="1046131"/>
            <a:ext cx="5462002" cy="2871955"/>
          </a:xfrm>
          <a:prstGeom prst="rect">
            <a:avLst/>
          </a:prstGeom>
          <a:noFill/>
          <a:ln>
            <a:noFill/>
          </a:ln>
        </p:spPr>
      </p:pic>
      <p:sp>
        <p:nvSpPr>
          <p:cNvPr id="110" name="Shape 110"/>
          <p:cNvSpPr txBox="1"/>
          <p:nvPr>
            <p:ph type="ctrTitle"/>
          </p:nvPr>
        </p:nvSpPr>
        <p:spPr>
          <a:xfrm>
            <a:off x="6730000" y="639097"/>
            <a:ext cx="4813072" cy="3686015"/>
          </a:xfrm>
          <a:prstGeom prst="rect">
            <a:avLst/>
          </a:prstGeom>
          <a:noFill/>
          <a:ln>
            <a:noFill/>
          </a:ln>
        </p:spPr>
        <p:txBody>
          <a:bodyPr anchorCtr="0" anchor="b" bIns="45700" lIns="91425" rIns="91425" wrap="square" tIns="45700">
            <a:noAutofit/>
          </a:bodyPr>
          <a:lstStyle/>
          <a:p>
            <a:pPr indent="-393700" lvl="0" marL="0" marR="0" rtl="0" algn="l">
              <a:lnSpc>
                <a:spcPct val="85000"/>
              </a:lnSpc>
              <a:spcBef>
                <a:spcPts val="0"/>
              </a:spcBef>
              <a:buClr>
                <a:srgbClr val="262626"/>
              </a:buClr>
              <a:buSzPts val="6200"/>
              <a:buFont typeface="Calibri"/>
              <a:buNone/>
            </a:pPr>
            <a:r>
              <a:rPr b="0" i="0" lang="en-US" sz="6200" u="none" cap="none" strike="noStrike">
                <a:solidFill>
                  <a:srgbClr val="262626"/>
                </a:solidFill>
                <a:latin typeface="Calibri"/>
                <a:ea typeface="Calibri"/>
                <a:cs typeface="Calibri"/>
                <a:sym typeface="Calibri"/>
              </a:rPr>
              <a:t>WSDM - KKBox's Churn Prediction</a:t>
            </a:r>
            <a:br>
              <a:rPr b="0" i="0" lang="en-US" sz="6200" u="none" cap="none" strike="noStrike">
                <a:solidFill>
                  <a:srgbClr val="262626"/>
                </a:solidFill>
                <a:latin typeface="Calibri"/>
                <a:ea typeface="Calibri"/>
                <a:cs typeface="Calibri"/>
                <a:sym typeface="Calibri"/>
              </a:rPr>
            </a:br>
            <a:r>
              <a:rPr b="0" i="0" lang="en-US" sz="6200" u="none" cap="none" strike="noStrike">
                <a:solidFill>
                  <a:srgbClr val="262626"/>
                </a:solidFill>
                <a:latin typeface="Calibri"/>
                <a:ea typeface="Calibri"/>
                <a:cs typeface="Calibri"/>
                <a:sym typeface="Calibri"/>
              </a:rPr>
              <a:t> </a:t>
            </a:r>
          </a:p>
        </p:txBody>
      </p:sp>
      <p:sp>
        <p:nvSpPr>
          <p:cNvPr id="111" name="Shape 111"/>
          <p:cNvSpPr txBox="1"/>
          <p:nvPr>
            <p:ph idx="1" type="subTitle"/>
          </p:nvPr>
        </p:nvSpPr>
        <p:spPr>
          <a:xfrm>
            <a:off x="6729999" y="4455621"/>
            <a:ext cx="4829101" cy="1238616"/>
          </a:xfrm>
          <a:prstGeom prst="rect">
            <a:avLst/>
          </a:prstGeom>
          <a:noFill/>
          <a:ln>
            <a:noFill/>
          </a:ln>
        </p:spPr>
        <p:txBody>
          <a:bodyPr anchorCtr="0" anchor="t" bIns="45700" lIns="91425" rIns="91425" wrap="square" tIns="45700">
            <a:noAutofit/>
          </a:bodyPr>
          <a:lstStyle/>
          <a:p>
            <a:pPr indent="-120650" lvl="0" marL="0" marR="0" rtl="0" algn="l">
              <a:lnSpc>
                <a:spcPct val="90000"/>
              </a:lnSpc>
              <a:spcBef>
                <a:spcPts val="1400"/>
              </a:spcBef>
              <a:spcAft>
                <a:spcPts val="0"/>
              </a:spcAft>
              <a:buClr>
                <a:schemeClr val="accent1"/>
              </a:buClr>
              <a:buSzPts val="1900"/>
              <a:buFont typeface="Calibri"/>
              <a:buNone/>
            </a:pPr>
            <a:r>
              <a:rPr b="0" i="0" lang="en-US" sz="1900" u="none" cap="none" strike="noStrike">
                <a:solidFill>
                  <a:srgbClr val="262626"/>
                </a:solidFill>
                <a:latin typeface="Calibri"/>
                <a:ea typeface="Calibri"/>
                <a:cs typeface="Calibri"/>
                <a:sym typeface="Calibri"/>
              </a:rPr>
              <a:t>THOMAS, OLAOLUWA O. SIM</a:t>
            </a:r>
            <a:r>
              <a:rPr lang="en-US" sz="1900">
                <a:solidFill>
                  <a:srgbClr val="262626"/>
                </a:solidFill>
              </a:rPr>
              <a:t>EON - MIS-637</a:t>
            </a:r>
          </a:p>
          <a:p>
            <a:pPr indent="-120650" lvl="0" marL="0" marR="0" rtl="0" algn="l">
              <a:lnSpc>
                <a:spcPct val="90000"/>
              </a:lnSpc>
              <a:spcBef>
                <a:spcPts val="1400"/>
              </a:spcBef>
              <a:spcAft>
                <a:spcPts val="0"/>
              </a:spcAft>
              <a:buClr>
                <a:schemeClr val="accent1"/>
              </a:buClr>
              <a:buSzPts val="1900"/>
              <a:buFont typeface="Calibri"/>
              <a:buNone/>
            </a:pPr>
            <a:r>
              <a:rPr lang="en-US" sz="1900">
                <a:solidFill>
                  <a:srgbClr val="262626"/>
                </a:solidFill>
              </a:rPr>
              <a:t>10419548</a:t>
            </a:r>
          </a:p>
          <a:p>
            <a:pPr indent="-120650" lvl="0" marL="0" marR="0" rtl="0" algn="l">
              <a:lnSpc>
                <a:spcPct val="90000"/>
              </a:lnSpc>
              <a:spcBef>
                <a:spcPts val="1400"/>
              </a:spcBef>
              <a:spcAft>
                <a:spcPts val="0"/>
              </a:spcAft>
              <a:buClr>
                <a:schemeClr val="accent1"/>
              </a:buClr>
              <a:buSzPts val="1900"/>
              <a:buFont typeface="Calibri"/>
              <a:buNone/>
            </a:pPr>
            <a:r>
              <a:rPr lang="en-US" sz="1900">
                <a:solidFill>
                  <a:srgbClr val="262626"/>
                </a:solidFill>
              </a:rPr>
              <a:t>FALL 2017</a:t>
            </a:r>
          </a:p>
        </p:txBody>
      </p:sp>
      <p:sp>
        <p:nvSpPr>
          <p:cNvPr id="112" name="Shape 112"/>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Our Modified Lifecycle</a:t>
            </a:r>
          </a:p>
        </p:txBody>
      </p:sp>
      <p:sp>
        <p:nvSpPr>
          <p:cNvPr id="187" name="Shape 187"/>
          <p:cNvSpPr txBox="1"/>
          <p:nvPr>
            <p:ph idx="1" type="body"/>
          </p:nvPr>
        </p:nvSpPr>
        <p:spPr>
          <a:xfrm>
            <a:off x="1097275" y="1845724"/>
            <a:ext cx="4937700" cy="4388700"/>
          </a:xfrm>
          <a:prstGeom prst="rect">
            <a:avLst/>
          </a:prstGeom>
        </p:spPr>
        <p:txBody>
          <a:bodyPr anchorCtr="0" anchor="t" bIns="91425" lIns="91425" rIns="91425" wrap="square" tIns="91425">
            <a:noAutofit/>
          </a:bodyPr>
          <a:lstStyle/>
          <a:p>
            <a:pPr indent="-336550" lvl="0" marL="457200" rtl="0" algn="just">
              <a:lnSpc>
                <a:spcPct val="150000"/>
              </a:lnSpc>
              <a:spcBef>
                <a:spcPts val="0"/>
              </a:spcBef>
              <a:spcAft>
                <a:spcPts val="0"/>
              </a:spcAft>
              <a:buSzPts val="1700"/>
              <a:buAutoNum type="arabicPeriod"/>
            </a:pPr>
            <a:r>
              <a:rPr lang="en-US" sz="1700"/>
              <a:t>Data Discovery - We ran descriptive analysis on the datasets individually and collectively.  </a:t>
            </a:r>
          </a:p>
          <a:p>
            <a:pPr indent="-336550" lvl="0" marL="457200" rtl="0" algn="just">
              <a:lnSpc>
                <a:spcPct val="150000"/>
              </a:lnSpc>
              <a:spcBef>
                <a:spcPts val="0"/>
              </a:spcBef>
              <a:spcAft>
                <a:spcPts val="0"/>
              </a:spcAft>
              <a:buSzPts val="1700"/>
              <a:buAutoNum type="arabicPeriod"/>
            </a:pPr>
            <a:r>
              <a:rPr lang="en-US" sz="1700"/>
              <a:t>Data Quality Metrics - We measured quality and assessed improvements through an iterative process.</a:t>
            </a:r>
          </a:p>
          <a:p>
            <a:pPr indent="-336550" lvl="0" marL="457200" rtl="0" algn="just">
              <a:lnSpc>
                <a:spcPct val="150000"/>
              </a:lnSpc>
              <a:spcBef>
                <a:spcPts val="0"/>
              </a:spcBef>
              <a:spcAft>
                <a:spcPts val="0"/>
              </a:spcAft>
              <a:buSzPts val="1700"/>
              <a:buAutoNum type="arabicPeriod"/>
            </a:pPr>
            <a:r>
              <a:rPr lang="en-US" sz="1700"/>
              <a:t>Data Imputation Strategy - We employed three phases of imputation with corresponding changes in our evaluation metric</a:t>
            </a:r>
          </a:p>
          <a:p>
            <a:pPr indent="-336550" lvl="0" marL="457200" algn="just">
              <a:lnSpc>
                <a:spcPct val="150000"/>
              </a:lnSpc>
              <a:spcBef>
                <a:spcPts val="0"/>
              </a:spcBef>
              <a:buSzPts val="1700"/>
              <a:buAutoNum type="arabicPeriod"/>
            </a:pPr>
            <a:r>
              <a:rPr lang="en-US" sz="1700"/>
              <a:t>Variable Correlation and Modeling - We assessed feature importance and adjusted the model appropriately</a:t>
            </a:r>
          </a:p>
        </p:txBody>
      </p:sp>
      <p:sp>
        <p:nvSpPr>
          <p:cNvPr id="188" name="Shape 188"/>
          <p:cNvSpPr txBox="1"/>
          <p:nvPr>
            <p:ph idx="2" type="body"/>
          </p:nvPr>
        </p:nvSpPr>
        <p:spPr>
          <a:xfrm>
            <a:off x="6217920" y="1845735"/>
            <a:ext cx="4937700" cy="4023300"/>
          </a:xfrm>
          <a:prstGeom prst="rect">
            <a:avLst/>
          </a:prstGeom>
        </p:spPr>
        <p:txBody>
          <a:bodyPr anchorCtr="0" anchor="t" bIns="91425" lIns="91425" rIns="91425" wrap="square" tIns="91425">
            <a:noAutofit/>
          </a:bodyPr>
          <a:lstStyle/>
          <a:p>
            <a:pPr indent="35560" lvl="0" marL="91440">
              <a:spcBef>
                <a:spcPts val="0"/>
              </a:spcBef>
              <a:buNone/>
            </a:pPr>
            <a:r>
              <a:t/>
            </a:r>
            <a:endParaRPr/>
          </a:p>
        </p:txBody>
      </p:sp>
      <p:pic>
        <p:nvPicPr>
          <p:cNvPr id="189" name="Shape 189"/>
          <p:cNvPicPr preferRelativeResize="0"/>
          <p:nvPr/>
        </p:nvPicPr>
        <p:blipFill>
          <a:blip r:embed="rId3">
            <a:alphaModFix/>
          </a:blip>
          <a:stretch>
            <a:fillRect/>
          </a:stretch>
        </p:blipFill>
        <p:spPr>
          <a:xfrm>
            <a:off x="6217925" y="1845734"/>
            <a:ext cx="4768356" cy="4023300"/>
          </a:xfrm>
          <a:prstGeom prst="rect">
            <a:avLst/>
          </a:prstGeom>
          <a:noFill/>
          <a:ln>
            <a:noFill/>
          </a:ln>
        </p:spPr>
      </p:pic>
      <p:sp>
        <p:nvSpPr>
          <p:cNvPr id="190" name="Shape 190"/>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Data Discovery</a:t>
            </a:r>
          </a:p>
        </p:txBody>
      </p:sp>
      <p:sp>
        <p:nvSpPr>
          <p:cNvPr id="197" name="Shape 197"/>
          <p:cNvSpPr txBox="1"/>
          <p:nvPr>
            <p:ph idx="1" type="body"/>
          </p:nvPr>
        </p:nvSpPr>
        <p:spPr>
          <a:xfrm>
            <a:off x="2008163" y="5204600"/>
            <a:ext cx="3329400" cy="865800"/>
          </a:xfrm>
          <a:prstGeom prst="rect">
            <a:avLst/>
          </a:prstGeom>
        </p:spPr>
        <p:txBody>
          <a:bodyPr anchorCtr="0" anchor="t" bIns="91425" lIns="91425" rIns="91425" wrap="square" tIns="91425">
            <a:noAutofit/>
          </a:bodyPr>
          <a:lstStyle/>
          <a:p>
            <a:pPr indent="35560" lvl="0" marL="91440">
              <a:spcBef>
                <a:spcPts val="0"/>
              </a:spcBef>
              <a:buNone/>
            </a:pPr>
            <a:r>
              <a:rPr lang="en-US"/>
              <a:t>Screenshots of sign up page </a:t>
            </a:r>
          </a:p>
        </p:txBody>
      </p:sp>
      <p:sp>
        <p:nvSpPr>
          <p:cNvPr id="198" name="Shape 198"/>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99" name="Shape 199"/>
          <p:cNvPicPr preferRelativeResize="0"/>
          <p:nvPr/>
        </p:nvPicPr>
        <p:blipFill>
          <a:blip r:embed="rId3">
            <a:alphaModFix/>
          </a:blip>
          <a:stretch>
            <a:fillRect/>
          </a:stretch>
        </p:blipFill>
        <p:spPr>
          <a:xfrm>
            <a:off x="962500" y="1800888"/>
            <a:ext cx="5420725" cy="3256225"/>
          </a:xfrm>
          <a:prstGeom prst="rect">
            <a:avLst/>
          </a:prstGeom>
          <a:noFill/>
          <a:ln>
            <a:noFill/>
          </a:ln>
        </p:spPr>
      </p:pic>
      <p:sp>
        <p:nvSpPr>
          <p:cNvPr id="200" name="Shape 200"/>
          <p:cNvSpPr txBox="1"/>
          <p:nvPr/>
        </p:nvSpPr>
        <p:spPr>
          <a:xfrm>
            <a:off x="6966850" y="2146050"/>
            <a:ext cx="4634100" cy="2708400"/>
          </a:xfrm>
          <a:prstGeom prst="rect">
            <a:avLst/>
          </a:prstGeom>
          <a:noFill/>
          <a:ln>
            <a:noFill/>
          </a:ln>
        </p:spPr>
        <p:txBody>
          <a:bodyPr anchorCtr="0" anchor="t" bIns="91425" lIns="91425" rIns="91425" wrap="square" tIns="91425">
            <a:noAutofit/>
          </a:bodyPr>
          <a:lstStyle/>
          <a:p>
            <a:pPr indent="0" lvl="0" marL="0" rtl="0" algn="just">
              <a:spcBef>
                <a:spcPts val="0"/>
              </a:spcBef>
              <a:buNone/>
            </a:pPr>
            <a:r>
              <a:rPr lang="en-US" sz="1600"/>
              <a:t>The sign-up screens for users allows them to input year of birth values from 0 - 10,000.</a:t>
            </a:r>
          </a:p>
          <a:p>
            <a:pPr indent="0" lvl="0" marL="0" rtl="0" algn="just">
              <a:spcBef>
                <a:spcPts val="0"/>
              </a:spcBef>
              <a:buNone/>
            </a:pPr>
            <a:r>
              <a:t/>
            </a:r>
            <a:endParaRPr sz="1600"/>
          </a:p>
          <a:p>
            <a:pPr indent="0" lvl="0" marL="0" rtl="0" algn="just">
              <a:spcBef>
                <a:spcPts val="0"/>
              </a:spcBef>
              <a:buNone/>
            </a:pPr>
            <a:r>
              <a:rPr lang="en-US" sz="1600"/>
              <a:t>This </a:t>
            </a:r>
            <a:r>
              <a:rPr lang="en-US" sz="1600"/>
              <a:t>data control issue rendered 70% of the age variable highly unreliable and thus set to null.</a:t>
            </a:r>
          </a:p>
          <a:p>
            <a:pPr indent="0" lvl="0" marL="0" rtl="0" algn="just">
              <a:spcBef>
                <a:spcPts val="0"/>
              </a:spcBef>
              <a:buNone/>
            </a:pPr>
            <a:r>
              <a:t/>
            </a:r>
            <a:endParaRPr sz="1600"/>
          </a:p>
          <a:p>
            <a:pPr indent="0" lvl="0" marL="0" algn="just">
              <a:spcBef>
                <a:spcPts val="0"/>
              </a:spcBef>
              <a:buNone/>
            </a:pPr>
            <a:r>
              <a:rPr lang="en-US" sz="1600"/>
              <a:t>Data imputation methods were used accordingly, null values were replaced with the median for continuous features and the mode for categorical features.</a:t>
            </a:r>
          </a:p>
          <a:p>
            <a:pPr indent="0" lvl="0" marL="0" algn="just">
              <a:spcBef>
                <a:spcPts val="0"/>
              </a:spcBef>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Our Findings on Gender and Churn</a:t>
            </a:r>
          </a:p>
        </p:txBody>
      </p:sp>
      <p:sp>
        <p:nvSpPr>
          <p:cNvPr id="207" name="Shape 207"/>
          <p:cNvSpPr txBox="1"/>
          <p:nvPr>
            <p:ph idx="1" type="body"/>
          </p:nvPr>
        </p:nvSpPr>
        <p:spPr>
          <a:xfrm>
            <a:off x="1097275" y="2225050"/>
            <a:ext cx="5449800" cy="36441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AutoNum type="arabicPeriod"/>
            </a:pPr>
            <a:r>
              <a:rPr lang="en-US" sz="1800"/>
              <a:t>We discovered 3.193% of males and 3.199% of females churned contradicting our expectation!</a:t>
            </a:r>
          </a:p>
          <a:p>
            <a:pPr indent="-342900" lvl="0" marL="457200" rtl="0">
              <a:lnSpc>
                <a:spcPct val="150000"/>
              </a:lnSpc>
              <a:spcBef>
                <a:spcPts val="0"/>
              </a:spcBef>
              <a:buSzPts val="1800"/>
              <a:buAutoNum type="arabicPeriod"/>
            </a:pPr>
            <a:r>
              <a:rPr lang="en-US" sz="1800"/>
              <a:t>Most highly correlated variables with churn were total amount paid, listening &amp; cancellation history, payment method and plan price.</a:t>
            </a:r>
          </a:p>
          <a:p>
            <a:pPr indent="0" lvl="0" marL="0" rtl="0">
              <a:spcBef>
                <a:spcPts val="0"/>
              </a:spcBef>
              <a:buNone/>
            </a:pPr>
            <a:r>
              <a:t/>
            </a:r>
            <a:endParaRPr sz="1800"/>
          </a:p>
        </p:txBody>
      </p:sp>
      <p:sp>
        <p:nvSpPr>
          <p:cNvPr id="208" name="Shape 208"/>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209" name="Shape 209"/>
          <p:cNvPicPr preferRelativeResize="0"/>
          <p:nvPr/>
        </p:nvPicPr>
        <p:blipFill>
          <a:blip r:embed="rId3">
            <a:alphaModFix/>
          </a:blip>
          <a:stretch>
            <a:fillRect/>
          </a:stretch>
        </p:blipFill>
        <p:spPr>
          <a:xfrm>
            <a:off x="6639750" y="2126612"/>
            <a:ext cx="4945050" cy="346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Data Quality</a:t>
            </a:r>
          </a:p>
        </p:txBody>
      </p:sp>
      <p:sp>
        <p:nvSpPr>
          <p:cNvPr id="216" name="Shape 216"/>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0" lvl="0" marL="0" rtl="0" algn="just">
              <a:lnSpc>
                <a:spcPct val="150000"/>
              </a:lnSpc>
              <a:spcBef>
                <a:spcPts val="0"/>
              </a:spcBef>
              <a:spcAft>
                <a:spcPts val="0"/>
              </a:spcAft>
              <a:buNone/>
            </a:pPr>
            <a:r>
              <a:rPr lang="en-US">
                <a:solidFill>
                  <a:schemeClr val="dk1"/>
                </a:solidFill>
              </a:rPr>
              <a:t> In the merged dataset, </a:t>
            </a:r>
          </a:p>
          <a:p>
            <a:pPr indent="-355600" lvl="0" marL="457200" rtl="0" algn="just">
              <a:lnSpc>
                <a:spcPct val="150000"/>
              </a:lnSpc>
              <a:spcBef>
                <a:spcPts val="0"/>
              </a:spcBef>
              <a:spcAft>
                <a:spcPts val="0"/>
              </a:spcAft>
              <a:buSzPts val="2000"/>
              <a:buChar char="●"/>
            </a:pPr>
            <a:r>
              <a:rPr lang="en-US">
                <a:solidFill>
                  <a:schemeClr val="dk1"/>
                </a:solidFill>
              </a:rPr>
              <a:t>99.11% of observations in gender belong to the missing category. </a:t>
            </a:r>
          </a:p>
          <a:p>
            <a:pPr indent="-355600" lvl="0" marL="457200" rtl="0" algn="just">
              <a:lnSpc>
                <a:spcPct val="150000"/>
              </a:lnSpc>
              <a:spcBef>
                <a:spcPts val="0"/>
              </a:spcBef>
              <a:spcAft>
                <a:spcPts val="0"/>
              </a:spcAft>
              <a:buSzPts val="2000"/>
              <a:buChar char="●"/>
            </a:pPr>
            <a:r>
              <a:rPr lang="en-US">
                <a:solidFill>
                  <a:schemeClr val="dk1"/>
                </a:solidFill>
              </a:rPr>
              <a:t>9.88% of KKBox’s subscribers churned within data collection window. </a:t>
            </a:r>
          </a:p>
          <a:p>
            <a:pPr indent="-355600" lvl="0" marL="457200" rtl="0" algn="just">
              <a:lnSpc>
                <a:spcPct val="150000"/>
              </a:lnSpc>
              <a:spcBef>
                <a:spcPts val="0"/>
              </a:spcBef>
              <a:spcAft>
                <a:spcPts val="0"/>
              </a:spcAft>
              <a:buSzPts val="2000"/>
              <a:buChar char="●"/>
            </a:pPr>
            <a:r>
              <a:rPr lang="en-US">
                <a:solidFill>
                  <a:schemeClr val="dk1"/>
                </a:solidFill>
              </a:rPr>
              <a:t>Only 6.38% of churners could be identified by a valid gender. </a:t>
            </a:r>
          </a:p>
          <a:p>
            <a:pPr indent="-355600" lvl="0" marL="457200" rtl="0" algn="just">
              <a:lnSpc>
                <a:spcPct val="150000"/>
              </a:lnSpc>
              <a:spcBef>
                <a:spcPts val="0"/>
              </a:spcBef>
              <a:spcAft>
                <a:spcPts val="0"/>
              </a:spcAft>
              <a:buSzPts val="2000"/>
              <a:buChar char="●"/>
            </a:pPr>
            <a:r>
              <a:rPr lang="en-US">
                <a:solidFill>
                  <a:schemeClr val="dk1"/>
                </a:solidFill>
              </a:rPr>
              <a:t>37% of observations had at least one null value. </a:t>
            </a:r>
          </a:p>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lang="en-US">
                <a:solidFill>
                  <a:schemeClr val="dk1"/>
                </a:solidFill>
              </a:rPr>
              <a:t>Therefore, our dataset is 63% complete prior to the first round of data imputation.</a:t>
            </a:r>
          </a:p>
        </p:txBody>
      </p:sp>
      <p:sp>
        <p:nvSpPr>
          <p:cNvPr id="217" name="Shape 217"/>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Model Evaluation Metrics</a:t>
            </a:r>
          </a:p>
        </p:txBody>
      </p:sp>
      <p:sp>
        <p:nvSpPr>
          <p:cNvPr id="224" name="Shape 224"/>
          <p:cNvSpPr txBox="1"/>
          <p:nvPr>
            <p:ph idx="1" type="body"/>
          </p:nvPr>
        </p:nvSpPr>
        <p:spPr>
          <a:xfrm>
            <a:off x="1097277" y="1845725"/>
            <a:ext cx="5378100" cy="4023300"/>
          </a:xfrm>
          <a:prstGeom prst="rect">
            <a:avLst/>
          </a:prstGeom>
          <a:effectLst>
            <a:outerShdw blurRad="57150" rotWithShape="0" algn="bl" dir="5400000" dist="19050">
              <a:schemeClr val="accent1">
                <a:alpha val="50000"/>
              </a:schemeClr>
            </a:outerShdw>
          </a:effectLst>
        </p:spPr>
        <p:txBody>
          <a:bodyPr anchorCtr="0" anchor="t" bIns="91425" lIns="91425" rIns="91425" wrap="square" tIns="91425">
            <a:noAutofit/>
          </a:bodyPr>
          <a:lstStyle/>
          <a:p>
            <a:pPr indent="0" lvl="0" marL="0" rtl="0" algn="just">
              <a:lnSpc>
                <a:spcPct val="200000"/>
              </a:lnSpc>
              <a:spcBef>
                <a:spcPts val="0"/>
              </a:spcBef>
              <a:spcAft>
                <a:spcPts val="0"/>
              </a:spcAft>
              <a:buNone/>
            </a:pPr>
            <a:r>
              <a:t/>
            </a:r>
            <a:endParaRPr sz="1400">
              <a:solidFill>
                <a:schemeClr val="dk1"/>
              </a:solidFill>
            </a:endParaRPr>
          </a:p>
          <a:p>
            <a:pPr indent="-317500" lvl="0" marL="457200" rtl="0" algn="just">
              <a:lnSpc>
                <a:spcPct val="200000"/>
              </a:lnSpc>
              <a:spcBef>
                <a:spcPts val="0"/>
              </a:spcBef>
              <a:spcAft>
                <a:spcPts val="0"/>
              </a:spcAft>
              <a:buSzPts val="1400"/>
              <a:buChar char="●"/>
            </a:pPr>
            <a:r>
              <a:rPr lang="en-US" sz="1400">
                <a:solidFill>
                  <a:schemeClr val="dk1"/>
                </a:solidFill>
              </a:rPr>
              <a:t>Scikit-Learn’s CART classifier algorithm was applied to 10% of the data (approx. 100,000 observations stratified and extracted to represent an equal distribution of the target classes), the model yielded a 96% accuracy score on both the test and the remaining 90% hold-out set.</a:t>
            </a:r>
          </a:p>
          <a:p>
            <a:pPr indent="0" lvl="0" marL="0" rtl="0" algn="just">
              <a:lnSpc>
                <a:spcPct val="200000"/>
              </a:lnSpc>
              <a:spcBef>
                <a:spcPts val="0"/>
              </a:spcBef>
              <a:spcAft>
                <a:spcPts val="0"/>
              </a:spcAft>
              <a:buNone/>
            </a:pPr>
            <a:r>
              <a:t/>
            </a:r>
            <a:endParaRPr sz="1400">
              <a:solidFill>
                <a:schemeClr val="dk1"/>
              </a:solidFill>
            </a:endParaRPr>
          </a:p>
          <a:p>
            <a:pPr indent="-317500" lvl="0" marL="457200" rtl="0" algn="just">
              <a:lnSpc>
                <a:spcPct val="200000"/>
              </a:lnSpc>
              <a:spcBef>
                <a:spcPts val="0"/>
              </a:spcBef>
              <a:spcAft>
                <a:spcPts val="0"/>
              </a:spcAft>
              <a:buClr>
                <a:schemeClr val="dk1"/>
              </a:buClr>
              <a:buSzPts val="1400"/>
              <a:buChar char="●"/>
            </a:pPr>
            <a:r>
              <a:rPr lang="en-US" sz="1400">
                <a:solidFill>
                  <a:schemeClr val="dk1"/>
                </a:solidFill>
              </a:rPr>
              <a:t>Both data sets yielded an F1 score of approx. 0.76 with 4.3% of the target misclassified.</a:t>
            </a:r>
          </a:p>
          <a:p>
            <a:pPr indent="0" lvl="0" marL="0" rtl="0" algn="just">
              <a:lnSpc>
                <a:spcPct val="200000"/>
              </a:lnSpc>
              <a:spcBef>
                <a:spcPts val="0"/>
              </a:spcBef>
              <a:spcAft>
                <a:spcPts val="0"/>
              </a:spcAft>
              <a:buNone/>
            </a:pPr>
            <a:r>
              <a:t/>
            </a:r>
            <a:endParaRPr sz="1800">
              <a:solidFill>
                <a:schemeClr val="dk1"/>
              </a:solidFill>
            </a:endParaRPr>
          </a:p>
        </p:txBody>
      </p:sp>
      <p:sp>
        <p:nvSpPr>
          <p:cNvPr id="225" name="Shape 225"/>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226" name="Shape 226"/>
          <p:cNvPicPr preferRelativeResize="0"/>
          <p:nvPr/>
        </p:nvPicPr>
        <p:blipFill>
          <a:blip r:embed="rId3">
            <a:alphaModFix/>
          </a:blip>
          <a:stretch>
            <a:fillRect/>
          </a:stretch>
        </p:blipFill>
        <p:spPr>
          <a:xfrm>
            <a:off x="7492025" y="2024050"/>
            <a:ext cx="4038600" cy="280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Conclusion</a:t>
            </a:r>
          </a:p>
        </p:txBody>
      </p:sp>
      <p:sp>
        <p:nvSpPr>
          <p:cNvPr id="233" name="Shape 233"/>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0" lvl="0" marL="457200" rtl="0">
              <a:lnSpc>
                <a:spcPct val="150000"/>
              </a:lnSpc>
              <a:spcBef>
                <a:spcPts val="0"/>
              </a:spcBef>
              <a:spcAft>
                <a:spcPts val="0"/>
              </a:spcAft>
              <a:buSzPts val="2000"/>
              <a:buChar char="●"/>
            </a:pPr>
            <a:r>
              <a:rPr lang="en-US"/>
              <a:t>According to CART classifier, top 5 feature that provided the most information:</a:t>
            </a:r>
          </a:p>
          <a:p>
            <a:pPr indent="-342900" lvl="1" marL="914400" rtl="0">
              <a:lnSpc>
                <a:spcPct val="150000"/>
              </a:lnSpc>
              <a:spcBef>
                <a:spcPts val="0"/>
              </a:spcBef>
              <a:spcAft>
                <a:spcPts val="0"/>
              </a:spcAft>
              <a:buSzPts val="1800"/>
              <a:buChar char="○"/>
            </a:pPr>
            <a:r>
              <a:rPr lang="en-US"/>
              <a:t>Subscription plan</a:t>
            </a:r>
          </a:p>
          <a:p>
            <a:pPr indent="-342900" lvl="1" marL="914400" rtl="0">
              <a:lnSpc>
                <a:spcPct val="150000"/>
              </a:lnSpc>
              <a:spcBef>
                <a:spcPts val="0"/>
              </a:spcBef>
              <a:spcAft>
                <a:spcPts val="0"/>
              </a:spcAft>
              <a:buSzPts val="1800"/>
              <a:buChar char="○"/>
            </a:pPr>
            <a:r>
              <a:rPr lang="en-US"/>
              <a:t>Cancellation transactions</a:t>
            </a:r>
          </a:p>
          <a:p>
            <a:pPr indent="-342900" lvl="1" marL="914400" rtl="0">
              <a:lnSpc>
                <a:spcPct val="150000"/>
              </a:lnSpc>
              <a:spcBef>
                <a:spcPts val="0"/>
              </a:spcBef>
              <a:spcAft>
                <a:spcPts val="0"/>
              </a:spcAft>
              <a:buSzPts val="1800"/>
              <a:buChar char="○"/>
            </a:pPr>
            <a:r>
              <a:rPr lang="en-US"/>
              <a:t>Number of transactions </a:t>
            </a:r>
          </a:p>
          <a:p>
            <a:pPr indent="-342900" lvl="1" marL="914400" rtl="0">
              <a:lnSpc>
                <a:spcPct val="150000"/>
              </a:lnSpc>
              <a:spcBef>
                <a:spcPts val="0"/>
              </a:spcBef>
              <a:spcAft>
                <a:spcPts val="0"/>
              </a:spcAft>
              <a:buSzPts val="1800"/>
              <a:buChar char="○"/>
            </a:pPr>
            <a:r>
              <a:rPr lang="en-US"/>
              <a:t>Number of cancellations</a:t>
            </a:r>
          </a:p>
          <a:p>
            <a:pPr indent="-342900" lvl="1" marL="914400" rtl="0">
              <a:lnSpc>
                <a:spcPct val="150000"/>
              </a:lnSpc>
              <a:spcBef>
                <a:spcPts val="0"/>
              </a:spcBef>
              <a:spcAft>
                <a:spcPts val="0"/>
              </a:spcAft>
              <a:buSzPts val="1800"/>
              <a:buChar char="○"/>
            </a:pPr>
            <a:r>
              <a:rPr lang="en-US"/>
              <a:t>Registration Channel</a:t>
            </a:r>
          </a:p>
          <a:p>
            <a:pPr indent="-355600" lvl="0" marL="457200" rtl="0">
              <a:lnSpc>
                <a:spcPct val="150000"/>
              </a:lnSpc>
              <a:spcBef>
                <a:spcPts val="0"/>
              </a:spcBef>
              <a:buSzPts val="2000"/>
              <a:buChar char="●"/>
            </a:pPr>
            <a:r>
              <a:rPr lang="en-US"/>
              <a:t>Subscribers on a 7-day payment plan were the heaviest churners as expected.</a:t>
            </a:r>
          </a:p>
          <a:p>
            <a:pPr indent="0" lvl="0" marL="0">
              <a:lnSpc>
                <a:spcPct val="150000"/>
              </a:lnSpc>
              <a:spcBef>
                <a:spcPts val="0"/>
              </a:spcBef>
              <a:buNone/>
            </a:pPr>
            <a:r>
              <a:t/>
            </a:r>
            <a:endParaRPr/>
          </a:p>
        </p:txBody>
      </p:sp>
      <p:sp>
        <p:nvSpPr>
          <p:cNvPr id="234" name="Shape 234"/>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Recommendations</a:t>
            </a:r>
          </a:p>
        </p:txBody>
      </p:sp>
      <p:sp>
        <p:nvSpPr>
          <p:cNvPr id="241" name="Shape 241"/>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0" lvl="0" marL="0" rtl="0" algn="just">
              <a:lnSpc>
                <a:spcPct val="150000"/>
              </a:lnSpc>
              <a:spcBef>
                <a:spcPts val="0"/>
              </a:spcBef>
              <a:spcAft>
                <a:spcPts val="0"/>
              </a:spcAft>
              <a:buNone/>
            </a:pPr>
            <a:r>
              <a:t/>
            </a:r>
            <a:endParaRPr>
              <a:solidFill>
                <a:schemeClr val="dk1"/>
              </a:solidFill>
            </a:endParaRPr>
          </a:p>
          <a:p>
            <a:pPr indent="-355600" lvl="0" marL="457200" rtl="0">
              <a:spcBef>
                <a:spcPts val="0"/>
              </a:spcBef>
              <a:buSzPts val="2000"/>
              <a:buChar char="●"/>
            </a:pPr>
            <a:r>
              <a:rPr lang="en-US"/>
              <a:t>Extend trial period of 7 days to allow the users more time to avail services.</a:t>
            </a:r>
          </a:p>
          <a:p>
            <a:pPr indent="0" lvl="0" marL="0" rtl="0" algn="just">
              <a:lnSpc>
                <a:spcPct val="150000"/>
              </a:lnSpc>
              <a:spcBef>
                <a:spcPts val="0"/>
              </a:spcBef>
              <a:spcAft>
                <a:spcPts val="0"/>
              </a:spcAft>
              <a:buNone/>
            </a:pPr>
            <a:r>
              <a:t/>
            </a:r>
            <a:endParaRPr sz="1200">
              <a:solidFill>
                <a:schemeClr val="dk1"/>
              </a:solidFill>
            </a:endParaRPr>
          </a:p>
          <a:p>
            <a:pPr indent="-355600" lvl="0" marL="457200">
              <a:spcBef>
                <a:spcPts val="0"/>
              </a:spcBef>
              <a:buSzPts val="2000"/>
              <a:buChar char="●"/>
            </a:pPr>
            <a:r>
              <a:rPr lang="en-US"/>
              <a:t>Work on data entry control to ensure demographic information is captured for a more accurate predictive model.</a:t>
            </a:r>
          </a:p>
        </p:txBody>
      </p:sp>
      <p:sp>
        <p:nvSpPr>
          <p:cNvPr id="242" name="Shape 242"/>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lang="en-US"/>
              <a:t>About KKBox</a:t>
            </a:r>
          </a:p>
        </p:txBody>
      </p:sp>
      <p:sp>
        <p:nvSpPr>
          <p:cNvPr id="118" name="Shape 118"/>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355600" lvl="0" marL="457200" rtl="0" algn="just">
              <a:spcBef>
                <a:spcPts val="0"/>
              </a:spcBef>
              <a:spcAft>
                <a:spcPts val="0"/>
              </a:spcAft>
              <a:buSzPts val="2000"/>
              <a:buChar char="●"/>
            </a:pPr>
            <a:r>
              <a:rPr lang="en-US"/>
              <a:t>Asian</a:t>
            </a:r>
            <a:r>
              <a:rPr lang="en-US"/>
              <a:t> music streaming service provider founded in 2004 and based in Taiwan.</a:t>
            </a:r>
          </a:p>
          <a:p>
            <a:pPr indent="0" lvl="0" marL="0" rtl="0" algn="just">
              <a:spcBef>
                <a:spcPts val="0"/>
              </a:spcBef>
              <a:spcAft>
                <a:spcPts val="0"/>
              </a:spcAft>
              <a:buNone/>
            </a:pPr>
            <a:r>
              <a:t/>
            </a:r>
            <a:endParaRPr/>
          </a:p>
          <a:p>
            <a:pPr indent="-355600" lvl="0" marL="457200" marR="0" rtl="0" algn="just">
              <a:lnSpc>
                <a:spcPct val="90000"/>
              </a:lnSpc>
              <a:spcBef>
                <a:spcPts val="0"/>
              </a:spcBef>
              <a:spcAft>
                <a:spcPts val="0"/>
              </a:spcAft>
              <a:buSzPts val="2000"/>
              <a:buChar char="●"/>
            </a:pPr>
            <a:r>
              <a:rPr lang="en-US"/>
              <a:t>Major markets are Taiwan, Japan, Hong Kong, Malaysia, Singapore.</a:t>
            </a:r>
          </a:p>
          <a:p>
            <a:pPr indent="0" lvl="0" marL="0" marR="0" rtl="0" algn="just">
              <a:lnSpc>
                <a:spcPct val="90000"/>
              </a:lnSpc>
              <a:spcBef>
                <a:spcPts val="0"/>
              </a:spcBef>
              <a:spcAft>
                <a:spcPts val="0"/>
              </a:spcAft>
              <a:buNone/>
            </a:pPr>
            <a:r>
              <a:t/>
            </a:r>
            <a:endParaRPr/>
          </a:p>
          <a:p>
            <a:pPr indent="-355600" lvl="0" marL="457200" marR="0" rtl="0" algn="just">
              <a:lnSpc>
                <a:spcPct val="90000"/>
              </a:lnSpc>
              <a:spcBef>
                <a:spcPts val="0"/>
              </a:spcBef>
              <a:spcAft>
                <a:spcPts val="0"/>
              </a:spcAft>
              <a:buSzPts val="2000"/>
              <a:buChar char="●"/>
            </a:pPr>
            <a:r>
              <a:rPr lang="en-US"/>
              <a:t>30 million tracks with over 10 million users. </a:t>
            </a:r>
          </a:p>
          <a:p>
            <a:pPr indent="0" lvl="0" marL="0" rtl="0" algn="just">
              <a:spcBef>
                <a:spcPts val="0"/>
              </a:spcBef>
              <a:spcAft>
                <a:spcPts val="0"/>
              </a:spcAft>
              <a:buNone/>
            </a:pPr>
            <a:r>
              <a:t/>
            </a:r>
            <a:endParaRPr/>
          </a:p>
          <a:p>
            <a:pPr indent="-355600" lvl="0" marL="457200" marR="0" rtl="0" algn="just">
              <a:lnSpc>
                <a:spcPct val="90000"/>
              </a:lnSpc>
              <a:spcBef>
                <a:spcPts val="0"/>
              </a:spcBef>
              <a:spcAft>
                <a:spcPts val="0"/>
              </a:spcAft>
              <a:buSzPts val="2000"/>
              <a:buChar char="●"/>
            </a:pPr>
            <a:r>
              <a:rPr lang="en-US"/>
              <a:t>Revenue streams - paid subscriptions and advertising </a:t>
            </a:r>
          </a:p>
          <a:p>
            <a:pPr indent="0" lvl="0" marL="0" marR="0" rtl="0" algn="just">
              <a:lnSpc>
                <a:spcPct val="90000"/>
              </a:lnSpc>
              <a:spcBef>
                <a:spcPts val="0"/>
              </a:spcBef>
              <a:spcAft>
                <a:spcPts val="0"/>
              </a:spcAft>
              <a:buNone/>
            </a:pPr>
            <a:r>
              <a:t/>
            </a:r>
            <a:endParaRPr/>
          </a:p>
          <a:p>
            <a:pPr indent="-355600" lvl="0" marL="457200" rtl="0" algn="just">
              <a:spcBef>
                <a:spcPts val="0"/>
              </a:spcBef>
              <a:spcAft>
                <a:spcPts val="0"/>
              </a:spcAft>
              <a:buSzPts val="2000"/>
              <a:buChar char="●"/>
            </a:pPr>
            <a:r>
              <a:rPr lang="en-US"/>
              <a:t>M</a:t>
            </a:r>
            <a:r>
              <a:rPr lang="en-US"/>
              <a:t>ain source of revenue -  Paid  subscriptions</a:t>
            </a:r>
          </a:p>
          <a:p>
            <a:pPr indent="0" lvl="0" marL="0" rtl="0" algn="just">
              <a:spcBef>
                <a:spcPts val="0"/>
              </a:spcBef>
              <a:spcAft>
                <a:spcPts val="0"/>
              </a:spcAft>
              <a:buNone/>
            </a:pPr>
            <a:r>
              <a:t/>
            </a:r>
            <a:endParaRPr/>
          </a:p>
          <a:p>
            <a:pPr indent="0" lvl="0" marL="0" marR="0" rtl="0" algn="just">
              <a:lnSpc>
                <a:spcPct val="90000"/>
              </a:lnSpc>
              <a:spcBef>
                <a:spcPts val="0"/>
              </a:spcBef>
              <a:spcAft>
                <a:spcPts val="0"/>
              </a:spcAft>
              <a:buNone/>
            </a:pPr>
            <a:r>
              <a:t/>
            </a:r>
            <a:endParaRPr/>
          </a:p>
          <a:p>
            <a:pPr indent="0" lvl="0" marL="0" rtl="0" algn="just">
              <a:lnSpc>
                <a:spcPct val="150000"/>
              </a:lnSpc>
              <a:spcBef>
                <a:spcPts val="0"/>
              </a:spcBef>
              <a:spcAft>
                <a:spcPts val="0"/>
              </a:spcAft>
              <a:buNone/>
            </a:pPr>
            <a:r>
              <a:t/>
            </a:r>
            <a:endParaRPr>
              <a:solidFill>
                <a:srgbClr val="222222"/>
              </a:solidFill>
              <a:highlight>
                <a:srgbClr val="FFFFFF"/>
              </a:highlight>
            </a:endParaRPr>
          </a:p>
          <a:p>
            <a:pPr indent="0" lvl="0" marL="0" rtl="0" algn="just">
              <a:lnSpc>
                <a:spcPct val="150000"/>
              </a:lnSpc>
              <a:spcBef>
                <a:spcPts val="0"/>
              </a:spcBef>
              <a:spcAft>
                <a:spcPts val="0"/>
              </a:spcAft>
              <a:buNone/>
            </a:pPr>
            <a:r>
              <a:t/>
            </a:r>
            <a:endParaRPr>
              <a:solidFill>
                <a:srgbClr val="222222"/>
              </a:solidFill>
              <a:highlight>
                <a:srgbClr val="FFFFFF"/>
              </a:highlight>
            </a:endParaRPr>
          </a:p>
          <a:p>
            <a:pPr indent="0" lvl="0" marL="0" rtl="0" algn="just">
              <a:lnSpc>
                <a:spcPct val="150000"/>
              </a:lnSpc>
              <a:spcBef>
                <a:spcPts val="0"/>
              </a:spcBef>
              <a:spcAft>
                <a:spcPts val="0"/>
              </a:spcAft>
              <a:buNone/>
            </a:pPr>
            <a:r>
              <a:t/>
            </a:r>
            <a:endParaRPr>
              <a:solidFill>
                <a:srgbClr val="222222"/>
              </a:solidFill>
              <a:highlight>
                <a:srgbClr val="FFFFFF"/>
              </a:highlight>
            </a:endParaRPr>
          </a:p>
          <a:p>
            <a:pPr indent="0" lvl="0" marL="0" rtl="0" algn="just">
              <a:lnSpc>
                <a:spcPct val="150000"/>
              </a:lnSpc>
              <a:spcBef>
                <a:spcPts val="0"/>
              </a:spcBef>
              <a:spcAft>
                <a:spcPts val="0"/>
              </a:spcAft>
              <a:buNone/>
            </a:pPr>
            <a:r>
              <a:t/>
            </a:r>
            <a:endParaRPr>
              <a:solidFill>
                <a:srgbClr val="222222"/>
              </a:solidFill>
              <a:highlight>
                <a:srgbClr val="FFFFFF"/>
              </a:highlight>
            </a:endParaRPr>
          </a:p>
        </p:txBody>
      </p:sp>
      <p:sp>
        <p:nvSpPr>
          <p:cNvPr id="119" name="Shape 119"/>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Customer Attrition (Churn)</a:t>
            </a:r>
          </a:p>
        </p:txBody>
      </p:sp>
      <p:sp>
        <p:nvSpPr>
          <p:cNvPr id="126" name="Shape 126"/>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0" lvl="0" marL="457200" rtl="0" algn="just">
              <a:lnSpc>
                <a:spcPct val="150000"/>
              </a:lnSpc>
              <a:spcBef>
                <a:spcPts val="0"/>
              </a:spcBef>
              <a:spcAft>
                <a:spcPts val="0"/>
              </a:spcAft>
              <a:buSzPts val="2000"/>
              <a:buChar char="●"/>
            </a:pPr>
            <a:r>
              <a:rPr lang="en-US">
                <a:solidFill>
                  <a:schemeClr val="dk1"/>
                </a:solidFill>
              </a:rPr>
              <a:t>Churn - </a:t>
            </a:r>
            <a:r>
              <a:rPr lang="en-US">
                <a:solidFill>
                  <a:srgbClr val="000000"/>
                </a:solidFill>
                <a:highlight>
                  <a:srgbClr val="FFFFFF"/>
                </a:highlight>
              </a:rPr>
              <a:t>when customers or subscribers stop doing business with a company or service</a:t>
            </a:r>
          </a:p>
          <a:p>
            <a:pPr indent="-355600" lvl="0" marL="457200" rtl="0" algn="just">
              <a:lnSpc>
                <a:spcPct val="150000"/>
              </a:lnSpc>
              <a:spcBef>
                <a:spcPts val="0"/>
              </a:spcBef>
              <a:spcAft>
                <a:spcPts val="0"/>
              </a:spcAft>
              <a:buSzPts val="2000"/>
              <a:buChar char="●"/>
            </a:pPr>
            <a:r>
              <a:rPr lang="en-US">
                <a:solidFill>
                  <a:schemeClr val="dk1"/>
                </a:solidFill>
              </a:rPr>
              <a:t>More expensive to attract new customers than to keep current subscribers.</a:t>
            </a:r>
          </a:p>
          <a:p>
            <a:pPr indent="-355600" lvl="0" marL="457200" rtl="0" algn="just">
              <a:lnSpc>
                <a:spcPct val="150000"/>
              </a:lnSpc>
              <a:spcBef>
                <a:spcPts val="0"/>
              </a:spcBef>
              <a:spcAft>
                <a:spcPts val="0"/>
              </a:spcAft>
              <a:buSzPts val="2000"/>
              <a:buChar char="●"/>
            </a:pPr>
            <a:r>
              <a:rPr lang="en-US">
                <a:solidFill>
                  <a:srgbClr val="000000"/>
                </a:solidFill>
                <a:highlight>
                  <a:srgbClr val="FFFFFF"/>
                </a:highlight>
              </a:rPr>
              <a:t>Attracting new customers involves working leads through sales funnel while utilizing marketing and sales resources. </a:t>
            </a:r>
          </a:p>
          <a:p>
            <a:pPr indent="-355600" lvl="0" marL="457200" rtl="0" algn="just">
              <a:lnSpc>
                <a:spcPct val="150000"/>
              </a:lnSpc>
              <a:spcBef>
                <a:spcPts val="0"/>
              </a:spcBef>
              <a:spcAft>
                <a:spcPts val="0"/>
              </a:spcAft>
              <a:buSzPts val="2000"/>
              <a:buChar char="●"/>
            </a:pPr>
            <a:r>
              <a:rPr lang="en-US">
                <a:solidFill>
                  <a:srgbClr val="000000"/>
                </a:solidFill>
                <a:highlight>
                  <a:srgbClr val="FFFFFF"/>
                </a:highlight>
              </a:rPr>
              <a:t>Customer retention is more cost-effective as customer trust and loyalty already earned.</a:t>
            </a:r>
          </a:p>
          <a:p>
            <a:pPr indent="0" lvl="0" marL="0" rtl="0" algn="just">
              <a:lnSpc>
                <a:spcPct val="150000"/>
              </a:lnSpc>
              <a:spcBef>
                <a:spcPts val="0"/>
              </a:spcBef>
              <a:spcAft>
                <a:spcPts val="0"/>
              </a:spcAft>
              <a:buNone/>
            </a:pPr>
            <a:r>
              <a:t/>
            </a:r>
            <a:endParaRPr>
              <a:solidFill>
                <a:srgbClr val="000000"/>
              </a:solidFill>
            </a:endParaRPr>
          </a:p>
          <a:p>
            <a:pPr indent="0" lvl="0" marL="0" rtl="0" algn="just">
              <a:lnSpc>
                <a:spcPct val="150000"/>
              </a:lnSpc>
              <a:spcBef>
                <a:spcPts val="0"/>
              </a:spcBef>
              <a:spcAft>
                <a:spcPts val="0"/>
              </a:spcAft>
              <a:buNone/>
            </a:pPr>
            <a:r>
              <a:t/>
            </a:r>
            <a:endParaRPr>
              <a:solidFill>
                <a:schemeClr val="dk1"/>
              </a:solidFill>
            </a:endParaRPr>
          </a:p>
        </p:txBody>
      </p:sp>
      <p:sp>
        <p:nvSpPr>
          <p:cNvPr id="127" name="Shape 127"/>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134" name="Shape 134"/>
          <p:cNvSpPr txBox="1"/>
          <p:nvPr>
            <p:ph idx="4294967295" type="body"/>
          </p:nvPr>
        </p:nvSpPr>
        <p:spPr>
          <a:xfrm>
            <a:off x="614780" y="1175509"/>
            <a:ext cx="10058400" cy="4023300"/>
          </a:xfrm>
          <a:prstGeom prst="rect">
            <a:avLst/>
          </a:prstGeom>
        </p:spPr>
        <p:txBody>
          <a:bodyPr anchorCtr="0" anchor="t" bIns="91425" lIns="91425" rIns="91425" wrap="square" tIns="91425">
            <a:noAutofit/>
          </a:bodyPr>
          <a:lstStyle/>
          <a:p>
            <a:pPr indent="0" lvl="0" marL="0" rtl="0">
              <a:lnSpc>
                <a:spcPct val="85000"/>
              </a:lnSpc>
              <a:spcBef>
                <a:spcPts val="0"/>
              </a:spcBef>
              <a:spcAft>
                <a:spcPts val="0"/>
              </a:spcAft>
              <a:buNone/>
            </a:pPr>
            <a:r>
              <a:rPr lang="en-US" sz="4800"/>
              <a:t>How many in the audience have Netflix accounts?</a:t>
            </a:r>
          </a:p>
          <a:p>
            <a:pPr indent="0" lvl="0" marL="0" rtl="0">
              <a:lnSpc>
                <a:spcPct val="85000"/>
              </a:lnSpc>
              <a:spcBef>
                <a:spcPts val="0"/>
              </a:spcBef>
              <a:spcAft>
                <a:spcPts val="0"/>
              </a:spcAft>
              <a:buNone/>
            </a:pPr>
            <a:r>
              <a:t/>
            </a:r>
            <a:endParaRPr sz="4800"/>
          </a:p>
          <a:p>
            <a:pPr indent="0" lvl="0" marL="0" rtl="0">
              <a:lnSpc>
                <a:spcPct val="85000"/>
              </a:lnSpc>
              <a:spcBef>
                <a:spcPts val="0"/>
              </a:spcBef>
              <a:spcAft>
                <a:spcPts val="0"/>
              </a:spcAft>
              <a:buNone/>
            </a:pPr>
            <a:r>
              <a:t/>
            </a:r>
            <a:endParaRPr sz="4800"/>
          </a:p>
          <a:p>
            <a:pPr indent="0" lvl="0" marL="0" rtl="0">
              <a:lnSpc>
                <a:spcPct val="85000"/>
              </a:lnSpc>
              <a:spcBef>
                <a:spcPts val="0"/>
              </a:spcBef>
              <a:spcAft>
                <a:spcPts val="0"/>
              </a:spcAft>
              <a:buNone/>
            </a:pPr>
            <a:r>
              <a:t/>
            </a:r>
            <a:endParaRPr sz="4800"/>
          </a:p>
          <a:p>
            <a:pPr indent="0" lvl="0" marL="0" rtl="0">
              <a:lnSpc>
                <a:spcPct val="85000"/>
              </a:lnSpc>
              <a:spcBef>
                <a:spcPts val="0"/>
              </a:spcBef>
              <a:spcAft>
                <a:spcPts val="0"/>
              </a:spcAft>
              <a:buNone/>
            </a:pPr>
            <a:r>
              <a:rPr lang="en-US" sz="4800"/>
              <a:t>Are you satisfied with their service?</a:t>
            </a:r>
          </a:p>
          <a:p>
            <a:pPr indent="0" lvl="0" marL="0" rtl="0">
              <a:lnSpc>
                <a:spcPct val="85000"/>
              </a:lnSpc>
              <a:spcBef>
                <a:spcPts val="0"/>
              </a:spcBef>
              <a:spcAft>
                <a:spcPts val="0"/>
              </a:spcAft>
              <a:buNone/>
            </a:pPr>
            <a:r>
              <a:t/>
            </a:r>
            <a:endParaRPr sz="4800"/>
          </a:p>
          <a:p>
            <a:pPr indent="0" lvl="0" marL="0" rtl="0">
              <a:lnSpc>
                <a:spcPct val="85000"/>
              </a:lnSpc>
              <a:spcBef>
                <a:spcPts val="0"/>
              </a:spcBef>
              <a:spcAft>
                <a:spcPts val="0"/>
              </a:spcAft>
              <a:buNone/>
            </a:pPr>
            <a:r>
              <a:t/>
            </a:r>
            <a:endParaRPr sz="4800"/>
          </a:p>
        </p:txBody>
      </p:sp>
      <p:pic>
        <p:nvPicPr>
          <p:cNvPr descr="Image result for netflix logo" id="135" name="Shape 135"/>
          <p:cNvPicPr preferRelativeResize="0"/>
          <p:nvPr/>
        </p:nvPicPr>
        <p:blipFill>
          <a:blip r:embed="rId3">
            <a:alphaModFix/>
          </a:blip>
          <a:stretch>
            <a:fillRect/>
          </a:stretch>
        </p:blipFill>
        <p:spPr>
          <a:xfrm>
            <a:off x="7558952" y="2464898"/>
            <a:ext cx="3653400" cy="1693850"/>
          </a:xfrm>
          <a:prstGeom prst="rect">
            <a:avLst/>
          </a:prstGeom>
          <a:noFill/>
          <a:ln>
            <a:noFill/>
          </a:ln>
          <a:effectLst>
            <a:outerShdw blurRad="57150" rotWithShape="0" algn="bl" dir="5400000" dist="19050">
              <a:srgbClr val="000000">
                <a:alpha val="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91450"/>
            <a:ext cx="3200400" cy="1848900"/>
          </a:xfrm>
          <a:prstGeom prst="rect">
            <a:avLst/>
          </a:prstGeom>
        </p:spPr>
        <p:txBody>
          <a:bodyPr anchorCtr="0" anchor="b" bIns="91425" lIns="91425" rIns="91425" wrap="square" tIns="91425">
            <a:noAutofit/>
          </a:bodyPr>
          <a:lstStyle/>
          <a:p>
            <a:pPr indent="-69850" lvl="0" marL="0">
              <a:spcBef>
                <a:spcPts val="0"/>
              </a:spcBef>
              <a:buClr>
                <a:schemeClr val="dk1"/>
              </a:buClr>
              <a:buSzPts val="1100"/>
              <a:buFont typeface="Arial"/>
              <a:buNone/>
            </a:pPr>
            <a:r>
              <a:rPr lang="en-US" sz="3000">
                <a:solidFill>
                  <a:srgbClr val="3F3F3F"/>
                </a:solidFill>
              </a:rPr>
              <a:t>Renowned Companies Hit Hard by Churn</a:t>
            </a:r>
          </a:p>
          <a:p>
            <a:pPr indent="0" lvl="0" marL="0">
              <a:spcBef>
                <a:spcPts val="0"/>
              </a:spcBef>
              <a:buNone/>
            </a:pPr>
            <a:r>
              <a:t/>
            </a:r>
            <a:endParaRPr/>
          </a:p>
        </p:txBody>
      </p:sp>
      <p:sp>
        <p:nvSpPr>
          <p:cNvPr id="142" name="Shape 142"/>
          <p:cNvSpPr txBox="1"/>
          <p:nvPr>
            <p:ph idx="1" type="body"/>
          </p:nvPr>
        </p:nvSpPr>
        <p:spPr>
          <a:xfrm>
            <a:off x="4800600" y="731520"/>
            <a:ext cx="6492300" cy="5257800"/>
          </a:xfrm>
          <a:prstGeom prst="rect">
            <a:avLst/>
          </a:prstGeom>
        </p:spPr>
        <p:txBody>
          <a:bodyPr anchorCtr="0" anchor="t" bIns="91425" lIns="91425" rIns="91425" wrap="square" tIns="91425">
            <a:noAutofit/>
          </a:bodyPr>
          <a:lstStyle/>
          <a:p>
            <a:pPr indent="35560" lvl="0" marL="91440">
              <a:spcBef>
                <a:spcPts val="0"/>
              </a:spcBef>
              <a:buNone/>
            </a:pPr>
            <a:r>
              <a:t/>
            </a:r>
            <a:endParaRPr/>
          </a:p>
        </p:txBody>
      </p:sp>
      <p:sp>
        <p:nvSpPr>
          <p:cNvPr id="143" name="Shape 143"/>
          <p:cNvSpPr txBox="1"/>
          <p:nvPr>
            <p:ph idx="2" type="body"/>
          </p:nvPr>
        </p:nvSpPr>
        <p:spPr>
          <a:xfrm>
            <a:off x="404225" y="1480550"/>
            <a:ext cx="3200400" cy="5257800"/>
          </a:xfrm>
          <a:prstGeom prst="rect">
            <a:avLst/>
          </a:prstGeom>
        </p:spPr>
        <p:txBody>
          <a:bodyPr anchorCtr="0" anchor="t" bIns="91425" lIns="91425" rIns="91425" wrap="square" tIns="91425">
            <a:noAutofit/>
          </a:bodyPr>
          <a:lstStyle/>
          <a:p>
            <a:pPr indent="-330200" lvl="0" marL="457200" rtl="0" algn="just">
              <a:lnSpc>
                <a:spcPct val="150000"/>
              </a:lnSpc>
              <a:spcBef>
                <a:spcPts val="0"/>
              </a:spcBef>
              <a:buSzPts val="1600"/>
              <a:buChar char="●"/>
            </a:pPr>
            <a:r>
              <a:rPr lang="en-US" sz="1600"/>
              <a:t>Netflix - In 2</a:t>
            </a:r>
            <a:r>
              <a:rPr lang="en-US" sz="1600">
                <a:solidFill>
                  <a:schemeClr val="lt1"/>
                </a:solidFill>
                <a:latin typeface="Arial"/>
                <a:ea typeface="Arial"/>
                <a:cs typeface="Arial"/>
                <a:sym typeface="Arial"/>
              </a:rPr>
              <a:t>011, the sixth-worst customer satisfaction rating among all e-Commerce companies</a:t>
            </a:r>
          </a:p>
          <a:p>
            <a:pPr indent="0" lvl="0" marL="0" rtl="0" algn="just">
              <a:lnSpc>
                <a:spcPct val="150000"/>
              </a:lnSpc>
              <a:spcBef>
                <a:spcPts val="0"/>
              </a:spcBef>
              <a:buNone/>
            </a:pPr>
            <a:r>
              <a:t/>
            </a:r>
            <a:endParaRPr sz="1600"/>
          </a:p>
          <a:p>
            <a:pPr indent="-330200" lvl="0" marL="457200" algn="just">
              <a:lnSpc>
                <a:spcPct val="150000"/>
              </a:lnSpc>
              <a:spcBef>
                <a:spcPts val="0"/>
              </a:spcBef>
              <a:buSzPts val="1600"/>
              <a:buChar char="●"/>
            </a:pPr>
            <a:r>
              <a:rPr lang="en-US" sz="1600"/>
              <a:t>Walmart - Despite being the largest retailer in the world, since 1994 customer satisfaction level has decreased by 12.5% </a:t>
            </a:r>
          </a:p>
        </p:txBody>
      </p:sp>
      <p:pic>
        <p:nvPicPr>
          <p:cNvPr id="144" name="Shape 144"/>
          <p:cNvPicPr preferRelativeResize="0"/>
          <p:nvPr/>
        </p:nvPicPr>
        <p:blipFill>
          <a:blip r:embed="rId3">
            <a:alphaModFix/>
          </a:blip>
          <a:stretch>
            <a:fillRect/>
          </a:stretch>
        </p:blipFill>
        <p:spPr>
          <a:xfrm>
            <a:off x="4463510" y="783250"/>
            <a:ext cx="7728490" cy="5206075"/>
          </a:xfrm>
          <a:prstGeom prst="rect">
            <a:avLst/>
          </a:prstGeom>
          <a:noFill/>
          <a:ln>
            <a:noFill/>
          </a:ln>
        </p:spPr>
      </p:pic>
      <p:sp>
        <p:nvSpPr>
          <p:cNvPr id="145" name="Shape 145"/>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Datasets</a:t>
            </a:r>
          </a:p>
        </p:txBody>
      </p:sp>
      <p:sp>
        <p:nvSpPr>
          <p:cNvPr id="152" name="Shape 152"/>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0" lvl="0" marL="457200" rtl="0">
              <a:lnSpc>
                <a:spcPct val="150000"/>
              </a:lnSpc>
              <a:spcBef>
                <a:spcPts val="0"/>
              </a:spcBef>
              <a:spcAft>
                <a:spcPts val="0"/>
              </a:spcAft>
              <a:buSzPts val="2000"/>
              <a:buChar char="●"/>
            </a:pPr>
            <a:r>
              <a:rPr lang="en-US"/>
              <a:t>Members - subscriber information</a:t>
            </a:r>
          </a:p>
          <a:p>
            <a:pPr indent="-355600" lvl="0" marL="457200" rtl="0">
              <a:lnSpc>
                <a:spcPct val="150000"/>
              </a:lnSpc>
              <a:spcBef>
                <a:spcPts val="0"/>
              </a:spcBef>
              <a:spcAft>
                <a:spcPts val="0"/>
              </a:spcAft>
              <a:buSzPts val="2000"/>
              <a:buChar char="●"/>
            </a:pPr>
            <a:r>
              <a:rPr lang="en-US"/>
              <a:t>Transactions - from Jan 1st, 2015  to March 31st, 2017.</a:t>
            </a:r>
          </a:p>
          <a:p>
            <a:pPr indent="-355600" lvl="0" marL="457200" rtl="0">
              <a:lnSpc>
                <a:spcPct val="150000"/>
              </a:lnSpc>
              <a:spcBef>
                <a:spcPts val="0"/>
              </a:spcBef>
              <a:spcAft>
                <a:spcPts val="0"/>
              </a:spcAft>
              <a:buSzPts val="2000"/>
              <a:buChar char="●"/>
            </a:pPr>
            <a:r>
              <a:rPr lang="en-US"/>
              <a:t>User logs - listening behavior in march 2017.</a:t>
            </a:r>
          </a:p>
          <a:p>
            <a:pPr indent="-355600" lvl="0" marL="457200" rtl="0">
              <a:lnSpc>
                <a:spcPct val="150000"/>
              </a:lnSpc>
              <a:spcBef>
                <a:spcPts val="0"/>
              </a:spcBef>
              <a:spcAft>
                <a:spcPts val="0"/>
              </a:spcAft>
              <a:buSzPts val="2000"/>
              <a:buChar char="●"/>
            </a:pPr>
            <a:r>
              <a:rPr lang="en-US"/>
              <a:t>Train - user IDs to build train dataset</a:t>
            </a:r>
          </a:p>
          <a:p>
            <a:pPr indent="-355600" lvl="0" marL="457200" rtl="0">
              <a:lnSpc>
                <a:spcPct val="150000"/>
              </a:lnSpc>
              <a:spcBef>
                <a:spcPts val="0"/>
              </a:spcBef>
              <a:buSzPts val="2000"/>
              <a:buChar char="●"/>
            </a:pPr>
            <a:r>
              <a:rPr lang="en-US"/>
              <a:t>Sample submission - user IDs to build test dataset</a:t>
            </a:r>
          </a:p>
          <a:p>
            <a:pPr indent="0" lvl="0" marL="0" rtl="0">
              <a:lnSpc>
                <a:spcPct val="150000"/>
              </a:lnSpc>
              <a:spcBef>
                <a:spcPts val="0"/>
              </a:spcBef>
              <a:buNone/>
            </a:pPr>
            <a:r>
              <a:t/>
            </a:r>
            <a:endParaRPr/>
          </a:p>
          <a:p>
            <a:pPr indent="0" lvl="0" marL="0">
              <a:spcBef>
                <a:spcPts val="0"/>
              </a:spcBef>
              <a:buNone/>
            </a:pPr>
            <a:r>
              <a:t/>
            </a:r>
            <a:endParaRPr/>
          </a:p>
        </p:txBody>
      </p:sp>
      <p:sp>
        <p:nvSpPr>
          <p:cNvPr id="153" name="Shape 153"/>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A Priori Expectations and Concerns</a:t>
            </a:r>
          </a:p>
        </p:txBody>
      </p:sp>
      <p:sp>
        <p:nvSpPr>
          <p:cNvPr id="160" name="Shape 160"/>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0" lvl="0" marL="457200" rtl="0" algn="just">
              <a:lnSpc>
                <a:spcPct val="150000"/>
              </a:lnSpc>
              <a:spcBef>
                <a:spcPts val="0"/>
              </a:spcBef>
              <a:spcAft>
                <a:spcPts val="0"/>
              </a:spcAft>
              <a:buSzPts val="2000"/>
              <a:buChar char="●"/>
            </a:pPr>
            <a:r>
              <a:rPr lang="en-US"/>
              <a:t>Missing values - </a:t>
            </a:r>
            <a:r>
              <a:rPr lang="en-US">
                <a:solidFill>
                  <a:schemeClr val="dk1"/>
                </a:solidFill>
              </a:rPr>
              <a:t>we had null values under the gender variable. To solve this, we created a third category we called ‘missing’. </a:t>
            </a:r>
          </a:p>
          <a:p>
            <a:pPr indent="-355600" lvl="0" marL="457200" rtl="0" algn="just">
              <a:lnSpc>
                <a:spcPct val="150000"/>
              </a:lnSpc>
              <a:spcBef>
                <a:spcPts val="0"/>
              </a:spcBef>
              <a:spcAft>
                <a:spcPts val="0"/>
              </a:spcAft>
              <a:buSzPts val="2000"/>
              <a:buChar char="●"/>
            </a:pPr>
            <a:r>
              <a:rPr lang="en-US"/>
              <a:t>Duplicate entries - d</a:t>
            </a:r>
            <a:r>
              <a:rPr lang="en-US">
                <a:solidFill>
                  <a:schemeClr val="dk1"/>
                </a:solidFill>
              </a:rPr>
              <a:t>uplicates were valid and only showed up because the user logs consisted of daily user behavior in one month.</a:t>
            </a:r>
          </a:p>
          <a:p>
            <a:pPr indent="-355600" lvl="0" marL="457200" rtl="0" algn="just">
              <a:lnSpc>
                <a:spcPct val="150000"/>
              </a:lnSpc>
              <a:spcBef>
                <a:spcPts val="0"/>
              </a:spcBef>
              <a:buSzPts val="2000"/>
              <a:buChar char="●"/>
            </a:pPr>
            <a:r>
              <a:rPr lang="en-US"/>
              <a:t>Imperfect dataset merge - </a:t>
            </a:r>
            <a:r>
              <a:rPr lang="en-US">
                <a:solidFill>
                  <a:schemeClr val="dk1"/>
                </a:solidFill>
              </a:rPr>
              <a:t>the merge created more null values that were handled according to the pre-existing imputation strategy (median for continuous variables and mode for categorical).</a:t>
            </a:r>
          </a:p>
        </p:txBody>
      </p:sp>
      <p:sp>
        <p:nvSpPr>
          <p:cNvPr id="161" name="Shape 161"/>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594350"/>
            <a:ext cx="3392700" cy="2286000"/>
          </a:xfrm>
          <a:prstGeom prst="rect">
            <a:avLst/>
          </a:prstGeom>
        </p:spPr>
        <p:txBody>
          <a:bodyPr anchorCtr="0" anchor="b" bIns="91425" lIns="91425" rIns="91425" wrap="square" tIns="91425">
            <a:noAutofit/>
          </a:bodyPr>
          <a:lstStyle/>
          <a:p>
            <a:pPr indent="-69850" lvl="0" marL="0">
              <a:spcBef>
                <a:spcPts val="0"/>
              </a:spcBef>
              <a:buClr>
                <a:schemeClr val="dk1"/>
              </a:buClr>
              <a:buSzPts val="1100"/>
              <a:buFont typeface="Arial"/>
              <a:buNone/>
            </a:pPr>
            <a:r>
              <a:rPr lang="en-US" sz="4800">
                <a:solidFill>
                  <a:srgbClr val="3F3F3F"/>
                </a:solidFill>
              </a:rPr>
              <a:t>Assumptions </a:t>
            </a:r>
          </a:p>
          <a:p>
            <a:pPr indent="0" lvl="0" marL="0">
              <a:spcBef>
                <a:spcPts val="0"/>
              </a:spcBef>
              <a:buNone/>
            </a:pPr>
            <a:r>
              <a:t/>
            </a:r>
            <a:endParaRPr/>
          </a:p>
        </p:txBody>
      </p:sp>
      <p:sp>
        <p:nvSpPr>
          <p:cNvPr id="168" name="Shape 168"/>
          <p:cNvSpPr txBox="1"/>
          <p:nvPr>
            <p:ph idx="1" type="body"/>
          </p:nvPr>
        </p:nvSpPr>
        <p:spPr>
          <a:xfrm>
            <a:off x="4800600" y="731520"/>
            <a:ext cx="6492300" cy="5257800"/>
          </a:xfrm>
          <a:prstGeom prst="rect">
            <a:avLst/>
          </a:prstGeom>
        </p:spPr>
        <p:txBody>
          <a:bodyPr anchorCtr="0" anchor="t" bIns="91425" lIns="91425" rIns="91425" wrap="square" tIns="91425">
            <a:noAutofit/>
          </a:bodyPr>
          <a:lstStyle/>
          <a:p>
            <a:pPr indent="35560" lvl="0" marL="91440">
              <a:spcBef>
                <a:spcPts val="0"/>
              </a:spcBef>
              <a:buNone/>
            </a:pPr>
            <a:r>
              <a:t/>
            </a:r>
            <a:endParaRPr/>
          </a:p>
        </p:txBody>
      </p:sp>
      <p:sp>
        <p:nvSpPr>
          <p:cNvPr id="169" name="Shape 169"/>
          <p:cNvSpPr txBox="1"/>
          <p:nvPr>
            <p:ph idx="2" type="body"/>
          </p:nvPr>
        </p:nvSpPr>
        <p:spPr>
          <a:xfrm>
            <a:off x="457200" y="2926080"/>
            <a:ext cx="3200400" cy="3379200"/>
          </a:xfrm>
          <a:prstGeom prst="rect">
            <a:avLst/>
          </a:prstGeom>
        </p:spPr>
        <p:txBody>
          <a:bodyPr anchorCtr="0" anchor="t" bIns="91425" lIns="91425" rIns="91425" wrap="square" tIns="91425">
            <a:noAutofit/>
          </a:bodyPr>
          <a:lstStyle/>
          <a:p>
            <a:pPr indent="-355600" lvl="0" marL="457200" rtl="0" algn="just">
              <a:lnSpc>
                <a:spcPct val="150000"/>
              </a:lnSpc>
              <a:spcBef>
                <a:spcPts val="0"/>
              </a:spcBef>
              <a:spcAft>
                <a:spcPts val="0"/>
              </a:spcAft>
              <a:buClr>
                <a:srgbClr val="FFFFFF"/>
              </a:buClr>
              <a:buSzPts val="2000"/>
              <a:buFont typeface="Arial"/>
              <a:buAutoNum type="arabicPeriod"/>
            </a:pPr>
            <a:r>
              <a:rPr lang="en-US" sz="2000">
                <a:solidFill>
                  <a:srgbClr val="FFFFFF"/>
                </a:solidFill>
                <a:latin typeface="Arial"/>
                <a:ea typeface="Arial"/>
                <a:cs typeface="Arial"/>
                <a:sym typeface="Arial"/>
              </a:rPr>
              <a:t>Assumed payment method 41 represents payments by credit/debit card. No way to validate this assumption.</a:t>
            </a:r>
          </a:p>
          <a:p>
            <a:pPr indent="0" lvl="0" marL="0" rtl="0" algn="just">
              <a:lnSpc>
                <a:spcPct val="150000"/>
              </a:lnSpc>
              <a:spcBef>
                <a:spcPts val="0"/>
              </a:spcBef>
              <a:spcAft>
                <a:spcPts val="0"/>
              </a:spcAft>
              <a:buNone/>
            </a:pPr>
            <a:r>
              <a:t/>
            </a:r>
            <a:endParaRPr sz="2000">
              <a:solidFill>
                <a:srgbClr val="FFFFFF"/>
              </a:solidFill>
              <a:latin typeface="Arial"/>
              <a:ea typeface="Arial"/>
              <a:cs typeface="Arial"/>
              <a:sym typeface="Arial"/>
            </a:endParaRPr>
          </a:p>
          <a:p>
            <a:pPr indent="-69850" lvl="0" marL="0" rtl="0" algn="just">
              <a:lnSpc>
                <a:spcPct val="150000"/>
              </a:lnSpc>
              <a:spcBef>
                <a:spcPts val="0"/>
              </a:spcBef>
              <a:spcAft>
                <a:spcPts val="0"/>
              </a:spcAft>
              <a:buClr>
                <a:schemeClr val="dk1"/>
              </a:buClr>
              <a:buSzPts val="1100"/>
              <a:buFont typeface="Arial"/>
              <a:buNone/>
            </a:pPr>
            <a:r>
              <a:t/>
            </a:r>
            <a:endParaRPr sz="2000">
              <a:solidFill>
                <a:srgbClr val="FFFFFF"/>
              </a:solidFill>
              <a:latin typeface="Arial"/>
              <a:ea typeface="Arial"/>
              <a:cs typeface="Arial"/>
              <a:sym typeface="Arial"/>
            </a:endParaRPr>
          </a:p>
        </p:txBody>
      </p:sp>
      <p:sp>
        <p:nvSpPr>
          <p:cNvPr id="170" name="Shape 170"/>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71" name="Shape 171"/>
          <p:cNvPicPr preferRelativeResize="0"/>
          <p:nvPr/>
        </p:nvPicPr>
        <p:blipFill>
          <a:blip r:embed="rId3">
            <a:alphaModFix/>
          </a:blip>
          <a:stretch>
            <a:fillRect/>
          </a:stretch>
        </p:blipFill>
        <p:spPr>
          <a:xfrm>
            <a:off x="4909700" y="978550"/>
            <a:ext cx="6492300" cy="43701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Assumptions and Expectations</a:t>
            </a:r>
          </a:p>
        </p:txBody>
      </p:sp>
      <p:sp>
        <p:nvSpPr>
          <p:cNvPr id="178" name="Shape 178"/>
          <p:cNvSpPr txBox="1"/>
          <p:nvPr>
            <p:ph idx="1" type="body"/>
          </p:nvPr>
        </p:nvSpPr>
        <p:spPr>
          <a:xfrm>
            <a:off x="1097275" y="2333725"/>
            <a:ext cx="4576200" cy="3448800"/>
          </a:xfrm>
          <a:prstGeom prst="rect">
            <a:avLst/>
          </a:prstGeom>
        </p:spPr>
        <p:txBody>
          <a:bodyPr anchorCtr="0" anchor="t" bIns="91425" lIns="91425" rIns="91425" wrap="square" tIns="91425">
            <a:noAutofit/>
          </a:bodyPr>
          <a:lstStyle/>
          <a:p>
            <a:pPr indent="0" lvl="0" marL="0" rtl="0" algn="just">
              <a:lnSpc>
                <a:spcPct val="150000"/>
              </a:lnSpc>
              <a:spcBef>
                <a:spcPts val="0"/>
              </a:spcBef>
              <a:spcAft>
                <a:spcPts val="0"/>
              </a:spcAft>
              <a:buNone/>
            </a:pPr>
            <a:r>
              <a:rPr lang="en-US">
                <a:solidFill>
                  <a:schemeClr val="dk1"/>
                </a:solidFill>
              </a:rPr>
              <a:t>2. City 1 assumed to be  Taiwan, because it makes up 65% of that variable and Taiwan is the founding country.</a:t>
            </a:r>
          </a:p>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lang="en-US">
                <a:solidFill>
                  <a:schemeClr val="dk1"/>
                </a:solidFill>
              </a:rPr>
              <a:t>3. We expect there to be a difference in churn with respect to gender. Young males are renowned for being more impatient.</a:t>
            </a:r>
          </a:p>
        </p:txBody>
      </p:sp>
      <p:sp>
        <p:nvSpPr>
          <p:cNvPr id="179" name="Shape 179"/>
          <p:cNvSpPr txBox="1"/>
          <p:nvPr>
            <p:ph idx="12" type="sldNum"/>
          </p:nvPr>
        </p:nvSpPr>
        <p:spPr>
          <a:xfrm>
            <a:off x="9900458" y="6459785"/>
            <a:ext cx="1311900" cy="3651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80" name="Shape 180"/>
          <p:cNvPicPr preferRelativeResize="0"/>
          <p:nvPr/>
        </p:nvPicPr>
        <p:blipFill>
          <a:blip r:embed="rId3">
            <a:alphaModFix/>
          </a:blip>
          <a:stretch>
            <a:fillRect/>
          </a:stretch>
        </p:blipFill>
        <p:spPr>
          <a:xfrm>
            <a:off x="6427800" y="1954050"/>
            <a:ext cx="5453850" cy="3579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