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handoutMasterIdLst>
    <p:handoutMasterId r:id="rId21"/>
  </p:handoutMasterIdLst>
  <p:sldIdLst>
    <p:sldId id="1045" r:id="rId2"/>
    <p:sldId id="1069" r:id="rId3"/>
    <p:sldId id="1049" r:id="rId4"/>
    <p:sldId id="1050" r:id="rId5"/>
    <p:sldId id="1051" r:id="rId6"/>
    <p:sldId id="1052" r:id="rId7"/>
    <p:sldId id="1054" r:id="rId8"/>
    <p:sldId id="1053" r:id="rId9"/>
    <p:sldId id="1066" r:id="rId10"/>
    <p:sldId id="1067" r:id="rId11"/>
    <p:sldId id="1056" r:id="rId12"/>
    <p:sldId id="1057" r:id="rId13"/>
    <p:sldId id="1059" r:id="rId14"/>
    <p:sldId id="1060" r:id="rId15"/>
    <p:sldId id="1061" r:id="rId16"/>
    <p:sldId id="1065" r:id="rId17"/>
    <p:sldId id="1063" r:id="rId18"/>
    <p:sldId id="1064" r:id="rId19"/>
  </p:sldIdLst>
  <p:sldSz cx="12192000" cy="6858000"/>
  <p:notesSz cx="6858000" cy="9144000"/>
  <p:embeddedFontLst>
    <p:embeddedFont>
      <p:font typeface="Montserrat Medium" panose="00000600000000000000" pitchFamily="2" charset="0"/>
      <p:regular r:id="rId22"/>
      <p:italic r:id="rId23"/>
    </p:embeddedFont>
    <p:embeddedFont>
      <p:font typeface="Montserrat SemiBold" panose="00000700000000000000" pitchFamily="2" charset="0"/>
      <p:bold r:id="rId24"/>
      <p:boldItalic r:id="rId25"/>
    </p:embeddedFont>
    <p:embeddedFont>
      <p:font typeface="Nunito"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Black" panose="02000000000000000000" pitchFamily="2" charset="0"/>
      <p:bold r:id="rId34"/>
      <p:boldItalic r:id="rId35"/>
    </p:embeddedFont>
    <p:embeddedFont>
      <p:font typeface="Source Sans Pro Light" panose="020B0403030403020204" pitchFamily="34" charset="0"/>
      <p:regular r:id="rId36"/>
      <p: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9925"/>
    <a:srgbClr val="C5B370"/>
    <a:srgbClr val="F3E4BF"/>
    <a:srgbClr val="E4C26E"/>
    <a:srgbClr val="6C2E91"/>
    <a:srgbClr val="EF907C"/>
    <a:srgbClr val="EA9999"/>
    <a:srgbClr val="F5CFCF"/>
    <a:srgbClr val="F3C3C3"/>
    <a:srgbClr val="273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8" d="100"/>
          <a:sy n="68" d="100"/>
        </p:scale>
        <p:origin x="90" y="16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3"/>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
          <c:w val="1"/>
          <c:h val="1"/>
        </c:manualLayout>
      </c:layout>
      <c:pie3DChart>
        <c:varyColors val="1"/>
        <c:ser>
          <c:idx val="0"/>
          <c:order val="0"/>
          <c:tx>
            <c:strRef>
              <c:f>Sheet1!$B$1</c:f>
              <c:strCache>
                <c:ptCount val="1"/>
                <c:pt idx="0">
                  <c:v>Sales</c:v>
                </c:pt>
              </c:strCache>
            </c:strRef>
          </c:tx>
          <c:dPt>
            <c:idx val="0"/>
            <c:bubble3D val="0"/>
            <c:explosion val="17"/>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ED0E-416F-96D7-C5EFD95F3E17}"/>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ED0E-416F-96D7-C5EFD95F3E17}"/>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ED0E-416F-96D7-C5EFD95F3E17}"/>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ED0E-416F-96D7-C5EFD95F3E17}"/>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0"/>
              <c:showBubbleSize val="0"/>
              <c:extLst>
                <c:ext xmlns:c16="http://schemas.microsoft.com/office/drawing/2014/chart" uri="{C3380CC4-5D6E-409C-BE32-E72D297353CC}">
                  <c16:uniqueId val="{00000001-ED0E-416F-96D7-C5EFD95F3E17}"/>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bestFit"/>
              <c:showLegendKey val="0"/>
              <c:showVal val="0"/>
              <c:showCatName val="1"/>
              <c:showSerName val="0"/>
              <c:showPercent val="0"/>
              <c:showBubbleSize val="0"/>
              <c:extLst>
                <c:ext xmlns:c16="http://schemas.microsoft.com/office/drawing/2014/chart" uri="{C3380CC4-5D6E-409C-BE32-E72D297353CC}">
                  <c16:uniqueId val="{00000003-ED0E-416F-96D7-C5EFD95F3E17}"/>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bestFit"/>
              <c:showLegendKey val="0"/>
              <c:showVal val="0"/>
              <c:showCatName val="1"/>
              <c:showSerName val="0"/>
              <c:showPercent val="0"/>
              <c:showBubbleSize val="0"/>
              <c:extLst>
                <c:ext xmlns:c16="http://schemas.microsoft.com/office/drawing/2014/chart" uri="{C3380CC4-5D6E-409C-BE32-E72D297353CC}">
                  <c16:uniqueId val="{00000005-ED0E-416F-96D7-C5EFD95F3E17}"/>
                </c:ext>
              </c:extLst>
            </c:dLbl>
            <c:dLbl>
              <c:idx val="3"/>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bestFit"/>
              <c:showLegendKey val="0"/>
              <c:showVal val="0"/>
              <c:showCatName val="1"/>
              <c:showSerName val="0"/>
              <c:showPercent val="0"/>
              <c:showBubbleSize val="0"/>
              <c:extLst>
                <c:ext xmlns:c16="http://schemas.microsoft.com/office/drawing/2014/chart" uri="{C3380CC4-5D6E-409C-BE32-E72D297353CC}">
                  <c16:uniqueId val="{00000007-ED0E-416F-96D7-C5EFD95F3E17}"/>
                </c:ext>
              </c:extLst>
            </c:dLbl>
            <c:dLblPos val="bestFit"/>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Mining </c:v>
                </c:pt>
                <c:pt idx="1">
                  <c:v>Liquidity Pool</c:v>
                </c:pt>
                <c:pt idx="2">
                  <c:v>Trading</c:v>
                </c:pt>
                <c:pt idx="3">
                  <c:v>Merchant Processing </c:v>
                </c:pt>
              </c:strCache>
            </c:strRef>
          </c:cat>
          <c:val>
            <c:numRef>
              <c:f>Sheet1!$B$2:$B$5</c:f>
              <c:numCache>
                <c:formatCode>0%</c:formatCode>
                <c:ptCount val="4"/>
                <c:pt idx="0">
                  <c:v>0.4</c:v>
                </c:pt>
                <c:pt idx="1">
                  <c:v>0.25</c:v>
                </c:pt>
                <c:pt idx="2">
                  <c:v>0.15</c:v>
                </c:pt>
                <c:pt idx="3">
                  <c:v>0.1</c:v>
                </c:pt>
              </c:numCache>
            </c:numRef>
          </c:val>
          <c:extLst>
            <c:ext xmlns:c16="http://schemas.microsoft.com/office/drawing/2014/chart" uri="{C3380CC4-5D6E-409C-BE32-E72D297353CC}">
              <c16:uniqueId val="{00000008-ED0E-416F-96D7-C5EFD95F3E17}"/>
            </c:ext>
          </c:extLst>
        </c:ser>
        <c:dLbls>
          <c:dLblPos val="bestFit"/>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F317CC-2268-41BD-8712-BB783B5A9055}" type="datetimeFigureOut">
              <a:rPr lang="en-US" smtClean="0"/>
              <a:t>1/17/2025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DF28C7-4425-4795-991C-382E4286EA0F}" type="slidenum">
              <a:rPr lang="en-US" smtClean="0"/>
              <a:t>‹#›</a:t>
            </a:fld>
            <a:endParaRPr lang="en-US"/>
          </a:p>
        </p:txBody>
      </p:sp>
    </p:spTree>
    <p:extLst>
      <p:ext uri="{BB962C8B-B14F-4D97-AF65-F5344CB8AC3E}">
        <p14:creationId xmlns:p14="http://schemas.microsoft.com/office/powerpoint/2010/main" val="3256812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7BF0-8C2C-4395-8594-411A904743D8}"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1FDF1-683F-48AF-8FF1-AA60D8F40476}" type="slidenum">
              <a:rPr lang="en-US" smtClean="0"/>
              <a:t>‹#›</a:t>
            </a:fld>
            <a:endParaRPr lang="en-US"/>
          </a:p>
        </p:txBody>
      </p:sp>
    </p:spTree>
    <p:extLst>
      <p:ext uri="{BB962C8B-B14F-4D97-AF65-F5344CB8AC3E}">
        <p14:creationId xmlns:p14="http://schemas.microsoft.com/office/powerpoint/2010/main" val="3345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582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771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42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D73A47-1771-4983-926A-E730DD64DAA5}"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94897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D73A47-1771-4983-926A-E730DD64DAA5}"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1884926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D73A47-1771-4983-926A-E730DD64DAA5}"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2717498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s &amp;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9138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rvice 5">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7C89F7A7-312F-4E99-B4EB-70237511ADD7}"/>
              </a:ext>
            </a:extLst>
          </p:cNvPr>
          <p:cNvSpPr>
            <a:spLocks noGrp="1"/>
          </p:cNvSpPr>
          <p:nvPr>
            <p:ph type="pic" sz="quarter" idx="10"/>
          </p:nvPr>
        </p:nvSpPr>
        <p:spPr>
          <a:xfrm>
            <a:off x="0" y="0"/>
            <a:ext cx="3686627" cy="6857999"/>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6" name="Rectangle 5">
            <a:extLst>
              <a:ext uri="{FF2B5EF4-FFF2-40B4-BE49-F238E27FC236}">
                <a16:creationId xmlns:a16="http://schemas.microsoft.com/office/drawing/2014/main" id="{C1DE5D20-3882-4C5A-8031-A380DD8A9A54}"/>
              </a:ext>
            </a:extLst>
          </p:cNvPr>
          <p:cNvSpPr/>
          <p:nvPr userDrawn="1"/>
        </p:nvSpPr>
        <p:spPr>
          <a:xfrm>
            <a:off x="3686628" y="-1"/>
            <a:ext cx="8505372" cy="6857999"/>
          </a:xfrm>
          <a:prstGeom prst="rect">
            <a:avLst/>
          </a:prstGeom>
          <a:solidFill>
            <a:srgbClr val="CA9925"/>
          </a:solidFill>
          <a:ln>
            <a:solidFill>
              <a:srgbClr val="CA992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7433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Slide">
  <p:cSld name="BlankSlide">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3591916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647087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ockup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B9CBF45-B53F-4EF2-AAD0-9E47996D441B}"/>
              </a:ext>
            </a:extLst>
          </p:cNvPr>
          <p:cNvSpPr>
            <a:spLocks noGrp="1"/>
          </p:cNvSpPr>
          <p:nvPr>
            <p:ph type="pic" sz="quarter" idx="10"/>
          </p:nvPr>
        </p:nvSpPr>
        <p:spPr>
          <a:xfrm>
            <a:off x="5396938" y="0"/>
            <a:ext cx="6795058" cy="6858000"/>
          </a:xfrm>
          <a:custGeom>
            <a:avLst/>
            <a:gdLst>
              <a:gd name="connsiteX0" fmla="*/ 6795058 w 6795058"/>
              <a:gd name="connsiteY0" fmla="*/ 0 h 6858000"/>
              <a:gd name="connsiteX1" fmla="*/ 6795058 w 6795058"/>
              <a:gd name="connsiteY1" fmla="*/ 6858000 h 6858000"/>
              <a:gd name="connsiteX2" fmla="*/ 0 w 6795058"/>
              <a:gd name="connsiteY2" fmla="*/ 6858000 h 6858000"/>
            </a:gdLst>
            <a:ahLst/>
            <a:cxnLst>
              <a:cxn ang="0">
                <a:pos x="connsiteX0" y="connsiteY0"/>
              </a:cxn>
              <a:cxn ang="0">
                <a:pos x="connsiteX1" y="connsiteY1"/>
              </a:cxn>
              <a:cxn ang="0">
                <a:pos x="connsiteX2" y="connsiteY2"/>
              </a:cxn>
            </a:cxnLst>
            <a:rect l="l" t="t" r="r" b="b"/>
            <a:pathLst>
              <a:path w="6795058" h="6858000">
                <a:moveTo>
                  <a:pt x="6795058" y="0"/>
                </a:moveTo>
                <a:lnTo>
                  <a:pt x="6795058" y="6858000"/>
                </a:lnTo>
                <a:lnTo>
                  <a:pt x="0" y="6858000"/>
                </a:lnTo>
                <a:close/>
              </a:path>
            </a:pathLst>
          </a:custGeom>
          <a:pattFill prst="pct10">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E3E8E4E0-5571-472F-8ECF-49391D241FD4}"/>
              </a:ext>
            </a:extLst>
          </p:cNvPr>
          <p:cNvSpPr>
            <a:spLocks noGrp="1"/>
          </p:cNvSpPr>
          <p:nvPr>
            <p:ph type="pic" sz="quarter" idx="11"/>
          </p:nvPr>
        </p:nvSpPr>
        <p:spPr>
          <a:xfrm>
            <a:off x="5539684" y="1514838"/>
            <a:ext cx="4842564" cy="2619012"/>
          </a:xfrm>
          <a:custGeom>
            <a:avLst/>
            <a:gdLst>
              <a:gd name="connsiteX0" fmla="*/ 0 w 4351774"/>
              <a:gd name="connsiteY0" fmla="*/ 0 h 2711450"/>
              <a:gd name="connsiteX1" fmla="*/ 4351774 w 4351774"/>
              <a:gd name="connsiteY1" fmla="*/ 0 h 2711450"/>
              <a:gd name="connsiteX2" fmla="*/ 4351774 w 4351774"/>
              <a:gd name="connsiteY2" fmla="*/ 2711450 h 2711450"/>
              <a:gd name="connsiteX3" fmla="*/ 0 w 4351774"/>
              <a:gd name="connsiteY3" fmla="*/ 2711450 h 2711450"/>
            </a:gdLst>
            <a:ahLst/>
            <a:cxnLst>
              <a:cxn ang="0">
                <a:pos x="connsiteX0" y="connsiteY0"/>
              </a:cxn>
              <a:cxn ang="0">
                <a:pos x="connsiteX1" y="connsiteY1"/>
              </a:cxn>
              <a:cxn ang="0">
                <a:pos x="connsiteX2" y="connsiteY2"/>
              </a:cxn>
              <a:cxn ang="0">
                <a:pos x="connsiteX3" y="connsiteY3"/>
              </a:cxn>
            </a:cxnLst>
            <a:rect l="l" t="t" r="r" b="b"/>
            <a:pathLst>
              <a:path w="4351774" h="2711450">
                <a:moveTo>
                  <a:pt x="0" y="0"/>
                </a:moveTo>
                <a:lnTo>
                  <a:pt x="4351774" y="0"/>
                </a:lnTo>
                <a:lnTo>
                  <a:pt x="4351774" y="2711450"/>
                </a:lnTo>
                <a:lnTo>
                  <a:pt x="0" y="2711450"/>
                </a:lnTo>
                <a:close/>
              </a:path>
            </a:pathLst>
          </a:custGeom>
          <a:pattFill prst="pct1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60796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G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547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D73A47-1771-4983-926A-E730DD64DAA5}"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683939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D73A47-1771-4983-926A-E730DD64DAA5}"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8563141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D73A47-1771-4983-926A-E730DD64DAA5}"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5298221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D73A47-1771-4983-926A-E730DD64DAA5}"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6293746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D73A47-1771-4983-926A-E730DD64DAA5}"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9248958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73A47-1771-4983-926A-E730DD64DAA5}"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26704903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D73A47-1771-4983-926A-E730DD64DAA5}"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3071976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D73A47-1771-4983-926A-E730DD64DAA5}"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2629-C209-4ACE-BD4C-C8C4549A1E87}" type="slidenum">
              <a:rPr lang="en-US" smtClean="0"/>
              <a:t>‹#›</a:t>
            </a:fld>
            <a:endParaRPr lang="en-US"/>
          </a:p>
        </p:txBody>
      </p:sp>
    </p:spTree>
    <p:extLst>
      <p:ext uri="{BB962C8B-B14F-4D97-AF65-F5344CB8AC3E}">
        <p14:creationId xmlns:p14="http://schemas.microsoft.com/office/powerpoint/2010/main" val="10485944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73A47-1771-4983-926A-E730DD64DAA5}" type="datetimeFigureOut">
              <a:rPr lang="en-US" smtClean="0"/>
              <a:t>1/17/2025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E2629-C209-4ACE-BD4C-C8C4549A1E87}" type="slidenum">
              <a:rPr lang="en-US" smtClean="0"/>
              <a:t>‹#›</a:t>
            </a:fld>
            <a:endParaRPr lang="en-US"/>
          </a:p>
        </p:txBody>
      </p:sp>
    </p:spTree>
    <p:extLst>
      <p:ext uri="{BB962C8B-B14F-4D97-AF65-F5344CB8AC3E}">
        <p14:creationId xmlns:p14="http://schemas.microsoft.com/office/powerpoint/2010/main" val="324884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2" r:id="rId12"/>
    <p:sldLayoutId id="2147483713" r:id="rId13"/>
    <p:sldLayoutId id="2147483721" r:id="rId14"/>
    <p:sldLayoutId id="2147483722" r:id="rId15"/>
    <p:sldLayoutId id="2147483724" r:id="rId16"/>
    <p:sldLayoutId id="2147483725"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descr="Cryptocurrency: Most trades may be people buying from themselves | New  Scientist"/>
          <p:cNvPicPr>
            <a:picLocks noChangeAspect="1" noChangeArrowheads="1"/>
          </p:cNvPicPr>
          <p:nvPr/>
        </p:nvPicPr>
        <p:blipFill rotWithShape="1">
          <a:blip r:embed="rId2">
            <a:extLst>
              <a:ext uri="{28A0092B-C50C-407E-A947-70E740481C1C}">
                <a14:useLocalDpi xmlns:a14="http://schemas.microsoft.com/office/drawing/2010/main" val="0"/>
              </a:ext>
            </a:extLst>
          </a:blip>
          <a:srcRect t="11719" b="4063"/>
          <a:stretch/>
        </p:blipFill>
        <p:spPr bwMode="auto">
          <a:xfrm>
            <a:off x="0" y="12819"/>
            <a:ext cx="12192000" cy="684518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0" y="-2"/>
            <a:ext cx="12192000" cy="6858000"/>
          </a:xfrm>
          <a:prstGeom prst="rect">
            <a:avLst/>
          </a:prstGeom>
          <a:solidFill>
            <a:schemeClr val="tx1">
              <a:alpha val="72941"/>
            </a:schemeClr>
          </a:solidFill>
          <a:ln>
            <a:solidFill>
              <a:srgbClr val="000C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9783" y="404949"/>
            <a:ext cx="11312435" cy="6048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275" y="2313476"/>
            <a:ext cx="4941533" cy="2404880"/>
          </a:xfrm>
          <a:prstGeom prst="rect">
            <a:avLst/>
          </a:prstGeom>
        </p:spPr>
      </p:pic>
      <p:grpSp>
        <p:nvGrpSpPr>
          <p:cNvPr id="30" name="Group 29"/>
          <p:cNvGrpSpPr/>
          <p:nvPr/>
        </p:nvGrpSpPr>
        <p:grpSpPr>
          <a:xfrm>
            <a:off x="1169697" y="2481282"/>
            <a:ext cx="3707496" cy="2280018"/>
            <a:chOff x="1283997" y="2519382"/>
            <a:chExt cx="3707496" cy="2280018"/>
          </a:xfrm>
        </p:grpSpPr>
        <p:sp>
          <p:nvSpPr>
            <p:cNvPr id="3" name="TextBox 2"/>
            <p:cNvSpPr txBox="1"/>
            <p:nvPr/>
          </p:nvSpPr>
          <p:spPr>
            <a:xfrm>
              <a:off x="1283997" y="2519382"/>
              <a:ext cx="3707496" cy="1077218"/>
            </a:xfrm>
            <a:prstGeom prst="rect">
              <a:avLst/>
            </a:prstGeom>
            <a:noFill/>
          </p:spPr>
          <p:txBody>
            <a:bodyPr wrap="square" rtlCol="0">
              <a:spAutoFit/>
            </a:bodyPr>
            <a:lstStyle/>
            <a:p>
              <a:r>
                <a:rPr lang="en-US" sz="3200" spc="300" dirty="0">
                  <a:solidFill>
                    <a:schemeClr val="bg1"/>
                  </a:solidFill>
                  <a:latin typeface="Roboto Black" panose="02000000000000000000" pitchFamily="2" charset="0"/>
                  <a:ea typeface="Roboto Black" panose="02000000000000000000" pitchFamily="2" charset="0"/>
                </a:rPr>
                <a:t>IWON.VC MEMBERS DECK</a:t>
              </a:r>
              <a:endParaRPr lang="en-US" sz="3600" spc="300" dirty="0">
                <a:solidFill>
                  <a:schemeClr val="bg1"/>
                </a:solidFill>
                <a:latin typeface="Roboto Black" panose="02000000000000000000" pitchFamily="2" charset="0"/>
                <a:ea typeface="Roboto Black" panose="02000000000000000000" pitchFamily="2" charset="0"/>
              </a:endParaRPr>
            </a:p>
          </p:txBody>
        </p:sp>
        <p:grpSp>
          <p:nvGrpSpPr>
            <p:cNvPr id="28" name="Group 27"/>
            <p:cNvGrpSpPr/>
            <p:nvPr/>
          </p:nvGrpSpPr>
          <p:grpSpPr>
            <a:xfrm>
              <a:off x="1372897" y="3708614"/>
              <a:ext cx="2077913" cy="450850"/>
              <a:chOff x="3179623" y="4159464"/>
              <a:chExt cx="2077913" cy="450850"/>
            </a:xfrm>
          </p:grpSpPr>
          <p:sp>
            <p:nvSpPr>
              <p:cNvPr id="12" name="Rectangle 11"/>
              <p:cNvSpPr/>
              <p:nvPr/>
            </p:nvSpPr>
            <p:spPr>
              <a:xfrm>
                <a:off x="3673448" y="4223250"/>
                <a:ext cx="1584088" cy="338554"/>
              </a:xfrm>
              <a:prstGeom prst="rect">
                <a:avLst/>
              </a:prstGeom>
            </p:spPr>
            <p:txBody>
              <a:bodyPr wrap="none">
                <a:spAutoFit/>
              </a:bodyPr>
              <a:lstStyle/>
              <a:p>
                <a:r>
                  <a:rPr lang="en-US" sz="1600" dirty="0">
                    <a:solidFill>
                      <a:schemeClr val="bg1"/>
                    </a:solidFill>
                    <a:latin typeface="Nunito" pitchFamily="2" charset="0"/>
                  </a:rPr>
                  <a:t>https://iwon.vc/</a:t>
                </a:r>
              </a:p>
            </p:txBody>
          </p:sp>
          <p:grpSp>
            <p:nvGrpSpPr>
              <p:cNvPr id="15" name="Group 14"/>
              <p:cNvGrpSpPr/>
              <p:nvPr/>
            </p:nvGrpSpPr>
            <p:grpSpPr>
              <a:xfrm>
                <a:off x="3179623" y="4159464"/>
                <a:ext cx="450850" cy="450850"/>
                <a:chOff x="3179623" y="4159464"/>
                <a:chExt cx="450850" cy="450850"/>
              </a:xfrm>
            </p:grpSpPr>
            <p:sp>
              <p:nvSpPr>
                <p:cNvPr id="13" name="Shape 2944"/>
                <p:cNvSpPr/>
                <p:nvPr/>
              </p:nvSpPr>
              <p:spPr>
                <a:xfrm>
                  <a:off x="3233666" y="4207974"/>
                  <a:ext cx="353831" cy="35383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CA9925"/>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0" name="Oval 9"/>
                <p:cNvSpPr/>
                <p:nvPr/>
              </p:nvSpPr>
              <p:spPr>
                <a:xfrm>
                  <a:off x="3179623" y="4159464"/>
                  <a:ext cx="450850" cy="450850"/>
                </a:xfrm>
                <a:prstGeom prst="ellipse">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1372897" y="4348550"/>
              <a:ext cx="2065205" cy="450850"/>
              <a:chOff x="6902537" y="4159464"/>
              <a:chExt cx="2065205" cy="450850"/>
            </a:xfrm>
          </p:grpSpPr>
          <p:sp>
            <p:nvSpPr>
              <p:cNvPr id="6" name="Rectangle 5"/>
              <p:cNvSpPr/>
              <p:nvPr/>
            </p:nvSpPr>
            <p:spPr>
              <a:xfrm>
                <a:off x="7446172" y="4228816"/>
                <a:ext cx="1521570" cy="338554"/>
              </a:xfrm>
              <a:prstGeom prst="rect">
                <a:avLst/>
              </a:prstGeom>
            </p:spPr>
            <p:txBody>
              <a:bodyPr wrap="none">
                <a:spAutoFit/>
              </a:bodyPr>
              <a:lstStyle/>
              <a:p>
                <a:r>
                  <a:rPr lang="en-US" sz="1600" dirty="0">
                    <a:solidFill>
                      <a:schemeClr val="bg1"/>
                    </a:solidFill>
                    <a:latin typeface="Nunito" pitchFamily="2" charset="0"/>
                  </a:rPr>
                  <a:t>Win@iwon.vc </a:t>
                </a:r>
              </a:p>
            </p:txBody>
          </p:sp>
          <p:grpSp>
            <p:nvGrpSpPr>
              <p:cNvPr id="27" name="Group 26"/>
              <p:cNvGrpSpPr/>
              <p:nvPr/>
            </p:nvGrpSpPr>
            <p:grpSpPr>
              <a:xfrm>
                <a:off x="6902537" y="4159464"/>
                <a:ext cx="450850" cy="450850"/>
                <a:chOff x="6902537" y="4159464"/>
                <a:chExt cx="450850" cy="450850"/>
              </a:xfrm>
            </p:grpSpPr>
            <p:sp>
              <p:nvSpPr>
                <p:cNvPr id="19" name="Oval 18"/>
                <p:cNvSpPr/>
                <p:nvPr/>
              </p:nvSpPr>
              <p:spPr>
                <a:xfrm>
                  <a:off x="6902537" y="4159464"/>
                  <a:ext cx="450850" cy="450850"/>
                </a:xfrm>
                <a:prstGeom prst="ellipse">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a:stretch>
                  <a:fillRect/>
                </a:stretch>
              </p:blipFill>
              <p:spPr>
                <a:xfrm>
                  <a:off x="6997220" y="4289974"/>
                  <a:ext cx="261483" cy="189829"/>
                </a:xfrm>
                <a:prstGeom prst="rect">
                  <a:avLst/>
                </a:prstGeom>
              </p:spPr>
            </p:pic>
          </p:grpSp>
        </p:grpSp>
      </p:grpSp>
      <p:cxnSp>
        <p:nvCxnSpPr>
          <p:cNvPr id="32" name="Straight Connector 31"/>
          <p:cNvCxnSpPr/>
          <p:nvPr/>
        </p:nvCxnSpPr>
        <p:spPr>
          <a:xfrm>
            <a:off x="5689600" y="2481282"/>
            <a:ext cx="0" cy="2149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8764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A9925"/>
        </a:solidFill>
        <a:effectLst/>
      </p:bgPr>
    </p:bg>
    <p:spTree>
      <p:nvGrpSpPr>
        <p:cNvPr id="1" name=""/>
        <p:cNvGrpSpPr/>
        <p:nvPr/>
      </p:nvGrpSpPr>
      <p:grpSpPr>
        <a:xfrm>
          <a:off x="0" y="0"/>
          <a:ext cx="0" cy="0"/>
          <a:chOff x="0" y="0"/>
          <a:chExt cx="0" cy="0"/>
        </a:xfrm>
      </p:grpSpPr>
      <p:sp>
        <p:nvSpPr>
          <p:cNvPr id="2" name="Rectangle 1"/>
          <p:cNvSpPr/>
          <p:nvPr/>
        </p:nvSpPr>
        <p:spPr>
          <a:xfrm>
            <a:off x="400594" y="411480"/>
            <a:ext cx="11390812" cy="6035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1st Generation</a:t>
            </a:r>
          </a:p>
        </p:txBody>
      </p:sp>
      <p:sp>
        <p:nvSpPr>
          <p:cNvPr id="28" name="Google Shape;1229;p39"/>
          <p:cNvSpPr txBox="1"/>
          <p:nvPr/>
        </p:nvSpPr>
        <p:spPr>
          <a:xfrm>
            <a:off x="3549183" y="1281286"/>
            <a:ext cx="4912880" cy="369291"/>
          </a:xfrm>
          <a:prstGeom prst="rect">
            <a:avLst/>
          </a:prstGeom>
          <a:noFill/>
          <a:ln>
            <a:noFill/>
          </a:ln>
        </p:spPr>
        <p:txBody>
          <a:bodyPr spcFirstLastPara="1" wrap="square" lIns="91425" tIns="45700" rIns="91425" bIns="45700" anchor="t" anchorCtr="0">
            <a:spAutoFit/>
          </a:bodyPr>
          <a:lstStyle/>
          <a:p>
            <a:pPr lvl="0" algn="ctr">
              <a:buSzPts val="3200"/>
            </a:pPr>
            <a:r>
              <a:rPr lang="en-US" dirty="0">
                <a:latin typeface="Nunito" pitchFamily="2" charset="0"/>
                <a:ea typeface="Roboto" panose="02000000000000000000" pitchFamily="2" charset="0"/>
                <a:cs typeface="Montserrat"/>
                <a:sym typeface="Montserrat"/>
              </a:rPr>
              <a:t>Pie split will be as follows:</a:t>
            </a:r>
            <a:endParaRPr lang="en-US" sz="2000" dirty="0">
              <a:latin typeface="Nunito" pitchFamily="2" charset="0"/>
              <a:ea typeface="Roboto" panose="02000000000000000000" pitchFamily="2" charset="0"/>
              <a:cs typeface="Montserrat"/>
              <a:sym typeface="Montserrat"/>
            </a:endParaRPr>
          </a:p>
        </p:txBody>
      </p:sp>
      <p:sp>
        <p:nvSpPr>
          <p:cNvPr id="91" name="Rectangle 90"/>
          <p:cNvSpPr/>
          <p:nvPr/>
        </p:nvSpPr>
        <p:spPr>
          <a:xfrm>
            <a:off x="432360" y="764306"/>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Profit Sharing</a:t>
            </a:r>
          </a:p>
        </p:txBody>
      </p:sp>
      <p:graphicFrame>
        <p:nvGraphicFramePr>
          <p:cNvPr id="100" name="Chart 99"/>
          <p:cNvGraphicFramePr/>
          <p:nvPr>
            <p:extLst>
              <p:ext uri="{D42A27DB-BD31-4B8C-83A1-F6EECF244321}">
                <p14:modId xmlns:p14="http://schemas.microsoft.com/office/powerpoint/2010/main" val="1312622902"/>
              </p:ext>
            </p:extLst>
          </p:nvPr>
        </p:nvGraphicFramePr>
        <p:xfrm>
          <a:off x="3408047" y="1561684"/>
          <a:ext cx="5259491" cy="3506327"/>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1490252" y="5068011"/>
            <a:ext cx="1380359" cy="984885"/>
            <a:chOff x="2477984" y="5182163"/>
            <a:chExt cx="1380359" cy="984885"/>
          </a:xfrm>
        </p:grpSpPr>
        <p:sp>
          <p:nvSpPr>
            <p:cNvPr id="101" name="TextBox 100"/>
            <p:cNvSpPr txBox="1"/>
            <p:nvPr/>
          </p:nvSpPr>
          <p:spPr>
            <a:xfrm>
              <a:off x="2477984" y="5182163"/>
              <a:ext cx="1154483" cy="984885"/>
            </a:xfrm>
            <a:prstGeom prst="rect">
              <a:avLst/>
            </a:prstGeom>
            <a:noFill/>
          </p:spPr>
          <p:txBody>
            <a:bodyPr wrap="none" rtlCol="0">
              <a:spAutoFit/>
            </a:bodyPr>
            <a:lstStyle/>
            <a:p>
              <a:r>
                <a:rPr lang="en-US" sz="1400" dirty="0">
                  <a:solidFill>
                    <a:srgbClr val="CA9925"/>
                  </a:solidFill>
                  <a:latin typeface="Nunito" pitchFamily="2" charset="0"/>
                  <a:ea typeface="Roboto Condensed Light" panose="02000000000000000000" pitchFamily="2" charset="0"/>
                </a:rPr>
                <a:t>Mining</a:t>
              </a:r>
            </a:p>
            <a:p>
              <a:r>
                <a:rPr lang="en-US" sz="4400" dirty="0">
                  <a:solidFill>
                    <a:srgbClr val="CA9925"/>
                  </a:solidFill>
                  <a:latin typeface="Montserrat Medium" panose="00000600000000000000" pitchFamily="2" charset="0"/>
                </a:rPr>
                <a:t>40</a:t>
              </a:r>
              <a:r>
                <a:rPr lang="en-US" dirty="0">
                  <a:solidFill>
                    <a:srgbClr val="CA9925"/>
                  </a:solidFill>
                  <a:latin typeface="Montserrat Medium" panose="00000600000000000000" pitchFamily="2" charset="0"/>
                </a:rPr>
                <a:t>%</a:t>
              </a:r>
            </a:p>
          </p:txBody>
        </p:sp>
        <p:cxnSp>
          <p:nvCxnSpPr>
            <p:cNvPr id="103" name="Straight Connector 102"/>
            <p:cNvCxnSpPr/>
            <p:nvPr/>
          </p:nvCxnSpPr>
          <p:spPr>
            <a:xfrm>
              <a:off x="3858343" y="5182163"/>
              <a:ext cx="0" cy="833116"/>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400636" y="5068011"/>
            <a:ext cx="1380359" cy="984885"/>
            <a:chOff x="2477984" y="5182163"/>
            <a:chExt cx="1380359" cy="984885"/>
          </a:xfrm>
        </p:grpSpPr>
        <p:sp>
          <p:nvSpPr>
            <p:cNvPr id="161" name="TextBox 160"/>
            <p:cNvSpPr txBox="1"/>
            <p:nvPr/>
          </p:nvSpPr>
          <p:spPr>
            <a:xfrm>
              <a:off x="2477984" y="5182163"/>
              <a:ext cx="1284326" cy="984885"/>
            </a:xfrm>
            <a:prstGeom prst="rect">
              <a:avLst/>
            </a:prstGeom>
            <a:noFill/>
          </p:spPr>
          <p:txBody>
            <a:bodyPr wrap="none" rtlCol="0">
              <a:spAutoFit/>
            </a:bodyPr>
            <a:lstStyle/>
            <a:p>
              <a:r>
                <a:rPr lang="en-US" sz="1400" dirty="0">
                  <a:solidFill>
                    <a:srgbClr val="CA9925"/>
                  </a:solidFill>
                  <a:latin typeface="Nunito" pitchFamily="2" charset="0"/>
                  <a:ea typeface="Roboto Condensed Light" panose="02000000000000000000" pitchFamily="2" charset="0"/>
                </a:rPr>
                <a:t>Liquidity Pool</a:t>
              </a:r>
            </a:p>
            <a:p>
              <a:r>
                <a:rPr lang="en-US" sz="4400" dirty="0">
                  <a:solidFill>
                    <a:srgbClr val="CA9925"/>
                  </a:solidFill>
                  <a:latin typeface="Montserrat Medium" panose="00000600000000000000" pitchFamily="2" charset="0"/>
                </a:rPr>
                <a:t>25</a:t>
              </a:r>
              <a:r>
                <a:rPr lang="en-US" dirty="0">
                  <a:solidFill>
                    <a:srgbClr val="CA9925"/>
                  </a:solidFill>
                  <a:latin typeface="Montserrat Medium" panose="00000600000000000000" pitchFamily="2" charset="0"/>
                </a:rPr>
                <a:t>%</a:t>
              </a:r>
            </a:p>
          </p:txBody>
        </p:sp>
        <p:cxnSp>
          <p:nvCxnSpPr>
            <p:cNvPr id="162" name="Straight Connector 161"/>
            <p:cNvCxnSpPr/>
            <p:nvPr/>
          </p:nvCxnSpPr>
          <p:spPr>
            <a:xfrm>
              <a:off x="3858343" y="5182163"/>
              <a:ext cx="0" cy="833116"/>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5311019" y="5068011"/>
            <a:ext cx="1380359" cy="984885"/>
            <a:chOff x="2477984" y="5182163"/>
            <a:chExt cx="1380359" cy="984885"/>
          </a:xfrm>
        </p:grpSpPr>
        <p:sp>
          <p:nvSpPr>
            <p:cNvPr id="164" name="TextBox 163"/>
            <p:cNvSpPr txBox="1"/>
            <p:nvPr/>
          </p:nvSpPr>
          <p:spPr>
            <a:xfrm>
              <a:off x="2477984" y="5182163"/>
              <a:ext cx="910827" cy="984885"/>
            </a:xfrm>
            <a:prstGeom prst="rect">
              <a:avLst/>
            </a:prstGeom>
            <a:noFill/>
          </p:spPr>
          <p:txBody>
            <a:bodyPr wrap="none" rtlCol="0">
              <a:spAutoFit/>
            </a:bodyPr>
            <a:lstStyle/>
            <a:p>
              <a:r>
                <a:rPr lang="en-US" sz="1400" dirty="0">
                  <a:solidFill>
                    <a:srgbClr val="CA9925"/>
                  </a:solidFill>
                  <a:latin typeface="Nunito" pitchFamily="2" charset="0"/>
                  <a:ea typeface="Roboto Condensed Light" panose="02000000000000000000" pitchFamily="2" charset="0"/>
                </a:rPr>
                <a:t>Trading</a:t>
              </a:r>
            </a:p>
            <a:p>
              <a:r>
                <a:rPr lang="en-US" sz="4400" dirty="0">
                  <a:solidFill>
                    <a:srgbClr val="CA9925"/>
                  </a:solidFill>
                  <a:latin typeface="Montserrat Medium" panose="00000600000000000000" pitchFamily="2" charset="0"/>
                </a:rPr>
                <a:t>15</a:t>
              </a:r>
              <a:r>
                <a:rPr lang="en-US" dirty="0">
                  <a:solidFill>
                    <a:srgbClr val="CA9925"/>
                  </a:solidFill>
                  <a:latin typeface="Montserrat Medium" panose="00000600000000000000" pitchFamily="2" charset="0"/>
                </a:rPr>
                <a:t>%</a:t>
              </a:r>
            </a:p>
          </p:txBody>
        </p:sp>
        <p:cxnSp>
          <p:nvCxnSpPr>
            <p:cNvPr id="165" name="Straight Connector 164"/>
            <p:cNvCxnSpPr/>
            <p:nvPr/>
          </p:nvCxnSpPr>
          <p:spPr>
            <a:xfrm>
              <a:off x="3858343" y="5182163"/>
              <a:ext cx="0" cy="833116"/>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7221402" y="5068011"/>
            <a:ext cx="2220063" cy="984885"/>
            <a:chOff x="2477984" y="5182163"/>
            <a:chExt cx="2220063" cy="984885"/>
          </a:xfrm>
        </p:grpSpPr>
        <p:sp>
          <p:nvSpPr>
            <p:cNvPr id="167" name="TextBox 166"/>
            <p:cNvSpPr txBox="1"/>
            <p:nvPr/>
          </p:nvSpPr>
          <p:spPr>
            <a:xfrm>
              <a:off x="2477984" y="5182163"/>
              <a:ext cx="1871025" cy="984885"/>
            </a:xfrm>
            <a:prstGeom prst="rect">
              <a:avLst/>
            </a:prstGeom>
            <a:noFill/>
          </p:spPr>
          <p:txBody>
            <a:bodyPr wrap="none" rtlCol="0">
              <a:spAutoFit/>
            </a:bodyPr>
            <a:lstStyle/>
            <a:p>
              <a:r>
                <a:rPr lang="en-US" sz="1400" dirty="0">
                  <a:solidFill>
                    <a:srgbClr val="CA9925"/>
                  </a:solidFill>
                  <a:latin typeface="Nunito" pitchFamily="2" charset="0"/>
                  <a:ea typeface="Roboto Condensed Light" panose="02000000000000000000" pitchFamily="2" charset="0"/>
                </a:rPr>
                <a:t>Merchant Processing</a:t>
              </a:r>
            </a:p>
            <a:p>
              <a:r>
                <a:rPr lang="en-US" sz="4400" dirty="0">
                  <a:solidFill>
                    <a:srgbClr val="CA9925"/>
                  </a:solidFill>
                  <a:latin typeface="Montserrat Medium" panose="00000600000000000000" pitchFamily="2" charset="0"/>
                </a:rPr>
                <a:t>10</a:t>
              </a:r>
              <a:r>
                <a:rPr lang="en-US" dirty="0">
                  <a:solidFill>
                    <a:srgbClr val="CA9925"/>
                  </a:solidFill>
                  <a:latin typeface="Montserrat Medium" panose="00000600000000000000" pitchFamily="2" charset="0"/>
                </a:rPr>
                <a:t>%</a:t>
              </a:r>
            </a:p>
          </p:txBody>
        </p:sp>
        <p:cxnSp>
          <p:nvCxnSpPr>
            <p:cNvPr id="168" name="Straight Connector 167"/>
            <p:cNvCxnSpPr/>
            <p:nvPr/>
          </p:nvCxnSpPr>
          <p:spPr>
            <a:xfrm>
              <a:off x="4698047" y="5182163"/>
              <a:ext cx="0" cy="833116"/>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9740968" y="5068011"/>
            <a:ext cx="963725" cy="984885"/>
          </a:xfrm>
          <a:prstGeom prst="rect">
            <a:avLst/>
          </a:prstGeom>
          <a:noFill/>
        </p:spPr>
        <p:txBody>
          <a:bodyPr wrap="none" rtlCol="0">
            <a:spAutoFit/>
          </a:bodyPr>
          <a:lstStyle/>
          <a:p>
            <a:r>
              <a:rPr lang="en-US" sz="1400" dirty="0">
                <a:solidFill>
                  <a:srgbClr val="CA9925"/>
                </a:solidFill>
                <a:latin typeface="Nunito" pitchFamily="2" charset="0"/>
                <a:ea typeface="Roboto Condensed Light" panose="02000000000000000000" pitchFamily="2" charset="0"/>
              </a:rPr>
              <a:t>Reserve</a:t>
            </a:r>
          </a:p>
          <a:p>
            <a:r>
              <a:rPr lang="en-US" sz="4400" dirty="0">
                <a:solidFill>
                  <a:srgbClr val="CA9925"/>
                </a:solidFill>
                <a:latin typeface="Montserrat Medium" panose="00000600000000000000" pitchFamily="2" charset="0"/>
              </a:rPr>
              <a:t>10</a:t>
            </a:r>
            <a:r>
              <a:rPr lang="en-US" dirty="0">
                <a:solidFill>
                  <a:srgbClr val="CA9925"/>
                </a:solidFill>
                <a:latin typeface="Montserrat Medium" panose="00000600000000000000" pitchFamily="2" charset="0"/>
              </a:rPr>
              <a:t>%</a:t>
            </a:r>
          </a:p>
        </p:txBody>
      </p:sp>
    </p:spTree>
    <p:extLst>
      <p:ext uri="{BB962C8B-B14F-4D97-AF65-F5344CB8AC3E}">
        <p14:creationId xmlns:p14="http://schemas.microsoft.com/office/powerpoint/2010/main" val="4455065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2360" y="399398"/>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Overview of the Crypto Deposit Strategy</a:t>
            </a:r>
          </a:p>
        </p:txBody>
      </p:sp>
      <p:cxnSp>
        <p:nvCxnSpPr>
          <p:cNvPr id="34" name="Straight Connector 33">
            <a:extLst>
              <a:ext uri="{FF2B5EF4-FFF2-40B4-BE49-F238E27FC236}">
                <a16:creationId xmlns:a16="http://schemas.microsoft.com/office/drawing/2014/main" id="{172C56F8-6240-4D41-A183-B9689775BFC7}"/>
              </a:ext>
            </a:extLst>
          </p:cNvPr>
          <p:cNvCxnSpPr>
            <a:cxnSpLocks/>
            <a:endCxn id="46" idx="1"/>
          </p:cNvCxnSpPr>
          <p:nvPr/>
        </p:nvCxnSpPr>
        <p:spPr>
          <a:xfrm flipV="1">
            <a:off x="4443152" y="2760774"/>
            <a:ext cx="1579467" cy="1057044"/>
          </a:xfrm>
          <a:prstGeom prst="line">
            <a:avLst/>
          </a:prstGeom>
          <a:ln w="19050">
            <a:solidFill>
              <a:srgbClr val="CA9925"/>
            </a:solidFill>
            <a:head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E4FBD4-2524-40B2-B750-EDE591F78F4C}"/>
              </a:ext>
            </a:extLst>
          </p:cNvPr>
          <p:cNvCxnSpPr>
            <a:cxnSpLocks/>
            <a:endCxn id="47" idx="1"/>
          </p:cNvCxnSpPr>
          <p:nvPr/>
        </p:nvCxnSpPr>
        <p:spPr>
          <a:xfrm flipV="1">
            <a:off x="4423906" y="3849072"/>
            <a:ext cx="1600693" cy="64839"/>
          </a:xfrm>
          <a:prstGeom prst="line">
            <a:avLst/>
          </a:prstGeom>
          <a:ln w="19050">
            <a:solidFill>
              <a:srgbClr val="CA9925"/>
            </a:solidFill>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9A9584-1C13-4828-9886-86900EE0372F}"/>
              </a:ext>
            </a:extLst>
          </p:cNvPr>
          <p:cNvCxnSpPr>
            <a:cxnSpLocks/>
            <a:endCxn id="48" idx="1"/>
          </p:cNvCxnSpPr>
          <p:nvPr/>
        </p:nvCxnSpPr>
        <p:spPr>
          <a:xfrm>
            <a:off x="4414196" y="4081291"/>
            <a:ext cx="1612383" cy="856079"/>
          </a:xfrm>
          <a:prstGeom prst="line">
            <a:avLst/>
          </a:prstGeom>
          <a:ln w="19050">
            <a:solidFill>
              <a:srgbClr val="CA9925"/>
            </a:solidFill>
            <a:headEnd type="oval"/>
          </a:ln>
        </p:spPr>
        <p:style>
          <a:lnRef idx="1">
            <a:schemeClr val="accent1"/>
          </a:lnRef>
          <a:fillRef idx="0">
            <a:schemeClr val="accent1"/>
          </a:fillRef>
          <a:effectRef idx="0">
            <a:schemeClr val="accent1"/>
          </a:effectRef>
          <a:fontRef idx="minor">
            <a:schemeClr val="tx1"/>
          </a:fontRef>
        </p:style>
      </p:cxnSp>
      <p:sp>
        <p:nvSpPr>
          <p:cNvPr id="46" name="Rounded Rectangle 11">
            <a:extLst>
              <a:ext uri="{FF2B5EF4-FFF2-40B4-BE49-F238E27FC236}">
                <a16:creationId xmlns:a16="http://schemas.microsoft.com/office/drawing/2014/main" id="{8E2238ED-D2C3-4B0C-85B7-FA93C71A50D9}"/>
              </a:ext>
            </a:extLst>
          </p:cNvPr>
          <p:cNvSpPr/>
          <p:nvPr/>
        </p:nvSpPr>
        <p:spPr>
          <a:xfrm>
            <a:off x="6022619" y="2296562"/>
            <a:ext cx="5141817" cy="928423"/>
          </a:xfrm>
          <a:prstGeom prst="roundRect">
            <a:avLst>
              <a:gd name="adj" fmla="val 8880"/>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47" name="Rounded Rectangle 13">
            <a:extLst>
              <a:ext uri="{FF2B5EF4-FFF2-40B4-BE49-F238E27FC236}">
                <a16:creationId xmlns:a16="http://schemas.microsoft.com/office/drawing/2014/main" id="{8020B474-F086-4B4B-92F5-0AFC05FC3235}"/>
              </a:ext>
            </a:extLst>
          </p:cNvPr>
          <p:cNvSpPr/>
          <p:nvPr/>
        </p:nvSpPr>
        <p:spPr>
          <a:xfrm>
            <a:off x="6024599" y="3384860"/>
            <a:ext cx="5141817" cy="928423"/>
          </a:xfrm>
          <a:prstGeom prst="roundRect">
            <a:avLst>
              <a:gd name="adj" fmla="val 88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48" name="Rounded Rectangle 14">
            <a:extLst>
              <a:ext uri="{FF2B5EF4-FFF2-40B4-BE49-F238E27FC236}">
                <a16:creationId xmlns:a16="http://schemas.microsoft.com/office/drawing/2014/main" id="{55653320-40D9-4A21-8FED-37E75CDF15C9}"/>
              </a:ext>
            </a:extLst>
          </p:cNvPr>
          <p:cNvSpPr/>
          <p:nvPr/>
        </p:nvSpPr>
        <p:spPr>
          <a:xfrm>
            <a:off x="6026579" y="4473158"/>
            <a:ext cx="5141817" cy="928423"/>
          </a:xfrm>
          <a:prstGeom prst="roundRect">
            <a:avLst>
              <a:gd name="adj" fmla="val 8880"/>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51" name="TextBox 50">
            <a:extLst>
              <a:ext uri="{FF2B5EF4-FFF2-40B4-BE49-F238E27FC236}">
                <a16:creationId xmlns:a16="http://schemas.microsoft.com/office/drawing/2014/main" id="{DD03584A-E2F6-4AD7-A314-BD33295C7FC6}"/>
              </a:ext>
            </a:extLst>
          </p:cNvPr>
          <p:cNvSpPr txBox="1"/>
          <p:nvPr/>
        </p:nvSpPr>
        <p:spPr>
          <a:xfrm>
            <a:off x="6201337" y="2563322"/>
            <a:ext cx="4784380" cy="307777"/>
          </a:xfrm>
          <a:prstGeom prst="rect">
            <a:avLst/>
          </a:prstGeom>
          <a:noFill/>
        </p:spPr>
        <p:txBody>
          <a:bodyPr wrap="square" rtlCol="0">
            <a:spAutoFit/>
          </a:bodyPr>
          <a:lstStyle/>
          <a:p>
            <a:r>
              <a:rPr lang="en-US" altLang="ko-KR" sz="1400" dirty="0" err="1">
                <a:solidFill>
                  <a:schemeClr val="bg1"/>
                </a:solidFill>
                <a:latin typeface="Nunito" pitchFamily="2" charset="0"/>
                <a:cs typeface="Arial" pitchFamily="34" charset="0"/>
              </a:rPr>
              <a:t>iWon</a:t>
            </a:r>
            <a:r>
              <a:rPr lang="en-US" altLang="ko-KR" sz="1400" dirty="0">
                <a:solidFill>
                  <a:schemeClr val="bg1"/>
                </a:solidFill>
                <a:latin typeface="Nunito" pitchFamily="2" charset="0"/>
                <a:cs typeface="Arial" pitchFamily="34" charset="0"/>
              </a:rPr>
              <a:t> generates 3% weekly growth on member deposits.</a:t>
            </a:r>
          </a:p>
        </p:txBody>
      </p:sp>
      <p:sp>
        <p:nvSpPr>
          <p:cNvPr id="73" name="Rectangle 72"/>
          <p:cNvSpPr/>
          <p:nvPr/>
        </p:nvSpPr>
        <p:spPr>
          <a:xfrm>
            <a:off x="432360" y="831320"/>
            <a:ext cx="11180519" cy="369332"/>
          </a:xfrm>
          <a:prstGeom prst="rect">
            <a:avLst/>
          </a:prstGeom>
          <a:noFill/>
          <a:ln>
            <a:noFill/>
          </a:ln>
        </p:spPr>
        <p:txBody>
          <a:bodyPr wrap="square">
            <a:spAutoFit/>
          </a:bodyPr>
          <a:lstStyle/>
          <a:p>
            <a:pPr algn="ctr"/>
            <a:r>
              <a:rPr lang="en-US" dirty="0" err="1">
                <a:latin typeface="Nunito" pitchFamily="2" charset="0"/>
                <a:ea typeface="Roboto" panose="02000000000000000000" pitchFamily="2" charset="0"/>
              </a:rPr>
              <a:t>iWon</a:t>
            </a:r>
            <a:r>
              <a:rPr lang="en-US" dirty="0">
                <a:latin typeface="Nunito" pitchFamily="2" charset="0"/>
                <a:ea typeface="Roboto" panose="02000000000000000000" pitchFamily="2" charset="0"/>
              </a:rPr>
              <a:t> Members Get</a:t>
            </a:r>
          </a:p>
        </p:txBody>
      </p:sp>
      <p:sp>
        <p:nvSpPr>
          <p:cNvPr id="74" name="TextBox 73">
            <a:extLst>
              <a:ext uri="{FF2B5EF4-FFF2-40B4-BE49-F238E27FC236}">
                <a16:creationId xmlns:a16="http://schemas.microsoft.com/office/drawing/2014/main" id="{DD03584A-E2F6-4AD7-A314-BD33295C7FC6}"/>
              </a:ext>
            </a:extLst>
          </p:cNvPr>
          <p:cNvSpPr txBox="1"/>
          <p:nvPr/>
        </p:nvSpPr>
        <p:spPr>
          <a:xfrm>
            <a:off x="6201336" y="3587462"/>
            <a:ext cx="5108283" cy="523220"/>
          </a:xfrm>
          <a:prstGeom prst="rect">
            <a:avLst/>
          </a:prstGeom>
          <a:noFill/>
        </p:spPr>
        <p:txBody>
          <a:bodyPr wrap="square" rtlCol="0">
            <a:spAutoFit/>
          </a:bodyPr>
          <a:lstStyle/>
          <a:p>
            <a:r>
              <a:rPr lang="en-US" altLang="ko-KR" sz="1400" dirty="0">
                <a:solidFill>
                  <a:schemeClr val="bg1"/>
                </a:solidFill>
                <a:latin typeface="Nunito" pitchFamily="2" charset="0"/>
                <a:cs typeface="Arial" pitchFamily="34" charset="0"/>
              </a:rPr>
              <a:t>Membership includes a referral program that offers 3%</a:t>
            </a:r>
          </a:p>
          <a:p>
            <a:r>
              <a:rPr lang="en-US" altLang="ko-KR" sz="1400" dirty="0">
                <a:solidFill>
                  <a:schemeClr val="bg1"/>
                </a:solidFill>
                <a:latin typeface="Nunito" pitchFamily="2" charset="0"/>
                <a:cs typeface="Arial" pitchFamily="34" charset="0"/>
              </a:rPr>
              <a:t>commission from the 4th generation of referred investors.</a:t>
            </a:r>
          </a:p>
        </p:txBody>
      </p:sp>
      <p:sp>
        <p:nvSpPr>
          <p:cNvPr id="75" name="TextBox 74">
            <a:extLst>
              <a:ext uri="{FF2B5EF4-FFF2-40B4-BE49-F238E27FC236}">
                <a16:creationId xmlns:a16="http://schemas.microsoft.com/office/drawing/2014/main" id="{DD03584A-E2F6-4AD7-A314-BD33295C7FC6}"/>
              </a:ext>
            </a:extLst>
          </p:cNvPr>
          <p:cNvSpPr txBox="1"/>
          <p:nvPr/>
        </p:nvSpPr>
        <p:spPr>
          <a:xfrm>
            <a:off x="6201337" y="4675759"/>
            <a:ext cx="4784380" cy="523220"/>
          </a:xfrm>
          <a:prstGeom prst="rect">
            <a:avLst/>
          </a:prstGeom>
          <a:noFill/>
        </p:spPr>
        <p:txBody>
          <a:bodyPr wrap="square" rtlCol="0">
            <a:spAutoFit/>
          </a:bodyPr>
          <a:lstStyle/>
          <a:p>
            <a:r>
              <a:rPr lang="en-US" altLang="ko-KR" sz="1400" dirty="0" err="1">
                <a:solidFill>
                  <a:schemeClr val="bg1"/>
                </a:solidFill>
                <a:latin typeface="Nunito" pitchFamily="2" charset="0"/>
                <a:cs typeface="Arial" pitchFamily="34" charset="0"/>
              </a:rPr>
              <a:t>iWon</a:t>
            </a:r>
            <a:r>
              <a:rPr lang="en-US" altLang="ko-KR" sz="1400" dirty="0">
                <a:solidFill>
                  <a:schemeClr val="bg1"/>
                </a:solidFill>
                <a:latin typeface="Nunito" pitchFamily="2" charset="0"/>
                <a:cs typeface="Arial" pitchFamily="34" charset="0"/>
              </a:rPr>
              <a:t> encourages both member deposits and building a referral network.</a:t>
            </a:r>
          </a:p>
        </p:txBody>
      </p:sp>
      <p:grpSp>
        <p:nvGrpSpPr>
          <p:cNvPr id="77" name="Group 76"/>
          <p:cNvGrpSpPr/>
          <p:nvPr/>
        </p:nvGrpSpPr>
        <p:grpSpPr>
          <a:xfrm>
            <a:off x="1316535" y="1912306"/>
            <a:ext cx="3554861" cy="3554861"/>
            <a:chOff x="953589" y="1985554"/>
            <a:chExt cx="3554861" cy="3554861"/>
          </a:xfrm>
        </p:grpSpPr>
        <p:sp>
          <p:nvSpPr>
            <p:cNvPr id="78" name="Oval 77"/>
            <p:cNvSpPr/>
            <p:nvPr/>
          </p:nvSpPr>
          <p:spPr>
            <a:xfrm>
              <a:off x="953589" y="1985554"/>
              <a:ext cx="3554861" cy="3554861"/>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191531" y="2223497"/>
              <a:ext cx="3078976" cy="3078976"/>
            </a:xfrm>
            <a:prstGeom prst="ellipse">
              <a:avLst/>
            </a:prstGeom>
            <a:solidFill>
              <a:schemeClr val="bg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D655C747-F100-44F0-A420-3EAD77CDF30C}"/>
              </a:ext>
            </a:extLst>
          </p:cNvPr>
          <p:cNvSpPr txBox="1"/>
          <p:nvPr/>
        </p:nvSpPr>
        <p:spPr>
          <a:xfrm>
            <a:off x="1714548" y="2815685"/>
            <a:ext cx="2806363" cy="1754326"/>
          </a:xfrm>
          <a:prstGeom prst="rect">
            <a:avLst/>
          </a:prstGeom>
          <a:noFill/>
        </p:spPr>
        <p:txBody>
          <a:bodyPr wrap="square" rtlCol="0">
            <a:spAutoFit/>
          </a:bodyPr>
          <a:lstStyle/>
          <a:p>
            <a:pPr algn="ctr"/>
            <a:r>
              <a:rPr lang="en-US" sz="1200" dirty="0">
                <a:latin typeface="Nunito" pitchFamily="2" charset="0"/>
              </a:rPr>
              <a:t>The iWon members platform </a:t>
            </a:r>
          </a:p>
          <a:p>
            <a:pPr algn="ctr"/>
            <a:r>
              <a:rPr lang="en-US" sz="1200" dirty="0">
                <a:latin typeface="Nunito" pitchFamily="2" charset="0"/>
              </a:rPr>
              <a:t>is committed to offering users a trustworthy, secure, and user-friendly cryptocurrency experience. Our goal is to make cryptocurrency available to all, no matter their level of expertise, while ensuring a smooth and secure environment for long-term growth and success. </a:t>
            </a:r>
            <a:endParaRPr lang="ko-KR" altLang="en-US" sz="1200" dirty="0">
              <a:latin typeface="Nunito" pitchFamily="2" charset="0"/>
            </a:endParaRPr>
          </a:p>
        </p:txBody>
      </p:sp>
    </p:spTree>
    <p:extLst>
      <p:ext uri="{BB962C8B-B14F-4D97-AF65-F5344CB8AC3E}">
        <p14:creationId xmlns:p14="http://schemas.microsoft.com/office/powerpoint/2010/main" val="30251576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40"/>
        <p:cNvGrpSpPr/>
        <p:nvPr/>
      </p:nvGrpSpPr>
      <p:grpSpPr>
        <a:xfrm>
          <a:off x="0" y="0"/>
          <a:ext cx="0" cy="0"/>
          <a:chOff x="0" y="0"/>
          <a:chExt cx="0" cy="0"/>
        </a:xfrm>
      </p:grpSpPr>
      <p:sp>
        <p:nvSpPr>
          <p:cNvPr id="65" name="Rectangle 64"/>
          <p:cNvSpPr/>
          <p:nvPr/>
        </p:nvSpPr>
        <p:spPr>
          <a:xfrm>
            <a:off x="588989" y="5403854"/>
            <a:ext cx="2407510" cy="587829"/>
          </a:xfrm>
          <a:prstGeom prst="rect">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88989" y="4342394"/>
            <a:ext cx="2407510" cy="587829"/>
          </a:xfrm>
          <a:prstGeom prst="rect">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88989" y="3280934"/>
            <a:ext cx="2407510" cy="587829"/>
          </a:xfrm>
          <a:prstGeom prst="rect">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8989" y="2220311"/>
            <a:ext cx="2407510" cy="587829"/>
          </a:xfrm>
          <a:prstGeom prst="rect">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8862" y="315784"/>
            <a:ext cx="6494277"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WAYS TO EARN</a:t>
            </a:r>
          </a:p>
        </p:txBody>
      </p:sp>
      <p:sp>
        <p:nvSpPr>
          <p:cNvPr id="27" name="Rectangle 26"/>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8863" y="2091269"/>
            <a:ext cx="2717073" cy="844240"/>
          </a:xfrm>
          <a:prstGeom prst="rect">
            <a:avLst/>
          </a:prstGeom>
          <a:solidFill>
            <a:schemeClr val="tx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48863" y="3152730"/>
            <a:ext cx="2717073" cy="844240"/>
          </a:xfrm>
          <a:prstGeom prst="rect">
            <a:avLst/>
          </a:prstGeom>
          <a:solidFill>
            <a:schemeClr val="tx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848863" y="4214191"/>
            <a:ext cx="2717073" cy="844240"/>
          </a:xfrm>
          <a:prstGeom prst="rect">
            <a:avLst/>
          </a:prstGeom>
          <a:solidFill>
            <a:schemeClr val="tx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48863" y="5275652"/>
            <a:ext cx="2717073" cy="844240"/>
          </a:xfrm>
          <a:prstGeom prst="rect">
            <a:avLst/>
          </a:prstGeom>
          <a:solidFill>
            <a:schemeClr val="tx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761878" y="2091269"/>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761878" y="3152730"/>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61878" y="4214191"/>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761878" y="5275652"/>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674893" y="2091269"/>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74893" y="3152730"/>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674893" y="4214191"/>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674893" y="5275652"/>
            <a:ext cx="2717073" cy="844240"/>
          </a:xfrm>
          <a:prstGeom prst="rect">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779295" y="3190129"/>
            <a:ext cx="2554335" cy="769441"/>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Earn 3% on Direct Referrals </a:t>
            </a:r>
          </a:p>
          <a:p>
            <a:pPr marL="171450" indent="-171450">
              <a:buFont typeface="Wingdings" panose="05000000000000000000" pitchFamily="2" charset="2"/>
              <a:buChar char="Ø"/>
            </a:pPr>
            <a:r>
              <a:rPr lang="en-US" sz="1100" dirty="0">
                <a:solidFill>
                  <a:schemeClr val="bg1"/>
                </a:solidFill>
                <a:latin typeface="Nunito" pitchFamily="2" charset="0"/>
              </a:rPr>
              <a:t>24/hour Team Support </a:t>
            </a:r>
          </a:p>
          <a:p>
            <a:pPr marL="171450" indent="-171450">
              <a:buFont typeface="Wingdings" panose="05000000000000000000" pitchFamily="2" charset="2"/>
              <a:buChar char="Ø"/>
            </a:pPr>
            <a:r>
              <a:rPr lang="en-US" sz="1100" dirty="0">
                <a:solidFill>
                  <a:schemeClr val="bg1"/>
                </a:solidFill>
                <a:latin typeface="Nunito" pitchFamily="2" charset="0"/>
              </a:rPr>
              <a:t>Earn every time a team member makes a deposit.</a:t>
            </a:r>
          </a:p>
        </p:txBody>
      </p:sp>
      <p:sp>
        <p:nvSpPr>
          <p:cNvPr id="49" name="Rectangle 48"/>
          <p:cNvSpPr/>
          <p:nvPr/>
        </p:nvSpPr>
        <p:spPr>
          <a:xfrm>
            <a:off x="8736662" y="3287830"/>
            <a:ext cx="2554335" cy="600164"/>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Full features</a:t>
            </a:r>
          </a:p>
          <a:p>
            <a:pPr marL="171450" indent="-171450">
              <a:buFont typeface="Wingdings" panose="05000000000000000000" pitchFamily="2" charset="2"/>
              <a:buChar char="Ø"/>
            </a:pPr>
            <a:r>
              <a:rPr lang="en-US" sz="1100" dirty="0">
                <a:solidFill>
                  <a:schemeClr val="bg1"/>
                </a:solidFill>
                <a:latin typeface="Nunito" pitchFamily="2" charset="0"/>
              </a:rPr>
              <a:t>Priority support</a:t>
            </a:r>
          </a:p>
          <a:p>
            <a:pPr marL="171450" indent="-171450">
              <a:buFont typeface="Wingdings" panose="05000000000000000000" pitchFamily="2" charset="2"/>
              <a:buChar char="Ø"/>
            </a:pPr>
            <a:r>
              <a:rPr lang="en-US" sz="1100" dirty="0">
                <a:solidFill>
                  <a:schemeClr val="bg1"/>
                </a:solidFill>
                <a:latin typeface="Nunito" pitchFamily="2" charset="0"/>
              </a:rPr>
              <a:t>Full customization</a:t>
            </a:r>
          </a:p>
        </p:txBody>
      </p:sp>
      <p:sp>
        <p:nvSpPr>
          <p:cNvPr id="50" name="Rectangle 49"/>
          <p:cNvSpPr/>
          <p:nvPr/>
        </p:nvSpPr>
        <p:spPr>
          <a:xfrm>
            <a:off x="8736663" y="2405854"/>
            <a:ext cx="2554335" cy="261610"/>
          </a:xfrm>
          <a:prstGeom prst="rect">
            <a:avLst/>
          </a:prstGeom>
        </p:spPr>
        <p:txBody>
          <a:bodyPr wrap="square">
            <a:spAutoFit/>
          </a:bodyPr>
          <a:lstStyle/>
          <a:p>
            <a:r>
              <a:rPr lang="en-US" sz="1100" dirty="0">
                <a:solidFill>
                  <a:schemeClr val="bg1"/>
                </a:solidFill>
                <a:latin typeface="Nunito" pitchFamily="2" charset="0"/>
              </a:rPr>
              <a:t>Members Only</a:t>
            </a:r>
          </a:p>
        </p:txBody>
      </p:sp>
      <p:sp>
        <p:nvSpPr>
          <p:cNvPr id="51" name="Rectangle 50"/>
          <p:cNvSpPr/>
          <p:nvPr/>
        </p:nvSpPr>
        <p:spPr>
          <a:xfrm>
            <a:off x="8736663" y="4420866"/>
            <a:ext cx="2554335" cy="430887"/>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Unlimited usage</a:t>
            </a:r>
          </a:p>
          <a:p>
            <a:pPr marL="171450" indent="-171450">
              <a:buFont typeface="Wingdings" panose="05000000000000000000" pitchFamily="2" charset="2"/>
              <a:buChar char="Ø"/>
            </a:pPr>
            <a:r>
              <a:rPr lang="en-US" sz="1100" dirty="0">
                <a:solidFill>
                  <a:schemeClr val="bg1"/>
                </a:solidFill>
                <a:latin typeface="Nunito" pitchFamily="2" charset="0"/>
              </a:rPr>
              <a:t>4 Generations</a:t>
            </a:r>
          </a:p>
        </p:txBody>
      </p:sp>
      <p:sp>
        <p:nvSpPr>
          <p:cNvPr id="52" name="Rectangle 51"/>
          <p:cNvSpPr/>
          <p:nvPr/>
        </p:nvSpPr>
        <p:spPr>
          <a:xfrm>
            <a:off x="8736663" y="5566966"/>
            <a:ext cx="2554335" cy="261610"/>
          </a:xfrm>
          <a:prstGeom prst="rect">
            <a:avLst/>
          </a:prstGeom>
        </p:spPr>
        <p:txBody>
          <a:bodyPr wrap="square">
            <a:spAutoFit/>
          </a:bodyPr>
          <a:lstStyle/>
          <a:p>
            <a:r>
              <a:rPr lang="en-US" sz="1100" dirty="0">
                <a:solidFill>
                  <a:schemeClr val="bg1"/>
                </a:solidFill>
                <a:latin typeface="Nunito" pitchFamily="2" charset="0"/>
              </a:rPr>
              <a:t>Premium member support</a:t>
            </a:r>
          </a:p>
        </p:txBody>
      </p:sp>
      <p:sp>
        <p:nvSpPr>
          <p:cNvPr id="53" name="Rectangle 52"/>
          <p:cNvSpPr/>
          <p:nvPr/>
        </p:nvSpPr>
        <p:spPr>
          <a:xfrm>
            <a:off x="5857324" y="2405854"/>
            <a:ext cx="2554335" cy="261610"/>
          </a:xfrm>
          <a:prstGeom prst="rect">
            <a:avLst/>
          </a:prstGeom>
        </p:spPr>
        <p:txBody>
          <a:bodyPr wrap="square">
            <a:spAutoFit/>
          </a:bodyPr>
          <a:lstStyle/>
          <a:p>
            <a:r>
              <a:rPr lang="en-US" sz="1100" dirty="0">
                <a:solidFill>
                  <a:schemeClr val="bg1"/>
                </a:solidFill>
                <a:latin typeface="Nunito" pitchFamily="2" charset="0"/>
              </a:rPr>
              <a:t>Members Only</a:t>
            </a:r>
          </a:p>
        </p:txBody>
      </p:sp>
      <p:sp>
        <p:nvSpPr>
          <p:cNvPr id="54" name="Rectangle 53"/>
          <p:cNvSpPr/>
          <p:nvPr/>
        </p:nvSpPr>
        <p:spPr>
          <a:xfrm>
            <a:off x="5857324" y="4431943"/>
            <a:ext cx="2621626" cy="430887"/>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No limit on team members deposits.</a:t>
            </a:r>
          </a:p>
          <a:p>
            <a:pPr marL="171450" indent="-171450">
              <a:buFont typeface="Wingdings" panose="05000000000000000000" pitchFamily="2" charset="2"/>
              <a:buChar char="Ø"/>
            </a:pPr>
            <a:r>
              <a:rPr lang="en-US" sz="1100" dirty="0">
                <a:solidFill>
                  <a:schemeClr val="bg1"/>
                </a:solidFill>
                <a:latin typeface="Nunito" pitchFamily="2" charset="0"/>
              </a:rPr>
              <a:t>Free Team Transfers</a:t>
            </a:r>
          </a:p>
        </p:txBody>
      </p:sp>
      <p:sp>
        <p:nvSpPr>
          <p:cNvPr id="55" name="Rectangle 54"/>
          <p:cNvSpPr/>
          <p:nvPr/>
        </p:nvSpPr>
        <p:spPr>
          <a:xfrm>
            <a:off x="5857324" y="5482328"/>
            <a:ext cx="2554335" cy="430887"/>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Custom referral links</a:t>
            </a:r>
          </a:p>
          <a:p>
            <a:pPr marL="171450" indent="-171450">
              <a:buFont typeface="Wingdings" panose="05000000000000000000" pitchFamily="2" charset="2"/>
              <a:buChar char="Ø"/>
            </a:pPr>
            <a:r>
              <a:rPr lang="en-US" sz="1100" dirty="0">
                <a:solidFill>
                  <a:schemeClr val="bg1"/>
                </a:solidFill>
                <a:latin typeface="Nunito" pitchFamily="2" charset="0"/>
              </a:rPr>
              <a:t>Priority Support</a:t>
            </a:r>
          </a:p>
        </p:txBody>
      </p:sp>
      <p:sp>
        <p:nvSpPr>
          <p:cNvPr id="56" name="Rectangle 55"/>
          <p:cNvSpPr/>
          <p:nvPr/>
        </p:nvSpPr>
        <p:spPr>
          <a:xfrm>
            <a:off x="2920160" y="2415413"/>
            <a:ext cx="2554335" cy="261610"/>
          </a:xfrm>
          <a:prstGeom prst="rect">
            <a:avLst/>
          </a:prstGeom>
        </p:spPr>
        <p:txBody>
          <a:bodyPr wrap="square">
            <a:spAutoFit/>
          </a:bodyPr>
          <a:lstStyle/>
          <a:p>
            <a:r>
              <a:rPr lang="en-US" sz="1100" dirty="0">
                <a:solidFill>
                  <a:schemeClr val="bg1"/>
                </a:solidFill>
                <a:latin typeface="Nunito" pitchFamily="2" charset="0"/>
              </a:rPr>
              <a:t>Min. $100 Member Deposit</a:t>
            </a:r>
          </a:p>
        </p:txBody>
      </p:sp>
      <p:sp>
        <p:nvSpPr>
          <p:cNvPr id="57" name="Rectangle 56"/>
          <p:cNvSpPr/>
          <p:nvPr/>
        </p:nvSpPr>
        <p:spPr>
          <a:xfrm>
            <a:off x="2920160" y="4420867"/>
            <a:ext cx="2554335" cy="430887"/>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Unlimited Profit Withdrawals</a:t>
            </a:r>
          </a:p>
          <a:p>
            <a:pPr marL="171450" indent="-171450">
              <a:buFont typeface="Wingdings" panose="05000000000000000000" pitchFamily="2" charset="2"/>
              <a:buChar char="Ø"/>
            </a:pPr>
            <a:r>
              <a:rPr lang="en-US" sz="1100" dirty="0">
                <a:solidFill>
                  <a:schemeClr val="bg1"/>
                </a:solidFill>
                <a:latin typeface="Nunito" pitchFamily="2" charset="0"/>
              </a:rPr>
              <a:t>Free Member to Member Transfers</a:t>
            </a:r>
          </a:p>
        </p:txBody>
      </p:sp>
      <p:sp>
        <p:nvSpPr>
          <p:cNvPr id="58" name="Rectangle 57"/>
          <p:cNvSpPr/>
          <p:nvPr/>
        </p:nvSpPr>
        <p:spPr>
          <a:xfrm>
            <a:off x="2920160" y="5566967"/>
            <a:ext cx="2554335" cy="261610"/>
          </a:xfrm>
          <a:prstGeom prst="rect">
            <a:avLst/>
          </a:prstGeom>
        </p:spPr>
        <p:txBody>
          <a:bodyPr wrap="square">
            <a:spAutoFit/>
          </a:bodyPr>
          <a:lstStyle/>
          <a:p>
            <a:r>
              <a:rPr lang="en-US" sz="1100" dirty="0">
                <a:solidFill>
                  <a:schemeClr val="bg1"/>
                </a:solidFill>
                <a:latin typeface="Nunito" pitchFamily="2" charset="0"/>
              </a:rPr>
              <a:t>No additional services included</a:t>
            </a:r>
          </a:p>
        </p:txBody>
      </p:sp>
      <p:sp>
        <p:nvSpPr>
          <p:cNvPr id="59" name="Rectangle 58"/>
          <p:cNvSpPr/>
          <p:nvPr/>
        </p:nvSpPr>
        <p:spPr>
          <a:xfrm>
            <a:off x="2930231" y="3274767"/>
            <a:ext cx="2554335" cy="600164"/>
          </a:xfrm>
          <a:prstGeom prst="rect">
            <a:avLst/>
          </a:prstGeom>
        </p:spPr>
        <p:txBody>
          <a:bodyPr wrap="square">
            <a:spAutoFit/>
          </a:bodyPr>
          <a:lstStyle/>
          <a:p>
            <a:pPr marL="171450" indent="-171450">
              <a:buFont typeface="Wingdings" panose="05000000000000000000" pitchFamily="2" charset="2"/>
              <a:buChar char="Ø"/>
            </a:pPr>
            <a:r>
              <a:rPr lang="en-US" sz="1100" dirty="0">
                <a:solidFill>
                  <a:schemeClr val="bg1"/>
                </a:solidFill>
                <a:latin typeface="Nunito" pitchFamily="2" charset="0"/>
              </a:rPr>
              <a:t>Earn up to 3% on deposits</a:t>
            </a:r>
          </a:p>
          <a:p>
            <a:pPr marL="171450" indent="-171450">
              <a:buFont typeface="Wingdings" panose="05000000000000000000" pitchFamily="2" charset="2"/>
              <a:buChar char="Ø"/>
            </a:pPr>
            <a:r>
              <a:rPr lang="en-US" sz="1100" dirty="0">
                <a:solidFill>
                  <a:schemeClr val="bg1"/>
                </a:solidFill>
                <a:latin typeface="Nunito" pitchFamily="2" charset="0"/>
              </a:rPr>
              <a:t>24/hour Chat Support</a:t>
            </a:r>
          </a:p>
          <a:p>
            <a:pPr marL="171450" indent="-171450">
              <a:buFont typeface="Wingdings" panose="05000000000000000000" pitchFamily="2" charset="2"/>
              <a:buChar char="Ø"/>
            </a:pPr>
            <a:r>
              <a:rPr lang="en-US" sz="1100" dirty="0">
                <a:solidFill>
                  <a:schemeClr val="bg1"/>
                </a:solidFill>
                <a:latin typeface="Nunito" pitchFamily="2" charset="0"/>
              </a:rPr>
              <a:t>Immediate Withdrawals</a:t>
            </a:r>
          </a:p>
        </p:txBody>
      </p:sp>
      <p:sp>
        <p:nvSpPr>
          <p:cNvPr id="60" name="Rectangle 59"/>
          <p:cNvSpPr/>
          <p:nvPr/>
        </p:nvSpPr>
        <p:spPr>
          <a:xfrm>
            <a:off x="2848862" y="1280425"/>
            <a:ext cx="2717073" cy="588941"/>
          </a:xfrm>
          <a:prstGeom prst="rect">
            <a:avLst/>
          </a:prstGeom>
          <a:solidFill>
            <a:srgbClr val="CA9925"/>
          </a:solidFill>
          <a:ln>
            <a:solidFill>
              <a:srgbClr val="E4C2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761878" y="1280425"/>
            <a:ext cx="2717073" cy="588941"/>
          </a:xfrm>
          <a:prstGeom prst="rect">
            <a:avLst/>
          </a:prstGeom>
          <a:solidFill>
            <a:srgbClr val="CA9925"/>
          </a:solidFill>
          <a:ln>
            <a:solidFill>
              <a:srgbClr val="E4C2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74893" y="1280425"/>
            <a:ext cx="2717073" cy="588941"/>
          </a:xfrm>
          <a:prstGeom prst="rect">
            <a:avLst/>
          </a:prstGeom>
          <a:solidFill>
            <a:srgbClr val="CA9925"/>
          </a:solidFill>
          <a:ln>
            <a:solidFill>
              <a:srgbClr val="E4C2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93015" y="2354849"/>
            <a:ext cx="1059906" cy="338554"/>
          </a:xfrm>
          <a:prstGeom prst="rect">
            <a:avLst/>
          </a:prstGeom>
        </p:spPr>
        <p:txBody>
          <a:bodyPr wrap="none">
            <a:spAutoFit/>
          </a:bodyPr>
          <a:lstStyle/>
          <a:p>
            <a:pPr algn="r"/>
            <a:r>
              <a:rPr lang="en-US" sz="1600" dirty="0">
                <a:solidFill>
                  <a:schemeClr val="bg1">
                    <a:lumMod val="95000"/>
                  </a:schemeClr>
                </a:solidFill>
                <a:latin typeface="Roboto" panose="02000000000000000000" pitchFamily="2" charset="0"/>
                <a:ea typeface="Roboto" panose="02000000000000000000" pitchFamily="2" charset="0"/>
              </a:rPr>
              <a:t>Minimum</a:t>
            </a:r>
          </a:p>
        </p:txBody>
      </p:sp>
      <p:sp>
        <p:nvSpPr>
          <p:cNvPr id="66" name="Rectangle 65"/>
          <p:cNvSpPr/>
          <p:nvPr/>
        </p:nvSpPr>
        <p:spPr>
          <a:xfrm>
            <a:off x="1658739" y="3410909"/>
            <a:ext cx="994182" cy="338554"/>
          </a:xfrm>
          <a:prstGeom prst="rect">
            <a:avLst/>
          </a:prstGeom>
        </p:spPr>
        <p:txBody>
          <a:bodyPr wrap="none">
            <a:spAutoFit/>
          </a:bodyPr>
          <a:lstStyle/>
          <a:p>
            <a:pPr algn="r"/>
            <a:r>
              <a:rPr lang="en-US" sz="1600" dirty="0">
                <a:solidFill>
                  <a:schemeClr val="bg1">
                    <a:lumMod val="95000"/>
                  </a:schemeClr>
                </a:solidFill>
                <a:latin typeface="Roboto" panose="02000000000000000000" pitchFamily="2" charset="0"/>
                <a:ea typeface="Roboto" panose="02000000000000000000" pitchFamily="2" charset="0"/>
              </a:rPr>
              <a:t>Features</a:t>
            </a:r>
          </a:p>
        </p:txBody>
      </p:sp>
      <p:sp>
        <p:nvSpPr>
          <p:cNvPr id="67" name="Rectangle 66"/>
          <p:cNvSpPr/>
          <p:nvPr/>
        </p:nvSpPr>
        <p:spPr>
          <a:xfrm>
            <a:off x="350723" y="5553175"/>
            <a:ext cx="2302198" cy="338554"/>
          </a:xfrm>
          <a:prstGeom prst="rect">
            <a:avLst/>
          </a:prstGeom>
        </p:spPr>
        <p:txBody>
          <a:bodyPr wrap="square">
            <a:spAutoFit/>
          </a:bodyPr>
          <a:lstStyle/>
          <a:p>
            <a:pPr algn="r"/>
            <a:r>
              <a:rPr lang="en-US" sz="1600" dirty="0">
                <a:solidFill>
                  <a:schemeClr val="bg1">
                    <a:lumMod val="95000"/>
                  </a:schemeClr>
                </a:solidFill>
                <a:latin typeface="Roboto" panose="02000000000000000000" pitchFamily="2" charset="0"/>
                <a:ea typeface="Roboto" panose="02000000000000000000" pitchFamily="2" charset="0"/>
              </a:rPr>
              <a:t>Additional Services</a:t>
            </a:r>
          </a:p>
        </p:txBody>
      </p:sp>
      <p:sp>
        <p:nvSpPr>
          <p:cNvPr id="68" name="Rectangle 67"/>
          <p:cNvSpPr/>
          <p:nvPr/>
        </p:nvSpPr>
        <p:spPr>
          <a:xfrm>
            <a:off x="1100921" y="4477055"/>
            <a:ext cx="1552000" cy="338554"/>
          </a:xfrm>
          <a:prstGeom prst="rect">
            <a:avLst/>
          </a:prstGeom>
        </p:spPr>
        <p:txBody>
          <a:bodyPr wrap="square">
            <a:spAutoFit/>
          </a:bodyPr>
          <a:lstStyle/>
          <a:p>
            <a:pPr algn="r"/>
            <a:r>
              <a:rPr lang="en-US" sz="1600" dirty="0">
                <a:solidFill>
                  <a:schemeClr val="bg1">
                    <a:lumMod val="95000"/>
                  </a:schemeClr>
                </a:solidFill>
                <a:latin typeface="Roboto" panose="02000000000000000000" pitchFamily="2" charset="0"/>
                <a:ea typeface="Roboto" panose="02000000000000000000" pitchFamily="2" charset="0"/>
              </a:rPr>
              <a:t>Usage Limits</a:t>
            </a:r>
          </a:p>
        </p:txBody>
      </p:sp>
      <p:sp>
        <p:nvSpPr>
          <p:cNvPr id="69" name="Rectangle 68"/>
          <p:cNvSpPr/>
          <p:nvPr/>
        </p:nvSpPr>
        <p:spPr>
          <a:xfrm>
            <a:off x="2920160" y="1411655"/>
            <a:ext cx="1853392" cy="338554"/>
          </a:xfrm>
          <a:prstGeom prst="rect">
            <a:avLst/>
          </a:prstGeom>
        </p:spPr>
        <p:txBody>
          <a:bodyPr wrap="none">
            <a:spAutoFit/>
          </a:bodyPr>
          <a:lstStyle/>
          <a:p>
            <a:r>
              <a:rPr lang="en-US" sz="1600" dirty="0">
                <a:solidFill>
                  <a:schemeClr val="bg1">
                    <a:lumMod val="95000"/>
                  </a:schemeClr>
                </a:solidFill>
                <a:latin typeface="Roboto" panose="02000000000000000000" pitchFamily="2" charset="0"/>
                <a:ea typeface="Roboto" panose="02000000000000000000" pitchFamily="2" charset="0"/>
              </a:rPr>
              <a:t>Member Deposits </a:t>
            </a:r>
          </a:p>
        </p:txBody>
      </p:sp>
      <p:sp>
        <p:nvSpPr>
          <p:cNvPr id="70" name="Rectangle 69"/>
          <p:cNvSpPr/>
          <p:nvPr/>
        </p:nvSpPr>
        <p:spPr>
          <a:xfrm>
            <a:off x="5857324" y="1411655"/>
            <a:ext cx="1005403" cy="338554"/>
          </a:xfrm>
          <a:prstGeom prst="rect">
            <a:avLst/>
          </a:prstGeom>
        </p:spPr>
        <p:txBody>
          <a:bodyPr wrap="none">
            <a:spAutoFit/>
          </a:bodyPr>
          <a:lstStyle/>
          <a:p>
            <a:r>
              <a:rPr lang="en-US" sz="1600" dirty="0">
                <a:solidFill>
                  <a:schemeClr val="bg1">
                    <a:lumMod val="95000"/>
                  </a:schemeClr>
                </a:solidFill>
                <a:latin typeface="Roboto" panose="02000000000000000000" pitchFamily="2" charset="0"/>
                <a:ea typeface="Roboto" panose="02000000000000000000" pitchFamily="2" charset="0"/>
              </a:rPr>
              <a:t>Referrals</a:t>
            </a:r>
          </a:p>
        </p:txBody>
      </p:sp>
      <p:sp>
        <p:nvSpPr>
          <p:cNvPr id="71" name="Rectangle 70"/>
          <p:cNvSpPr/>
          <p:nvPr/>
        </p:nvSpPr>
        <p:spPr>
          <a:xfrm>
            <a:off x="8736663" y="1411655"/>
            <a:ext cx="1072730" cy="338554"/>
          </a:xfrm>
          <a:prstGeom prst="rect">
            <a:avLst/>
          </a:prstGeom>
        </p:spPr>
        <p:txBody>
          <a:bodyPr wrap="none">
            <a:spAutoFit/>
          </a:bodyPr>
          <a:lstStyle/>
          <a:p>
            <a:r>
              <a:rPr lang="en-US" sz="1600" dirty="0">
                <a:solidFill>
                  <a:schemeClr val="bg1">
                    <a:lumMod val="95000"/>
                  </a:schemeClr>
                </a:solidFill>
                <a:latin typeface="Roboto" panose="02000000000000000000" pitchFamily="2" charset="0"/>
                <a:ea typeface="Roboto" panose="02000000000000000000" pitchFamily="2" charset="0"/>
              </a:rPr>
              <a:t>Residuals</a:t>
            </a:r>
          </a:p>
        </p:txBody>
      </p:sp>
    </p:spTree>
    <p:extLst>
      <p:ext uri="{BB962C8B-B14F-4D97-AF65-F5344CB8AC3E}">
        <p14:creationId xmlns:p14="http://schemas.microsoft.com/office/powerpoint/2010/main" val="3949605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2360" y="527307"/>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How Members Deposits Work?</a:t>
            </a:r>
          </a:p>
        </p:txBody>
      </p:sp>
      <p:grpSp>
        <p:nvGrpSpPr>
          <p:cNvPr id="18" name="Group 17"/>
          <p:cNvGrpSpPr/>
          <p:nvPr/>
        </p:nvGrpSpPr>
        <p:grpSpPr>
          <a:xfrm>
            <a:off x="896002" y="1872104"/>
            <a:ext cx="10331612" cy="4102763"/>
            <a:chOff x="993652" y="2071914"/>
            <a:chExt cx="10331612" cy="4102763"/>
          </a:xfrm>
        </p:grpSpPr>
        <p:sp>
          <p:nvSpPr>
            <p:cNvPr id="19"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ounded Rectangle 4">
              <a:extLst>
                <a:ext uri="{FF2B5EF4-FFF2-40B4-BE49-F238E27FC236}">
                  <a16:creationId xmlns:a16="http://schemas.microsoft.com/office/drawing/2014/main" id="{03A21157-F873-4E9C-8408-361A5536E7BD}"/>
                </a:ext>
              </a:extLst>
            </p:cNvPr>
            <p:cNvSpPr/>
            <p:nvPr/>
          </p:nvSpPr>
          <p:spPr>
            <a:xfrm>
              <a:off x="6501264" y="4338729"/>
              <a:ext cx="4824000" cy="1835948"/>
            </a:xfrm>
            <a:prstGeom prst="roundRect">
              <a:avLst>
                <a:gd name="adj" fmla="val 1071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3" name="Group 22">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24"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5"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6"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7"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sp>
        <p:nvSpPr>
          <p:cNvPr id="30" name="Rectangle 29"/>
          <p:cNvSpPr/>
          <p:nvPr/>
        </p:nvSpPr>
        <p:spPr>
          <a:xfrm>
            <a:off x="1091360" y="2258135"/>
            <a:ext cx="4172972" cy="338554"/>
          </a:xfrm>
          <a:prstGeom prst="rect">
            <a:avLst/>
          </a:prstGeom>
        </p:spPr>
        <p:txBody>
          <a:bodyPr wrap="square">
            <a:spAutoFit/>
          </a:bodyPr>
          <a:lstStyle/>
          <a:p>
            <a:r>
              <a:rPr lang="en-US" sz="1600" b="1" dirty="0">
                <a:latin typeface="Roboto" panose="02000000000000000000" pitchFamily="2" charset="0"/>
                <a:ea typeface="Roboto" panose="02000000000000000000" pitchFamily="2" charset="0"/>
              </a:rPr>
              <a:t>Example | Member Deposits $1000</a:t>
            </a:r>
          </a:p>
        </p:txBody>
      </p:sp>
      <p:sp>
        <p:nvSpPr>
          <p:cNvPr id="31" name="Rectangle 30"/>
          <p:cNvSpPr/>
          <p:nvPr/>
        </p:nvSpPr>
        <p:spPr>
          <a:xfrm>
            <a:off x="1091360" y="2610865"/>
            <a:ext cx="3741898" cy="738664"/>
          </a:xfrm>
          <a:prstGeom prst="rect">
            <a:avLst/>
          </a:prstGeom>
        </p:spPr>
        <p:txBody>
          <a:bodyPr wrap="square">
            <a:spAutoFit/>
          </a:bodyPr>
          <a:lstStyle/>
          <a:p>
            <a:r>
              <a:rPr lang="en-US" sz="1400" dirty="0">
                <a:latin typeface="Nunito" pitchFamily="2" charset="0"/>
                <a:ea typeface="Roboto" panose="02000000000000000000" pitchFamily="2" charset="0"/>
              </a:rPr>
              <a:t>After 1 week member gets a $30 profit.</a:t>
            </a:r>
          </a:p>
          <a:p>
            <a:r>
              <a:rPr lang="en-US" sz="1400" dirty="0">
                <a:latin typeface="Nunito" pitchFamily="2" charset="0"/>
                <a:ea typeface="Roboto" panose="02000000000000000000" pitchFamily="2" charset="0"/>
              </a:rPr>
              <a:t>After 2 weeks, member receives another $30, and so on.</a:t>
            </a:r>
          </a:p>
        </p:txBody>
      </p:sp>
      <p:sp>
        <p:nvSpPr>
          <p:cNvPr id="32" name="Rectangle 31"/>
          <p:cNvSpPr/>
          <p:nvPr/>
        </p:nvSpPr>
        <p:spPr>
          <a:xfrm>
            <a:off x="1091360" y="4561969"/>
            <a:ext cx="4172972" cy="338554"/>
          </a:xfrm>
          <a:prstGeom prst="rect">
            <a:avLst/>
          </a:prstGeom>
        </p:spPr>
        <p:txBody>
          <a:bodyPr wrap="square">
            <a:spAutoFit/>
          </a:bodyPr>
          <a:lstStyle/>
          <a:p>
            <a:r>
              <a:rPr lang="en-US" sz="1600" b="1" dirty="0">
                <a:solidFill>
                  <a:srgbClr val="CA9925"/>
                </a:solidFill>
                <a:latin typeface="Roboto" panose="02000000000000000000" pitchFamily="2" charset="0"/>
                <a:ea typeface="Roboto" panose="02000000000000000000" pitchFamily="2" charset="0"/>
              </a:rPr>
              <a:t>Instant Withdrawals</a:t>
            </a:r>
          </a:p>
        </p:txBody>
      </p:sp>
      <p:sp>
        <p:nvSpPr>
          <p:cNvPr id="33" name="Rectangle 32"/>
          <p:cNvSpPr/>
          <p:nvPr/>
        </p:nvSpPr>
        <p:spPr>
          <a:xfrm>
            <a:off x="1091359" y="4914699"/>
            <a:ext cx="3950845" cy="738664"/>
          </a:xfrm>
          <a:prstGeom prst="rect">
            <a:avLst/>
          </a:prstGeom>
        </p:spPr>
        <p:txBody>
          <a:bodyPr wrap="square">
            <a:spAutoFit/>
          </a:bodyPr>
          <a:lstStyle/>
          <a:p>
            <a:r>
              <a:rPr lang="en-US" sz="1400" dirty="0">
                <a:latin typeface="Nunito" pitchFamily="2" charset="0"/>
              </a:rPr>
              <a:t>Members can instantly withdraw profits as soon as they are available. There is no waiting period on withdrawals for </a:t>
            </a:r>
            <a:r>
              <a:rPr lang="en-US" sz="1400" dirty="0" err="1">
                <a:latin typeface="Nunito" pitchFamily="2" charset="0"/>
              </a:rPr>
              <a:t>iWon</a:t>
            </a:r>
            <a:r>
              <a:rPr lang="en-US" sz="1400" dirty="0">
                <a:latin typeface="Nunito" pitchFamily="2" charset="0"/>
              </a:rPr>
              <a:t> members. </a:t>
            </a:r>
            <a:endParaRPr lang="en-US" sz="1400" dirty="0">
              <a:latin typeface="Nunito" pitchFamily="2" charset="0"/>
              <a:ea typeface="Roboto" panose="02000000000000000000" pitchFamily="2" charset="0"/>
            </a:endParaRPr>
          </a:p>
        </p:txBody>
      </p:sp>
      <p:sp>
        <p:nvSpPr>
          <p:cNvPr id="36" name="Rectangle 35"/>
          <p:cNvSpPr/>
          <p:nvPr/>
        </p:nvSpPr>
        <p:spPr>
          <a:xfrm>
            <a:off x="6887644" y="2258135"/>
            <a:ext cx="4172972" cy="338554"/>
          </a:xfrm>
          <a:prstGeom prst="rect">
            <a:avLst/>
          </a:prstGeom>
        </p:spPr>
        <p:txBody>
          <a:bodyPr wrap="square">
            <a:spAutoFit/>
          </a:bodyPr>
          <a:lstStyle/>
          <a:p>
            <a:pPr algn="r"/>
            <a:r>
              <a:rPr lang="en-US" sz="1600" b="1" dirty="0">
                <a:solidFill>
                  <a:srgbClr val="CA9925"/>
                </a:solidFill>
                <a:latin typeface="Roboto" panose="02000000000000000000" pitchFamily="2" charset="0"/>
                <a:ea typeface="Roboto" panose="02000000000000000000" pitchFamily="2" charset="0"/>
              </a:rPr>
              <a:t>Compound Interest Concept</a:t>
            </a:r>
          </a:p>
        </p:txBody>
      </p:sp>
      <p:sp>
        <p:nvSpPr>
          <p:cNvPr id="37" name="Rectangle 36"/>
          <p:cNvSpPr/>
          <p:nvPr/>
        </p:nvSpPr>
        <p:spPr>
          <a:xfrm>
            <a:off x="7318718" y="2610865"/>
            <a:ext cx="3741898" cy="738664"/>
          </a:xfrm>
          <a:prstGeom prst="rect">
            <a:avLst/>
          </a:prstGeom>
        </p:spPr>
        <p:txBody>
          <a:bodyPr wrap="square">
            <a:spAutoFit/>
          </a:bodyPr>
          <a:lstStyle/>
          <a:p>
            <a:pPr algn="r"/>
            <a:r>
              <a:rPr lang="en-US" sz="1400" dirty="0">
                <a:latin typeface="Nunito" pitchFamily="2" charset="0"/>
                <a:ea typeface="Roboto" panose="02000000000000000000" pitchFamily="2" charset="0"/>
              </a:rPr>
              <a:t>Growth accelerates over when</a:t>
            </a:r>
          </a:p>
          <a:p>
            <a:pPr algn="r"/>
            <a:r>
              <a:rPr lang="en-US" sz="1400" dirty="0">
                <a:latin typeface="Nunito" pitchFamily="2" charset="0"/>
                <a:ea typeface="Roboto" panose="02000000000000000000" pitchFamily="2" charset="0"/>
              </a:rPr>
              <a:t>members decide to re-earn their</a:t>
            </a:r>
          </a:p>
          <a:p>
            <a:pPr algn="r"/>
            <a:r>
              <a:rPr lang="en-US" sz="1400" dirty="0">
                <a:latin typeface="Nunito" pitchFamily="2" charset="0"/>
                <a:ea typeface="Roboto" panose="02000000000000000000" pitchFamily="2" charset="0"/>
              </a:rPr>
              <a:t>member profits.</a:t>
            </a:r>
          </a:p>
        </p:txBody>
      </p:sp>
      <p:sp>
        <p:nvSpPr>
          <p:cNvPr id="38" name="Rectangle 37"/>
          <p:cNvSpPr/>
          <p:nvPr/>
        </p:nvSpPr>
        <p:spPr>
          <a:xfrm>
            <a:off x="6887644" y="4591246"/>
            <a:ext cx="4172972" cy="338554"/>
          </a:xfrm>
          <a:prstGeom prst="rect">
            <a:avLst/>
          </a:prstGeom>
        </p:spPr>
        <p:txBody>
          <a:bodyPr wrap="square">
            <a:spAutoFit/>
          </a:bodyPr>
          <a:lstStyle/>
          <a:p>
            <a:pPr algn="r"/>
            <a:r>
              <a:rPr lang="en-US" sz="1600" b="1" dirty="0">
                <a:latin typeface="Roboto" panose="02000000000000000000" pitchFamily="2" charset="0"/>
                <a:ea typeface="Roboto" panose="02000000000000000000" pitchFamily="2" charset="0"/>
              </a:rPr>
              <a:t>Random Member Bonuses</a:t>
            </a:r>
          </a:p>
        </p:txBody>
      </p:sp>
      <p:sp>
        <p:nvSpPr>
          <p:cNvPr id="39" name="Rectangle 38"/>
          <p:cNvSpPr/>
          <p:nvPr/>
        </p:nvSpPr>
        <p:spPr>
          <a:xfrm>
            <a:off x="6688183" y="4943976"/>
            <a:ext cx="4372433" cy="738664"/>
          </a:xfrm>
          <a:prstGeom prst="rect">
            <a:avLst/>
          </a:prstGeom>
        </p:spPr>
        <p:txBody>
          <a:bodyPr wrap="square">
            <a:spAutoFit/>
          </a:bodyPr>
          <a:lstStyle/>
          <a:p>
            <a:pPr algn="r"/>
            <a:r>
              <a:rPr lang="en-US" sz="1400" dirty="0">
                <a:latin typeface="Nunito" pitchFamily="2" charset="0"/>
              </a:rPr>
              <a:t>From time to time </a:t>
            </a:r>
            <a:r>
              <a:rPr lang="en-US" sz="1400" dirty="0" err="1">
                <a:latin typeface="Nunito" pitchFamily="2" charset="0"/>
              </a:rPr>
              <a:t>iWon</a:t>
            </a:r>
            <a:r>
              <a:rPr lang="en-US" sz="1400" dirty="0">
                <a:latin typeface="Nunito" pitchFamily="2" charset="0"/>
              </a:rPr>
              <a:t> will be issuing random bonuses to active member accounts. Members must have a minimum of $100 in their earning portfolio. </a:t>
            </a:r>
            <a:endParaRPr lang="en-US" sz="1400" dirty="0">
              <a:latin typeface="Nunito" pitchFamily="2" charset="0"/>
              <a:ea typeface="Roboto" panose="02000000000000000000" pitchFamily="2" charset="0"/>
            </a:endParaRPr>
          </a:p>
        </p:txBody>
      </p:sp>
    </p:spTree>
    <p:extLst>
      <p:ext uri="{BB962C8B-B14F-4D97-AF65-F5344CB8AC3E}">
        <p14:creationId xmlns:p14="http://schemas.microsoft.com/office/powerpoint/2010/main" val="39883183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9A1ADE8-74CB-4A53-BB60-2EFE6C0814F1}"/>
              </a:ext>
            </a:extLst>
          </p:cNvPr>
          <p:cNvSpPr/>
          <p:nvPr/>
        </p:nvSpPr>
        <p:spPr>
          <a:xfrm>
            <a:off x="331342" y="2242300"/>
            <a:ext cx="5561458" cy="2010385"/>
          </a:xfrm>
          <a:prstGeom prst="roundRect">
            <a:avLst>
              <a:gd name="adj" fmla="val 0"/>
            </a:avLst>
          </a:prstGeom>
          <a:solidFill>
            <a:schemeClr val="bg1"/>
          </a:solidFill>
          <a:ln>
            <a:noFill/>
          </a:ln>
          <a:effectLst>
            <a:outerShdw blurRad="520700" dist="2286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p:cNvSpPr/>
          <p:nvPr/>
        </p:nvSpPr>
        <p:spPr>
          <a:xfrm>
            <a:off x="5396938" y="0"/>
            <a:ext cx="6779369" cy="6858000"/>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A7BEEB7B-2696-4657-8B89-778C56AF4436}"/>
              </a:ext>
            </a:extLst>
          </p:cNvPr>
          <p:cNvSpPr/>
          <p:nvPr/>
        </p:nvSpPr>
        <p:spPr>
          <a:xfrm flipH="1">
            <a:off x="5396938" y="0"/>
            <a:ext cx="6795058" cy="6858000"/>
          </a:xfrm>
          <a:prstGeom prst="rtTriangle">
            <a:avLst/>
          </a:prstGeom>
          <a:solidFill>
            <a:srgbClr val="CA9925">
              <a:alpha val="80000"/>
            </a:srgbClr>
          </a:solidFill>
          <a:ln>
            <a:solidFill>
              <a:srgbClr val="CA9925"/>
            </a:solidFill>
          </a:ln>
          <a:effectLst>
            <a:outerShdw blurRad="520700" dist="2286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3820A3-13D8-1F47-8CBE-036328996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453" y="566437"/>
            <a:ext cx="6937829" cy="5691868"/>
          </a:xfrm>
          <a:prstGeom prst="rect">
            <a:avLst/>
          </a:prstGeom>
        </p:spPr>
      </p:pic>
      <p:sp>
        <p:nvSpPr>
          <p:cNvPr id="6" name="Rectangle 5"/>
          <p:cNvSpPr/>
          <p:nvPr/>
        </p:nvSpPr>
        <p:spPr>
          <a:xfrm>
            <a:off x="556005" y="2831993"/>
            <a:ext cx="4199162" cy="830997"/>
          </a:xfrm>
          <a:prstGeom prst="rect">
            <a:avLst/>
          </a:prstGeom>
        </p:spPr>
        <p:txBody>
          <a:bodyPr wrap="square">
            <a:spAutoFit/>
          </a:bodyPr>
          <a:lstStyle/>
          <a:p>
            <a:r>
              <a:rPr lang="en-US" sz="2400" b="1" dirty="0">
                <a:solidFill>
                  <a:srgbClr val="CA9925"/>
                </a:solidFill>
                <a:latin typeface="Roboto" panose="02000000000000000000" pitchFamily="2" charset="0"/>
                <a:ea typeface="Roboto" panose="02000000000000000000" pitchFamily="2" charset="0"/>
              </a:rPr>
              <a:t>EXAMPLE OF MEMBER DEPOSITS AND EARNINGS </a:t>
            </a:r>
          </a:p>
        </p:txBody>
      </p:sp>
      <p:pic>
        <p:nvPicPr>
          <p:cNvPr id="17" name="Picture Placeholder 16"/>
          <p:cNvPicPr>
            <a:picLocks noGrp="1" noChangeAspect="1"/>
          </p:cNvPicPr>
          <p:nvPr>
            <p:ph type="pic" sz="quarter" idx="11"/>
          </p:nvPr>
        </p:nvPicPr>
        <p:blipFill rotWithShape="1">
          <a:blip r:embed="rId3"/>
          <a:srcRect l="529" t="-9833" r="2780" b="1"/>
          <a:stretch/>
        </p:blipFill>
        <p:spPr>
          <a:xfrm>
            <a:off x="5413186" y="888772"/>
            <a:ext cx="6202362" cy="3363913"/>
          </a:xfrm>
          <a:prstGeom prst="rect">
            <a:avLst/>
          </a:prstGeom>
          <a:solidFill>
            <a:srgbClr val="C5B370"/>
          </a:solidFill>
          <a:ln>
            <a:solidFill>
              <a:srgbClr val="C5B370"/>
            </a:solidFill>
          </a:ln>
        </p:spPr>
      </p:pic>
    </p:spTree>
    <p:extLst>
      <p:ext uri="{BB962C8B-B14F-4D97-AF65-F5344CB8AC3E}">
        <p14:creationId xmlns:p14="http://schemas.microsoft.com/office/powerpoint/2010/main" val="276122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2360" y="527307"/>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How Members Deposits Work?</a:t>
            </a:r>
          </a:p>
        </p:txBody>
      </p:sp>
      <p:grpSp>
        <p:nvGrpSpPr>
          <p:cNvPr id="3" name="Group 2"/>
          <p:cNvGrpSpPr/>
          <p:nvPr/>
        </p:nvGrpSpPr>
        <p:grpSpPr>
          <a:xfrm>
            <a:off x="753965" y="1957840"/>
            <a:ext cx="2582188" cy="3297919"/>
            <a:chOff x="753965" y="2336799"/>
            <a:chExt cx="2582188" cy="3297919"/>
          </a:xfrm>
        </p:grpSpPr>
        <p:grpSp>
          <p:nvGrpSpPr>
            <p:cNvPr id="34" name="Group 33">
              <a:extLst>
                <a:ext uri="{FF2B5EF4-FFF2-40B4-BE49-F238E27FC236}">
                  <a16:creationId xmlns:a16="http://schemas.microsoft.com/office/drawing/2014/main" id="{976840A7-1C14-4A5B-ACA6-F5D6D3AFBB92}"/>
                </a:ext>
              </a:extLst>
            </p:cNvPr>
            <p:cNvGrpSpPr/>
            <p:nvPr/>
          </p:nvGrpSpPr>
          <p:grpSpPr>
            <a:xfrm>
              <a:off x="753965" y="2336799"/>
              <a:ext cx="2582188" cy="3297919"/>
              <a:chOff x="9217960" y="2677806"/>
              <a:chExt cx="2582188" cy="3297919"/>
            </a:xfrm>
            <a:effectLst>
              <a:outerShdw blurRad="50800" dist="50800" dir="5400000" algn="ctr" rotWithShape="0">
                <a:schemeClr val="bg1">
                  <a:lumMod val="85000"/>
                </a:schemeClr>
              </a:outerShdw>
            </a:effectLst>
          </p:grpSpPr>
          <p:grpSp>
            <p:nvGrpSpPr>
              <p:cNvPr id="35" name="Group 34">
                <a:extLst>
                  <a:ext uri="{FF2B5EF4-FFF2-40B4-BE49-F238E27FC236}">
                    <a16:creationId xmlns:a16="http://schemas.microsoft.com/office/drawing/2014/main" id="{FD50DD3F-8D2E-487E-A9EC-7C710E705306}"/>
                  </a:ext>
                </a:extLst>
              </p:cNvPr>
              <p:cNvGrpSpPr/>
              <p:nvPr/>
            </p:nvGrpSpPr>
            <p:grpSpPr>
              <a:xfrm>
                <a:off x="9350712" y="2677806"/>
                <a:ext cx="2449436" cy="3297919"/>
                <a:chOff x="8387179" y="2491791"/>
                <a:chExt cx="2912519" cy="3297919"/>
              </a:xfrm>
            </p:grpSpPr>
            <p:sp>
              <p:nvSpPr>
                <p:cNvPr id="43" name="Rounded Rectangle 3">
                  <a:extLst>
                    <a:ext uri="{FF2B5EF4-FFF2-40B4-BE49-F238E27FC236}">
                      <a16:creationId xmlns:a16="http://schemas.microsoft.com/office/drawing/2014/main" id="{F5F81D69-E0AC-4D0B-BA12-B2D33C7FCA78}"/>
                    </a:ext>
                  </a:extLst>
                </p:cNvPr>
                <p:cNvSpPr/>
                <p:nvPr/>
              </p:nvSpPr>
              <p:spPr>
                <a:xfrm>
                  <a:off x="8387181" y="2491791"/>
                  <a:ext cx="2912517" cy="3297919"/>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rgbClr val="CA9925"/>
                  </a:solidFill>
                </a:ln>
                <a:effectLst>
                  <a:outerShdw blurRad="50800" dist="38100" dir="5400000" algn="t" rotWithShape="0">
                    <a:srgbClr val="E4C26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44" name="Freeform: Shape 22">
                  <a:extLst>
                    <a:ext uri="{FF2B5EF4-FFF2-40B4-BE49-F238E27FC236}">
                      <a16:creationId xmlns:a16="http://schemas.microsoft.com/office/drawing/2014/main" id="{22B1AFA2-7160-4C97-867A-613B6BF89268}"/>
                    </a:ext>
                  </a:extLst>
                </p:cNvPr>
                <p:cNvSpPr/>
                <p:nvPr/>
              </p:nvSpPr>
              <p:spPr>
                <a:xfrm>
                  <a:off x="8387179" y="4966949"/>
                  <a:ext cx="1325574" cy="822761"/>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rgbClr val="CA9925"/>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42" name="TextBox 41">
                <a:extLst>
                  <a:ext uri="{FF2B5EF4-FFF2-40B4-BE49-F238E27FC236}">
                    <a16:creationId xmlns:a16="http://schemas.microsoft.com/office/drawing/2014/main" id="{CF77B7BA-CFB0-4BCC-9FBC-81FBA88146BD}"/>
                  </a:ext>
                </a:extLst>
              </p:cNvPr>
              <p:cNvSpPr txBox="1"/>
              <p:nvPr/>
            </p:nvSpPr>
            <p:spPr>
              <a:xfrm>
                <a:off x="9217960" y="5514399"/>
                <a:ext cx="808194" cy="369332"/>
              </a:xfrm>
              <a:prstGeom prst="rect">
                <a:avLst/>
              </a:prstGeom>
              <a:noFill/>
            </p:spPr>
            <p:txBody>
              <a:bodyPr wrap="square" lIns="72000" tIns="0" rIns="72000" bIns="0" rtlCol="0" anchor="ctr">
                <a:spAutoFit/>
              </a:bodyPr>
              <a:lstStyle/>
              <a:p>
                <a:pPr algn="ctr"/>
                <a:r>
                  <a:rPr lang="en-US" altLang="ko-KR" sz="2400" b="1" dirty="0">
                    <a:solidFill>
                      <a:schemeClr val="bg1"/>
                    </a:solidFill>
                  </a:rPr>
                  <a:t>01</a:t>
                </a:r>
                <a:endParaRPr lang="ko-KR" altLang="en-US" sz="2400" b="1" dirty="0">
                  <a:solidFill>
                    <a:schemeClr val="bg1"/>
                  </a:solidFill>
                </a:endParaRPr>
              </a:p>
            </p:txBody>
          </p:sp>
        </p:grpSp>
        <p:sp>
          <p:nvSpPr>
            <p:cNvPr id="2" name="Rectangle 1"/>
            <p:cNvSpPr/>
            <p:nvPr/>
          </p:nvSpPr>
          <p:spPr>
            <a:xfrm>
              <a:off x="968810" y="2665420"/>
              <a:ext cx="2065435" cy="584775"/>
            </a:xfrm>
            <a:prstGeom prst="rect">
              <a:avLst/>
            </a:prstGeom>
          </p:spPr>
          <p:txBody>
            <a:bodyPr wrap="square">
              <a:spAutoFit/>
            </a:bodyPr>
            <a:lstStyle/>
            <a:p>
              <a:r>
                <a:rPr lang="en-US" sz="1600" b="1" dirty="0">
                  <a:solidFill>
                    <a:srgbClr val="CA9925"/>
                  </a:solidFill>
                  <a:latin typeface="Roboto" panose="02000000000000000000" pitchFamily="2" charset="0"/>
                  <a:ea typeface="Roboto" panose="02000000000000000000" pitchFamily="2" charset="0"/>
                </a:rPr>
                <a:t>Example | Member To Member</a:t>
              </a:r>
            </a:p>
          </p:txBody>
        </p:sp>
        <p:sp>
          <p:nvSpPr>
            <p:cNvPr id="45" name="Rectangle 44"/>
            <p:cNvSpPr/>
            <p:nvPr/>
          </p:nvSpPr>
          <p:spPr>
            <a:xfrm>
              <a:off x="968810" y="3211520"/>
              <a:ext cx="2231590" cy="1600438"/>
            </a:xfrm>
            <a:prstGeom prst="rect">
              <a:avLst/>
            </a:prstGeom>
          </p:spPr>
          <p:txBody>
            <a:bodyPr wrap="square">
              <a:spAutoFit/>
            </a:bodyPr>
            <a:lstStyle/>
            <a:p>
              <a:r>
                <a:rPr lang="en-US" sz="1400" dirty="0">
                  <a:latin typeface="Nunito" pitchFamily="2" charset="0"/>
                </a:rPr>
                <a:t>Member refers a new member and gets a $3% profit of new member deposit. Profits can be deposited into member’s earning account to generate more profits.</a:t>
              </a:r>
              <a:endParaRPr lang="en-US" sz="1400" dirty="0">
                <a:latin typeface="Nunito" pitchFamily="2" charset="0"/>
                <a:ea typeface="Roboto" panose="02000000000000000000" pitchFamily="2" charset="0"/>
              </a:endParaRPr>
            </a:p>
          </p:txBody>
        </p:sp>
      </p:grpSp>
      <p:grpSp>
        <p:nvGrpSpPr>
          <p:cNvPr id="46" name="Group 45"/>
          <p:cNvGrpSpPr/>
          <p:nvPr/>
        </p:nvGrpSpPr>
        <p:grpSpPr>
          <a:xfrm>
            <a:off x="3435920" y="1957840"/>
            <a:ext cx="2582188" cy="3297919"/>
            <a:chOff x="753965" y="2336799"/>
            <a:chExt cx="2582188" cy="3297919"/>
          </a:xfrm>
        </p:grpSpPr>
        <p:grpSp>
          <p:nvGrpSpPr>
            <p:cNvPr id="47" name="Group 46">
              <a:extLst>
                <a:ext uri="{FF2B5EF4-FFF2-40B4-BE49-F238E27FC236}">
                  <a16:creationId xmlns:a16="http://schemas.microsoft.com/office/drawing/2014/main" id="{976840A7-1C14-4A5B-ACA6-F5D6D3AFBB92}"/>
                </a:ext>
              </a:extLst>
            </p:cNvPr>
            <p:cNvGrpSpPr/>
            <p:nvPr/>
          </p:nvGrpSpPr>
          <p:grpSpPr>
            <a:xfrm>
              <a:off x="753965" y="2336799"/>
              <a:ext cx="2582188" cy="3297919"/>
              <a:chOff x="9217960" y="2677806"/>
              <a:chExt cx="2582188" cy="3297919"/>
            </a:xfrm>
            <a:effectLst>
              <a:outerShdw blurRad="50800" dist="50800" dir="5400000" algn="ctr" rotWithShape="0">
                <a:schemeClr val="bg1">
                  <a:lumMod val="85000"/>
                </a:schemeClr>
              </a:outerShdw>
            </a:effectLst>
          </p:grpSpPr>
          <p:grpSp>
            <p:nvGrpSpPr>
              <p:cNvPr id="50" name="Group 49">
                <a:extLst>
                  <a:ext uri="{FF2B5EF4-FFF2-40B4-BE49-F238E27FC236}">
                    <a16:creationId xmlns:a16="http://schemas.microsoft.com/office/drawing/2014/main" id="{FD50DD3F-8D2E-487E-A9EC-7C710E705306}"/>
                  </a:ext>
                </a:extLst>
              </p:cNvPr>
              <p:cNvGrpSpPr/>
              <p:nvPr/>
            </p:nvGrpSpPr>
            <p:grpSpPr>
              <a:xfrm>
                <a:off x="9350712" y="2677806"/>
                <a:ext cx="2449436" cy="3297919"/>
                <a:chOff x="8387179" y="2491791"/>
                <a:chExt cx="2912519" cy="3297919"/>
              </a:xfrm>
            </p:grpSpPr>
            <p:sp>
              <p:nvSpPr>
                <p:cNvPr id="52" name="Rounded Rectangle 3">
                  <a:extLst>
                    <a:ext uri="{FF2B5EF4-FFF2-40B4-BE49-F238E27FC236}">
                      <a16:creationId xmlns:a16="http://schemas.microsoft.com/office/drawing/2014/main" id="{F5F81D69-E0AC-4D0B-BA12-B2D33C7FCA78}"/>
                    </a:ext>
                  </a:extLst>
                </p:cNvPr>
                <p:cNvSpPr/>
                <p:nvPr/>
              </p:nvSpPr>
              <p:spPr>
                <a:xfrm>
                  <a:off x="8387181" y="2491791"/>
                  <a:ext cx="2912517" cy="3297919"/>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tx1"/>
                  </a:solidFill>
                </a:ln>
                <a:effectLst>
                  <a:outerShdw blurRad="50800" dist="38100" dir="5400000" algn="t" rotWithShape="0">
                    <a:srgbClr val="E4C26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53" name="Freeform: Shape 22">
                  <a:extLst>
                    <a:ext uri="{FF2B5EF4-FFF2-40B4-BE49-F238E27FC236}">
                      <a16:creationId xmlns:a16="http://schemas.microsoft.com/office/drawing/2014/main" id="{22B1AFA2-7160-4C97-867A-613B6BF89268}"/>
                    </a:ext>
                  </a:extLst>
                </p:cNvPr>
                <p:cNvSpPr/>
                <p:nvPr/>
              </p:nvSpPr>
              <p:spPr>
                <a:xfrm>
                  <a:off x="8387179" y="4966949"/>
                  <a:ext cx="1325574" cy="822761"/>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tx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51" name="TextBox 50">
                <a:extLst>
                  <a:ext uri="{FF2B5EF4-FFF2-40B4-BE49-F238E27FC236}">
                    <a16:creationId xmlns:a16="http://schemas.microsoft.com/office/drawing/2014/main" id="{CF77B7BA-CFB0-4BCC-9FBC-81FBA88146BD}"/>
                  </a:ext>
                </a:extLst>
              </p:cNvPr>
              <p:cNvSpPr txBox="1"/>
              <p:nvPr/>
            </p:nvSpPr>
            <p:spPr>
              <a:xfrm>
                <a:off x="9217960" y="5514399"/>
                <a:ext cx="808194" cy="369332"/>
              </a:xfrm>
              <a:prstGeom prst="rect">
                <a:avLst/>
              </a:prstGeom>
              <a:noFill/>
            </p:spPr>
            <p:txBody>
              <a:bodyPr wrap="square" lIns="72000" tIns="0" rIns="72000" bIns="0" rtlCol="0" anchor="ctr">
                <a:spAutoFit/>
              </a:bodyPr>
              <a:lstStyle/>
              <a:p>
                <a:pPr algn="ctr"/>
                <a:r>
                  <a:rPr lang="en-US" altLang="ko-KR" sz="2400" b="1" dirty="0">
                    <a:solidFill>
                      <a:schemeClr val="bg1"/>
                    </a:solidFill>
                  </a:rPr>
                  <a:t>02</a:t>
                </a:r>
                <a:endParaRPr lang="ko-KR" altLang="en-US" sz="2400" b="1" dirty="0">
                  <a:solidFill>
                    <a:schemeClr val="bg1"/>
                  </a:solidFill>
                </a:endParaRPr>
              </a:p>
            </p:txBody>
          </p:sp>
        </p:grpSp>
        <p:sp>
          <p:nvSpPr>
            <p:cNvPr id="48" name="Rectangle 47"/>
            <p:cNvSpPr/>
            <p:nvPr/>
          </p:nvSpPr>
          <p:spPr>
            <a:xfrm>
              <a:off x="968810" y="2665420"/>
              <a:ext cx="2065435" cy="584775"/>
            </a:xfrm>
            <a:prstGeom prst="rect">
              <a:avLst/>
            </a:prstGeom>
          </p:spPr>
          <p:txBody>
            <a:bodyPr wrap="square">
              <a:spAutoFit/>
            </a:bodyPr>
            <a:lstStyle/>
            <a:p>
              <a:r>
                <a:rPr lang="en-US" sz="1600" b="1" dirty="0">
                  <a:latin typeface="Roboto" panose="02000000000000000000" pitchFamily="2" charset="0"/>
                  <a:ea typeface="Roboto" panose="02000000000000000000" pitchFamily="2" charset="0"/>
                </a:rPr>
                <a:t>Compound Interest Concept</a:t>
              </a:r>
            </a:p>
          </p:txBody>
        </p:sp>
        <p:sp>
          <p:nvSpPr>
            <p:cNvPr id="49" name="Rectangle 48"/>
            <p:cNvSpPr/>
            <p:nvPr/>
          </p:nvSpPr>
          <p:spPr>
            <a:xfrm>
              <a:off x="968810" y="3211520"/>
              <a:ext cx="2065435" cy="954107"/>
            </a:xfrm>
            <a:prstGeom prst="rect">
              <a:avLst/>
            </a:prstGeom>
          </p:spPr>
          <p:txBody>
            <a:bodyPr wrap="square">
              <a:spAutoFit/>
            </a:bodyPr>
            <a:lstStyle/>
            <a:p>
              <a:r>
                <a:rPr lang="en-US" sz="1400" dirty="0">
                  <a:latin typeface="Nunito" pitchFamily="2" charset="0"/>
                </a:rPr>
                <a:t>Growth accelerates over when members decide to re-earn their member profits.</a:t>
              </a:r>
              <a:endParaRPr lang="en-US" sz="1400" dirty="0">
                <a:latin typeface="Nunito" pitchFamily="2" charset="0"/>
                <a:ea typeface="Roboto" panose="02000000000000000000" pitchFamily="2" charset="0"/>
              </a:endParaRPr>
            </a:p>
          </p:txBody>
        </p:sp>
      </p:grpSp>
      <p:grpSp>
        <p:nvGrpSpPr>
          <p:cNvPr id="54" name="Group 53"/>
          <p:cNvGrpSpPr/>
          <p:nvPr/>
        </p:nvGrpSpPr>
        <p:grpSpPr>
          <a:xfrm>
            <a:off x="6117875" y="1957840"/>
            <a:ext cx="2582188" cy="3297919"/>
            <a:chOff x="753965" y="2336799"/>
            <a:chExt cx="2582188" cy="3297919"/>
          </a:xfrm>
        </p:grpSpPr>
        <p:grpSp>
          <p:nvGrpSpPr>
            <p:cNvPr id="55" name="Group 54">
              <a:extLst>
                <a:ext uri="{FF2B5EF4-FFF2-40B4-BE49-F238E27FC236}">
                  <a16:creationId xmlns:a16="http://schemas.microsoft.com/office/drawing/2014/main" id="{976840A7-1C14-4A5B-ACA6-F5D6D3AFBB92}"/>
                </a:ext>
              </a:extLst>
            </p:cNvPr>
            <p:cNvGrpSpPr/>
            <p:nvPr/>
          </p:nvGrpSpPr>
          <p:grpSpPr>
            <a:xfrm>
              <a:off x="753965" y="2336799"/>
              <a:ext cx="2582188" cy="3297919"/>
              <a:chOff x="9217960" y="2677806"/>
              <a:chExt cx="2582188" cy="3297919"/>
            </a:xfrm>
            <a:effectLst>
              <a:outerShdw blurRad="50800" dist="50800" dir="5400000" algn="ctr" rotWithShape="0">
                <a:schemeClr val="bg1">
                  <a:lumMod val="85000"/>
                </a:schemeClr>
              </a:outerShdw>
            </a:effectLst>
          </p:grpSpPr>
          <p:grpSp>
            <p:nvGrpSpPr>
              <p:cNvPr id="58" name="Group 57">
                <a:extLst>
                  <a:ext uri="{FF2B5EF4-FFF2-40B4-BE49-F238E27FC236}">
                    <a16:creationId xmlns:a16="http://schemas.microsoft.com/office/drawing/2014/main" id="{FD50DD3F-8D2E-487E-A9EC-7C710E705306}"/>
                  </a:ext>
                </a:extLst>
              </p:cNvPr>
              <p:cNvGrpSpPr/>
              <p:nvPr/>
            </p:nvGrpSpPr>
            <p:grpSpPr>
              <a:xfrm>
                <a:off x="9350712" y="2677806"/>
                <a:ext cx="2449436" cy="3297919"/>
                <a:chOff x="8387179" y="2491791"/>
                <a:chExt cx="2912519" cy="3297919"/>
              </a:xfrm>
            </p:grpSpPr>
            <p:sp>
              <p:nvSpPr>
                <p:cNvPr id="60" name="Rounded Rectangle 3">
                  <a:extLst>
                    <a:ext uri="{FF2B5EF4-FFF2-40B4-BE49-F238E27FC236}">
                      <a16:creationId xmlns:a16="http://schemas.microsoft.com/office/drawing/2014/main" id="{F5F81D69-E0AC-4D0B-BA12-B2D33C7FCA78}"/>
                    </a:ext>
                  </a:extLst>
                </p:cNvPr>
                <p:cNvSpPr/>
                <p:nvPr/>
              </p:nvSpPr>
              <p:spPr>
                <a:xfrm>
                  <a:off x="8387181" y="2491791"/>
                  <a:ext cx="2912517" cy="3297919"/>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rgbClr val="CA9925"/>
                  </a:solidFill>
                </a:ln>
                <a:effectLst>
                  <a:outerShdw blurRad="50800" dist="38100" dir="5400000" algn="t" rotWithShape="0">
                    <a:srgbClr val="E4C26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61" name="Freeform: Shape 22">
                  <a:extLst>
                    <a:ext uri="{FF2B5EF4-FFF2-40B4-BE49-F238E27FC236}">
                      <a16:creationId xmlns:a16="http://schemas.microsoft.com/office/drawing/2014/main" id="{22B1AFA2-7160-4C97-867A-613B6BF89268}"/>
                    </a:ext>
                  </a:extLst>
                </p:cNvPr>
                <p:cNvSpPr/>
                <p:nvPr/>
              </p:nvSpPr>
              <p:spPr>
                <a:xfrm>
                  <a:off x="8387179" y="4966949"/>
                  <a:ext cx="1325574" cy="822761"/>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rgbClr val="CA9925"/>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59" name="TextBox 58">
                <a:extLst>
                  <a:ext uri="{FF2B5EF4-FFF2-40B4-BE49-F238E27FC236}">
                    <a16:creationId xmlns:a16="http://schemas.microsoft.com/office/drawing/2014/main" id="{CF77B7BA-CFB0-4BCC-9FBC-81FBA88146BD}"/>
                  </a:ext>
                </a:extLst>
              </p:cNvPr>
              <p:cNvSpPr txBox="1"/>
              <p:nvPr/>
            </p:nvSpPr>
            <p:spPr>
              <a:xfrm>
                <a:off x="9217960" y="5514399"/>
                <a:ext cx="808194" cy="369332"/>
              </a:xfrm>
              <a:prstGeom prst="rect">
                <a:avLst/>
              </a:prstGeom>
              <a:noFill/>
            </p:spPr>
            <p:txBody>
              <a:bodyPr wrap="square" lIns="72000" tIns="0" rIns="72000" bIns="0" rtlCol="0" anchor="ctr">
                <a:spAutoFit/>
              </a:bodyPr>
              <a:lstStyle/>
              <a:p>
                <a:pPr algn="ctr"/>
                <a:r>
                  <a:rPr lang="en-US" altLang="ko-KR" sz="2400" b="1" dirty="0">
                    <a:solidFill>
                      <a:schemeClr val="bg1"/>
                    </a:solidFill>
                  </a:rPr>
                  <a:t>03</a:t>
                </a:r>
                <a:endParaRPr lang="ko-KR" altLang="en-US" sz="2400" b="1" dirty="0">
                  <a:solidFill>
                    <a:schemeClr val="bg1"/>
                  </a:solidFill>
                </a:endParaRPr>
              </a:p>
            </p:txBody>
          </p:sp>
        </p:grpSp>
        <p:sp>
          <p:nvSpPr>
            <p:cNvPr id="56" name="Rectangle 55"/>
            <p:cNvSpPr/>
            <p:nvPr/>
          </p:nvSpPr>
          <p:spPr>
            <a:xfrm>
              <a:off x="968811" y="2665420"/>
              <a:ext cx="1668280" cy="584775"/>
            </a:xfrm>
            <a:prstGeom prst="rect">
              <a:avLst/>
            </a:prstGeom>
          </p:spPr>
          <p:txBody>
            <a:bodyPr wrap="square">
              <a:spAutoFit/>
            </a:bodyPr>
            <a:lstStyle/>
            <a:p>
              <a:r>
                <a:rPr lang="en-US" sz="1600" b="1" dirty="0">
                  <a:solidFill>
                    <a:srgbClr val="CA9925"/>
                  </a:solidFill>
                  <a:latin typeface="Roboto" panose="02000000000000000000" pitchFamily="2" charset="0"/>
                  <a:ea typeface="Roboto" panose="02000000000000000000" pitchFamily="2" charset="0"/>
                </a:rPr>
                <a:t>Instant Withdrawals</a:t>
              </a:r>
            </a:p>
          </p:txBody>
        </p:sp>
        <p:sp>
          <p:nvSpPr>
            <p:cNvPr id="57" name="Rectangle 56"/>
            <p:cNvSpPr/>
            <p:nvPr/>
          </p:nvSpPr>
          <p:spPr>
            <a:xfrm>
              <a:off x="968810" y="3211520"/>
              <a:ext cx="2231590" cy="1384995"/>
            </a:xfrm>
            <a:prstGeom prst="rect">
              <a:avLst/>
            </a:prstGeom>
          </p:spPr>
          <p:txBody>
            <a:bodyPr wrap="square">
              <a:spAutoFit/>
            </a:bodyPr>
            <a:lstStyle/>
            <a:p>
              <a:r>
                <a:rPr lang="en-US" sz="1400" dirty="0">
                  <a:latin typeface="Nunito" pitchFamily="2" charset="0"/>
                </a:rPr>
                <a:t>Members can instantly withdraw profits as soon as they are available. There is no waiting period on withdrawals for </a:t>
              </a:r>
              <a:r>
                <a:rPr lang="en-US" sz="1400" dirty="0" err="1">
                  <a:latin typeface="Nunito" pitchFamily="2" charset="0"/>
                </a:rPr>
                <a:t>iWon</a:t>
              </a:r>
              <a:r>
                <a:rPr lang="en-US" sz="1400" dirty="0">
                  <a:latin typeface="Nunito" pitchFamily="2" charset="0"/>
                </a:rPr>
                <a:t> members. </a:t>
              </a:r>
              <a:endParaRPr lang="en-US" sz="1400" dirty="0">
                <a:latin typeface="Nunito" pitchFamily="2" charset="0"/>
                <a:ea typeface="Roboto" panose="02000000000000000000" pitchFamily="2" charset="0"/>
              </a:endParaRPr>
            </a:p>
          </p:txBody>
        </p:sp>
      </p:grpSp>
      <p:grpSp>
        <p:nvGrpSpPr>
          <p:cNvPr id="62" name="Group 61"/>
          <p:cNvGrpSpPr/>
          <p:nvPr/>
        </p:nvGrpSpPr>
        <p:grpSpPr>
          <a:xfrm>
            <a:off x="8799831" y="1957840"/>
            <a:ext cx="2582188" cy="3297919"/>
            <a:chOff x="753965" y="2336799"/>
            <a:chExt cx="2582188" cy="3297919"/>
          </a:xfrm>
        </p:grpSpPr>
        <p:grpSp>
          <p:nvGrpSpPr>
            <p:cNvPr id="63" name="Group 62">
              <a:extLst>
                <a:ext uri="{FF2B5EF4-FFF2-40B4-BE49-F238E27FC236}">
                  <a16:creationId xmlns:a16="http://schemas.microsoft.com/office/drawing/2014/main" id="{976840A7-1C14-4A5B-ACA6-F5D6D3AFBB92}"/>
                </a:ext>
              </a:extLst>
            </p:cNvPr>
            <p:cNvGrpSpPr/>
            <p:nvPr/>
          </p:nvGrpSpPr>
          <p:grpSpPr>
            <a:xfrm>
              <a:off x="753965" y="2336799"/>
              <a:ext cx="2582188" cy="3297919"/>
              <a:chOff x="9217960" y="2677806"/>
              <a:chExt cx="2582188" cy="3297919"/>
            </a:xfrm>
            <a:effectLst>
              <a:outerShdw blurRad="50800" dist="50800" dir="5400000" algn="ctr" rotWithShape="0">
                <a:schemeClr val="bg1">
                  <a:lumMod val="85000"/>
                </a:schemeClr>
              </a:outerShdw>
            </a:effectLst>
          </p:grpSpPr>
          <p:grpSp>
            <p:nvGrpSpPr>
              <p:cNvPr id="66" name="Group 65">
                <a:extLst>
                  <a:ext uri="{FF2B5EF4-FFF2-40B4-BE49-F238E27FC236}">
                    <a16:creationId xmlns:a16="http://schemas.microsoft.com/office/drawing/2014/main" id="{FD50DD3F-8D2E-487E-A9EC-7C710E705306}"/>
                  </a:ext>
                </a:extLst>
              </p:cNvPr>
              <p:cNvGrpSpPr/>
              <p:nvPr/>
            </p:nvGrpSpPr>
            <p:grpSpPr>
              <a:xfrm>
                <a:off x="9350712" y="2677806"/>
                <a:ext cx="2449436" cy="3297919"/>
                <a:chOff x="8387179" y="2491791"/>
                <a:chExt cx="2912519" cy="3297919"/>
              </a:xfrm>
            </p:grpSpPr>
            <p:sp>
              <p:nvSpPr>
                <p:cNvPr id="68" name="Rounded Rectangle 3">
                  <a:extLst>
                    <a:ext uri="{FF2B5EF4-FFF2-40B4-BE49-F238E27FC236}">
                      <a16:creationId xmlns:a16="http://schemas.microsoft.com/office/drawing/2014/main" id="{F5F81D69-E0AC-4D0B-BA12-B2D33C7FCA78}"/>
                    </a:ext>
                  </a:extLst>
                </p:cNvPr>
                <p:cNvSpPr/>
                <p:nvPr/>
              </p:nvSpPr>
              <p:spPr>
                <a:xfrm>
                  <a:off x="8387181" y="2491791"/>
                  <a:ext cx="2912517" cy="3297919"/>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tx1"/>
                  </a:solidFill>
                </a:ln>
                <a:effectLst>
                  <a:outerShdw blurRad="50800" dist="38100" dir="5400000" algn="t" rotWithShape="0">
                    <a:srgbClr val="E4C26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69" name="Freeform: Shape 22">
                  <a:extLst>
                    <a:ext uri="{FF2B5EF4-FFF2-40B4-BE49-F238E27FC236}">
                      <a16:creationId xmlns:a16="http://schemas.microsoft.com/office/drawing/2014/main" id="{22B1AFA2-7160-4C97-867A-613B6BF89268}"/>
                    </a:ext>
                  </a:extLst>
                </p:cNvPr>
                <p:cNvSpPr/>
                <p:nvPr/>
              </p:nvSpPr>
              <p:spPr>
                <a:xfrm>
                  <a:off x="8387179" y="4966949"/>
                  <a:ext cx="1325574" cy="822761"/>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tx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67" name="TextBox 66">
                <a:extLst>
                  <a:ext uri="{FF2B5EF4-FFF2-40B4-BE49-F238E27FC236}">
                    <a16:creationId xmlns:a16="http://schemas.microsoft.com/office/drawing/2014/main" id="{CF77B7BA-CFB0-4BCC-9FBC-81FBA88146BD}"/>
                  </a:ext>
                </a:extLst>
              </p:cNvPr>
              <p:cNvSpPr txBox="1"/>
              <p:nvPr/>
            </p:nvSpPr>
            <p:spPr>
              <a:xfrm>
                <a:off x="9217960" y="5514399"/>
                <a:ext cx="808194" cy="369332"/>
              </a:xfrm>
              <a:prstGeom prst="rect">
                <a:avLst/>
              </a:prstGeom>
              <a:noFill/>
            </p:spPr>
            <p:txBody>
              <a:bodyPr wrap="square" lIns="72000" tIns="0" rIns="72000" bIns="0" rtlCol="0" anchor="ctr">
                <a:spAutoFit/>
              </a:bodyPr>
              <a:lstStyle/>
              <a:p>
                <a:pPr algn="ctr"/>
                <a:r>
                  <a:rPr lang="en-US" altLang="ko-KR" sz="2400" b="1" dirty="0">
                    <a:solidFill>
                      <a:schemeClr val="bg1"/>
                    </a:solidFill>
                  </a:rPr>
                  <a:t>04</a:t>
                </a:r>
                <a:endParaRPr lang="ko-KR" altLang="en-US" sz="2400" b="1" dirty="0">
                  <a:solidFill>
                    <a:schemeClr val="bg1"/>
                  </a:solidFill>
                </a:endParaRPr>
              </a:p>
            </p:txBody>
          </p:sp>
        </p:grpSp>
        <p:sp>
          <p:nvSpPr>
            <p:cNvPr id="64" name="Rectangle 63"/>
            <p:cNvSpPr/>
            <p:nvPr/>
          </p:nvSpPr>
          <p:spPr>
            <a:xfrm>
              <a:off x="968810" y="2665420"/>
              <a:ext cx="2065435" cy="584775"/>
            </a:xfrm>
            <a:prstGeom prst="rect">
              <a:avLst/>
            </a:prstGeom>
          </p:spPr>
          <p:txBody>
            <a:bodyPr wrap="square">
              <a:spAutoFit/>
            </a:bodyPr>
            <a:lstStyle/>
            <a:p>
              <a:r>
                <a:rPr lang="en-US" sz="1600" b="1" dirty="0">
                  <a:latin typeface="Roboto" panose="02000000000000000000" pitchFamily="2" charset="0"/>
                  <a:ea typeface="Roboto" panose="02000000000000000000" pitchFamily="2" charset="0"/>
                </a:rPr>
                <a:t>Random Member Bonuses</a:t>
              </a:r>
            </a:p>
          </p:txBody>
        </p:sp>
        <p:sp>
          <p:nvSpPr>
            <p:cNvPr id="65" name="Rectangle 64"/>
            <p:cNvSpPr/>
            <p:nvPr/>
          </p:nvSpPr>
          <p:spPr>
            <a:xfrm>
              <a:off x="968810" y="3211520"/>
              <a:ext cx="2174024" cy="1600438"/>
            </a:xfrm>
            <a:prstGeom prst="rect">
              <a:avLst/>
            </a:prstGeom>
          </p:spPr>
          <p:txBody>
            <a:bodyPr wrap="square">
              <a:spAutoFit/>
            </a:bodyPr>
            <a:lstStyle/>
            <a:p>
              <a:r>
                <a:rPr lang="en-US" sz="1400" dirty="0">
                  <a:latin typeface="Nunito" pitchFamily="2" charset="0"/>
                </a:rPr>
                <a:t>From time-to-time iWon will be issuing random bonuses to active member accounts. Members must have a minimum of $100 in their earning portfolio. </a:t>
              </a:r>
              <a:endParaRPr lang="en-US" sz="1400" dirty="0">
                <a:latin typeface="Nunito" pitchFamily="2" charset="0"/>
                <a:ea typeface="Roboto" panose="02000000000000000000" pitchFamily="2" charset="0"/>
              </a:endParaRPr>
            </a:p>
          </p:txBody>
        </p:sp>
      </p:grpSp>
    </p:spTree>
    <p:extLst>
      <p:ext uri="{BB962C8B-B14F-4D97-AF65-F5344CB8AC3E}">
        <p14:creationId xmlns:p14="http://schemas.microsoft.com/office/powerpoint/2010/main" val="2499800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848862" y="583019"/>
            <a:ext cx="6494277"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Residual Bonus Earnings:</a:t>
            </a:r>
          </a:p>
        </p:txBody>
      </p:sp>
      <p:sp>
        <p:nvSpPr>
          <p:cNvPr id="97" name="Rectangle 96"/>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56645" y="1016593"/>
            <a:ext cx="5478711" cy="646331"/>
          </a:xfrm>
          <a:prstGeom prst="rect">
            <a:avLst/>
          </a:prstGeom>
          <a:noFill/>
          <a:ln>
            <a:noFill/>
          </a:ln>
        </p:spPr>
        <p:txBody>
          <a:bodyPr wrap="square">
            <a:spAutoFit/>
          </a:bodyPr>
          <a:lstStyle/>
          <a:p>
            <a:pPr algn="ctr"/>
            <a:r>
              <a:rPr lang="en-US" dirty="0">
                <a:latin typeface="Nunito" pitchFamily="2" charset="0"/>
                <a:ea typeface="Roboto" panose="02000000000000000000" pitchFamily="2" charset="0"/>
              </a:rPr>
              <a:t>Users can earn 1% on 4 generations of team member third-party withdrawals.</a:t>
            </a:r>
          </a:p>
        </p:txBody>
      </p:sp>
      <p:grpSp>
        <p:nvGrpSpPr>
          <p:cNvPr id="31" name="Group 30"/>
          <p:cNvGrpSpPr/>
          <p:nvPr/>
        </p:nvGrpSpPr>
        <p:grpSpPr>
          <a:xfrm>
            <a:off x="1896155" y="2180596"/>
            <a:ext cx="7687267" cy="3084835"/>
            <a:chOff x="3227773" y="2991579"/>
            <a:chExt cx="12299627" cy="4935736"/>
          </a:xfrm>
        </p:grpSpPr>
        <p:sp>
          <p:nvSpPr>
            <p:cNvPr id="32" name="Shape 6"/>
            <p:cNvSpPr/>
            <p:nvPr/>
          </p:nvSpPr>
          <p:spPr>
            <a:xfrm>
              <a:off x="11186053" y="2991579"/>
              <a:ext cx="4127627" cy="4928996"/>
            </a:xfrm>
            <a:custGeom>
              <a:avLst/>
              <a:gdLst/>
              <a:ahLst/>
              <a:cxnLst>
                <a:cxn ang="0">
                  <a:pos x="wd2" y="hd2"/>
                </a:cxn>
                <a:cxn ang="5400000">
                  <a:pos x="wd2" y="hd2"/>
                </a:cxn>
                <a:cxn ang="10800000">
                  <a:pos x="wd2" y="hd2"/>
                </a:cxn>
                <a:cxn ang="16200000">
                  <a:pos x="wd2" y="hd2"/>
                </a:cxn>
              </a:cxnLst>
              <a:rect l="0" t="0" r="r" b="b"/>
              <a:pathLst>
                <a:path w="21600" h="21600" extrusionOk="0">
                  <a:moveTo>
                    <a:pt x="13088" y="0"/>
                  </a:moveTo>
                  <a:lnTo>
                    <a:pt x="0" y="18002"/>
                  </a:lnTo>
                  <a:lnTo>
                    <a:pt x="8512" y="21600"/>
                  </a:lnTo>
                  <a:lnTo>
                    <a:pt x="21600" y="3598"/>
                  </a:lnTo>
                  <a:lnTo>
                    <a:pt x="13088" y="0"/>
                  </a:lnTo>
                  <a:close/>
                </a:path>
              </a:pathLst>
            </a:custGeom>
            <a:solidFill>
              <a:schemeClr val="tx1"/>
            </a:solidFill>
            <a:ln w="12700" cap="flat">
              <a:noFill/>
              <a:miter lim="400000"/>
            </a:ln>
            <a:effectLst/>
          </p:spPr>
          <p:txBody>
            <a:bodyPr wrap="square" lIns="0" tIns="0" rIns="0" bIns="0" numCol="1" anchor="t">
              <a:noAutofit/>
            </a:bodyPr>
            <a:lstStyle/>
            <a:p>
              <a:pPr lvl="0"/>
              <a:endParaRPr sz="1125"/>
            </a:p>
          </p:txBody>
        </p:sp>
        <p:sp>
          <p:nvSpPr>
            <p:cNvPr id="33" name="Shape 7"/>
            <p:cNvSpPr/>
            <p:nvPr/>
          </p:nvSpPr>
          <p:spPr>
            <a:xfrm>
              <a:off x="13685247" y="2991579"/>
              <a:ext cx="1842153" cy="4922230"/>
            </a:xfrm>
            <a:custGeom>
              <a:avLst/>
              <a:gdLst/>
              <a:ahLst/>
              <a:cxnLst>
                <a:cxn ang="0">
                  <a:pos x="wd2" y="hd2"/>
                </a:cxn>
                <a:cxn ang="5400000">
                  <a:pos x="wd2" y="hd2"/>
                </a:cxn>
                <a:cxn ang="10800000">
                  <a:pos x="wd2" y="hd2"/>
                </a:cxn>
                <a:cxn ang="16200000">
                  <a:pos x="wd2" y="hd2"/>
                </a:cxn>
              </a:cxnLst>
              <a:rect l="0" t="0" r="r" b="b"/>
              <a:pathLst>
                <a:path w="21600" h="21600" extrusionOk="0">
                  <a:moveTo>
                    <a:pt x="15093" y="0"/>
                  </a:moveTo>
                  <a:cubicBezTo>
                    <a:pt x="18684" y="0"/>
                    <a:pt x="21600" y="993"/>
                    <a:pt x="21600" y="2217"/>
                  </a:cubicBezTo>
                  <a:lnTo>
                    <a:pt x="21600" y="3115"/>
                  </a:lnTo>
                  <a:lnTo>
                    <a:pt x="21600" y="19383"/>
                  </a:lnTo>
                  <a:lnTo>
                    <a:pt x="21600" y="21600"/>
                  </a:lnTo>
                  <a:lnTo>
                    <a:pt x="15093" y="21600"/>
                  </a:lnTo>
                  <a:lnTo>
                    <a:pt x="10800" y="21600"/>
                  </a:lnTo>
                  <a:lnTo>
                    <a:pt x="6500" y="21600"/>
                  </a:lnTo>
                  <a:cubicBezTo>
                    <a:pt x="2908" y="21600"/>
                    <a:pt x="0" y="20607"/>
                    <a:pt x="0" y="19383"/>
                  </a:cubicBezTo>
                  <a:lnTo>
                    <a:pt x="0" y="2217"/>
                  </a:lnTo>
                  <a:lnTo>
                    <a:pt x="0" y="0"/>
                  </a:lnTo>
                  <a:lnTo>
                    <a:pt x="6500" y="0"/>
                  </a:lnTo>
                  <a:lnTo>
                    <a:pt x="15093" y="0"/>
                  </a:lnTo>
                  <a:close/>
                </a:path>
              </a:pathLst>
            </a:custGeom>
            <a:solidFill>
              <a:schemeClr val="bg1">
                <a:lumMod val="50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noAutofit/>
            </a:bodyPr>
            <a:lstStyle>
              <a:lvl1pPr marR="127000">
                <a:lnSpc>
                  <a:spcPct val="90000"/>
                </a:lnSpc>
                <a:defRPr sz="4000">
                  <a:solidFill>
                    <a:srgbClr val="FFFFFF"/>
                  </a:solidFill>
                </a:defRPr>
              </a:lvl1pPr>
            </a:lstStyle>
            <a:p>
              <a:pPr lvl="0">
                <a:defRPr sz="1800">
                  <a:solidFill>
                    <a:srgbClr val="000000"/>
                  </a:solidFill>
                </a:defRPr>
              </a:pPr>
              <a:endParaRPr sz="2500" dirty="0"/>
            </a:p>
          </p:txBody>
        </p:sp>
        <p:sp>
          <p:nvSpPr>
            <p:cNvPr id="34" name="Shape 9"/>
            <p:cNvSpPr/>
            <p:nvPr/>
          </p:nvSpPr>
          <p:spPr>
            <a:xfrm>
              <a:off x="8622398" y="3603478"/>
              <a:ext cx="3923324" cy="4315817"/>
            </a:xfrm>
            <a:custGeom>
              <a:avLst/>
              <a:gdLst/>
              <a:ahLst/>
              <a:cxnLst>
                <a:cxn ang="0">
                  <a:pos x="wd2" y="hd2"/>
                </a:cxn>
                <a:cxn ang="5400000">
                  <a:pos x="wd2" y="hd2"/>
                </a:cxn>
                <a:cxn ang="10800000">
                  <a:pos x="wd2" y="hd2"/>
                </a:cxn>
                <a:cxn ang="16200000">
                  <a:pos x="wd2" y="hd2"/>
                </a:cxn>
              </a:cxnLst>
              <a:rect l="0" t="0" r="r" b="b"/>
              <a:pathLst>
                <a:path w="21600" h="21600" extrusionOk="0">
                  <a:moveTo>
                    <a:pt x="12917" y="0"/>
                  </a:moveTo>
                  <a:lnTo>
                    <a:pt x="0" y="17109"/>
                  </a:lnTo>
                  <a:lnTo>
                    <a:pt x="8683" y="21600"/>
                  </a:lnTo>
                  <a:lnTo>
                    <a:pt x="21600" y="4491"/>
                  </a:lnTo>
                  <a:close/>
                </a:path>
              </a:pathLst>
            </a:custGeom>
            <a:solidFill>
              <a:srgbClr val="CA9925"/>
            </a:solidFill>
            <a:ln w="12700" cap="flat">
              <a:noFill/>
              <a:miter lim="400000"/>
            </a:ln>
            <a:effectLst/>
          </p:spPr>
          <p:txBody>
            <a:bodyPr wrap="square" lIns="0" tIns="0" rIns="0" bIns="0" numCol="1" anchor="t">
              <a:noAutofit/>
            </a:bodyPr>
            <a:lstStyle/>
            <a:p>
              <a:pPr lvl="0"/>
              <a:endParaRPr sz="1125"/>
            </a:p>
          </p:txBody>
        </p:sp>
        <p:sp>
          <p:nvSpPr>
            <p:cNvPr id="35" name="Shape 10"/>
            <p:cNvSpPr/>
            <p:nvPr/>
          </p:nvSpPr>
          <p:spPr>
            <a:xfrm>
              <a:off x="10969999" y="3605028"/>
              <a:ext cx="1842152" cy="4322287"/>
            </a:xfrm>
            <a:custGeom>
              <a:avLst/>
              <a:gdLst/>
              <a:ahLst/>
              <a:cxnLst>
                <a:cxn ang="0">
                  <a:pos x="wd2" y="hd2"/>
                </a:cxn>
                <a:cxn ang="5400000">
                  <a:pos x="wd2" y="hd2"/>
                </a:cxn>
                <a:cxn ang="10800000">
                  <a:pos x="wd2" y="hd2"/>
                </a:cxn>
                <a:cxn ang="16200000">
                  <a:pos x="wd2" y="hd2"/>
                </a:cxn>
              </a:cxnLst>
              <a:rect l="0" t="0" r="r" b="b"/>
              <a:pathLst>
                <a:path w="21600" h="21600" extrusionOk="0">
                  <a:moveTo>
                    <a:pt x="15093" y="0"/>
                  </a:moveTo>
                  <a:cubicBezTo>
                    <a:pt x="16889" y="0"/>
                    <a:pt x="18515" y="283"/>
                    <a:pt x="19693" y="740"/>
                  </a:cubicBezTo>
                  <a:cubicBezTo>
                    <a:pt x="20871" y="1197"/>
                    <a:pt x="21600" y="1828"/>
                    <a:pt x="21600" y="2525"/>
                  </a:cubicBezTo>
                  <a:lnTo>
                    <a:pt x="21600" y="3547"/>
                  </a:lnTo>
                  <a:lnTo>
                    <a:pt x="21600" y="19075"/>
                  </a:lnTo>
                  <a:lnTo>
                    <a:pt x="21600" y="21600"/>
                  </a:lnTo>
                  <a:lnTo>
                    <a:pt x="15093" y="21600"/>
                  </a:lnTo>
                  <a:lnTo>
                    <a:pt x="10800" y="21600"/>
                  </a:lnTo>
                  <a:lnTo>
                    <a:pt x="6500" y="21600"/>
                  </a:lnTo>
                  <a:cubicBezTo>
                    <a:pt x="4704" y="21600"/>
                    <a:pt x="3079" y="21317"/>
                    <a:pt x="1903" y="20860"/>
                  </a:cubicBezTo>
                  <a:cubicBezTo>
                    <a:pt x="727" y="20403"/>
                    <a:pt x="0" y="19772"/>
                    <a:pt x="0" y="19075"/>
                  </a:cubicBezTo>
                  <a:lnTo>
                    <a:pt x="0" y="2525"/>
                  </a:lnTo>
                  <a:lnTo>
                    <a:pt x="0" y="0"/>
                  </a:lnTo>
                  <a:lnTo>
                    <a:pt x="6500" y="0"/>
                  </a:lnTo>
                  <a:lnTo>
                    <a:pt x="15093" y="0"/>
                  </a:lnTo>
                  <a:close/>
                </a:path>
              </a:pathLst>
            </a:custGeom>
            <a:solidFill>
              <a:srgbClr val="E4C26E"/>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noAutofit/>
            </a:bodyPr>
            <a:lstStyle>
              <a:lvl1pPr marR="127000">
                <a:lnSpc>
                  <a:spcPct val="90000"/>
                </a:lnSpc>
                <a:defRPr sz="4000">
                  <a:solidFill>
                    <a:srgbClr val="FFFFFF"/>
                  </a:solidFill>
                </a:defRPr>
              </a:lvl1pPr>
            </a:lstStyle>
            <a:p>
              <a:pPr lvl="0">
                <a:defRPr sz="1800">
                  <a:solidFill>
                    <a:srgbClr val="000000"/>
                  </a:solidFill>
                </a:defRPr>
              </a:pPr>
              <a:endParaRPr sz="2500" dirty="0"/>
            </a:p>
          </p:txBody>
        </p:sp>
        <p:sp>
          <p:nvSpPr>
            <p:cNvPr id="36" name="Shape 12"/>
            <p:cNvSpPr/>
            <p:nvPr/>
          </p:nvSpPr>
          <p:spPr>
            <a:xfrm>
              <a:off x="6137702" y="4218576"/>
              <a:ext cx="3700166" cy="3695182"/>
            </a:xfrm>
            <a:custGeom>
              <a:avLst/>
              <a:gdLst/>
              <a:ahLst/>
              <a:cxnLst>
                <a:cxn ang="0">
                  <a:pos x="wd2" y="hd2"/>
                </a:cxn>
                <a:cxn ang="5400000">
                  <a:pos x="wd2" y="hd2"/>
                </a:cxn>
                <a:cxn ang="10800000">
                  <a:pos x="wd2" y="hd2"/>
                </a:cxn>
                <a:cxn ang="16200000">
                  <a:pos x="wd2" y="hd2"/>
                </a:cxn>
              </a:cxnLst>
              <a:rect l="0" t="0" r="r" b="b"/>
              <a:pathLst>
                <a:path w="21600" h="21600" extrusionOk="0">
                  <a:moveTo>
                    <a:pt x="12930" y="0"/>
                  </a:moveTo>
                  <a:lnTo>
                    <a:pt x="0" y="15643"/>
                  </a:lnTo>
                  <a:lnTo>
                    <a:pt x="8670" y="21600"/>
                  </a:lnTo>
                  <a:lnTo>
                    <a:pt x="21600" y="5957"/>
                  </a:lnTo>
                  <a:close/>
                </a:path>
              </a:pathLst>
            </a:custGeom>
            <a:solidFill>
              <a:schemeClr val="tx1"/>
            </a:solidFill>
            <a:ln w="12700" cap="flat">
              <a:noFill/>
              <a:miter lim="400000"/>
            </a:ln>
            <a:effectLst/>
          </p:spPr>
          <p:txBody>
            <a:bodyPr wrap="square" lIns="0" tIns="0" rIns="0" bIns="0" numCol="1" anchor="t">
              <a:noAutofit/>
            </a:bodyPr>
            <a:lstStyle/>
            <a:p>
              <a:pPr lvl="0"/>
              <a:endParaRPr sz="1125"/>
            </a:p>
          </p:txBody>
        </p:sp>
        <p:sp>
          <p:nvSpPr>
            <p:cNvPr id="37" name="Shape 13"/>
            <p:cNvSpPr/>
            <p:nvPr/>
          </p:nvSpPr>
          <p:spPr>
            <a:xfrm>
              <a:off x="8355828" y="4218988"/>
              <a:ext cx="1842152" cy="3701588"/>
            </a:xfrm>
            <a:custGeom>
              <a:avLst/>
              <a:gdLst/>
              <a:ahLst/>
              <a:cxnLst>
                <a:cxn ang="0">
                  <a:pos x="wd2" y="hd2"/>
                </a:cxn>
                <a:cxn ang="5400000">
                  <a:pos x="wd2" y="hd2"/>
                </a:cxn>
                <a:cxn ang="10800000">
                  <a:pos x="wd2" y="hd2"/>
                </a:cxn>
                <a:cxn ang="16200000">
                  <a:pos x="wd2" y="hd2"/>
                </a:cxn>
              </a:cxnLst>
              <a:rect l="0" t="0" r="r" b="b"/>
              <a:pathLst>
                <a:path w="21600" h="21600" extrusionOk="0">
                  <a:moveTo>
                    <a:pt x="15093" y="0"/>
                  </a:moveTo>
                  <a:cubicBezTo>
                    <a:pt x="16889" y="0"/>
                    <a:pt x="18515" y="330"/>
                    <a:pt x="19693" y="864"/>
                  </a:cubicBezTo>
                  <a:cubicBezTo>
                    <a:pt x="20871" y="1398"/>
                    <a:pt x="21600" y="2135"/>
                    <a:pt x="21600" y="2949"/>
                  </a:cubicBezTo>
                  <a:lnTo>
                    <a:pt x="21600" y="4142"/>
                  </a:lnTo>
                  <a:lnTo>
                    <a:pt x="21600" y="18651"/>
                  </a:lnTo>
                  <a:lnTo>
                    <a:pt x="21600" y="21600"/>
                  </a:lnTo>
                  <a:lnTo>
                    <a:pt x="15093" y="21600"/>
                  </a:lnTo>
                  <a:lnTo>
                    <a:pt x="10800" y="21600"/>
                  </a:lnTo>
                  <a:lnTo>
                    <a:pt x="6500" y="21600"/>
                  </a:lnTo>
                  <a:cubicBezTo>
                    <a:pt x="4704" y="21600"/>
                    <a:pt x="3079" y="21270"/>
                    <a:pt x="1903" y="20736"/>
                  </a:cubicBezTo>
                  <a:cubicBezTo>
                    <a:pt x="727" y="20202"/>
                    <a:pt x="0" y="19465"/>
                    <a:pt x="0" y="18651"/>
                  </a:cubicBezTo>
                  <a:lnTo>
                    <a:pt x="0" y="2949"/>
                  </a:lnTo>
                  <a:lnTo>
                    <a:pt x="0" y="0"/>
                  </a:lnTo>
                  <a:lnTo>
                    <a:pt x="6500" y="0"/>
                  </a:lnTo>
                  <a:lnTo>
                    <a:pt x="15093" y="0"/>
                  </a:lnTo>
                  <a:close/>
                </a:path>
              </a:pathLst>
            </a:custGeom>
            <a:solidFill>
              <a:schemeClr val="bg1">
                <a:lumMod val="50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noAutofit/>
            </a:bodyPr>
            <a:lstStyle>
              <a:lvl1pPr marR="127000">
                <a:lnSpc>
                  <a:spcPct val="90000"/>
                </a:lnSpc>
                <a:defRPr sz="4000">
                  <a:solidFill>
                    <a:srgbClr val="FFFFFF"/>
                  </a:solidFill>
                </a:defRPr>
              </a:lvl1pPr>
            </a:lstStyle>
            <a:p>
              <a:pPr lvl="0">
                <a:defRPr sz="1800">
                  <a:solidFill>
                    <a:srgbClr val="000000"/>
                  </a:solidFill>
                </a:defRPr>
              </a:pPr>
              <a:endParaRPr sz="2500" dirty="0"/>
            </a:p>
          </p:txBody>
        </p:sp>
        <p:sp>
          <p:nvSpPr>
            <p:cNvPr id="38" name="Shape 15"/>
            <p:cNvSpPr/>
            <p:nvPr/>
          </p:nvSpPr>
          <p:spPr>
            <a:xfrm>
              <a:off x="3227773" y="4835958"/>
              <a:ext cx="4036764" cy="3083230"/>
            </a:xfrm>
            <a:custGeom>
              <a:avLst/>
              <a:gdLst/>
              <a:ahLst/>
              <a:cxnLst>
                <a:cxn ang="0">
                  <a:pos x="wd2" y="hd2"/>
                </a:cxn>
                <a:cxn ang="5400000">
                  <a:pos x="wd2" y="hd2"/>
                </a:cxn>
                <a:cxn ang="10800000">
                  <a:pos x="wd2" y="hd2"/>
                </a:cxn>
                <a:cxn ang="16200000">
                  <a:pos x="wd2" y="hd2"/>
                </a:cxn>
              </a:cxnLst>
              <a:rect l="0" t="0" r="r" b="b"/>
              <a:pathLst>
                <a:path w="21600" h="21600" extrusionOk="0">
                  <a:moveTo>
                    <a:pt x="13653" y="0"/>
                  </a:moveTo>
                  <a:lnTo>
                    <a:pt x="21600" y="7138"/>
                  </a:lnTo>
                  <a:lnTo>
                    <a:pt x="12458" y="21600"/>
                  </a:lnTo>
                  <a:lnTo>
                    <a:pt x="0" y="21600"/>
                  </a:lnTo>
                  <a:lnTo>
                    <a:pt x="13653" y="0"/>
                  </a:lnTo>
                  <a:close/>
                </a:path>
              </a:pathLst>
            </a:custGeom>
            <a:solidFill>
              <a:srgbClr val="CA9925"/>
            </a:solidFill>
            <a:ln w="12700" cap="flat">
              <a:noFill/>
              <a:miter lim="400000"/>
            </a:ln>
            <a:effectLst/>
          </p:spPr>
          <p:txBody>
            <a:bodyPr wrap="square" lIns="0" tIns="0" rIns="0" bIns="0" numCol="1" anchor="t">
              <a:noAutofit/>
            </a:bodyPr>
            <a:lstStyle/>
            <a:p>
              <a:pPr lvl="0"/>
              <a:endParaRPr sz="1125"/>
            </a:p>
          </p:txBody>
        </p:sp>
        <p:sp>
          <p:nvSpPr>
            <p:cNvPr id="40" name="Shape 16"/>
            <p:cNvSpPr/>
            <p:nvPr/>
          </p:nvSpPr>
          <p:spPr>
            <a:xfrm>
              <a:off x="5778596" y="4835857"/>
              <a:ext cx="1842152" cy="3077608"/>
            </a:xfrm>
            <a:custGeom>
              <a:avLst/>
              <a:gdLst/>
              <a:ahLst/>
              <a:cxnLst>
                <a:cxn ang="0">
                  <a:pos x="wd2" y="hd2"/>
                </a:cxn>
                <a:cxn ang="5400000">
                  <a:pos x="wd2" y="hd2"/>
                </a:cxn>
                <a:cxn ang="10800000">
                  <a:pos x="wd2" y="hd2"/>
                </a:cxn>
                <a:cxn ang="16200000">
                  <a:pos x="wd2" y="hd2"/>
                </a:cxn>
              </a:cxnLst>
              <a:rect l="0" t="0" r="r" b="b"/>
              <a:pathLst>
                <a:path w="21600" h="21600" extrusionOk="0">
                  <a:moveTo>
                    <a:pt x="15093" y="0"/>
                  </a:moveTo>
                  <a:cubicBezTo>
                    <a:pt x="16889" y="0"/>
                    <a:pt x="18515" y="397"/>
                    <a:pt x="19693" y="1039"/>
                  </a:cubicBezTo>
                  <a:cubicBezTo>
                    <a:pt x="20871" y="1681"/>
                    <a:pt x="21600" y="2568"/>
                    <a:pt x="21600" y="3546"/>
                  </a:cubicBezTo>
                  <a:lnTo>
                    <a:pt x="21600" y="4982"/>
                  </a:lnTo>
                  <a:lnTo>
                    <a:pt x="21600" y="18054"/>
                  </a:lnTo>
                  <a:lnTo>
                    <a:pt x="21600" y="21600"/>
                  </a:lnTo>
                  <a:lnTo>
                    <a:pt x="15093" y="21600"/>
                  </a:lnTo>
                  <a:lnTo>
                    <a:pt x="10800" y="21600"/>
                  </a:lnTo>
                  <a:lnTo>
                    <a:pt x="6500" y="21600"/>
                  </a:lnTo>
                  <a:cubicBezTo>
                    <a:pt x="4704" y="21600"/>
                    <a:pt x="3079" y="21203"/>
                    <a:pt x="1903" y="20561"/>
                  </a:cubicBezTo>
                  <a:cubicBezTo>
                    <a:pt x="727" y="19919"/>
                    <a:pt x="0" y="19032"/>
                    <a:pt x="0" y="18054"/>
                  </a:cubicBezTo>
                  <a:lnTo>
                    <a:pt x="0" y="3546"/>
                  </a:lnTo>
                  <a:lnTo>
                    <a:pt x="0" y="0"/>
                  </a:lnTo>
                  <a:lnTo>
                    <a:pt x="6500" y="0"/>
                  </a:lnTo>
                  <a:lnTo>
                    <a:pt x="15093" y="0"/>
                  </a:lnTo>
                  <a:close/>
                </a:path>
              </a:pathLst>
            </a:custGeom>
            <a:solidFill>
              <a:srgbClr val="E4C26E"/>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noAutofit/>
            </a:bodyPr>
            <a:lstStyle>
              <a:lvl1pPr marR="127000">
                <a:lnSpc>
                  <a:spcPct val="90000"/>
                </a:lnSpc>
                <a:defRPr sz="4000">
                  <a:solidFill>
                    <a:srgbClr val="FFFFFF"/>
                  </a:solidFill>
                </a:defRPr>
              </a:lvl1pPr>
            </a:lstStyle>
            <a:p>
              <a:pPr lvl="0">
                <a:defRPr sz="1800">
                  <a:solidFill>
                    <a:srgbClr val="000000"/>
                  </a:solidFill>
                </a:defRPr>
              </a:pPr>
              <a:endParaRPr sz="2500" dirty="0"/>
            </a:p>
          </p:txBody>
        </p:sp>
      </p:grpSp>
      <p:sp>
        <p:nvSpPr>
          <p:cNvPr id="2" name="Rectangle 1"/>
          <p:cNvSpPr/>
          <p:nvPr/>
        </p:nvSpPr>
        <p:spPr>
          <a:xfrm>
            <a:off x="2355357" y="2779241"/>
            <a:ext cx="2297425" cy="369332"/>
          </a:xfrm>
          <a:prstGeom prst="rect">
            <a:avLst/>
          </a:prstGeom>
        </p:spPr>
        <p:txBody>
          <a:bodyPr wrap="none">
            <a:spAutoFit/>
          </a:bodyPr>
          <a:lstStyle/>
          <a:p>
            <a:pPr algn="r"/>
            <a:r>
              <a:rPr lang="en-US" b="1" dirty="0">
                <a:solidFill>
                  <a:srgbClr val="CA9925"/>
                </a:solidFill>
                <a:latin typeface="Nunito" pitchFamily="2" charset="0"/>
              </a:rPr>
              <a:t>Generation 1 </a:t>
            </a:r>
            <a:r>
              <a:rPr lang="en-US" dirty="0">
                <a:solidFill>
                  <a:srgbClr val="CA9925"/>
                </a:solidFill>
                <a:latin typeface="Nunito" pitchFamily="2" charset="0"/>
              </a:rPr>
              <a:t>= 0.25</a:t>
            </a:r>
          </a:p>
        </p:txBody>
      </p:sp>
      <p:sp>
        <p:nvSpPr>
          <p:cNvPr id="45" name="Rectangle 44"/>
          <p:cNvSpPr/>
          <p:nvPr/>
        </p:nvSpPr>
        <p:spPr>
          <a:xfrm>
            <a:off x="4033487" y="5456728"/>
            <a:ext cx="2297425" cy="369332"/>
          </a:xfrm>
          <a:prstGeom prst="rect">
            <a:avLst/>
          </a:prstGeom>
        </p:spPr>
        <p:txBody>
          <a:bodyPr wrap="none">
            <a:spAutoFit/>
          </a:bodyPr>
          <a:lstStyle/>
          <a:p>
            <a:pPr algn="r"/>
            <a:r>
              <a:rPr lang="en-US" b="1" dirty="0">
                <a:latin typeface="Nunito" pitchFamily="2" charset="0"/>
              </a:rPr>
              <a:t>Generation 2 </a:t>
            </a:r>
            <a:r>
              <a:rPr lang="en-US" dirty="0">
                <a:latin typeface="Nunito" pitchFamily="2" charset="0"/>
              </a:rPr>
              <a:t>= 0.25</a:t>
            </a:r>
          </a:p>
        </p:txBody>
      </p:sp>
      <p:sp>
        <p:nvSpPr>
          <p:cNvPr id="46" name="Rectangle 45"/>
          <p:cNvSpPr/>
          <p:nvPr/>
        </p:nvSpPr>
        <p:spPr>
          <a:xfrm>
            <a:off x="5609534" y="2022682"/>
            <a:ext cx="2297425" cy="369332"/>
          </a:xfrm>
          <a:prstGeom prst="rect">
            <a:avLst/>
          </a:prstGeom>
        </p:spPr>
        <p:txBody>
          <a:bodyPr wrap="none">
            <a:spAutoFit/>
          </a:bodyPr>
          <a:lstStyle/>
          <a:p>
            <a:pPr algn="r"/>
            <a:r>
              <a:rPr lang="en-US" b="1" dirty="0">
                <a:solidFill>
                  <a:srgbClr val="CA9925"/>
                </a:solidFill>
                <a:latin typeface="Nunito" pitchFamily="2" charset="0"/>
              </a:rPr>
              <a:t>Generation 3 </a:t>
            </a:r>
            <a:r>
              <a:rPr lang="en-US" dirty="0">
                <a:solidFill>
                  <a:srgbClr val="CA9925"/>
                </a:solidFill>
                <a:latin typeface="Nunito" pitchFamily="2" charset="0"/>
              </a:rPr>
              <a:t>= 0.25</a:t>
            </a:r>
          </a:p>
        </p:txBody>
      </p:sp>
      <p:sp>
        <p:nvSpPr>
          <p:cNvPr id="47" name="Rectangle 46"/>
          <p:cNvSpPr/>
          <p:nvPr/>
        </p:nvSpPr>
        <p:spPr>
          <a:xfrm>
            <a:off x="7364375" y="5456728"/>
            <a:ext cx="2297425" cy="369332"/>
          </a:xfrm>
          <a:prstGeom prst="rect">
            <a:avLst/>
          </a:prstGeom>
        </p:spPr>
        <p:txBody>
          <a:bodyPr wrap="none">
            <a:spAutoFit/>
          </a:bodyPr>
          <a:lstStyle/>
          <a:p>
            <a:pPr algn="r"/>
            <a:r>
              <a:rPr lang="en-US" b="1" dirty="0">
                <a:latin typeface="Nunito" pitchFamily="2" charset="0"/>
              </a:rPr>
              <a:t>Generation 4 </a:t>
            </a:r>
            <a:r>
              <a:rPr lang="en-US" dirty="0">
                <a:latin typeface="Nunito" pitchFamily="2" charset="0"/>
              </a:rPr>
              <a:t>= 0.25</a:t>
            </a:r>
          </a:p>
        </p:txBody>
      </p:sp>
      <p:sp>
        <p:nvSpPr>
          <p:cNvPr id="48" name="Rectangle 47"/>
          <p:cNvSpPr/>
          <p:nvPr/>
        </p:nvSpPr>
        <p:spPr>
          <a:xfrm>
            <a:off x="2144231" y="6371393"/>
            <a:ext cx="7903538" cy="307777"/>
          </a:xfrm>
          <a:prstGeom prst="rect">
            <a:avLst/>
          </a:prstGeom>
          <a:noFill/>
          <a:ln>
            <a:noFill/>
          </a:ln>
        </p:spPr>
        <p:txBody>
          <a:bodyPr wrap="square">
            <a:spAutoFit/>
          </a:bodyPr>
          <a:lstStyle/>
          <a:p>
            <a:pPr algn="ctr"/>
            <a:r>
              <a:rPr lang="en-US" sz="1400" dirty="0">
                <a:latin typeface="Nunito" pitchFamily="2" charset="0"/>
                <a:ea typeface="Roboto" panose="02000000000000000000" pitchFamily="2" charset="0"/>
              </a:rPr>
              <a:t>Get paid residuals on all third-party team member withdrawals up to 4 generations</a:t>
            </a:r>
          </a:p>
        </p:txBody>
      </p:sp>
    </p:spTree>
    <p:extLst>
      <p:ext uri="{BB962C8B-B14F-4D97-AF65-F5344CB8AC3E}">
        <p14:creationId xmlns:p14="http://schemas.microsoft.com/office/powerpoint/2010/main" val="184947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p:bldP spid="45" grpId="0"/>
      <p:bldP spid="46"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32360" y="527307"/>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Coming Soon</a:t>
            </a:r>
          </a:p>
        </p:txBody>
      </p:sp>
      <p:grpSp>
        <p:nvGrpSpPr>
          <p:cNvPr id="13" name="Group 12"/>
          <p:cNvGrpSpPr/>
          <p:nvPr/>
        </p:nvGrpSpPr>
        <p:grpSpPr>
          <a:xfrm>
            <a:off x="1028700" y="5492791"/>
            <a:ext cx="10134600" cy="436250"/>
            <a:chOff x="2076866" y="5296849"/>
            <a:chExt cx="8038268" cy="436250"/>
          </a:xfrm>
        </p:grpSpPr>
        <p:sp>
          <p:nvSpPr>
            <p:cNvPr id="41" name="Freeform: Shape 2">
              <a:extLst>
                <a:ext uri="{FF2B5EF4-FFF2-40B4-BE49-F238E27FC236}">
                  <a16:creationId xmlns:a16="http://schemas.microsoft.com/office/drawing/2014/main" id="{79A91ECF-E893-47FB-9A85-927A9026E3A9}"/>
                </a:ext>
              </a:extLst>
            </p:cNvPr>
            <p:cNvSpPr/>
            <p:nvPr/>
          </p:nvSpPr>
          <p:spPr>
            <a:xfrm>
              <a:off x="2076866" y="5296849"/>
              <a:ext cx="932756" cy="436239"/>
            </a:xfrm>
            <a:custGeom>
              <a:avLst/>
              <a:gdLst>
                <a:gd name="connsiteX0" fmla="*/ 179984 w 769696"/>
                <a:gd name="connsiteY0" fmla="*/ 10 h 359978"/>
                <a:gd name="connsiteX1" fmla="*/ 0 w 769696"/>
                <a:gd name="connsiteY1" fmla="*/ 179994 h 359978"/>
                <a:gd name="connsiteX2" fmla="*/ 0 w 769696"/>
                <a:gd name="connsiteY2" fmla="*/ 179994 h 359978"/>
                <a:gd name="connsiteX3" fmla="*/ 179984 w 769696"/>
                <a:gd name="connsiteY3" fmla="*/ 359979 h 359978"/>
                <a:gd name="connsiteX4" fmla="*/ 769696 w 769696"/>
                <a:gd name="connsiteY4" fmla="*/ 359979 h 359978"/>
                <a:gd name="connsiteX5" fmla="*/ 769696 w 769696"/>
                <a:gd name="connsiteY5" fmla="*/ 0 h 359978"/>
                <a:gd name="connsiteX6" fmla="*/ 179984 w 769696"/>
                <a:gd name="connsiteY6" fmla="*/ 0 h 35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6" h="359978">
                  <a:moveTo>
                    <a:pt x="179984" y="10"/>
                  </a:moveTo>
                  <a:cubicBezTo>
                    <a:pt x="80581" y="10"/>
                    <a:pt x="0" y="80591"/>
                    <a:pt x="0" y="179994"/>
                  </a:cubicBezTo>
                  <a:lnTo>
                    <a:pt x="0" y="179994"/>
                  </a:lnTo>
                  <a:cubicBezTo>
                    <a:pt x="0" y="279397"/>
                    <a:pt x="80581" y="359979"/>
                    <a:pt x="179984" y="359979"/>
                  </a:cubicBezTo>
                  <a:lnTo>
                    <a:pt x="769696" y="359979"/>
                  </a:lnTo>
                  <a:lnTo>
                    <a:pt x="769696" y="0"/>
                  </a:lnTo>
                  <a:lnTo>
                    <a:pt x="179984" y="0"/>
                  </a:lnTo>
                  <a:close/>
                </a:path>
              </a:pathLst>
            </a:custGeom>
            <a:solidFill>
              <a:srgbClr val="CA9925"/>
            </a:solidFill>
            <a:ln w="9525" cap="flat">
              <a:noFill/>
              <a:prstDash val="solid"/>
              <a:miter/>
            </a:ln>
          </p:spPr>
          <p:txBody>
            <a:bodyPr rtlCol="0" anchor="ctr"/>
            <a:lstStyle/>
            <a:p>
              <a:endParaRPr lang="en-US"/>
            </a:p>
          </p:txBody>
        </p:sp>
        <p:sp>
          <p:nvSpPr>
            <p:cNvPr id="70" name="Freeform: Shape 3">
              <a:extLst>
                <a:ext uri="{FF2B5EF4-FFF2-40B4-BE49-F238E27FC236}">
                  <a16:creationId xmlns:a16="http://schemas.microsoft.com/office/drawing/2014/main" id="{DD992575-7EC7-46D5-96FD-C516FE8CA8A4}"/>
                </a:ext>
              </a:extLst>
            </p:cNvPr>
            <p:cNvSpPr/>
            <p:nvPr/>
          </p:nvSpPr>
          <p:spPr>
            <a:xfrm>
              <a:off x="5067207" y="5296860"/>
              <a:ext cx="2057585" cy="436239"/>
            </a:xfrm>
            <a:custGeom>
              <a:avLst/>
              <a:gdLst>
                <a:gd name="connsiteX0" fmla="*/ 0 w 1697888"/>
                <a:gd name="connsiteY0" fmla="*/ 0 h 359978"/>
                <a:gd name="connsiteX1" fmla="*/ 1697888 w 1697888"/>
                <a:gd name="connsiteY1" fmla="*/ 0 h 359978"/>
                <a:gd name="connsiteX2" fmla="*/ 1697888 w 1697888"/>
                <a:gd name="connsiteY2" fmla="*/ 359978 h 359978"/>
                <a:gd name="connsiteX3" fmla="*/ 0 w 1697888"/>
                <a:gd name="connsiteY3" fmla="*/ 359978 h 359978"/>
              </a:gdLst>
              <a:ahLst/>
              <a:cxnLst>
                <a:cxn ang="0">
                  <a:pos x="connsiteX0" y="connsiteY0"/>
                </a:cxn>
                <a:cxn ang="0">
                  <a:pos x="connsiteX1" y="connsiteY1"/>
                </a:cxn>
                <a:cxn ang="0">
                  <a:pos x="connsiteX2" y="connsiteY2"/>
                </a:cxn>
                <a:cxn ang="0">
                  <a:pos x="connsiteX3" y="connsiteY3"/>
                </a:cxn>
              </a:cxnLst>
              <a:rect l="l" t="t" r="r" b="b"/>
              <a:pathLst>
                <a:path w="1697888" h="359978">
                  <a:moveTo>
                    <a:pt x="0" y="0"/>
                  </a:moveTo>
                  <a:lnTo>
                    <a:pt x="1697888" y="0"/>
                  </a:lnTo>
                  <a:lnTo>
                    <a:pt x="1697888" y="359978"/>
                  </a:lnTo>
                  <a:lnTo>
                    <a:pt x="0" y="359978"/>
                  </a:lnTo>
                  <a:close/>
                </a:path>
              </a:pathLst>
            </a:custGeom>
            <a:solidFill>
              <a:srgbClr val="CA9925"/>
            </a:solidFill>
            <a:ln w="9525" cap="flat">
              <a:noFill/>
              <a:prstDash val="solid"/>
              <a:miter/>
            </a:ln>
          </p:spPr>
          <p:txBody>
            <a:bodyPr rtlCol="0" anchor="ctr"/>
            <a:lstStyle/>
            <a:p>
              <a:endParaRPr lang="en-US"/>
            </a:p>
          </p:txBody>
        </p:sp>
        <p:sp>
          <p:nvSpPr>
            <p:cNvPr id="71" name="Freeform: Shape 4">
              <a:extLst>
                <a:ext uri="{FF2B5EF4-FFF2-40B4-BE49-F238E27FC236}">
                  <a16:creationId xmlns:a16="http://schemas.microsoft.com/office/drawing/2014/main" id="{C9448678-5F2C-4262-9333-D3A6FCB78565}"/>
                </a:ext>
              </a:extLst>
            </p:cNvPr>
            <p:cNvSpPr/>
            <p:nvPr/>
          </p:nvSpPr>
          <p:spPr>
            <a:xfrm>
              <a:off x="3009622" y="5296860"/>
              <a:ext cx="2057585" cy="436239"/>
            </a:xfrm>
            <a:custGeom>
              <a:avLst/>
              <a:gdLst>
                <a:gd name="connsiteX0" fmla="*/ 0 w 1697888"/>
                <a:gd name="connsiteY0" fmla="*/ 0 h 359978"/>
                <a:gd name="connsiteX1" fmla="*/ 1697889 w 1697888"/>
                <a:gd name="connsiteY1" fmla="*/ 0 h 359978"/>
                <a:gd name="connsiteX2" fmla="*/ 1697889 w 1697888"/>
                <a:gd name="connsiteY2" fmla="*/ 359978 h 359978"/>
                <a:gd name="connsiteX3" fmla="*/ 0 w 1697888"/>
                <a:gd name="connsiteY3" fmla="*/ 359978 h 359978"/>
              </a:gdLst>
              <a:ahLst/>
              <a:cxnLst>
                <a:cxn ang="0">
                  <a:pos x="connsiteX0" y="connsiteY0"/>
                </a:cxn>
                <a:cxn ang="0">
                  <a:pos x="connsiteX1" y="connsiteY1"/>
                </a:cxn>
                <a:cxn ang="0">
                  <a:pos x="connsiteX2" y="connsiteY2"/>
                </a:cxn>
                <a:cxn ang="0">
                  <a:pos x="connsiteX3" y="connsiteY3"/>
                </a:cxn>
              </a:cxnLst>
              <a:rect l="l" t="t" r="r" b="b"/>
              <a:pathLst>
                <a:path w="1697888" h="359978">
                  <a:moveTo>
                    <a:pt x="0" y="0"/>
                  </a:moveTo>
                  <a:lnTo>
                    <a:pt x="1697889" y="0"/>
                  </a:lnTo>
                  <a:lnTo>
                    <a:pt x="1697889" y="359978"/>
                  </a:lnTo>
                  <a:lnTo>
                    <a:pt x="0" y="359978"/>
                  </a:lnTo>
                  <a:close/>
                </a:path>
              </a:pathLst>
            </a:custGeom>
            <a:solidFill>
              <a:schemeClr val="tx1"/>
            </a:solidFill>
            <a:ln w="9525" cap="flat">
              <a:noFill/>
              <a:prstDash val="solid"/>
              <a:miter/>
            </a:ln>
          </p:spPr>
          <p:txBody>
            <a:bodyPr rtlCol="0" anchor="ctr"/>
            <a:lstStyle/>
            <a:p>
              <a:endParaRPr lang="en-US"/>
            </a:p>
          </p:txBody>
        </p:sp>
        <p:sp>
          <p:nvSpPr>
            <p:cNvPr id="72" name="Freeform: Shape 5">
              <a:extLst>
                <a:ext uri="{FF2B5EF4-FFF2-40B4-BE49-F238E27FC236}">
                  <a16:creationId xmlns:a16="http://schemas.microsoft.com/office/drawing/2014/main" id="{89689594-2884-4B27-A6BA-DB4FD527A473}"/>
                </a:ext>
              </a:extLst>
            </p:cNvPr>
            <p:cNvSpPr/>
            <p:nvPr/>
          </p:nvSpPr>
          <p:spPr>
            <a:xfrm>
              <a:off x="7124793" y="5296860"/>
              <a:ext cx="2057585" cy="436239"/>
            </a:xfrm>
            <a:custGeom>
              <a:avLst/>
              <a:gdLst>
                <a:gd name="connsiteX0" fmla="*/ 0 w 1697888"/>
                <a:gd name="connsiteY0" fmla="*/ 0 h 359978"/>
                <a:gd name="connsiteX1" fmla="*/ 1697888 w 1697888"/>
                <a:gd name="connsiteY1" fmla="*/ 0 h 359978"/>
                <a:gd name="connsiteX2" fmla="*/ 1697888 w 1697888"/>
                <a:gd name="connsiteY2" fmla="*/ 359978 h 359978"/>
                <a:gd name="connsiteX3" fmla="*/ 0 w 1697888"/>
                <a:gd name="connsiteY3" fmla="*/ 359978 h 359978"/>
              </a:gdLst>
              <a:ahLst/>
              <a:cxnLst>
                <a:cxn ang="0">
                  <a:pos x="connsiteX0" y="connsiteY0"/>
                </a:cxn>
                <a:cxn ang="0">
                  <a:pos x="connsiteX1" y="connsiteY1"/>
                </a:cxn>
                <a:cxn ang="0">
                  <a:pos x="connsiteX2" y="connsiteY2"/>
                </a:cxn>
                <a:cxn ang="0">
                  <a:pos x="connsiteX3" y="connsiteY3"/>
                </a:cxn>
              </a:cxnLst>
              <a:rect l="l" t="t" r="r" b="b"/>
              <a:pathLst>
                <a:path w="1697888" h="359978">
                  <a:moveTo>
                    <a:pt x="0" y="0"/>
                  </a:moveTo>
                  <a:lnTo>
                    <a:pt x="1697888" y="0"/>
                  </a:lnTo>
                  <a:lnTo>
                    <a:pt x="1697888" y="359978"/>
                  </a:lnTo>
                  <a:lnTo>
                    <a:pt x="0" y="359978"/>
                  </a:lnTo>
                  <a:close/>
                </a:path>
              </a:pathLst>
            </a:custGeom>
            <a:solidFill>
              <a:schemeClr val="tx1"/>
            </a:solidFill>
            <a:ln w="9525" cap="flat">
              <a:noFill/>
              <a:prstDash val="solid"/>
              <a:miter/>
            </a:ln>
          </p:spPr>
          <p:txBody>
            <a:bodyPr rtlCol="0" anchor="ctr"/>
            <a:lstStyle/>
            <a:p>
              <a:endParaRPr lang="en-US"/>
            </a:p>
          </p:txBody>
        </p:sp>
        <p:sp>
          <p:nvSpPr>
            <p:cNvPr id="73" name="Freeform: Shape 6">
              <a:extLst>
                <a:ext uri="{FF2B5EF4-FFF2-40B4-BE49-F238E27FC236}">
                  <a16:creationId xmlns:a16="http://schemas.microsoft.com/office/drawing/2014/main" id="{BE7C6F00-CEDB-47E8-A9C7-8678CE929618}"/>
                </a:ext>
              </a:extLst>
            </p:cNvPr>
            <p:cNvSpPr/>
            <p:nvPr/>
          </p:nvSpPr>
          <p:spPr>
            <a:xfrm>
              <a:off x="9182378" y="5296860"/>
              <a:ext cx="932756" cy="436239"/>
            </a:xfrm>
            <a:custGeom>
              <a:avLst/>
              <a:gdLst>
                <a:gd name="connsiteX0" fmla="*/ 589712 w 769696"/>
                <a:gd name="connsiteY0" fmla="*/ 0 h 359978"/>
                <a:gd name="connsiteX1" fmla="*/ 0 w 769696"/>
                <a:gd name="connsiteY1" fmla="*/ 0 h 359978"/>
                <a:gd name="connsiteX2" fmla="*/ 0 w 769696"/>
                <a:gd name="connsiteY2" fmla="*/ 359978 h 359978"/>
                <a:gd name="connsiteX3" fmla="*/ 589712 w 769696"/>
                <a:gd name="connsiteY3" fmla="*/ 359978 h 359978"/>
                <a:gd name="connsiteX4" fmla="*/ 769697 w 769696"/>
                <a:gd name="connsiteY4" fmla="*/ 179994 h 359978"/>
                <a:gd name="connsiteX5" fmla="*/ 769697 w 769696"/>
                <a:gd name="connsiteY5" fmla="*/ 179994 h 359978"/>
                <a:gd name="connsiteX6" fmla="*/ 589712 w 769696"/>
                <a:gd name="connsiteY6" fmla="*/ 0 h 35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6" h="359978">
                  <a:moveTo>
                    <a:pt x="589712" y="0"/>
                  </a:moveTo>
                  <a:lnTo>
                    <a:pt x="0" y="0"/>
                  </a:lnTo>
                  <a:lnTo>
                    <a:pt x="0" y="359978"/>
                  </a:lnTo>
                  <a:lnTo>
                    <a:pt x="589712" y="359978"/>
                  </a:lnTo>
                  <a:cubicBezTo>
                    <a:pt x="689115" y="359978"/>
                    <a:pt x="769697" y="279397"/>
                    <a:pt x="769697" y="179994"/>
                  </a:cubicBezTo>
                  <a:lnTo>
                    <a:pt x="769697" y="179994"/>
                  </a:lnTo>
                  <a:cubicBezTo>
                    <a:pt x="769706" y="80582"/>
                    <a:pt x="689124" y="0"/>
                    <a:pt x="589712" y="0"/>
                  </a:cubicBezTo>
                  <a:close/>
                </a:path>
              </a:pathLst>
            </a:custGeom>
            <a:solidFill>
              <a:srgbClr val="CA9925"/>
            </a:solidFill>
            <a:ln w="9525" cap="flat">
              <a:noFill/>
              <a:prstDash val="solid"/>
              <a:miter/>
            </a:ln>
          </p:spPr>
          <p:txBody>
            <a:bodyPr rtlCol="0" anchor="ctr"/>
            <a:lstStyle/>
            <a:p>
              <a:endParaRPr lang="en-US"/>
            </a:p>
          </p:txBody>
        </p:sp>
      </p:grpSp>
      <p:grpSp>
        <p:nvGrpSpPr>
          <p:cNvPr id="14" name="Group 13"/>
          <p:cNvGrpSpPr/>
          <p:nvPr/>
        </p:nvGrpSpPr>
        <p:grpSpPr>
          <a:xfrm>
            <a:off x="933796" y="1712221"/>
            <a:ext cx="2231590" cy="2734759"/>
            <a:chOff x="1893826" y="1516279"/>
            <a:chExt cx="2231590" cy="2734759"/>
          </a:xfrm>
        </p:grpSpPr>
        <p:sp>
          <p:nvSpPr>
            <p:cNvPr id="99" name="Oval 98">
              <a:extLst>
                <a:ext uri="{FF2B5EF4-FFF2-40B4-BE49-F238E27FC236}">
                  <a16:creationId xmlns:a16="http://schemas.microsoft.com/office/drawing/2014/main" id="{7FC5D259-B9D4-4C9D-A837-03DCDAE210B6}"/>
                </a:ext>
              </a:extLst>
            </p:cNvPr>
            <p:cNvSpPr/>
            <p:nvPr/>
          </p:nvSpPr>
          <p:spPr>
            <a:xfrm>
              <a:off x="2768736" y="1516279"/>
              <a:ext cx="570190" cy="560850"/>
            </a:xfrm>
            <a:prstGeom prst="ellipse">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spc="100" dirty="0">
                  <a:solidFill>
                    <a:schemeClr val="bg1"/>
                  </a:solidFill>
                  <a:latin typeface="Montserrat SemiBold" panose="00000700000000000000" pitchFamily="2" charset="0"/>
                  <a:cs typeface="Poppins Medium" panose="00000600000000000000" pitchFamily="2" charset="0"/>
                </a:rPr>
                <a:t>01</a:t>
              </a:r>
            </a:p>
          </p:txBody>
        </p:sp>
        <p:sp>
          <p:nvSpPr>
            <p:cNvPr id="103" name="Rectangle 102"/>
            <p:cNvSpPr/>
            <p:nvPr/>
          </p:nvSpPr>
          <p:spPr>
            <a:xfrm>
              <a:off x="1976904" y="2318641"/>
              <a:ext cx="2065435" cy="338554"/>
            </a:xfrm>
            <a:prstGeom prst="rect">
              <a:avLst/>
            </a:prstGeom>
          </p:spPr>
          <p:txBody>
            <a:bodyPr wrap="square">
              <a:spAutoFit/>
            </a:bodyPr>
            <a:lstStyle/>
            <a:p>
              <a:pPr algn="ctr"/>
              <a:r>
                <a:rPr lang="en-US" sz="1600" b="1" dirty="0">
                  <a:solidFill>
                    <a:srgbClr val="CA9925"/>
                  </a:solidFill>
                  <a:latin typeface="Roboto" panose="02000000000000000000" pitchFamily="2" charset="0"/>
                  <a:ea typeface="Roboto" panose="02000000000000000000" pitchFamily="2" charset="0"/>
                </a:rPr>
                <a:t>Q1 2025</a:t>
              </a:r>
            </a:p>
          </p:txBody>
        </p:sp>
        <p:sp>
          <p:nvSpPr>
            <p:cNvPr id="104" name="Rectangle 103"/>
            <p:cNvSpPr/>
            <p:nvPr/>
          </p:nvSpPr>
          <p:spPr>
            <a:xfrm>
              <a:off x="1893826" y="2650600"/>
              <a:ext cx="2231590" cy="1600438"/>
            </a:xfrm>
            <a:prstGeom prst="rect">
              <a:avLst/>
            </a:prstGeom>
          </p:spPr>
          <p:txBody>
            <a:bodyPr wrap="square">
              <a:spAutoFit/>
            </a:bodyPr>
            <a:lstStyle/>
            <a:p>
              <a:pPr algn="ctr"/>
              <a:r>
                <a:rPr lang="en-US" sz="1400" dirty="0" err="1">
                  <a:latin typeface="Nunito" pitchFamily="2" charset="0"/>
                </a:rPr>
                <a:t>iWon</a:t>
              </a:r>
              <a:r>
                <a:rPr lang="en-US" sz="1400" dirty="0">
                  <a:latin typeface="Nunito" pitchFamily="2" charset="0"/>
                </a:rPr>
                <a:t> token node pre-sale launch. Members will have the ability to purchase </a:t>
              </a:r>
              <a:r>
                <a:rPr lang="en-US" sz="1400" dirty="0" err="1">
                  <a:latin typeface="Nunito" pitchFamily="2" charset="0"/>
                </a:rPr>
                <a:t>iWon</a:t>
              </a:r>
              <a:r>
                <a:rPr lang="en-US" sz="1400" dirty="0">
                  <a:latin typeface="Nunito" pitchFamily="2" charset="0"/>
                </a:rPr>
                <a:t> token node which will provide ETH, Gala, and highly anticipated </a:t>
              </a:r>
              <a:r>
                <a:rPr lang="en-US" sz="1400" dirty="0" err="1">
                  <a:latin typeface="Nunito" pitchFamily="2" charset="0"/>
                </a:rPr>
                <a:t>iWon</a:t>
              </a:r>
              <a:r>
                <a:rPr lang="en-US" sz="1400" dirty="0">
                  <a:latin typeface="Nunito" pitchFamily="2" charset="0"/>
                </a:rPr>
                <a:t> coin.</a:t>
              </a:r>
              <a:endParaRPr lang="en-US" sz="1400" dirty="0">
                <a:latin typeface="Nunito" pitchFamily="2" charset="0"/>
                <a:ea typeface="Roboto" panose="02000000000000000000" pitchFamily="2" charset="0"/>
              </a:endParaRPr>
            </a:p>
          </p:txBody>
        </p:sp>
      </p:grpSp>
      <p:grpSp>
        <p:nvGrpSpPr>
          <p:cNvPr id="12" name="Group 11"/>
          <p:cNvGrpSpPr/>
          <p:nvPr/>
        </p:nvGrpSpPr>
        <p:grpSpPr>
          <a:xfrm>
            <a:off x="1831478" y="4758703"/>
            <a:ext cx="436227" cy="1170326"/>
            <a:chOff x="2791508" y="4562761"/>
            <a:chExt cx="436227" cy="1170326"/>
          </a:xfrm>
        </p:grpSpPr>
        <p:sp>
          <p:nvSpPr>
            <p:cNvPr id="74" name="Freeform: Shape 7">
              <a:extLst>
                <a:ext uri="{FF2B5EF4-FFF2-40B4-BE49-F238E27FC236}">
                  <a16:creationId xmlns:a16="http://schemas.microsoft.com/office/drawing/2014/main" id="{5ADEBB6B-94DC-469F-9721-F495C1757B2B}"/>
                </a:ext>
              </a:extLst>
            </p:cNvPr>
            <p:cNvSpPr/>
            <p:nvPr/>
          </p:nvSpPr>
          <p:spPr>
            <a:xfrm>
              <a:off x="2791508" y="5296860"/>
              <a:ext cx="436227" cy="436227"/>
            </a:xfrm>
            <a:custGeom>
              <a:avLst/>
              <a:gdLst>
                <a:gd name="connsiteX0" fmla="*/ 359969 w 359968"/>
                <a:gd name="connsiteY0" fmla="*/ 179984 h 359968"/>
                <a:gd name="connsiteX1" fmla="*/ 179984 w 359968"/>
                <a:gd name="connsiteY1" fmla="*/ 359969 h 359968"/>
                <a:gd name="connsiteX2" fmla="*/ 0 w 359968"/>
                <a:gd name="connsiteY2" fmla="*/ 179984 h 359968"/>
                <a:gd name="connsiteX3" fmla="*/ 179984 w 359968"/>
                <a:gd name="connsiteY3" fmla="*/ 0 h 359968"/>
                <a:gd name="connsiteX4" fmla="*/ 359969 w 359968"/>
                <a:gd name="connsiteY4" fmla="*/ 179984 h 359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68" h="359968">
                  <a:moveTo>
                    <a:pt x="359969" y="179984"/>
                  </a:moveTo>
                  <a:cubicBezTo>
                    <a:pt x="359969" y="279387"/>
                    <a:pt x="279387" y="359969"/>
                    <a:pt x="179984" y="359969"/>
                  </a:cubicBezTo>
                  <a:cubicBezTo>
                    <a:pt x="80582" y="359969"/>
                    <a:pt x="0" y="279387"/>
                    <a:pt x="0" y="179984"/>
                  </a:cubicBezTo>
                  <a:cubicBezTo>
                    <a:pt x="0" y="80582"/>
                    <a:pt x="80582" y="0"/>
                    <a:pt x="179984" y="0"/>
                  </a:cubicBezTo>
                  <a:cubicBezTo>
                    <a:pt x="279387" y="0"/>
                    <a:pt x="359969" y="80582"/>
                    <a:pt x="359969" y="179984"/>
                  </a:cubicBezTo>
                  <a:close/>
                </a:path>
              </a:pathLst>
            </a:custGeom>
            <a:solidFill>
              <a:srgbClr val="FFFFFF"/>
            </a:solidFill>
            <a:ln w="9525" cap="flat">
              <a:noFill/>
              <a:prstDash val="solid"/>
              <a:miter/>
            </a:ln>
          </p:spPr>
          <p:txBody>
            <a:bodyPr rtlCol="0" anchor="ctr"/>
            <a:lstStyle/>
            <a:p>
              <a:endParaRPr lang="en-US"/>
            </a:p>
          </p:txBody>
        </p:sp>
        <p:sp>
          <p:nvSpPr>
            <p:cNvPr id="75" name="Freeform: Shape 8">
              <a:extLst>
                <a:ext uri="{FF2B5EF4-FFF2-40B4-BE49-F238E27FC236}">
                  <a16:creationId xmlns:a16="http://schemas.microsoft.com/office/drawing/2014/main" id="{2357F0D3-AB7E-44E1-8053-D36AA0A85737}"/>
                </a:ext>
              </a:extLst>
            </p:cNvPr>
            <p:cNvSpPr/>
            <p:nvPr/>
          </p:nvSpPr>
          <p:spPr>
            <a:xfrm>
              <a:off x="2937606" y="5442947"/>
              <a:ext cx="144054" cy="144055"/>
            </a:xfrm>
            <a:custGeom>
              <a:avLst/>
              <a:gdLst>
                <a:gd name="connsiteX0" fmla="*/ 118872 w 118871"/>
                <a:gd name="connsiteY0" fmla="*/ 59436 h 118872"/>
                <a:gd name="connsiteX1" fmla="*/ 59436 w 118871"/>
                <a:gd name="connsiteY1" fmla="*/ 118872 h 118872"/>
                <a:gd name="connsiteX2" fmla="*/ 0 w 118871"/>
                <a:gd name="connsiteY2" fmla="*/ 59436 h 118872"/>
                <a:gd name="connsiteX3" fmla="*/ 59436 w 118871"/>
                <a:gd name="connsiteY3" fmla="*/ 0 h 118872"/>
                <a:gd name="connsiteX4" fmla="*/ 118872 w 118871"/>
                <a:gd name="connsiteY4" fmla="*/ 59436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1" h="118872">
                  <a:moveTo>
                    <a:pt x="118872" y="59436"/>
                  </a:moveTo>
                  <a:cubicBezTo>
                    <a:pt x="118872" y="92259"/>
                    <a:pt x="92259" y="118872"/>
                    <a:pt x="59436" y="118872"/>
                  </a:cubicBezTo>
                  <a:cubicBezTo>
                    <a:pt x="26613" y="118872"/>
                    <a:pt x="0" y="92259"/>
                    <a:pt x="0" y="59436"/>
                  </a:cubicBezTo>
                  <a:cubicBezTo>
                    <a:pt x="0" y="26613"/>
                    <a:pt x="26613" y="0"/>
                    <a:pt x="59436" y="0"/>
                  </a:cubicBezTo>
                  <a:cubicBezTo>
                    <a:pt x="92259" y="0"/>
                    <a:pt x="118872" y="26613"/>
                    <a:pt x="118872" y="59436"/>
                  </a:cubicBezTo>
                  <a:close/>
                </a:path>
              </a:pathLst>
            </a:custGeom>
            <a:solidFill>
              <a:srgbClr val="CA9925"/>
            </a:solidFill>
            <a:ln w="9525" cap="flat">
              <a:solidFill>
                <a:srgbClr val="CA9925"/>
              </a:solidFill>
              <a:prstDash val="solid"/>
              <a:miter/>
            </a:ln>
          </p:spPr>
          <p:txBody>
            <a:bodyPr rtlCol="0" anchor="ctr"/>
            <a:lstStyle/>
            <a:p>
              <a:endParaRPr lang="en-US"/>
            </a:p>
          </p:txBody>
        </p:sp>
        <p:sp>
          <p:nvSpPr>
            <p:cNvPr id="83" name="Freeform: Shape 16">
              <a:extLst>
                <a:ext uri="{FF2B5EF4-FFF2-40B4-BE49-F238E27FC236}">
                  <a16:creationId xmlns:a16="http://schemas.microsoft.com/office/drawing/2014/main" id="{2700F493-9F02-4DEA-8965-8F42658E4D08}"/>
                </a:ext>
              </a:extLst>
            </p:cNvPr>
            <p:cNvSpPr/>
            <p:nvPr/>
          </p:nvSpPr>
          <p:spPr>
            <a:xfrm>
              <a:off x="2960426" y="4562761"/>
              <a:ext cx="98391" cy="98391"/>
            </a:xfrm>
            <a:custGeom>
              <a:avLst/>
              <a:gdLst>
                <a:gd name="connsiteX0" fmla="*/ 81191 w 81191"/>
                <a:gd name="connsiteY0" fmla="*/ 40596 h 81191"/>
                <a:gd name="connsiteX1" fmla="*/ 40596 w 81191"/>
                <a:gd name="connsiteY1" fmla="*/ 81191 h 81191"/>
                <a:gd name="connsiteX2" fmla="*/ 0 w 81191"/>
                <a:gd name="connsiteY2" fmla="*/ 40596 h 81191"/>
                <a:gd name="connsiteX3" fmla="*/ 40596 w 81191"/>
                <a:gd name="connsiteY3" fmla="*/ 0 h 81191"/>
                <a:gd name="connsiteX4" fmla="*/ 81191 w 81191"/>
                <a:gd name="connsiteY4" fmla="*/ 40596 h 81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91" h="81191">
                  <a:moveTo>
                    <a:pt x="81191" y="40596"/>
                  </a:moveTo>
                  <a:cubicBezTo>
                    <a:pt x="81191" y="63016"/>
                    <a:pt x="63016" y="81191"/>
                    <a:pt x="40596" y="81191"/>
                  </a:cubicBezTo>
                  <a:cubicBezTo>
                    <a:pt x="18175" y="81191"/>
                    <a:pt x="0" y="63016"/>
                    <a:pt x="0" y="40596"/>
                  </a:cubicBezTo>
                  <a:cubicBezTo>
                    <a:pt x="0" y="18175"/>
                    <a:pt x="18175" y="0"/>
                    <a:pt x="40596" y="0"/>
                  </a:cubicBezTo>
                  <a:cubicBezTo>
                    <a:pt x="63016" y="0"/>
                    <a:pt x="81191" y="18175"/>
                    <a:pt x="81191" y="40596"/>
                  </a:cubicBezTo>
                  <a:close/>
                </a:path>
              </a:pathLst>
            </a:custGeom>
            <a:solidFill>
              <a:srgbClr val="CA9925"/>
            </a:solidFill>
            <a:ln w="9525" cap="flat">
              <a:solidFill>
                <a:srgbClr val="CA9925"/>
              </a:solidFill>
              <a:prstDash val="solid"/>
              <a:miter/>
            </a:ln>
          </p:spPr>
          <p:txBody>
            <a:bodyPr rtlCol="0" anchor="ctr"/>
            <a:lstStyle/>
            <a:p>
              <a:endParaRPr lang="en-US"/>
            </a:p>
          </p:txBody>
        </p:sp>
        <p:cxnSp>
          <p:nvCxnSpPr>
            <p:cNvPr id="7" name="Straight Connector 6"/>
            <p:cNvCxnSpPr>
              <a:stCxn id="83" idx="1"/>
              <a:endCxn id="75" idx="3"/>
            </p:cNvCxnSpPr>
            <p:nvPr/>
          </p:nvCxnSpPr>
          <p:spPr>
            <a:xfrm>
              <a:off x="3009622" y="4661152"/>
              <a:ext cx="12" cy="781795"/>
            </a:xfrm>
            <a:prstGeom prst="line">
              <a:avLst/>
            </a:prstGeom>
            <a:ln w="12700">
              <a:solidFill>
                <a:srgbClr val="CA9925"/>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4476290" y="4758703"/>
            <a:ext cx="436227" cy="1170326"/>
            <a:chOff x="2791508" y="4562761"/>
            <a:chExt cx="436227" cy="1170326"/>
          </a:xfrm>
        </p:grpSpPr>
        <p:sp>
          <p:nvSpPr>
            <p:cNvPr id="106" name="Freeform: Shape 7">
              <a:extLst>
                <a:ext uri="{FF2B5EF4-FFF2-40B4-BE49-F238E27FC236}">
                  <a16:creationId xmlns:a16="http://schemas.microsoft.com/office/drawing/2014/main" id="{5ADEBB6B-94DC-469F-9721-F495C1757B2B}"/>
                </a:ext>
              </a:extLst>
            </p:cNvPr>
            <p:cNvSpPr/>
            <p:nvPr/>
          </p:nvSpPr>
          <p:spPr>
            <a:xfrm>
              <a:off x="2791508" y="5296860"/>
              <a:ext cx="436227" cy="436227"/>
            </a:xfrm>
            <a:custGeom>
              <a:avLst/>
              <a:gdLst>
                <a:gd name="connsiteX0" fmla="*/ 359969 w 359968"/>
                <a:gd name="connsiteY0" fmla="*/ 179984 h 359968"/>
                <a:gd name="connsiteX1" fmla="*/ 179984 w 359968"/>
                <a:gd name="connsiteY1" fmla="*/ 359969 h 359968"/>
                <a:gd name="connsiteX2" fmla="*/ 0 w 359968"/>
                <a:gd name="connsiteY2" fmla="*/ 179984 h 359968"/>
                <a:gd name="connsiteX3" fmla="*/ 179984 w 359968"/>
                <a:gd name="connsiteY3" fmla="*/ 0 h 359968"/>
                <a:gd name="connsiteX4" fmla="*/ 359969 w 359968"/>
                <a:gd name="connsiteY4" fmla="*/ 179984 h 359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68" h="359968">
                  <a:moveTo>
                    <a:pt x="359969" y="179984"/>
                  </a:moveTo>
                  <a:cubicBezTo>
                    <a:pt x="359969" y="279387"/>
                    <a:pt x="279387" y="359969"/>
                    <a:pt x="179984" y="359969"/>
                  </a:cubicBezTo>
                  <a:cubicBezTo>
                    <a:pt x="80582" y="359969"/>
                    <a:pt x="0" y="279387"/>
                    <a:pt x="0" y="179984"/>
                  </a:cubicBezTo>
                  <a:cubicBezTo>
                    <a:pt x="0" y="80582"/>
                    <a:pt x="80582" y="0"/>
                    <a:pt x="179984" y="0"/>
                  </a:cubicBezTo>
                  <a:cubicBezTo>
                    <a:pt x="279387" y="0"/>
                    <a:pt x="359969" y="80582"/>
                    <a:pt x="359969" y="179984"/>
                  </a:cubicBezTo>
                  <a:close/>
                </a:path>
              </a:pathLst>
            </a:custGeom>
            <a:solidFill>
              <a:srgbClr val="FFFFFF"/>
            </a:solidFill>
            <a:ln w="9525" cap="flat">
              <a:noFill/>
              <a:prstDash val="solid"/>
              <a:miter/>
            </a:ln>
          </p:spPr>
          <p:txBody>
            <a:bodyPr rtlCol="0" anchor="ctr"/>
            <a:lstStyle/>
            <a:p>
              <a:endParaRPr lang="en-US"/>
            </a:p>
          </p:txBody>
        </p:sp>
        <p:sp>
          <p:nvSpPr>
            <p:cNvPr id="107" name="Freeform: Shape 8">
              <a:extLst>
                <a:ext uri="{FF2B5EF4-FFF2-40B4-BE49-F238E27FC236}">
                  <a16:creationId xmlns:a16="http://schemas.microsoft.com/office/drawing/2014/main" id="{2357F0D3-AB7E-44E1-8053-D36AA0A85737}"/>
                </a:ext>
              </a:extLst>
            </p:cNvPr>
            <p:cNvSpPr/>
            <p:nvPr/>
          </p:nvSpPr>
          <p:spPr>
            <a:xfrm>
              <a:off x="2937606" y="5442947"/>
              <a:ext cx="144054" cy="144055"/>
            </a:xfrm>
            <a:custGeom>
              <a:avLst/>
              <a:gdLst>
                <a:gd name="connsiteX0" fmla="*/ 118872 w 118871"/>
                <a:gd name="connsiteY0" fmla="*/ 59436 h 118872"/>
                <a:gd name="connsiteX1" fmla="*/ 59436 w 118871"/>
                <a:gd name="connsiteY1" fmla="*/ 118872 h 118872"/>
                <a:gd name="connsiteX2" fmla="*/ 0 w 118871"/>
                <a:gd name="connsiteY2" fmla="*/ 59436 h 118872"/>
                <a:gd name="connsiteX3" fmla="*/ 59436 w 118871"/>
                <a:gd name="connsiteY3" fmla="*/ 0 h 118872"/>
                <a:gd name="connsiteX4" fmla="*/ 118872 w 118871"/>
                <a:gd name="connsiteY4" fmla="*/ 59436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1" h="118872">
                  <a:moveTo>
                    <a:pt x="118872" y="59436"/>
                  </a:moveTo>
                  <a:cubicBezTo>
                    <a:pt x="118872" y="92259"/>
                    <a:pt x="92259" y="118872"/>
                    <a:pt x="59436" y="118872"/>
                  </a:cubicBezTo>
                  <a:cubicBezTo>
                    <a:pt x="26613" y="118872"/>
                    <a:pt x="0" y="92259"/>
                    <a:pt x="0" y="59436"/>
                  </a:cubicBezTo>
                  <a:cubicBezTo>
                    <a:pt x="0" y="26613"/>
                    <a:pt x="26613" y="0"/>
                    <a:pt x="59436" y="0"/>
                  </a:cubicBezTo>
                  <a:cubicBezTo>
                    <a:pt x="92259" y="0"/>
                    <a:pt x="118872" y="26613"/>
                    <a:pt x="118872" y="59436"/>
                  </a:cubicBezTo>
                  <a:close/>
                </a:path>
              </a:pathLst>
            </a:custGeom>
            <a:solidFill>
              <a:schemeClr val="tx1"/>
            </a:solidFill>
            <a:ln w="9525" cap="flat">
              <a:solidFill>
                <a:schemeClr val="tx1"/>
              </a:solidFill>
              <a:prstDash val="solid"/>
              <a:miter/>
            </a:ln>
          </p:spPr>
          <p:txBody>
            <a:bodyPr rtlCol="0" anchor="ctr"/>
            <a:lstStyle/>
            <a:p>
              <a:endParaRPr lang="en-US"/>
            </a:p>
          </p:txBody>
        </p:sp>
        <p:sp>
          <p:nvSpPr>
            <p:cNvPr id="108" name="Freeform: Shape 16">
              <a:extLst>
                <a:ext uri="{FF2B5EF4-FFF2-40B4-BE49-F238E27FC236}">
                  <a16:creationId xmlns:a16="http://schemas.microsoft.com/office/drawing/2014/main" id="{2700F493-9F02-4DEA-8965-8F42658E4D08}"/>
                </a:ext>
              </a:extLst>
            </p:cNvPr>
            <p:cNvSpPr/>
            <p:nvPr/>
          </p:nvSpPr>
          <p:spPr>
            <a:xfrm>
              <a:off x="2960426" y="4562761"/>
              <a:ext cx="98391" cy="98391"/>
            </a:xfrm>
            <a:custGeom>
              <a:avLst/>
              <a:gdLst>
                <a:gd name="connsiteX0" fmla="*/ 81191 w 81191"/>
                <a:gd name="connsiteY0" fmla="*/ 40596 h 81191"/>
                <a:gd name="connsiteX1" fmla="*/ 40596 w 81191"/>
                <a:gd name="connsiteY1" fmla="*/ 81191 h 81191"/>
                <a:gd name="connsiteX2" fmla="*/ 0 w 81191"/>
                <a:gd name="connsiteY2" fmla="*/ 40596 h 81191"/>
                <a:gd name="connsiteX3" fmla="*/ 40596 w 81191"/>
                <a:gd name="connsiteY3" fmla="*/ 0 h 81191"/>
                <a:gd name="connsiteX4" fmla="*/ 81191 w 81191"/>
                <a:gd name="connsiteY4" fmla="*/ 40596 h 81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91" h="81191">
                  <a:moveTo>
                    <a:pt x="81191" y="40596"/>
                  </a:moveTo>
                  <a:cubicBezTo>
                    <a:pt x="81191" y="63016"/>
                    <a:pt x="63016" y="81191"/>
                    <a:pt x="40596" y="81191"/>
                  </a:cubicBezTo>
                  <a:cubicBezTo>
                    <a:pt x="18175" y="81191"/>
                    <a:pt x="0" y="63016"/>
                    <a:pt x="0" y="40596"/>
                  </a:cubicBezTo>
                  <a:cubicBezTo>
                    <a:pt x="0" y="18175"/>
                    <a:pt x="18175" y="0"/>
                    <a:pt x="40596" y="0"/>
                  </a:cubicBezTo>
                  <a:cubicBezTo>
                    <a:pt x="63016" y="0"/>
                    <a:pt x="81191" y="18175"/>
                    <a:pt x="81191" y="40596"/>
                  </a:cubicBezTo>
                  <a:close/>
                </a:path>
              </a:pathLst>
            </a:custGeom>
            <a:solidFill>
              <a:schemeClr val="tx1"/>
            </a:solidFill>
            <a:ln w="9525" cap="flat">
              <a:solidFill>
                <a:schemeClr val="tx1"/>
              </a:solidFill>
              <a:prstDash val="solid"/>
              <a:miter/>
            </a:ln>
          </p:spPr>
          <p:txBody>
            <a:bodyPr rtlCol="0" anchor="ctr"/>
            <a:lstStyle/>
            <a:p>
              <a:endParaRPr lang="en-US"/>
            </a:p>
          </p:txBody>
        </p:sp>
        <p:cxnSp>
          <p:nvCxnSpPr>
            <p:cNvPr id="109" name="Straight Connector 108"/>
            <p:cNvCxnSpPr>
              <a:stCxn id="108" idx="1"/>
              <a:endCxn id="107" idx="3"/>
            </p:cNvCxnSpPr>
            <p:nvPr/>
          </p:nvCxnSpPr>
          <p:spPr>
            <a:xfrm>
              <a:off x="3009622" y="4661152"/>
              <a:ext cx="12" cy="7817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7121102" y="4758703"/>
            <a:ext cx="436227" cy="1170326"/>
            <a:chOff x="2791508" y="4562761"/>
            <a:chExt cx="436227" cy="1170326"/>
          </a:xfrm>
        </p:grpSpPr>
        <p:sp>
          <p:nvSpPr>
            <p:cNvPr id="111" name="Freeform: Shape 7">
              <a:extLst>
                <a:ext uri="{FF2B5EF4-FFF2-40B4-BE49-F238E27FC236}">
                  <a16:creationId xmlns:a16="http://schemas.microsoft.com/office/drawing/2014/main" id="{5ADEBB6B-94DC-469F-9721-F495C1757B2B}"/>
                </a:ext>
              </a:extLst>
            </p:cNvPr>
            <p:cNvSpPr/>
            <p:nvPr/>
          </p:nvSpPr>
          <p:spPr>
            <a:xfrm>
              <a:off x="2791508" y="5296860"/>
              <a:ext cx="436227" cy="436227"/>
            </a:xfrm>
            <a:custGeom>
              <a:avLst/>
              <a:gdLst>
                <a:gd name="connsiteX0" fmla="*/ 359969 w 359968"/>
                <a:gd name="connsiteY0" fmla="*/ 179984 h 359968"/>
                <a:gd name="connsiteX1" fmla="*/ 179984 w 359968"/>
                <a:gd name="connsiteY1" fmla="*/ 359969 h 359968"/>
                <a:gd name="connsiteX2" fmla="*/ 0 w 359968"/>
                <a:gd name="connsiteY2" fmla="*/ 179984 h 359968"/>
                <a:gd name="connsiteX3" fmla="*/ 179984 w 359968"/>
                <a:gd name="connsiteY3" fmla="*/ 0 h 359968"/>
                <a:gd name="connsiteX4" fmla="*/ 359969 w 359968"/>
                <a:gd name="connsiteY4" fmla="*/ 179984 h 359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68" h="359968">
                  <a:moveTo>
                    <a:pt x="359969" y="179984"/>
                  </a:moveTo>
                  <a:cubicBezTo>
                    <a:pt x="359969" y="279387"/>
                    <a:pt x="279387" y="359969"/>
                    <a:pt x="179984" y="359969"/>
                  </a:cubicBezTo>
                  <a:cubicBezTo>
                    <a:pt x="80582" y="359969"/>
                    <a:pt x="0" y="279387"/>
                    <a:pt x="0" y="179984"/>
                  </a:cubicBezTo>
                  <a:cubicBezTo>
                    <a:pt x="0" y="80582"/>
                    <a:pt x="80582" y="0"/>
                    <a:pt x="179984" y="0"/>
                  </a:cubicBezTo>
                  <a:cubicBezTo>
                    <a:pt x="279387" y="0"/>
                    <a:pt x="359969" y="80582"/>
                    <a:pt x="359969" y="179984"/>
                  </a:cubicBezTo>
                  <a:close/>
                </a:path>
              </a:pathLst>
            </a:custGeom>
            <a:solidFill>
              <a:srgbClr val="FFFFFF"/>
            </a:solidFill>
            <a:ln w="9525" cap="flat">
              <a:noFill/>
              <a:prstDash val="solid"/>
              <a:miter/>
            </a:ln>
          </p:spPr>
          <p:txBody>
            <a:bodyPr rtlCol="0" anchor="ctr"/>
            <a:lstStyle/>
            <a:p>
              <a:endParaRPr lang="en-US"/>
            </a:p>
          </p:txBody>
        </p:sp>
        <p:sp>
          <p:nvSpPr>
            <p:cNvPr id="112" name="Freeform: Shape 8">
              <a:extLst>
                <a:ext uri="{FF2B5EF4-FFF2-40B4-BE49-F238E27FC236}">
                  <a16:creationId xmlns:a16="http://schemas.microsoft.com/office/drawing/2014/main" id="{2357F0D3-AB7E-44E1-8053-D36AA0A85737}"/>
                </a:ext>
              </a:extLst>
            </p:cNvPr>
            <p:cNvSpPr/>
            <p:nvPr/>
          </p:nvSpPr>
          <p:spPr>
            <a:xfrm>
              <a:off x="2937606" y="5442947"/>
              <a:ext cx="144054" cy="144055"/>
            </a:xfrm>
            <a:custGeom>
              <a:avLst/>
              <a:gdLst>
                <a:gd name="connsiteX0" fmla="*/ 118872 w 118871"/>
                <a:gd name="connsiteY0" fmla="*/ 59436 h 118872"/>
                <a:gd name="connsiteX1" fmla="*/ 59436 w 118871"/>
                <a:gd name="connsiteY1" fmla="*/ 118872 h 118872"/>
                <a:gd name="connsiteX2" fmla="*/ 0 w 118871"/>
                <a:gd name="connsiteY2" fmla="*/ 59436 h 118872"/>
                <a:gd name="connsiteX3" fmla="*/ 59436 w 118871"/>
                <a:gd name="connsiteY3" fmla="*/ 0 h 118872"/>
                <a:gd name="connsiteX4" fmla="*/ 118872 w 118871"/>
                <a:gd name="connsiteY4" fmla="*/ 59436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1" h="118872">
                  <a:moveTo>
                    <a:pt x="118872" y="59436"/>
                  </a:moveTo>
                  <a:cubicBezTo>
                    <a:pt x="118872" y="92259"/>
                    <a:pt x="92259" y="118872"/>
                    <a:pt x="59436" y="118872"/>
                  </a:cubicBezTo>
                  <a:cubicBezTo>
                    <a:pt x="26613" y="118872"/>
                    <a:pt x="0" y="92259"/>
                    <a:pt x="0" y="59436"/>
                  </a:cubicBezTo>
                  <a:cubicBezTo>
                    <a:pt x="0" y="26613"/>
                    <a:pt x="26613" y="0"/>
                    <a:pt x="59436" y="0"/>
                  </a:cubicBezTo>
                  <a:cubicBezTo>
                    <a:pt x="92259" y="0"/>
                    <a:pt x="118872" y="26613"/>
                    <a:pt x="118872" y="59436"/>
                  </a:cubicBezTo>
                  <a:close/>
                </a:path>
              </a:pathLst>
            </a:custGeom>
            <a:solidFill>
              <a:srgbClr val="CA9925"/>
            </a:solidFill>
            <a:ln w="9525" cap="flat">
              <a:solidFill>
                <a:srgbClr val="CA9925"/>
              </a:solidFill>
              <a:prstDash val="solid"/>
              <a:miter/>
            </a:ln>
          </p:spPr>
          <p:txBody>
            <a:bodyPr rtlCol="0" anchor="ctr"/>
            <a:lstStyle/>
            <a:p>
              <a:endParaRPr lang="en-US"/>
            </a:p>
          </p:txBody>
        </p:sp>
        <p:sp>
          <p:nvSpPr>
            <p:cNvPr id="113" name="Freeform: Shape 16">
              <a:extLst>
                <a:ext uri="{FF2B5EF4-FFF2-40B4-BE49-F238E27FC236}">
                  <a16:creationId xmlns:a16="http://schemas.microsoft.com/office/drawing/2014/main" id="{2700F493-9F02-4DEA-8965-8F42658E4D08}"/>
                </a:ext>
              </a:extLst>
            </p:cNvPr>
            <p:cNvSpPr/>
            <p:nvPr/>
          </p:nvSpPr>
          <p:spPr>
            <a:xfrm>
              <a:off x="2960063" y="4562761"/>
              <a:ext cx="98391" cy="98391"/>
            </a:xfrm>
            <a:custGeom>
              <a:avLst/>
              <a:gdLst>
                <a:gd name="connsiteX0" fmla="*/ 81191 w 81191"/>
                <a:gd name="connsiteY0" fmla="*/ 40596 h 81191"/>
                <a:gd name="connsiteX1" fmla="*/ 40596 w 81191"/>
                <a:gd name="connsiteY1" fmla="*/ 81191 h 81191"/>
                <a:gd name="connsiteX2" fmla="*/ 0 w 81191"/>
                <a:gd name="connsiteY2" fmla="*/ 40596 h 81191"/>
                <a:gd name="connsiteX3" fmla="*/ 40596 w 81191"/>
                <a:gd name="connsiteY3" fmla="*/ 0 h 81191"/>
                <a:gd name="connsiteX4" fmla="*/ 81191 w 81191"/>
                <a:gd name="connsiteY4" fmla="*/ 40596 h 81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91" h="81191">
                  <a:moveTo>
                    <a:pt x="81191" y="40596"/>
                  </a:moveTo>
                  <a:cubicBezTo>
                    <a:pt x="81191" y="63016"/>
                    <a:pt x="63016" y="81191"/>
                    <a:pt x="40596" y="81191"/>
                  </a:cubicBezTo>
                  <a:cubicBezTo>
                    <a:pt x="18175" y="81191"/>
                    <a:pt x="0" y="63016"/>
                    <a:pt x="0" y="40596"/>
                  </a:cubicBezTo>
                  <a:cubicBezTo>
                    <a:pt x="0" y="18175"/>
                    <a:pt x="18175" y="0"/>
                    <a:pt x="40596" y="0"/>
                  </a:cubicBezTo>
                  <a:cubicBezTo>
                    <a:pt x="63016" y="0"/>
                    <a:pt x="81191" y="18175"/>
                    <a:pt x="81191" y="40596"/>
                  </a:cubicBezTo>
                  <a:close/>
                </a:path>
              </a:pathLst>
            </a:custGeom>
            <a:solidFill>
              <a:srgbClr val="CA9925"/>
            </a:solidFill>
            <a:ln w="9525" cap="flat">
              <a:solidFill>
                <a:srgbClr val="CA9925"/>
              </a:solidFill>
              <a:prstDash val="solid"/>
              <a:miter/>
            </a:ln>
          </p:spPr>
          <p:txBody>
            <a:bodyPr rtlCol="0" anchor="ctr"/>
            <a:lstStyle/>
            <a:p>
              <a:endParaRPr lang="en-US"/>
            </a:p>
          </p:txBody>
        </p:sp>
        <p:cxnSp>
          <p:nvCxnSpPr>
            <p:cNvPr id="114" name="Straight Connector 113"/>
            <p:cNvCxnSpPr>
              <a:stCxn id="113" idx="1"/>
              <a:endCxn id="112" idx="3"/>
            </p:cNvCxnSpPr>
            <p:nvPr/>
          </p:nvCxnSpPr>
          <p:spPr>
            <a:xfrm>
              <a:off x="3009259" y="4661152"/>
              <a:ext cx="375" cy="781795"/>
            </a:xfrm>
            <a:prstGeom prst="line">
              <a:avLst/>
            </a:prstGeom>
            <a:ln w="12700">
              <a:solidFill>
                <a:srgbClr val="CA9925"/>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9765913" y="4758703"/>
            <a:ext cx="436227" cy="1170326"/>
            <a:chOff x="2791508" y="4562761"/>
            <a:chExt cx="436227" cy="1170326"/>
          </a:xfrm>
        </p:grpSpPr>
        <p:sp>
          <p:nvSpPr>
            <p:cNvPr id="116" name="Freeform: Shape 7">
              <a:extLst>
                <a:ext uri="{FF2B5EF4-FFF2-40B4-BE49-F238E27FC236}">
                  <a16:creationId xmlns:a16="http://schemas.microsoft.com/office/drawing/2014/main" id="{5ADEBB6B-94DC-469F-9721-F495C1757B2B}"/>
                </a:ext>
              </a:extLst>
            </p:cNvPr>
            <p:cNvSpPr/>
            <p:nvPr/>
          </p:nvSpPr>
          <p:spPr>
            <a:xfrm>
              <a:off x="2791508" y="5296860"/>
              <a:ext cx="436227" cy="436227"/>
            </a:xfrm>
            <a:custGeom>
              <a:avLst/>
              <a:gdLst>
                <a:gd name="connsiteX0" fmla="*/ 359969 w 359968"/>
                <a:gd name="connsiteY0" fmla="*/ 179984 h 359968"/>
                <a:gd name="connsiteX1" fmla="*/ 179984 w 359968"/>
                <a:gd name="connsiteY1" fmla="*/ 359969 h 359968"/>
                <a:gd name="connsiteX2" fmla="*/ 0 w 359968"/>
                <a:gd name="connsiteY2" fmla="*/ 179984 h 359968"/>
                <a:gd name="connsiteX3" fmla="*/ 179984 w 359968"/>
                <a:gd name="connsiteY3" fmla="*/ 0 h 359968"/>
                <a:gd name="connsiteX4" fmla="*/ 359969 w 359968"/>
                <a:gd name="connsiteY4" fmla="*/ 179984 h 359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68" h="359968">
                  <a:moveTo>
                    <a:pt x="359969" y="179984"/>
                  </a:moveTo>
                  <a:cubicBezTo>
                    <a:pt x="359969" y="279387"/>
                    <a:pt x="279387" y="359969"/>
                    <a:pt x="179984" y="359969"/>
                  </a:cubicBezTo>
                  <a:cubicBezTo>
                    <a:pt x="80582" y="359969"/>
                    <a:pt x="0" y="279387"/>
                    <a:pt x="0" y="179984"/>
                  </a:cubicBezTo>
                  <a:cubicBezTo>
                    <a:pt x="0" y="80582"/>
                    <a:pt x="80582" y="0"/>
                    <a:pt x="179984" y="0"/>
                  </a:cubicBezTo>
                  <a:cubicBezTo>
                    <a:pt x="279387" y="0"/>
                    <a:pt x="359969" y="80582"/>
                    <a:pt x="359969" y="179984"/>
                  </a:cubicBezTo>
                  <a:close/>
                </a:path>
              </a:pathLst>
            </a:custGeom>
            <a:solidFill>
              <a:srgbClr val="FFFFFF"/>
            </a:solidFill>
            <a:ln w="9525" cap="flat">
              <a:noFill/>
              <a:prstDash val="solid"/>
              <a:miter/>
            </a:ln>
          </p:spPr>
          <p:txBody>
            <a:bodyPr rtlCol="0" anchor="ctr"/>
            <a:lstStyle/>
            <a:p>
              <a:endParaRPr lang="en-US"/>
            </a:p>
          </p:txBody>
        </p:sp>
        <p:sp>
          <p:nvSpPr>
            <p:cNvPr id="117" name="Freeform: Shape 8">
              <a:extLst>
                <a:ext uri="{FF2B5EF4-FFF2-40B4-BE49-F238E27FC236}">
                  <a16:creationId xmlns:a16="http://schemas.microsoft.com/office/drawing/2014/main" id="{2357F0D3-AB7E-44E1-8053-D36AA0A85737}"/>
                </a:ext>
              </a:extLst>
            </p:cNvPr>
            <p:cNvSpPr/>
            <p:nvPr/>
          </p:nvSpPr>
          <p:spPr>
            <a:xfrm>
              <a:off x="2937606" y="5442947"/>
              <a:ext cx="144054" cy="144055"/>
            </a:xfrm>
            <a:custGeom>
              <a:avLst/>
              <a:gdLst>
                <a:gd name="connsiteX0" fmla="*/ 118872 w 118871"/>
                <a:gd name="connsiteY0" fmla="*/ 59436 h 118872"/>
                <a:gd name="connsiteX1" fmla="*/ 59436 w 118871"/>
                <a:gd name="connsiteY1" fmla="*/ 118872 h 118872"/>
                <a:gd name="connsiteX2" fmla="*/ 0 w 118871"/>
                <a:gd name="connsiteY2" fmla="*/ 59436 h 118872"/>
                <a:gd name="connsiteX3" fmla="*/ 59436 w 118871"/>
                <a:gd name="connsiteY3" fmla="*/ 0 h 118872"/>
                <a:gd name="connsiteX4" fmla="*/ 118872 w 118871"/>
                <a:gd name="connsiteY4" fmla="*/ 59436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1" h="118872">
                  <a:moveTo>
                    <a:pt x="118872" y="59436"/>
                  </a:moveTo>
                  <a:cubicBezTo>
                    <a:pt x="118872" y="92259"/>
                    <a:pt x="92259" y="118872"/>
                    <a:pt x="59436" y="118872"/>
                  </a:cubicBezTo>
                  <a:cubicBezTo>
                    <a:pt x="26613" y="118872"/>
                    <a:pt x="0" y="92259"/>
                    <a:pt x="0" y="59436"/>
                  </a:cubicBezTo>
                  <a:cubicBezTo>
                    <a:pt x="0" y="26613"/>
                    <a:pt x="26613" y="0"/>
                    <a:pt x="59436" y="0"/>
                  </a:cubicBezTo>
                  <a:cubicBezTo>
                    <a:pt x="92259" y="0"/>
                    <a:pt x="118872" y="26613"/>
                    <a:pt x="118872" y="59436"/>
                  </a:cubicBezTo>
                  <a:close/>
                </a:path>
              </a:pathLst>
            </a:custGeom>
            <a:solidFill>
              <a:schemeClr val="tx1"/>
            </a:solidFill>
            <a:ln w="9525" cap="flat">
              <a:solidFill>
                <a:schemeClr val="tx1"/>
              </a:solidFill>
              <a:prstDash val="solid"/>
              <a:miter/>
            </a:ln>
          </p:spPr>
          <p:txBody>
            <a:bodyPr rtlCol="0" anchor="ctr"/>
            <a:lstStyle/>
            <a:p>
              <a:endParaRPr lang="en-US"/>
            </a:p>
          </p:txBody>
        </p:sp>
        <p:sp>
          <p:nvSpPr>
            <p:cNvPr id="118" name="Freeform: Shape 16">
              <a:extLst>
                <a:ext uri="{FF2B5EF4-FFF2-40B4-BE49-F238E27FC236}">
                  <a16:creationId xmlns:a16="http://schemas.microsoft.com/office/drawing/2014/main" id="{2700F493-9F02-4DEA-8965-8F42658E4D08}"/>
                </a:ext>
              </a:extLst>
            </p:cNvPr>
            <p:cNvSpPr/>
            <p:nvPr/>
          </p:nvSpPr>
          <p:spPr>
            <a:xfrm>
              <a:off x="2960426" y="4562761"/>
              <a:ext cx="98391" cy="98391"/>
            </a:xfrm>
            <a:custGeom>
              <a:avLst/>
              <a:gdLst>
                <a:gd name="connsiteX0" fmla="*/ 81191 w 81191"/>
                <a:gd name="connsiteY0" fmla="*/ 40596 h 81191"/>
                <a:gd name="connsiteX1" fmla="*/ 40596 w 81191"/>
                <a:gd name="connsiteY1" fmla="*/ 81191 h 81191"/>
                <a:gd name="connsiteX2" fmla="*/ 0 w 81191"/>
                <a:gd name="connsiteY2" fmla="*/ 40596 h 81191"/>
                <a:gd name="connsiteX3" fmla="*/ 40596 w 81191"/>
                <a:gd name="connsiteY3" fmla="*/ 0 h 81191"/>
                <a:gd name="connsiteX4" fmla="*/ 81191 w 81191"/>
                <a:gd name="connsiteY4" fmla="*/ 40596 h 81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91" h="81191">
                  <a:moveTo>
                    <a:pt x="81191" y="40596"/>
                  </a:moveTo>
                  <a:cubicBezTo>
                    <a:pt x="81191" y="63016"/>
                    <a:pt x="63016" y="81191"/>
                    <a:pt x="40596" y="81191"/>
                  </a:cubicBezTo>
                  <a:cubicBezTo>
                    <a:pt x="18175" y="81191"/>
                    <a:pt x="0" y="63016"/>
                    <a:pt x="0" y="40596"/>
                  </a:cubicBezTo>
                  <a:cubicBezTo>
                    <a:pt x="0" y="18175"/>
                    <a:pt x="18175" y="0"/>
                    <a:pt x="40596" y="0"/>
                  </a:cubicBezTo>
                  <a:cubicBezTo>
                    <a:pt x="63016" y="0"/>
                    <a:pt x="81191" y="18175"/>
                    <a:pt x="81191" y="40596"/>
                  </a:cubicBezTo>
                  <a:close/>
                </a:path>
              </a:pathLst>
            </a:custGeom>
            <a:solidFill>
              <a:schemeClr val="tx1"/>
            </a:solidFill>
            <a:ln w="9525" cap="flat">
              <a:solidFill>
                <a:schemeClr val="tx1"/>
              </a:solidFill>
              <a:prstDash val="solid"/>
              <a:miter/>
            </a:ln>
          </p:spPr>
          <p:txBody>
            <a:bodyPr rtlCol="0" anchor="ctr"/>
            <a:lstStyle/>
            <a:p>
              <a:endParaRPr lang="en-US"/>
            </a:p>
          </p:txBody>
        </p:sp>
        <p:cxnSp>
          <p:nvCxnSpPr>
            <p:cNvPr id="119" name="Straight Connector 118"/>
            <p:cNvCxnSpPr>
              <a:stCxn id="118" idx="1"/>
              <a:endCxn id="117" idx="3"/>
            </p:cNvCxnSpPr>
            <p:nvPr/>
          </p:nvCxnSpPr>
          <p:spPr>
            <a:xfrm>
              <a:off x="3009622" y="4661152"/>
              <a:ext cx="12" cy="7817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3578608" y="1712221"/>
            <a:ext cx="2231590" cy="2734759"/>
            <a:chOff x="1893826" y="1516279"/>
            <a:chExt cx="2231590" cy="2734759"/>
          </a:xfrm>
        </p:grpSpPr>
        <p:sp>
          <p:nvSpPr>
            <p:cNvPr id="127" name="Oval 126">
              <a:extLst>
                <a:ext uri="{FF2B5EF4-FFF2-40B4-BE49-F238E27FC236}">
                  <a16:creationId xmlns:a16="http://schemas.microsoft.com/office/drawing/2014/main" id="{7FC5D259-B9D4-4C9D-A837-03DCDAE210B6}"/>
                </a:ext>
              </a:extLst>
            </p:cNvPr>
            <p:cNvSpPr/>
            <p:nvPr/>
          </p:nvSpPr>
          <p:spPr>
            <a:xfrm>
              <a:off x="2768736" y="1516279"/>
              <a:ext cx="570190" cy="560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spc="100" dirty="0">
                  <a:solidFill>
                    <a:schemeClr val="bg1"/>
                  </a:solidFill>
                  <a:latin typeface="Montserrat SemiBold" panose="00000700000000000000" pitchFamily="2" charset="0"/>
                  <a:cs typeface="Poppins Medium" panose="00000600000000000000" pitchFamily="2" charset="0"/>
                </a:rPr>
                <a:t>02</a:t>
              </a:r>
            </a:p>
          </p:txBody>
        </p:sp>
        <p:sp>
          <p:nvSpPr>
            <p:cNvPr id="128" name="Rectangle 127"/>
            <p:cNvSpPr/>
            <p:nvPr/>
          </p:nvSpPr>
          <p:spPr>
            <a:xfrm>
              <a:off x="1976904" y="2318641"/>
              <a:ext cx="2065435" cy="338554"/>
            </a:xfrm>
            <a:prstGeom prst="rect">
              <a:avLst/>
            </a:prstGeom>
          </p:spPr>
          <p:txBody>
            <a:bodyPr wrap="square">
              <a:spAutoFit/>
            </a:bodyPr>
            <a:lstStyle/>
            <a:p>
              <a:pPr algn="ctr"/>
              <a:r>
                <a:rPr lang="en-US" sz="1600" b="1" dirty="0">
                  <a:latin typeface="Roboto" panose="02000000000000000000" pitchFamily="2" charset="0"/>
                  <a:ea typeface="Roboto" panose="02000000000000000000" pitchFamily="2" charset="0"/>
                </a:rPr>
                <a:t>Q2 2025</a:t>
              </a:r>
            </a:p>
          </p:txBody>
        </p:sp>
        <p:sp>
          <p:nvSpPr>
            <p:cNvPr id="129" name="Rectangle 128"/>
            <p:cNvSpPr/>
            <p:nvPr/>
          </p:nvSpPr>
          <p:spPr>
            <a:xfrm>
              <a:off x="1893826" y="2650600"/>
              <a:ext cx="2231590" cy="1600438"/>
            </a:xfrm>
            <a:prstGeom prst="rect">
              <a:avLst/>
            </a:prstGeom>
          </p:spPr>
          <p:txBody>
            <a:bodyPr wrap="square">
              <a:spAutoFit/>
            </a:bodyPr>
            <a:lstStyle/>
            <a:p>
              <a:pPr algn="ctr"/>
              <a:r>
                <a:rPr lang="en-US" sz="1400" dirty="0">
                  <a:latin typeface="Nunito" pitchFamily="2" charset="0"/>
                </a:rPr>
                <a:t>Development of the iWon Wallet</a:t>
              </a:r>
            </a:p>
            <a:p>
              <a:pPr algn="ctr"/>
              <a:r>
                <a:rPr lang="en-US" sz="1400" dirty="0">
                  <a:latin typeface="Nunito" pitchFamily="2" charset="0"/>
                </a:rPr>
                <a:t>will be completed, members will be</a:t>
              </a:r>
            </a:p>
            <a:p>
              <a:pPr algn="ctr"/>
              <a:r>
                <a:rPr lang="en-US" sz="1400" dirty="0">
                  <a:latin typeface="Nunito" pitchFamily="2" charset="0"/>
                </a:rPr>
                <a:t>able to managed all crypto assets</a:t>
              </a:r>
            </a:p>
            <a:p>
              <a:pPr algn="ctr"/>
              <a:r>
                <a:rPr lang="en-US" sz="1400" dirty="0">
                  <a:latin typeface="Nunito" pitchFamily="2" charset="0"/>
                </a:rPr>
                <a:t>from their iWon wallet.</a:t>
              </a:r>
              <a:endParaRPr lang="en-US" sz="1400" dirty="0">
                <a:latin typeface="Nunito" pitchFamily="2" charset="0"/>
                <a:ea typeface="Roboto" panose="02000000000000000000" pitchFamily="2" charset="0"/>
              </a:endParaRPr>
            </a:p>
          </p:txBody>
        </p:sp>
      </p:grpSp>
      <p:grpSp>
        <p:nvGrpSpPr>
          <p:cNvPr id="130" name="Group 129"/>
          <p:cNvGrpSpPr/>
          <p:nvPr/>
        </p:nvGrpSpPr>
        <p:grpSpPr>
          <a:xfrm>
            <a:off x="6174225" y="1712221"/>
            <a:ext cx="2231590" cy="2734759"/>
            <a:chOff x="1893826" y="1516279"/>
            <a:chExt cx="2231590" cy="2734759"/>
          </a:xfrm>
        </p:grpSpPr>
        <p:sp>
          <p:nvSpPr>
            <p:cNvPr id="131" name="Oval 130">
              <a:extLst>
                <a:ext uri="{FF2B5EF4-FFF2-40B4-BE49-F238E27FC236}">
                  <a16:creationId xmlns:a16="http://schemas.microsoft.com/office/drawing/2014/main" id="{7FC5D259-B9D4-4C9D-A837-03DCDAE210B6}"/>
                </a:ext>
              </a:extLst>
            </p:cNvPr>
            <p:cNvSpPr/>
            <p:nvPr/>
          </p:nvSpPr>
          <p:spPr>
            <a:xfrm>
              <a:off x="2768736" y="1516279"/>
              <a:ext cx="570190" cy="560850"/>
            </a:xfrm>
            <a:prstGeom prst="ellipse">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spc="100" dirty="0">
                  <a:solidFill>
                    <a:schemeClr val="bg1"/>
                  </a:solidFill>
                  <a:latin typeface="Montserrat SemiBold" panose="00000700000000000000" pitchFamily="2" charset="0"/>
                  <a:cs typeface="Poppins Medium" panose="00000600000000000000" pitchFamily="2" charset="0"/>
                </a:rPr>
                <a:t>03</a:t>
              </a:r>
            </a:p>
          </p:txBody>
        </p:sp>
        <p:sp>
          <p:nvSpPr>
            <p:cNvPr id="132" name="Rectangle 131"/>
            <p:cNvSpPr/>
            <p:nvPr/>
          </p:nvSpPr>
          <p:spPr>
            <a:xfrm>
              <a:off x="1976904" y="2318641"/>
              <a:ext cx="2065435" cy="338554"/>
            </a:xfrm>
            <a:prstGeom prst="rect">
              <a:avLst/>
            </a:prstGeom>
          </p:spPr>
          <p:txBody>
            <a:bodyPr wrap="square">
              <a:spAutoFit/>
            </a:bodyPr>
            <a:lstStyle/>
            <a:p>
              <a:pPr algn="ctr"/>
              <a:r>
                <a:rPr lang="en-US" sz="1600" b="1" dirty="0">
                  <a:solidFill>
                    <a:srgbClr val="CA9925"/>
                  </a:solidFill>
                  <a:latin typeface="Roboto" panose="02000000000000000000" pitchFamily="2" charset="0"/>
                  <a:ea typeface="Roboto" panose="02000000000000000000" pitchFamily="2" charset="0"/>
                </a:rPr>
                <a:t>Q3 2025</a:t>
              </a:r>
            </a:p>
          </p:txBody>
        </p:sp>
        <p:sp>
          <p:nvSpPr>
            <p:cNvPr id="133" name="Rectangle 132"/>
            <p:cNvSpPr/>
            <p:nvPr/>
          </p:nvSpPr>
          <p:spPr>
            <a:xfrm>
              <a:off x="1893826" y="2650600"/>
              <a:ext cx="2231590" cy="1600438"/>
            </a:xfrm>
            <a:prstGeom prst="rect">
              <a:avLst/>
            </a:prstGeom>
          </p:spPr>
          <p:txBody>
            <a:bodyPr wrap="square">
              <a:spAutoFit/>
            </a:bodyPr>
            <a:lstStyle/>
            <a:p>
              <a:pPr algn="ctr"/>
              <a:r>
                <a:rPr lang="en-US" sz="1400" dirty="0">
                  <a:latin typeface="Nunito" pitchFamily="2" charset="0"/>
                </a:rPr>
                <a:t>We are developing a light crypto</a:t>
              </a:r>
            </a:p>
            <a:p>
              <a:pPr algn="ctr"/>
              <a:r>
                <a:rPr lang="en-US" sz="1400" dirty="0">
                  <a:latin typeface="Nunito" pitchFamily="2" charset="0"/>
                </a:rPr>
                <a:t>exchange exclusive to </a:t>
              </a:r>
              <a:r>
                <a:rPr lang="en-US" sz="1400" dirty="0" err="1">
                  <a:latin typeface="Nunito" pitchFamily="2" charset="0"/>
                </a:rPr>
                <a:t>iWon</a:t>
              </a:r>
              <a:r>
                <a:rPr lang="en-US" sz="1400" dirty="0">
                  <a:latin typeface="Nunito" pitchFamily="2" charset="0"/>
                </a:rPr>
                <a:t> members.</a:t>
              </a:r>
            </a:p>
            <a:p>
              <a:pPr algn="ctr"/>
              <a:r>
                <a:rPr lang="en-US" sz="1400" dirty="0">
                  <a:latin typeface="Nunito" pitchFamily="2" charset="0"/>
                </a:rPr>
                <a:t>This will expand the products and</a:t>
              </a:r>
            </a:p>
            <a:p>
              <a:pPr algn="ctr"/>
              <a:r>
                <a:rPr lang="en-US" sz="1400" dirty="0">
                  <a:latin typeface="Nunito" pitchFamily="2" charset="0"/>
                </a:rPr>
                <a:t>flexibility of </a:t>
              </a:r>
              <a:r>
                <a:rPr lang="en-US" sz="1400" dirty="0" err="1">
                  <a:latin typeface="Nunito" pitchFamily="2" charset="0"/>
                </a:rPr>
                <a:t>iWon</a:t>
              </a:r>
              <a:r>
                <a:rPr lang="en-US" sz="1400" dirty="0">
                  <a:latin typeface="Nunito" pitchFamily="2" charset="0"/>
                </a:rPr>
                <a:t>.</a:t>
              </a:r>
              <a:endParaRPr lang="en-US" sz="1400" dirty="0">
                <a:latin typeface="Nunito" pitchFamily="2" charset="0"/>
                <a:ea typeface="Roboto" panose="02000000000000000000" pitchFamily="2" charset="0"/>
              </a:endParaRPr>
            </a:p>
          </p:txBody>
        </p:sp>
      </p:grpSp>
      <p:grpSp>
        <p:nvGrpSpPr>
          <p:cNvPr id="134" name="Group 133"/>
          <p:cNvGrpSpPr/>
          <p:nvPr/>
        </p:nvGrpSpPr>
        <p:grpSpPr>
          <a:xfrm>
            <a:off x="8819036" y="1712221"/>
            <a:ext cx="2231590" cy="2734759"/>
            <a:chOff x="1893826" y="1516279"/>
            <a:chExt cx="2231590" cy="2734759"/>
          </a:xfrm>
        </p:grpSpPr>
        <p:sp>
          <p:nvSpPr>
            <p:cNvPr id="135" name="Oval 134">
              <a:extLst>
                <a:ext uri="{FF2B5EF4-FFF2-40B4-BE49-F238E27FC236}">
                  <a16:creationId xmlns:a16="http://schemas.microsoft.com/office/drawing/2014/main" id="{7FC5D259-B9D4-4C9D-A837-03DCDAE210B6}"/>
                </a:ext>
              </a:extLst>
            </p:cNvPr>
            <p:cNvSpPr/>
            <p:nvPr/>
          </p:nvSpPr>
          <p:spPr>
            <a:xfrm>
              <a:off x="2768736" y="1516279"/>
              <a:ext cx="570190" cy="560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spc="100">
                  <a:solidFill>
                    <a:schemeClr val="bg1"/>
                  </a:solidFill>
                  <a:latin typeface="Montserrat SemiBold" panose="00000700000000000000" pitchFamily="2" charset="0"/>
                  <a:cs typeface="Poppins Medium" panose="00000600000000000000" pitchFamily="2" charset="0"/>
                </a:rPr>
                <a:t>04</a:t>
              </a:r>
            </a:p>
          </p:txBody>
        </p:sp>
        <p:sp>
          <p:nvSpPr>
            <p:cNvPr id="136" name="Rectangle 135"/>
            <p:cNvSpPr/>
            <p:nvPr/>
          </p:nvSpPr>
          <p:spPr>
            <a:xfrm>
              <a:off x="1976904" y="2318641"/>
              <a:ext cx="2065435" cy="338554"/>
            </a:xfrm>
            <a:prstGeom prst="rect">
              <a:avLst/>
            </a:prstGeom>
          </p:spPr>
          <p:txBody>
            <a:bodyPr wrap="square">
              <a:spAutoFit/>
            </a:bodyPr>
            <a:lstStyle/>
            <a:p>
              <a:pPr algn="ctr"/>
              <a:r>
                <a:rPr lang="en-US" sz="1600" b="1" dirty="0">
                  <a:latin typeface="Roboto" panose="02000000000000000000" pitchFamily="2" charset="0"/>
                  <a:ea typeface="Roboto" panose="02000000000000000000" pitchFamily="2" charset="0"/>
                </a:rPr>
                <a:t>Q4 2025</a:t>
              </a:r>
            </a:p>
          </p:txBody>
        </p:sp>
        <p:sp>
          <p:nvSpPr>
            <p:cNvPr id="137" name="Rectangle 136"/>
            <p:cNvSpPr/>
            <p:nvPr/>
          </p:nvSpPr>
          <p:spPr>
            <a:xfrm>
              <a:off x="1893826" y="2650600"/>
              <a:ext cx="2231590" cy="1600438"/>
            </a:xfrm>
            <a:prstGeom prst="rect">
              <a:avLst/>
            </a:prstGeom>
          </p:spPr>
          <p:txBody>
            <a:bodyPr wrap="square">
              <a:spAutoFit/>
            </a:bodyPr>
            <a:lstStyle/>
            <a:p>
              <a:pPr algn="ctr"/>
              <a:r>
                <a:rPr lang="en-US" sz="1400" dirty="0" err="1">
                  <a:latin typeface="Nunito" pitchFamily="2" charset="0"/>
                </a:rPr>
                <a:t>iWon</a:t>
              </a:r>
              <a:r>
                <a:rPr lang="en-US" sz="1400" dirty="0">
                  <a:latin typeface="Nunito" pitchFamily="2" charset="0"/>
                </a:rPr>
                <a:t> crypto debit card. Members will be able to make everyday purchases with their </a:t>
              </a:r>
              <a:r>
                <a:rPr lang="en-US" sz="1400" dirty="0" err="1">
                  <a:latin typeface="Nunito" pitchFamily="2" charset="0"/>
                </a:rPr>
                <a:t>iWon</a:t>
              </a:r>
              <a:r>
                <a:rPr lang="en-US" sz="1400" dirty="0">
                  <a:latin typeface="Nunito" pitchFamily="2" charset="0"/>
                </a:rPr>
                <a:t> 3D crypto debit cards. Funded with </a:t>
              </a:r>
              <a:r>
                <a:rPr lang="en-US" sz="1400" dirty="0" err="1">
                  <a:latin typeface="Nunito" pitchFamily="2" charset="0"/>
                </a:rPr>
                <a:t>iWon</a:t>
              </a:r>
              <a:r>
                <a:rPr lang="en-US" sz="1400" dirty="0">
                  <a:latin typeface="Nunito" pitchFamily="2" charset="0"/>
                </a:rPr>
                <a:t> coins.</a:t>
              </a:r>
            </a:p>
          </p:txBody>
        </p:sp>
      </p:grpSp>
    </p:spTree>
    <p:extLst>
      <p:ext uri="{BB962C8B-B14F-4D97-AF65-F5344CB8AC3E}">
        <p14:creationId xmlns:p14="http://schemas.microsoft.com/office/powerpoint/2010/main" val="23286004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yptocurrency: Most trades may be people buying from themselves | New  Scientist"/>
          <p:cNvPicPr>
            <a:picLocks noChangeAspect="1" noChangeArrowheads="1"/>
          </p:cNvPicPr>
          <p:nvPr/>
        </p:nvPicPr>
        <p:blipFill rotWithShape="1">
          <a:blip r:embed="rId2">
            <a:extLst>
              <a:ext uri="{28A0092B-C50C-407E-A947-70E740481C1C}">
                <a14:useLocalDpi xmlns:a14="http://schemas.microsoft.com/office/drawing/2010/main" val="0"/>
              </a:ext>
            </a:extLst>
          </a:blip>
          <a:srcRect t="11719" b="4063"/>
          <a:stretch/>
        </p:blipFill>
        <p:spPr bwMode="auto">
          <a:xfrm>
            <a:off x="0" y="12819"/>
            <a:ext cx="12192000" cy="68451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2"/>
            <a:ext cx="12192000" cy="6858000"/>
          </a:xfrm>
          <a:prstGeom prst="rect">
            <a:avLst/>
          </a:prstGeom>
          <a:solidFill>
            <a:schemeClr val="tx1">
              <a:alpha val="72941"/>
            </a:schemeClr>
          </a:solidFill>
          <a:ln>
            <a:solidFill>
              <a:srgbClr val="000C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9783" y="404949"/>
            <a:ext cx="11312435" cy="6048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275" y="2313476"/>
            <a:ext cx="4941533" cy="2404880"/>
          </a:xfrm>
          <a:prstGeom prst="rect">
            <a:avLst/>
          </a:prstGeom>
        </p:spPr>
      </p:pic>
      <p:cxnSp>
        <p:nvCxnSpPr>
          <p:cNvPr id="32" name="Straight Connector 31"/>
          <p:cNvCxnSpPr/>
          <p:nvPr/>
        </p:nvCxnSpPr>
        <p:spPr>
          <a:xfrm>
            <a:off x="5689600" y="2481282"/>
            <a:ext cx="0" cy="2149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054190" y="2313476"/>
            <a:ext cx="3707496" cy="1124847"/>
            <a:chOff x="1210944" y="3013499"/>
            <a:chExt cx="3707496" cy="1124847"/>
          </a:xfrm>
        </p:grpSpPr>
        <p:sp>
          <p:nvSpPr>
            <p:cNvPr id="3" name="TextBox 2"/>
            <p:cNvSpPr txBox="1"/>
            <p:nvPr/>
          </p:nvSpPr>
          <p:spPr>
            <a:xfrm>
              <a:off x="1210944" y="3013499"/>
              <a:ext cx="3707496" cy="830997"/>
            </a:xfrm>
            <a:prstGeom prst="rect">
              <a:avLst/>
            </a:prstGeom>
            <a:noFill/>
          </p:spPr>
          <p:txBody>
            <a:bodyPr wrap="square" rtlCol="0">
              <a:spAutoFit/>
            </a:bodyPr>
            <a:lstStyle/>
            <a:p>
              <a:r>
                <a:rPr lang="en-US" sz="4800" spc="300" dirty="0">
                  <a:solidFill>
                    <a:schemeClr val="bg1"/>
                  </a:solidFill>
                  <a:latin typeface="Roboto Black" panose="02000000000000000000" pitchFamily="2" charset="0"/>
                  <a:ea typeface="Roboto Black" panose="02000000000000000000" pitchFamily="2" charset="0"/>
                </a:rPr>
                <a:t>Thank You</a:t>
              </a:r>
              <a:endParaRPr lang="en-US" sz="5400" spc="300" dirty="0">
                <a:solidFill>
                  <a:schemeClr val="bg1"/>
                </a:solidFill>
                <a:latin typeface="Roboto Black" panose="02000000000000000000" pitchFamily="2" charset="0"/>
                <a:ea typeface="Roboto Black" panose="02000000000000000000" pitchFamily="2" charset="0"/>
              </a:endParaRPr>
            </a:p>
          </p:txBody>
        </p:sp>
        <p:sp>
          <p:nvSpPr>
            <p:cNvPr id="20" name="TextBox 19"/>
            <p:cNvSpPr txBox="1"/>
            <p:nvPr/>
          </p:nvSpPr>
          <p:spPr>
            <a:xfrm>
              <a:off x="1210944" y="3799792"/>
              <a:ext cx="3707496" cy="338554"/>
            </a:xfrm>
            <a:prstGeom prst="rect">
              <a:avLst/>
            </a:prstGeom>
            <a:noFill/>
          </p:spPr>
          <p:txBody>
            <a:bodyPr wrap="square" rtlCol="0">
              <a:spAutoFit/>
            </a:bodyPr>
            <a:lstStyle/>
            <a:p>
              <a:r>
                <a:rPr lang="en-US" sz="1600" spc="300" dirty="0">
                  <a:solidFill>
                    <a:schemeClr val="bg1"/>
                  </a:solidFill>
                  <a:latin typeface="Nunito" pitchFamily="2" charset="0"/>
                  <a:ea typeface="Roboto Black" panose="02000000000000000000" pitchFamily="2" charset="0"/>
                </a:rPr>
                <a:t>for your time and attention</a:t>
              </a:r>
              <a:endParaRPr lang="en-US" spc="300" dirty="0">
                <a:solidFill>
                  <a:schemeClr val="bg1"/>
                </a:solidFill>
                <a:latin typeface="Nunito" pitchFamily="2" charset="0"/>
                <a:ea typeface="Roboto Black" panose="02000000000000000000" pitchFamily="2" charset="0"/>
              </a:endParaRPr>
            </a:p>
          </p:txBody>
        </p:sp>
      </p:grpSp>
      <p:grpSp>
        <p:nvGrpSpPr>
          <p:cNvPr id="21" name="Group 20"/>
          <p:cNvGrpSpPr/>
          <p:nvPr/>
        </p:nvGrpSpPr>
        <p:grpSpPr>
          <a:xfrm>
            <a:off x="1139549" y="3602456"/>
            <a:ext cx="2077913" cy="1090786"/>
            <a:chOff x="1372897" y="3708614"/>
            <a:chExt cx="2077913" cy="1090786"/>
          </a:xfrm>
        </p:grpSpPr>
        <p:grpSp>
          <p:nvGrpSpPr>
            <p:cNvPr id="23" name="Group 22"/>
            <p:cNvGrpSpPr/>
            <p:nvPr/>
          </p:nvGrpSpPr>
          <p:grpSpPr>
            <a:xfrm>
              <a:off x="1372897" y="3708614"/>
              <a:ext cx="2077913" cy="450850"/>
              <a:chOff x="3179623" y="4159464"/>
              <a:chExt cx="2077913" cy="450850"/>
            </a:xfrm>
          </p:grpSpPr>
          <p:sp>
            <p:nvSpPr>
              <p:cNvPr id="35" name="Rectangle 34"/>
              <p:cNvSpPr/>
              <p:nvPr/>
            </p:nvSpPr>
            <p:spPr>
              <a:xfrm>
                <a:off x="3673448" y="4223250"/>
                <a:ext cx="1584088" cy="338554"/>
              </a:xfrm>
              <a:prstGeom prst="rect">
                <a:avLst/>
              </a:prstGeom>
            </p:spPr>
            <p:txBody>
              <a:bodyPr wrap="none">
                <a:spAutoFit/>
              </a:bodyPr>
              <a:lstStyle/>
              <a:p>
                <a:r>
                  <a:rPr lang="en-US" sz="1600" dirty="0">
                    <a:solidFill>
                      <a:schemeClr val="bg1"/>
                    </a:solidFill>
                    <a:latin typeface="Nunito" pitchFamily="2" charset="0"/>
                  </a:rPr>
                  <a:t>https://iwon.vc/</a:t>
                </a:r>
              </a:p>
            </p:txBody>
          </p:sp>
          <p:grpSp>
            <p:nvGrpSpPr>
              <p:cNvPr id="36" name="Group 35"/>
              <p:cNvGrpSpPr/>
              <p:nvPr/>
            </p:nvGrpSpPr>
            <p:grpSpPr>
              <a:xfrm>
                <a:off x="3179623" y="4159464"/>
                <a:ext cx="450850" cy="450850"/>
                <a:chOff x="3179623" y="4159464"/>
                <a:chExt cx="450850" cy="450850"/>
              </a:xfrm>
            </p:grpSpPr>
            <p:sp>
              <p:nvSpPr>
                <p:cNvPr id="37" name="Shape 2944"/>
                <p:cNvSpPr/>
                <p:nvPr/>
              </p:nvSpPr>
              <p:spPr>
                <a:xfrm>
                  <a:off x="3233666" y="4207974"/>
                  <a:ext cx="353831" cy="35383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CA9925"/>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8" name="Oval 37"/>
                <p:cNvSpPr/>
                <p:nvPr/>
              </p:nvSpPr>
              <p:spPr>
                <a:xfrm>
                  <a:off x="3179623" y="4159464"/>
                  <a:ext cx="450850" cy="450850"/>
                </a:xfrm>
                <a:prstGeom prst="ellipse">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p:cNvGrpSpPr/>
            <p:nvPr/>
          </p:nvGrpSpPr>
          <p:grpSpPr>
            <a:xfrm>
              <a:off x="1372897" y="4348550"/>
              <a:ext cx="2065205" cy="450850"/>
              <a:chOff x="6902537" y="4159464"/>
              <a:chExt cx="2065205" cy="450850"/>
            </a:xfrm>
          </p:grpSpPr>
          <p:sp>
            <p:nvSpPr>
              <p:cNvPr id="25" name="Rectangle 24"/>
              <p:cNvSpPr/>
              <p:nvPr/>
            </p:nvSpPr>
            <p:spPr>
              <a:xfrm>
                <a:off x="7446172" y="4228816"/>
                <a:ext cx="1521570" cy="338554"/>
              </a:xfrm>
              <a:prstGeom prst="rect">
                <a:avLst/>
              </a:prstGeom>
            </p:spPr>
            <p:txBody>
              <a:bodyPr wrap="none">
                <a:spAutoFit/>
              </a:bodyPr>
              <a:lstStyle/>
              <a:p>
                <a:r>
                  <a:rPr lang="en-US" sz="1600" dirty="0">
                    <a:solidFill>
                      <a:schemeClr val="bg1"/>
                    </a:solidFill>
                    <a:latin typeface="Nunito" pitchFamily="2" charset="0"/>
                  </a:rPr>
                  <a:t>Win@iwon.vc </a:t>
                </a:r>
              </a:p>
            </p:txBody>
          </p:sp>
          <p:grpSp>
            <p:nvGrpSpPr>
              <p:cNvPr id="31" name="Group 30"/>
              <p:cNvGrpSpPr/>
              <p:nvPr/>
            </p:nvGrpSpPr>
            <p:grpSpPr>
              <a:xfrm>
                <a:off x="6902537" y="4159464"/>
                <a:ext cx="450850" cy="450850"/>
                <a:chOff x="6902537" y="4159464"/>
                <a:chExt cx="450850" cy="450850"/>
              </a:xfrm>
            </p:grpSpPr>
            <p:sp>
              <p:nvSpPr>
                <p:cNvPr id="33" name="Oval 32"/>
                <p:cNvSpPr/>
                <p:nvPr/>
              </p:nvSpPr>
              <p:spPr>
                <a:xfrm>
                  <a:off x="6902537" y="4159464"/>
                  <a:ext cx="450850" cy="450850"/>
                </a:xfrm>
                <a:prstGeom prst="ellipse">
                  <a:avLst/>
                </a:prstGeom>
                <a:no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a:stretch>
                  <a:fillRect/>
                </a:stretch>
              </p:blipFill>
              <p:spPr>
                <a:xfrm>
                  <a:off x="6997220" y="4289974"/>
                  <a:ext cx="261483" cy="189829"/>
                </a:xfrm>
                <a:prstGeom prst="rect">
                  <a:avLst/>
                </a:prstGeom>
              </p:spPr>
            </p:pic>
          </p:grpSp>
        </p:grpSp>
      </p:grpSp>
    </p:spTree>
    <p:extLst>
      <p:ext uri="{BB962C8B-B14F-4D97-AF65-F5344CB8AC3E}">
        <p14:creationId xmlns:p14="http://schemas.microsoft.com/office/powerpoint/2010/main" val="12822447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A9925"/>
        </a:solidFill>
        <a:effectLst/>
      </p:bgPr>
    </p:bg>
    <p:spTree>
      <p:nvGrpSpPr>
        <p:cNvPr id="1" name=""/>
        <p:cNvGrpSpPr/>
        <p:nvPr/>
      </p:nvGrpSpPr>
      <p:grpSpPr>
        <a:xfrm>
          <a:off x="0" y="0"/>
          <a:ext cx="0" cy="0"/>
          <a:chOff x="0" y="0"/>
          <a:chExt cx="0" cy="0"/>
        </a:xfrm>
      </p:grpSpPr>
      <p:sp>
        <p:nvSpPr>
          <p:cNvPr id="2" name="Rectangle 1"/>
          <p:cNvSpPr/>
          <p:nvPr/>
        </p:nvSpPr>
        <p:spPr>
          <a:xfrm>
            <a:off x="400594" y="411480"/>
            <a:ext cx="11390812" cy="6035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1st Generation</a:t>
            </a:r>
          </a:p>
        </p:txBody>
      </p:sp>
      <p:sp>
        <p:nvSpPr>
          <p:cNvPr id="28" name="Google Shape;1229;p39"/>
          <p:cNvSpPr txBox="1"/>
          <p:nvPr/>
        </p:nvSpPr>
        <p:spPr>
          <a:xfrm>
            <a:off x="1011480" y="2430818"/>
            <a:ext cx="9634749" cy="830956"/>
          </a:xfrm>
          <a:prstGeom prst="rect">
            <a:avLst/>
          </a:prstGeom>
          <a:noFill/>
          <a:ln>
            <a:noFill/>
          </a:ln>
        </p:spPr>
        <p:txBody>
          <a:bodyPr spcFirstLastPara="1" wrap="square" lIns="91425" tIns="45700" rIns="91425" bIns="45700" anchor="t" anchorCtr="0">
            <a:spAutoFit/>
          </a:bodyPr>
          <a:lstStyle/>
          <a:p>
            <a:pPr lvl="0">
              <a:buSzPts val="3200"/>
            </a:pPr>
            <a:r>
              <a:rPr lang="en-US" sz="1600" dirty="0" err="1">
                <a:latin typeface="Nunito" pitchFamily="2" charset="0"/>
                <a:ea typeface="Roboto" panose="02000000000000000000" pitchFamily="2" charset="0"/>
                <a:cs typeface="Montserrat"/>
                <a:sym typeface="Montserrat"/>
              </a:rPr>
              <a:t>IWon</a:t>
            </a:r>
            <a:r>
              <a:rPr lang="en-US" sz="1600" dirty="0">
                <a:latin typeface="Nunito" pitchFamily="2" charset="0"/>
                <a:ea typeface="Roboto" panose="02000000000000000000" pitchFamily="2" charset="0"/>
                <a:cs typeface="Montserrat"/>
                <a:sym typeface="Montserrat"/>
              </a:rPr>
              <a:t> does not guarantee any specific outcome or profitability from trading, lending, or exchanging Cryptocurrency. Participation in these activities is entirely at your own risk, and </a:t>
            </a:r>
            <a:r>
              <a:rPr lang="en-US" sz="1600" dirty="0" err="1">
                <a:latin typeface="Nunito" pitchFamily="2" charset="0"/>
                <a:ea typeface="Roboto" panose="02000000000000000000" pitchFamily="2" charset="0"/>
                <a:cs typeface="Montserrat"/>
                <a:sym typeface="Montserrat"/>
              </a:rPr>
              <a:t>IWon</a:t>
            </a:r>
            <a:r>
              <a:rPr lang="en-US" sz="1600" dirty="0">
                <a:latin typeface="Nunito" pitchFamily="2" charset="0"/>
                <a:ea typeface="Roboto" panose="02000000000000000000" pitchFamily="2" charset="0"/>
                <a:cs typeface="Montserrat"/>
                <a:sym typeface="Montserrat"/>
              </a:rPr>
              <a:t> will not be held liable for any losses or damages incurred.</a:t>
            </a:r>
            <a:endParaRPr lang="en-US" dirty="0">
              <a:latin typeface="Nunito" pitchFamily="2" charset="0"/>
              <a:ea typeface="Roboto" panose="02000000000000000000" pitchFamily="2" charset="0"/>
              <a:cs typeface="Montserrat"/>
              <a:sym typeface="Montserrat"/>
            </a:endParaRPr>
          </a:p>
        </p:txBody>
      </p:sp>
      <p:sp>
        <p:nvSpPr>
          <p:cNvPr id="91" name="Rectangle 90"/>
          <p:cNvSpPr/>
          <p:nvPr/>
        </p:nvSpPr>
        <p:spPr>
          <a:xfrm>
            <a:off x="1011481" y="1859583"/>
            <a:ext cx="11180519" cy="461665"/>
          </a:xfrm>
          <a:prstGeom prst="rect">
            <a:avLst/>
          </a:prstGeom>
          <a:noFill/>
          <a:ln>
            <a:noFill/>
          </a:ln>
        </p:spPr>
        <p:txBody>
          <a:bodyPr wrap="square">
            <a:spAutoFit/>
          </a:bodyPr>
          <a:lstStyle/>
          <a:p>
            <a:r>
              <a:rPr lang="en-US" sz="2400" b="1" dirty="0">
                <a:solidFill>
                  <a:srgbClr val="CA9925"/>
                </a:solidFill>
                <a:latin typeface="Roboto" panose="02000000000000000000" pitchFamily="2" charset="0"/>
                <a:ea typeface="Roboto" panose="02000000000000000000" pitchFamily="2" charset="0"/>
              </a:rPr>
              <a:t>Disclaimer of Liability</a:t>
            </a:r>
          </a:p>
        </p:txBody>
      </p:sp>
      <p:sp>
        <p:nvSpPr>
          <p:cNvPr id="21" name="Google Shape;1229;p39"/>
          <p:cNvSpPr txBox="1"/>
          <p:nvPr/>
        </p:nvSpPr>
        <p:spPr>
          <a:xfrm>
            <a:off x="1011480" y="3967028"/>
            <a:ext cx="9948257" cy="1323399"/>
          </a:xfrm>
          <a:prstGeom prst="rect">
            <a:avLst/>
          </a:prstGeom>
          <a:noFill/>
          <a:ln>
            <a:noFill/>
          </a:ln>
        </p:spPr>
        <p:txBody>
          <a:bodyPr spcFirstLastPara="1" wrap="square" lIns="91425" tIns="45700" rIns="91425" bIns="45700" anchor="t" anchorCtr="0">
            <a:spAutoFit/>
          </a:bodyPr>
          <a:lstStyle/>
          <a:p>
            <a:pPr lvl="0">
              <a:buSzPts val="3200"/>
            </a:pPr>
            <a:r>
              <a:rPr lang="en-US" sz="1600" dirty="0">
                <a:latin typeface="Nunito" pitchFamily="2" charset="0"/>
                <a:ea typeface="Roboto" panose="02000000000000000000" pitchFamily="2" charset="0"/>
                <a:cs typeface="Montserrat"/>
                <a:sym typeface="Montserrat"/>
              </a:rPr>
              <a:t>Trading, lending, and exchanging Cryptocurrency and other digital assets involve substantial risk and may result in the loss of part or all of your invested capital. Digital asset markets can be highly volatile, and the prices of these assets can fluctuate widely, influenced by various market, regulatory, and economic factors. You should carefully consider your financial circumstances, investment experience, and risk tolerance before engaging in any digital asset-related activities.</a:t>
            </a:r>
            <a:endParaRPr lang="en-US" dirty="0">
              <a:latin typeface="Nunito" pitchFamily="2" charset="0"/>
              <a:ea typeface="Roboto" panose="02000000000000000000" pitchFamily="2" charset="0"/>
              <a:cs typeface="Montserrat"/>
              <a:sym typeface="Montserrat"/>
            </a:endParaRPr>
          </a:p>
        </p:txBody>
      </p:sp>
      <p:sp>
        <p:nvSpPr>
          <p:cNvPr id="22" name="Rectangle 21"/>
          <p:cNvSpPr/>
          <p:nvPr/>
        </p:nvSpPr>
        <p:spPr>
          <a:xfrm>
            <a:off x="1011481" y="3477341"/>
            <a:ext cx="11180519" cy="400110"/>
          </a:xfrm>
          <a:prstGeom prst="rect">
            <a:avLst/>
          </a:prstGeom>
          <a:noFill/>
          <a:ln>
            <a:noFill/>
          </a:ln>
        </p:spPr>
        <p:txBody>
          <a:bodyPr wrap="square">
            <a:spAutoFit/>
          </a:bodyPr>
          <a:lstStyle/>
          <a:p>
            <a:r>
              <a:rPr lang="en-US" sz="2000" b="1" dirty="0">
                <a:solidFill>
                  <a:srgbClr val="CA9925"/>
                </a:solidFill>
                <a:latin typeface="Roboto" panose="02000000000000000000" pitchFamily="2" charset="0"/>
                <a:ea typeface="Roboto" panose="02000000000000000000" pitchFamily="2" charset="0"/>
              </a:rPr>
              <a:t>General Risk Statement</a:t>
            </a:r>
          </a:p>
        </p:txBody>
      </p:sp>
    </p:spTree>
    <p:extLst>
      <p:ext uri="{BB962C8B-B14F-4D97-AF65-F5344CB8AC3E}">
        <p14:creationId xmlns:p14="http://schemas.microsoft.com/office/powerpoint/2010/main" val="17994567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900"/>
          </a:p>
        </p:txBody>
      </p:sp>
      <p:sp>
        <p:nvSpPr>
          <p:cNvPr id="68" name="Shape 834">
            <a:extLst>
              <a:ext uri="{FF2B5EF4-FFF2-40B4-BE49-F238E27FC236}">
                <a16:creationId xmlns:a16="http://schemas.microsoft.com/office/drawing/2014/main" id="{542EBDF7-2A73-0644-97C4-A5CACB4D584C}"/>
              </a:ext>
            </a:extLst>
          </p:cNvPr>
          <p:cNvSpPr>
            <a:spLocks noChangeArrowheads="1"/>
          </p:cNvSpPr>
          <p:nvPr/>
        </p:nvSpPr>
        <p:spPr bwMode="auto">
          <a:xfrm>
            <a:off x="7182169" y="2108000"/>
            <a:ext cx="524796" cy="524795"/>
          </a:xfrm>
          <a:prstGeom prst="ellipse">
            <a:avLst/>
          </a:prstGeom>
          <a:solidFill>
            <a:schemeClr val="tx1"/>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6</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1" name="Shape 836">
            <a:extLst>
              <a:ext uri="{FF2B5EF4-FFF2-40B4-BE49-F238E27FC236}">
                <a16:creationId xmlns:a16="http://schemas.microsoft.com/office/drawing/2014/main" id="{EC11A92B-B145-DD4E-9F58-DC698EC27E7B}"/>
              </a:ext>
            </a:extLst>
          </p:cNvPr>
          <p:cNvSpPr>
            <a:spLocks noChangeArrowheads="1"/>
          </p:cNvSpPr>
          <p:nvPr/>
        </p:nvSpPr>
        <p:spPr bwMode="auto">
          <a:xfrm>
            <a:off x="7612799" y="2775695"/>
            <a:ext cx="524796" cy="524795"/>
          </a:xfrm>
          <a:prstGeom prst="ellipse">
            <a:avLst/>
          </a:prstGeom>
          <a:solidFill>
            <a:srgbClr val="CA9925"/>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7</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2" name="Shape 846">
            <a:extLst>
              <a:ext uri="{FF2B5EF4-FFF2-40B4-BE49-F238E27FC236}">
                <a16:creationId xmlns:a16="http://schemas.microsoft.com/office/drawing/2014/main" id="{917D2F1B-0F72-B94B-B734-5974EA151625}"/>
              </a:ext>
            </a:extLst>
          </p:cNvPr>
          <p:cNvSpPr>
            <a:spLocks noChangeArrowheads="1"/>
          </p:cNvSpPr>
          <p:nvPr/>
        </p:nvSpPr>
        <p:spPr bwMode="auto">
          <a:xfrm>
            <a:off x="7801911" y="3600875"/>
            <a:ext cx="524796" cy="524795"/>
          </a:xfrm>
          <a:prstGeom prst="ellipse">
            <a:avLst/>
          </a:prstGeom>
          <a:solidFill>
            <a:schemeClr val="tx1"/>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8</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3" name="Shape 850">
            <a:extLst>
              <a:ext uri="{FF2B5EF4-FFF2-40B4-BE49-F238E27FC236}">
                <a16:creationId xmlns:a16="http://schemas.microsoft.com/office/drawing/2014/main" id="{B2C4200F-EA2E-9A46-9281-3951A3F450DF}"/>
              </a:ext>
            </a:extLst>
          </p:cNvPr>
          <p:cNvSpPr>
            <a:spLocks noChangeArrowheads="1"/>
          </p:cNvSpPr>
          <p:nvPr/>
        </p:nvSpPr>
        <p:spPr bwMode="auto">
          <a:xfrm>
            <a:off x="7182169" y="5105470"/>
            <a:ext cx="524796" cy="524795"/>
          </a:xfrm>
          <a:prstGeom prst="ellipse">
            <a:avLst/>
          </a:prstGeom>
          <a:solidFill>
            <a:schemeClr val="tx1"/>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10</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4" name="Shape 866">
            <a:extLst>
              <a:ext uri="{FF2B5EF4-FFF2-40B4-BE49-F238E27FC236}">
                <a16:creationId xmlns:a16="http://schemas.microsoft.com/office/drawing/2014/main" id="{4CD1EBF5-307D-C14C-A3CC-BAF06F8903AF}"/>
              </a:ext>
            </a:extLst>
          </p:cNvPr>
          <p:cNvSpPr>
            <a:spLocks noChangeArrowheads="1"/>
          </p:cNvSpPr>
          <p:nvPr/>
        </p:nvSpPr>
        <p:spPr bwMode="auto">
          <a:xfrm>
            <a:off x="7612799" y="4360688"/>
            <a:ext cx="524796" cy="524795"/>
          </a:xfrm>
          <a:prstGeom prst="ellipse">
            <a:avLst/>
          </a:prstGeom>
          <a:solidFill>
            <a:srgbClr val="CA9925"/>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9</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5" name="Shape 838">
            <a:extLst>
              <a:ext uri="{FF2B5EF4-FFF2-40B4-BE49-F238E27FC236}">
                <a16:creationId xmlns:a16="http://schemas.microsoft.com/office/drawing/2014/main" id="{7C4585E6-9EA7-5444-83E3-D78BFC7ACCAB}"/>
              </a:ext>
            </a:extLst>
          </p:cNvPr>
          <p:cNvSpPr>
            <a:spLocks noChangeArrowheads="1"/>
          </p:cNvSpPr>
          <p:nvPr/>
        </p:nvSpPr>
        <p:spPr bwMode="auto">
          <a:xfrm>
            <a:off x="3901842" y="2775695"/>
            <a:ext cx="524796" cy="524795"/>
          </a:xfrm>
          <a:prstGeom prst="ellipse">
            <a:avLst/>
          </a:prstGeom>
          <a:solidFill>
            <a:schemeClr val="tx1"/>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2</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6" name="Shape 854">
            <a:extLst>
              <a:ext uri="{FF2B5EF4-FFF2-40B4-BE49-F238E27FC236}">
                <a16:creationId xmlns:a16="http://schemas.microsoft.com/office/drawing/2014/main" id="{2072B233-BCA4-8C48-A01A-189EAA648F79}"/>
              </a:ext>
            </a:extLst>
          </p:cNvPr>
          <p:cNvSpPr>
            <a:spLocks noChangeArrowheads="1"/>
          </p:cNvSpPr>
          <p:nvPr/>
        </p:nvSpPr>
        <p:spPr bwMode="auto">
          <a:xfrm>
            <a:off x="3705739" y="3593884"/>
            <a:ext cx="524796" cy="524795"/>
          </a:xfrm>
          <a:prstGeom prst="ellipse">
            <a:avLst/>
          </a:prstGeom>
          <a:solidFill>
            <a:srgbClr val="CA9925"/>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3</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7" name="Shape 870">
            <a:extLst>
              <a:ext uri="{FF2B5EF4-FFF2-40B4-BE49-F238E27FC236}">
                <a16:creationId xmlns:a16="http://schemas.microsoft.com/office/drawing/2014/main" id="{92EE2A15-E268-6F41-9645-94BCF8015B06}"/>
              </a:ext>
            </a:extLst>
          </p:cNvPr>
          <p:cNvSpPr>
            <a:spLocks noChangeArrowheads="1"/>
          </p:cNvSpPr>
          <p:nvPr/>
        </p:nvSpPr>
        <p:spPr bwMode="auto">
          <a:xfrm>
            <a:off x="3901842" y="4360688"/>
            <a:ext cx="524796" cy="524795"/>
          </a:xfrm>
          <a:prstGeom prst="ellipse">
            <a:avLst/>
          </a:prstGeom>
          <a:solidFill>
            <a:schemeClr val="tx1"/>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4</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8" name="Shape 873">
            <a:extLst>
              <a:ext uri="{FF2B5EF4-FFF2-40B4-BE49-F238E27FC236}">
                <a16:creationId xmlns:a16="http://schemas.microsoft.com/office/drawing/2014/main" id="{46763C30-A6EC-BC46-9E79-FEBED11FB914}"/>
              </a:ext>
            </a:extLst>
          </p:cNvPr>
          <p:cNvSpPr>
            <a:spLocks noChangeArrowheads="1"/>
          </p:cNvSpPr>
          <p:nvPr/>
        </p:nvSpPr>
        <p:spPr bwMode="auto">
          <a:xfrm>
            <a:off x="4295293" y="5105470"/>
            <a:ext cx="524796" cy="524795"/>
          </a:xfrm>
          <a:prstGeom prst="ellipse">
            <a:avLst/>
          </a:prstGeom>
          <a:solidFill>
            <a:srgbClr val="CA9925"/>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5</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79" name="Shape 875">
            <a:extLst>
              <a:ext uri="{FF2B5EF4-FFF2-40B4-BE49-F238E27FC236}">
                <a16:creationId xmlns:a16="http://schemas.microsoft.com/office/drawing/2014/main" id="{AB36966F-3DD5-E042-9485-967C7C082418}"/>
              </a:ext>
            </a:extLst>
          </p:cNvPr>
          <p:cNvSpPr>
            <a:spLocks noChangeArrowheads="1"/>
          </p:cNvSpPr>
          <p:nvPr/>
        </p:nvSpPr>
        <p:spPr bwMode="auto">
          <a:xfrm>
            <a:off x="4295293" y="2108000"/>
            <a:ext cx="524796" cy="524795"/>
          </a:xfrm>
          <a:prstGeom prst="ellipse">
            <a:avLst/>
          </a:prstGeom>
          <a:solidFill>
            <a:srgbClr val="CA9925"/>
          </a:solidFill>
          <a:ln>
            <a:noFill/>
          </a:ln>
        </p:spPr>
        <p:txBody>
          <a:bodyPr lIns="35719" tIns="35719" rIns="35719" bIns="35719"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rPr>
              <a:t>1</a:t>
            </a:r>
            <a:endParaRPr lang="ru-RU" altLang="ru-RU" sz="1800" b="0" dirty="0">
              <a:solidFill>
                <a:schemeClr val="bg1"/>
              </a:solidFill>
              <a:latin typeface="Nunito" pitchFamily="2" charset="0"/>
              <a:ea typeface="Roboto Medium" panose="02000000000000000000" pitchFamily="2" charset="0"/>
              <a:cs typeface="Lato" panose="020F0502020204030203" pitchFamily="34" charset="0"/>
              <a:sym typeface="Helvetica Light" panose="020B0403020202020204" pitchFamily="34" charset="0"/>
            </a:endParaRPr>
          </a:p>
        </p:txBody>
      </p:sp>
      <p:grpSp>
        <p:nvGrpSpPr>
          <p:cNvPr id="80" name="Group 79">
            <a:extLst>
              <a:ext uri="{FF2B5EF4-FFF2-40B4-BE49-F238E27FC236}">
                <a16:creationId xmlns:a16="http://schemas.microsoft.com/office/drawing/2014/main" id="{1766544E-5B89-0A43-A9D1-BFF49FA9F35A}"/>
              </a:ext>
            </a:extLst>
          </p:cNvPr>
          <p:cNvGrpSpPr/>
          <p:nvPr/>
        </p:nvGrpSpPr>
        <p:grpSpPr>
          <a:xfrm>
            <a:off x="7827164" y="2224627"/>
            <a:ext cx="3698726" cy="3284472"/>
            <a:chOff x="16365692" y="4973250"/>
            <a:chExt cx="7397452" cy="6568944"/>
          </a:xfrm>
        </p:grpSpPr>
        <p:sp>
          <p:nvSpPr>
            <p:cNvPr id="81" name="Rectangle 56">
              <a:extLst>
                <a:ext uri="{FF2B5EF4-FFF2-40B4-BE49-F238E27FC236}">
                  <a16:creationId xmlns:a16="http://schemas.microsoft.com/office/drawing/2014/main" id="{B642717D-076A-E246-A49E-9B43F297C523}"/>
                </a:ext>
              </a:extLst>
            </p:cNvPr>
            <p:cNvSpPr/>
            <p:nvPr/>
          </p:nvSpPr>
          <p:spPr>
            <a:xfrm>
              <a:off x="16365692" y="4973250"/>
              <a:ext cx="6131064" cy="615554"/>
            </a:xfrm>
            <a:prstGeom prst="rect">
              <a:avLst/>
            </a:prstGeom>
          </p:spPr>
          <p:txBody>
            <a:bodyPr wrap="square">
              <a:spAutoFit/>
            </a:bodyPr>
            <a:lstStyle/>
            <a:p>
              <a:r>
                <a:rPr lang="en-US" sz="1400" dirty="0">
                  <a:latin typeface="Nunito" pitchFamily="2" charset="0"/>
                  <a:ea typeface="Lato Light" panose="020F0502020204030203" pitchFamily="34" charset="0"/>
                  <a:cs typeface="Lato Light" panose="020F0502020204030203" pitchFamily="34" charset="0"/>
                </a:rPr>
                <a:t>Be Your Own Boss</a:t>
              </a:r>
            </a:p>
          </p:txBody>
        </p:sp>
        <p:sp>
          <p:nvSpPr>
            <p:cNvPr id="82" name="Rectangle 56">
              <a:extLst>
                <a:ext uri="{FF2B5EF4-FFF2-40B4-BE49-F238E27FC236}">
                  <a16:creationId xmlns:a16="http://schemas.microsoft.com/office/drawing/2014/main" id="{B9C87A1D-6386-8745-AE8A-C55BF1F5E23A}"/>
                </a:ext>
              </a:extLst>
            </p:cNvPr>
            <p:cNvSpPr/>
            <p:nvPr/>
          </p:nvSpPr>
          <p:spPr>
            <a:xfrm>
              <a:off x="16365692" y="10926640"/>
              <a:ext cx="6131064" cy="615554"/>
            </a:xfrm>
            <a:prstGeom prst="rect">
              <a:avLst/>
            </a:prstGeom>
          </p:spPr>
          <p:txBody>
            <a:bodyPr wrap="square">
              <a:spAutoFit/>
            </a:bodyPr>
            <a:lstStyle/>
            <a:p>
              <a:r>
                <a:rPr lang="en-US" sz="1400" dirty="0">
                  <a:latin typeface="Nunito" pitchFamily="2" charset="0"/>
                  <a:ea typeface="Lato Light" panose="020F0502020204030203" pitchFamily="34" charset="0"/>
                  <a:cs typeface="Lato Light" panose="020F0502020204030203" pitchFamily="34" charset="0"/>
                </a:rPr>
                <a:t>+ More!</a:t>
              </a:r>
            </a:p>
          </p:txBody>
        </p:sp>
        <p:sp>
          <p:nvSpPr>
            <p:cNvPr id="83" name="Rectangle 56">
              <a:extLst>
                <a:ext uri="{FF2B5EF4-FFF2-40B4-BE49-F238E27FC236}">
                  <a16:creationId xmlns:a16="http://schemas.microsoft.com/office/drawing/2014/main" id="{C686D163-27D4-6648-A25B-454F9EBEF423}"/>
                </a:ext>
              </a:extLst>
            </p:cNvPr>
            <p:cNvSpPr/>
            <p:nvPr/>
          </p:nvSpPr>
          <p:spPr>
            <a:xfrm>
              <a:off x="17196706" y="9498988"/>
              <a:ext cx="6131064" cy="615554"/>
            </a:xfrm>
            <a:prstGeom prst="rect">
              <a:avLst/>
            </a:prstGeom>
          </p:spPr>
          <p:txBody>
            <a:bodyPr wrap="square">
              <a:spAutoFit/>
            </a:bodyPr>
            <a:lstStyle/>
            <a:p>
              <a:r>
                <a:rPr lang="en-US" sz="1400" dirty="0">
                  <a:latin typeface="Nunito" pitchFamily="2" charset="0"/>
                  <a:ea typeface="Lato Light" panose="020F0502020204030203" pitchFamily="34" charset="0"/>
                  <a:cs typeface="Lato Light" panose="020F0502020204030203" pitchFamily="34" charset="0"/>
                </a:rPr>
                <a:t>Ways to Earn</a:t>
              </a:r>
            </a:p>
          </p:txBody>
        </p:sp>
        <p:sp>
          <p:nvSpPr>
            <p:cNvPr id="84" name="Rectangle 56">
              <a:extLst>
                <a:ext uri="{FF2B5EF4-FFF2-40B4-BE49-F238E27FC236}">
                  <a16:creationId xmlns:a16="http://schemas.microsoft.com/office/drawing/2014/main" id="{8B0CD1D9-EE8F-2244-A544-94EC0638AEA4}"/>
                </a:ext>
              </a:extLst>
            </p:cNvPr>
            <p:cNvSpPr/>
            <p:nvPr/>
          </p:nvSpPr>
          <p:spPr>
            <a:xfrm>
              <a:off x="17196706" y="6327634"/>
              <a:ext cx="6131064" cy="615554"/>
            </a:xfrm>
            <a:prstGeom prst="rect">
              <a:avLst/>
            </a:prstGeom>
          </p:spPr>
          <p:txBody>
            <a:bodyPr wrap="square">
              <a:spAutoFit/>
            </a:bodyPr>
            <a:lstStyle/>
            <a:p>
              <a:r>
                <a:rPr lang="en-US" sz="1400" dirty="0">
                  <a:latin typeface="Nunito" pitchFamily="2" charset="0"/>
                  <a:ea typeface="Lato Light" panose="020F0502020204030203" pitchFamily="34" charset="0"/>
                  <a:cs typeface="Lato Light" panose="020F0502020204030203" pitchFamily="34" charset="0"/>
                </a:rPr>
                <a:t>Profit Sharing</a:t>
              </a:r>
            </a:p>
          </p:txBody>
        </p:sp>
        <p:sp>
          <p:nvSpPr>
            <p:cNvPr id="85" name="Rectangle 56">
              <a:extLst>
                <a:ext uri="{FF2B5EF4-FFF2-40B4-BE49-F238E27FC236}">
                  <a16:creationId xmlns:a16="http://schemas.microsoft.com/office/drawing/2014/main" id="{86D430B2-1C57-8848-9CE8-F6D364ECEFF9}"/>
                </a:ext>
              </a:extLst>
            </p:cNvPr>
            <p:cNvSpPr/>
            <p:nvPr/>
          </p:nvSpPr>
          <p:spPr>
            <a:xfrm>
              <a:off x="17632080" y="7974618"/>
              <a:ext cx="6131064" cy="615554"/>
            </a:xfrm>
            <a:prstGeom prst="rect">
              <a:avLst/>
            </a:prstGeom>
          </p:spPr>
          <p:txBody>
            <a:bodyPr wrap="square">
              <a:spAutoFit/>
            </a:bodyPr>
            <a:lstStyle/>
            <a:p>
              <a:r>
                <a:rPr lang="en-US" sz="1400" dirty="0">
                  <a:latin typeface="Nunito" pitchFamily="2" charset="0"/>
                  <a:ea typeface="Lato Light" panose="020F0502020204030203" pitchFamily="34" charset="0"/>
                  <a:cs typeface="Lato Light" panose="020F0502020204030203" pitchFamily="34" charset="0"/>
                </a:rPr>
                <a:t>Crypto Deposit Strategy</a:t>
              </a:r>
            </a:p>
          </p:txBody>
        </p:sp>
      </p:grpSp>
      <p:grpSp>
        <p:nvGrpSpPr>
          <p:cNvPr id="86" name="Group 85">
            <a:extLst>
              <a:ext uri="{FF2B5EF4-FFF2-40B4-BE49-F238E27FC236}">
                <a16:creationId xmlns:a16="http://schemas.microsoft.com/office/drawing/2014/main" id="{F7D78A74-2BD2-8D43-9EEE-4A885F8DE806}"/>
              </a:ext>
            </a:extLst>
          </p:cNvPr>
          <p:cNvGrpSpPr/>
          <p:nvPr/>
        </p:nvGrpSpPr>
        <p:grpSpPr>
          <a:xfrm flipH="1">
            <a:off x="505741" y="2209147"/>
            <a:ext cx="3698726" cy="3299952"/>
            <a:chOff x="16365692" y="4942290"/>
            <a:chExt cx="7397452" cy="6599904"/>
          </a:xfrm>
        </p:grpSpPr>
        <p:sp>
          <p:nvSpPr>
            <p:cNvPr id="87" name="Rectangle 56">
              <a:extLst>
                <a:ext uri="{FF2B5EF4-FFF2-40B4-BE49-F238E27FC236}">
                  <a16:creationId xmlns:a16="http://schemas.microsoft.com/office/drawing/2014/main" id="{7F8DB724-F904-0D4D-B02A-6C580E39C836}"/>
                </a:ext>
              </a:extLst>
            </p:cNvPr>
            <p:cNvSpPr/>
            <p:nvPr/>
          </p:nvSpPr>
          <p:spPr>
            <a:xfrm>
              <a:off x="16365692" y="4942290"/>
              <a:ext cx="6131064" cy="615554"/>
            </a:xfrm>
            <a:prstGeom prst="rect">
              <a:avLst/>
            </a:prstGeom>
          </p:spPr>
          <p:txBody>
            <a:bodyPr wrap="square">
              <a:spAutoFit/>
            </a:bodyPr>
            <a:lstStyle/>
            <a:p>
              <a:pPr algn="r"/>
              <a:r>
                <a:rPr lang="en-US" sz="1400" dirty="0">
                  <a:latin typeface="Nunito" pitchFamily="2" charset="0"/>
                  <a:ea typeface="Lato Light" panose="020F0502020204030203" pitchFamily="34" charset="0"/>
                  <a:cs typeface="Lato Light" panose="020F0502020204030203" pitchFamily="34" charset="0"/>
                </a:rPr>
                <a:t>Why Invest with </a:t>
              </a:r>
              <a:r>
                <a:rPr lang="en-US" sz="1400" dirty="0" err="1">
                  <a:latin typeface="Nunito" pitchFamily="2" charset="0"/>
                  <a:ea typeface="Lato Light" panose="020F0502020204030203" pitchFamily="34" charset="0"/>
                  <a:cs typeface="Lato Light" panose="020F0502020204030203" pitchFamily="34" charset="0"/>
                </a:rPr>
                <a:t>iWon</a:t>
              </a:r>
              <a:r>
                <a:rPr lang="en-US" sz="1400" dirty="0">
                  <a:latin typeface="Nunito" pitchFamily="2" charset="0"/>
                  <a:ea typeface="Lato Light" panose="020F0502020204030203" pitchFamily="34" charset="0"/>
                  <a:cs typeface="Lato Light" panose="020F0502020204030203" pitchFamily="34" charset="0"/>
                </a:rPr>
                <a:t>?</a:t>
              </a:r>
            </a:p>
          </p:txBody>
        </p:sp>
        <p:sp>
          <p:nvSpPr>
            <p:cNvPr id="88" name="Rectangle 56">
              <a:extLst>
                <a:ext uri="{FF2B5EF4-FFF2-40B4-BE49-F238E27FC236}">
                  <a16:creationId xmlns:a16="http://schemas.microsoft.com/office/drawing/2014/main" id="{0C23A617-7CF6-1C4D-A4CB-E833CC28585C}"/>
                </a:ext>
              </a:extLst>
            </p:cNvPr>
            <p:cNvSpPr/>
            <p:nvPr/>
          </p:nvSpPr>
          <p:spPr>
            <a:xfrm>
              <a:off x="16365692" y="10926640"/>
              <a:ext cx="6131064" cy="615554"/>
            </a:xfrm>
            <a:prstGeom prst="rect">
              <a:avLst/>
            </a:prstGeom>
          </p:spPr>
          <p:txBody>
            <a:bodyPr wrap="square">
              <a:spAutoFit/>
            </a:bodyPr>
            <a:lstStyle/>
            <a:p>
              <a:pPr algn="r"/>
              <a:r>
                <a:rPr lang="en-US" sz="1400" dirty="0">
                  <a:latin typeface="Nunito" pitchFamily="2" charset="0"/>
                  <a:ea typeface="Lato Light" panose="020F0502020204030203" pitchFamily="34" charset="0"/>
                  <a:cs typeface="Lato Light" panose="020F0502020204030203" pitchFamily="34" charset="0"/>
                </a:rPr>
                <a:t>Member Salary Benefits</a:t>
              </a:r>
            </a:p>
          </p:txBody>
        </p:sp>
        <p:sp>
          <p:nvSpPr>
            <p:cNvPr id="89" name="Rectangle 56">
              <a:extLst>
                <a:ext uri="{FF2B5EF4-FFF2-40B4-BE49-F238E27FC236}">
                  <a16:creationId xmlns:a16="http://schemas.microsoft.com/office/drawing/2014/main" id="{08198E72-0432-4245-A3E5-61A19E43D795}"/>
                </a:ext>
              </a:extLst>
            </p:cNvPr>
            <p:cNvSpPr/>
            <p:nvPr/>
          </p:nvSpPr>
          <p:spPr>
            <a:xfrm>
              <a:off x="17196704" y="9462388"/>
              <a:ext cx="6131064" cy="615554"/>
            </a:xfrm>
            <a:prstGeom prst="rect">
              <a:avLst/>
            </a:prstGeom>
          </p:spPr>
          <p:txBody>
            <a:bodyPr wrap="square">
              <a:spAutoFit/>
            </a:bodyPr>
            <a:lstStyle/>
            <a:p>
              <a:pPr algn="r"/>
              <a:r>
                <a:rPr lang="en-US" sz="1400" dirty="0">
                  <a:latin typeface="Nunito" pitchFamily="2" charset="0"/>
                  <a:ea typeface="Lato Light" panose="020F0502020204030203" pitchFamily="34" charset="0"/>
                  <a:cs typeface="Lato Light" panose="020F0502020204030203" pitchFamily="34" charset="0"/>
                </a:rPr>
                <a:t>Commissions</a:t>
              </a:r>
            </a:p>
          </p:txBody>
        </p:sp>
        <p:sp>
          <p:nvSpPr>
            <p:cNvPr id="90" name="Rectangle 56">
              <a:extLst>
                <a:ext uri="{FF2B5EF4-FFF2-40B4-BE49-F238E27FC236}">
                  <a16:creationId xmlns:a16="http://schemas.microsoft.com/office/drawing/2014/main" id="{D990EB75-6FA8-0042-8A2B-2C9563ECA774}"/>
                </a:ext>
              </a:extLst>
            </p:cNvPr>
            <p:cNvSpPr/>
            <p:nvPr/>
          </p:nvSpPr>
          <p:spPr>
            <a:xfrm>
              <a:off x="17196704" y="6292402"/>
              <a:ext cx="6131064" cy="615554"/>
            </a:xfrm>
            <a:prstGeom prst="rect">
              <a:avLst/>
            </a:prstGeom>
          </p:spPr>
          <p:txBody>
            <a:bodyPr wrap="square">
              <a:spAutoFit/>
            </a:bodyPr>
            <a:lstStyle/>
            <a:p>
              <a:pPr algn="r"/>
              <a:r>
                <a:rPr lang="en-US" sz="1400" dirty="0" err="1">
                  <a:latin typeface="Nunito" pitchFamily="2" charset="0"/>
                  <a:ea typeface="Lato Light" panose="020F0502020204030203" pitchFamily="34" charset="0"/>
                  <a:cs typeface="Lato Light" panose="020F0502020204030203" pitchFamily="34" charset="0"/>
                </a:rPr>
                <a:t>iWon's</a:t>
              </a:r>
              <a:r>
                <a:rPr lang="en-US" sz="1400" dirty="0">
                  <a:latin typeface="Nunito" pitchFamily="2" charset="0"/>
                  <a:ea typeface="Lato Light" panose="020F0502020204030203" pitchFamily="34" charset="0"/>
                  <a:cs typeface="Lato Light" panose="020F0502020204030203" pitchFamily="34" charset="0"/>
                </a:rPr>
                <a:t> Members System</a:t>
              </a:r>
            </a:p>
          </p:txBody>
        </p:sp>
        <p:sp>
          <p:nvSpPr>
            <p:cNvPr id="91" name="Rectangle 56">
              <a:extLst>
                <a:ext uri="{FF2B5EF4-FFF2-40B4-BE49-F238E27FC236}">
                  <a16:creationId xmlns:a16="http://schemas.microsoft.com/office/drawing/2014/main" id="{8F2439AD-AA37-1644-88F8-9D9AAC770093}"/>
                </a:ext>
              </a:extLst>
            </p:cNvPr>
            <p:cNvSpPr/>
            <p:nvPr/>
          </p:nvSpPr>
          <p:spPr>
            <a:xfrm>
              <a:off x="17632080" y="7955100"/>
              <a:ext cx="6131064" cy="615554"/>
            </a:xfrm>
            <a:prstGeom prst="rect">
              <a:avLst/>
            </a:prstGeom>
          </p:spPr>
          <p:txBody>
            <a:bodyPr wrap="square">
              <a:spAutoFit/>
            </a:bodyPr>
            <a:lstStyle/>
            <a:p>
              <a:pPr algn="r"/>
              <a:r>
                <a:rPr lang="en-US" sz="1400" dirty="0">
                  <a:latin typeface="Nunito" pitchFamily="2" charset="0"/>
                  <a:ea typeface="Lato Light" panose="020F0502020204030203" pitchFamily="34" charset="0"/>
                  <a:cs typeface="Lato Light" panose="020F0502020204030203" pitchFamily="34" charset="0"/>
                </a:rPr>
                <a:t>Crypto ETF Portfolio Strategy</a:t>
              </a:r>
            </a:p>
          </p:txBody>
        </p:sp>
      </p:grpSp>
      <p:sp>
        <p:nvSpPr>
          <p:cNvPr id="29" name="Rectangle 28"/>
          <p:cNvSpPr/>
          <p:nvPr/>
        </p:nvSpPr>
        <p:spPr>
          <a:xfrm>
            <a:off x="505741" y="570055"/>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Deck Agenda</a:t>
            </a:r>
          </a:p>
        </p:txBody>
      </p:sp>
      <p:sp>
        <p:nvSpPr>
          <p:cNvPr id="31" name="Rectangle 30"/>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4975781" y="3081802"/>
            <a:ext cx="1984249" cy="1315177"/>
          </a:xfrm>
          <a:prstGeom prst="rect">
            <a:avLst/>
          </a:prstGeom>
        </p:spPr>
      </p:pic>
      <p:sp>
        <p:nvSpPr>
          <p:cNvPr id="5" name="Oval 4"/>
          <p:cNvSpPr/>
          <p:nvPr/>
        </p:nvSpPr>
        <p:spPr>
          <a:xfrm>
            <a:off x="4576937" y="2465312"/>
            <a:ext cx="2781938" cy="2781938"/>
          </a:xfrm>
          <a:prstGeom prst="ellipse">
            <a:avLst/>
          </a:prstGeom>
          <a:noFill/>
          <a:ln w="28575">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44544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624114" y="1145744"/>
            <a:ext cx="7174412" cy="4762456"/>
          </a:xfrm>
          <a:prstGeom prst="rect">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449282" y="996341"/>
            <a:ext cx="4277584" cy="5039984"/>
          </a:xfrm>
          <a:prstGeom prst="roundRect">
            <a:avLst>
              <a:gd name="adj" fmla="val 8205"/>
            </a:avLst>
          </a:prstGeom>
          <a:solidFill>
            <a:schemeClr val="bg1"/>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Google Shape;1229;p39"/>
          <p:cNvSpPr txBox="1"/>
          <p:nvPr/>
        </p:nvSpPr>
        <p:spPr>
          <a:xfrm>
            <a:off x="741677" y="1408688"/>
            <a:ext cx="6867524" cy="461624"/>
          </a:xfrm>
          <a:prstGeom prst="rect">
            <a:avLst/>
          </a:prstGeom>
          <a:noFill/>
          <a:ln>
            <a:noFill/>
          </a:ln>
        </p:spPr>
        <p:txBody>
          <a:bodyPr spcFirstLastPara="1" wrap="square" lIns="91425" tIns="45700" rIns="91425" bIns="45700" anchor="t" anchorCtr="0">
            <a:spAutoFit/>
          </a:bodyPr>
          <a:lstStyle/>
          <a:p>
            <a:pPr lvl="0">
              <a:buSzPts val="3200"/>
            </a:pPr>
            <a:r>
              <a:rPr lang="en-US" sz="2400" b="1" dirty="0">
                <a:solidFill>
                  <a:schemeClr val="bg1"/>
                </a:solidFill>
                <a:latin typeface="Roboto" panose="02000000000000000000" pitchFamily="2" charset="0"/>
                <a:ea typeface="Roboto" panose="02000000000000000000" pitchFamily="2" charset="0"/>
                <a:cs typeface="Montserrat"/>
                <a:sym typeface="Montserrat"/>
              </a:rPr>
              <a:t>Why Invest With IWON?</a:t>
            </a:r>
          </a:p>
        </p:txBody>
      </p:sp>
      <p:grpSp>
        <p:nvGrpSpPr>
          <p:cNvPr id="33" name="Group 32"/>
          <p:cNvGrpSpPr/>
          <p:nvPr/>
        </p:nvGrpSpPr>
        <p:grpSpPr>
          <a:xfrm>
            <a:off x="806992" y="2075702"/>
            <a:ext cx="5954488" cy="873117"/>
            <a:chOff x="7418420" y="1545105"/>
            <a:chExt cx="5954488" cy="873117"/>
          </a:xfrm>
        </p:grpSpPr>
        <p:sp>
          <p:nvSpPr>
            <p:cNvPr id="34" name="Rectangle 33"/>
            <p:cNvSpPr/>
            <p:nvPr/>
          </p:nvSpPr>
          <p:spPr>
            <a:xfrm>
              <a:off x="7933146" y="1587225"/>
              <a:ext cx="5439762" cy="830997"/>
            </a:xfrm>
            <a:prstGeom prst="rect">
              <a:avLst/>
            </a:prstGeom>
          </p:spPr>
          <p:txBody>
            <a:bodyPr wrap="square">
              <a:spAutoFit/>
            </a:bodyPr>
            <a:lstStyle/>
            <a:p>
              <a:r>
                <a:rPr lang="en-US" sz="1600" dirty="0">
                  <a:solidFill>
                    <a:schemeClr val="bg1"/>
                  </a:solidFill>
                  <a:latin typeface="Nunito" pitchFamily="2" charset="0"/>
                  <a:ea typeface="Roboto" panose="02000000000000000000" pitchFamily="2" charset="0"/>
                  <a:cs typeface="Poppins" panose="00000500000000000000" pitchFamily="2" charset="0"/>
                </a:rPr>
                <a:t>Shape Your Financial Future with Confidence – iWon.VC combines expertise and innovation to help you navigate the world of crypto. </a:t>
              </a:r>
            </a:p>
          </p:txBody>
        </p:sp>
        <p:grpSp>
          <p:nvGrpSpPr>
            <p:cNvPr id="35" name="Group 34"/>
            <p:cNvGrpSpPr/>
            <p:nvPr/>
          </p:nvGrpSpPr>
          <p:grpSpPr>
            <a:xfrm>
              <a:off x="7418420" y="1545105"/>
              <a:ext cx="374127" cy="374127"/>
              <a:chOff x="7500127" y="1762125"/>
              <a:chExt cx="316911" cy="316911"/>
            </a:xfrm>
            <a:effectLst>
              <a:outerShdw blurRad="63500" sx="102000" sy="102000" algn="ctr" rotWithShape="0">
                <a:prstClr val="black">
                  <a:alpha val="40000"/>
                </a:prstClr>
              </a:outerShdw>
            </a:effectLst>
          </p:grpSpPr>
          <p:sp>
            <p:nvSpPr>
              <p:cNvPr id="36" name="Oval 35"/>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37" name="Oval 36"/>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grpSp>
        <p:nvGrpSpPr>
          <p:cNvPr id="27" name="Group 26"/>
          <p:cNvGrpSpPr/>
          <p:nvPr/>
        </p:nvGrpSpPr>
        <p:grpSpPr>
          <a:xfrm>
            <a:off x="806992" y="2994922"/>
            <a:ext cx="5954488" cy="626895"/>
            <a:chOff x="7418420" y="1545105"/>
            <a:chExt cx="5954488" cy="626895"/>
          </a:xfrm>
        </p:grpSpPr>
        <p:sp>
          <p:nvSpPr>
            <p:cNvPr id="28" name="Rectangle 27"/>
            <p:cNvSpPr/>
            <p:nvPr/>
          </p:nvSpPr>
          <p:spPr>
            <a:xfrm>
              <a:off x="7933146" y="1587225"/>
              <a:ext cx="5439762" cy="584775"/>
            </a:xfrm>
            <a:prstGeom prst="rect">
              <a:avLst/>
            </a:prstGeom>
          </p:spPr>
          <p:txBody>
            <a:bodyPr wrap="square">
              <a:spAutoFit/>
            </a:bodyPr>
            <a:lstStyle/>
            <a:p>
              <a:r>
                <a:rPr lang="en-US" sz="1600" dirty="0">
                  <a:solidFill>
                    <a:schemeClr val="bg1"/>
                  </a:solidFill>
                  <a:latin typeface="Nunito" pitchFamily="2" charset="0"/>
                  <a:ea typeface="Roboto" panose="02000000000000000000" pitchFamily="2" charset="0"/>
                  <a:cs typeface="Poppins" panose="00000500000000000000" pitchFamily="2" charset="0"/>
                </a:rPr>
                <a:t>Unlocking opportunities for sustainable growth and long-term success with our community of winners.</a:t>
              </a:r>
            </a:p>
          </p:txBody>
        </p:sp>
        <p:grpSp>
          <p:nvGrpSpPr>
            <p:cNvPr id="29" name="Group 28"/>
            <p:cNvGrpSpPr/>
            <p:nvPr/>
          </p:nvGrpSpPr>
          <p:grpSpPr>
            <a:xfrm>
              <a:off x="7418420" y="1545105"/>
              <a:ext cx="374127" cy="374127"/>
              <a:chOff x="7500127" y="1762125"/>
              <a:chExt cx="316911" cy="316911"/>
            </a:xfrm>
            <a:effectLst>
              <a:outerShdw blurRad="63500" sx="102000" sy="102000" algn="ctr" rotWithShape="0">
                <a:prstClr val="black">
                  <a:alpha val="40000"/>
                </a:prstClr>
              </a:outerShdw>
            </a:effectLst>
          </p:grpSpPr>
          <p:sp>
            <p:nvSpPr>
              <p:cNvPr id="30" name="Oval 29"/>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31" name="Oval 30"/>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grpSp>
        <p:nvGrpSpPr>
          <p:cNvPr id="32" name="Group 31"/>
          <p:cNvGrpSpPr/>
          <p:nvPr/>
        </p:nvGrpSpPr>
        <p:grpSpPr>
          <a:xfrm>
            <a:off x="806992" y="3667920"/>
            <a:ext cx="5954488" cy="873117"/>
            <a:chOff x="7418420" y="1545105"/>
            <a:chExt cx="5954488" cy="873117"/>
          </a:xfrm>
        </p:grpSpPr>
        <p:sp>
          <p:nvSpPr>
            <p:cNvPr id="43" name="Rectangle 42"/>
            <p:cNvSpPr/>
            <p:nvPr/>
          </p:nvSpPr>
          <p:spPr>
            <a:xfrm>
              <a:off x="7933146" y="1587225"/>
              <a:ext cx="5439762" cy="830997"/>
            </a:xfrm>
            <a:prstGeom prst="rect">
              <a:avLst/>
            </a:prstGeom>
          </p:spPr>
          <p:txBody>
            <a:bodyPr wrap="square">
              <a:spAutoFit/>
            </a:bodyPr>
            <a:lstStyle/>
            <a:p>
              <a:r>
                <a:rPr lang="en-US" sz="1600" dirty="0">
                  <a:solidFill>
                    <a:schemeClr val="bg1"/>
                  </a:solidFill>
                  <a:latin typeface="Nunito" pitchFamily="2" charset="0"/>
                  <a:ea typeface="Roboto" panose="02000000000000000000" pitchFamily="2" charset="0"/>
                  <a:cs typeface="Poppins" panose="00000500000000000000" pitchFamily="2" charset="0"/>
                </a:rPr>
                <a:t>The iWon members platform, is dedicated to providing users with a reliable, secure, and easy-to-use cryptocurrency growth process. </a:t>
              </a:r>
            </a:p>
          </p:txBody>
        </p:sp>
        <p:grpSp>
          <p:nvGrpSpPr>
            <p:cNvPr id="44" name="Group 43"/>
            <p:cNvGrpSpPr/>
            <p:nvPr/>
          </p:nvGrpSpPr>
          <p:grpSpPr>
            <a:xfrm>
              <a:off x="7418420" y="1545105"/>
              <a:ext cx="374127" cy="374127"/>
              <a:chOff x="7500127" y="1762125"/>
              <a:chExt cx="316911" cy="316911"/>
            </a:xfrm>
            <a:effectLst>
              <a:outerShdw blurRad="63500" sx="102000" sy="102000" algn="ctr" rotWithShape="0">
                <a:prstClr val="black">
                  <a:alpha val="40000"/>
                </a:prstClr>
              </a:outerShdw>
            </a:effectLst>
          </p:grpSpPr>
          <p:sp>
            <p:nvSpPr>
              <p:cNvPr id="45" name="Oval 44"/>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46" name="Oval 45"/>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grpSp>
        <p:nvGrpSpPr>
          <p:cNvPr id="47" name="Group 46"/>
          <p:cNvGrpSpPr/>
          <p:nvPr/>
        </p:nvGrpSpPr>
        <p:grpSpPr>
          <a:xfrm>
            <a:off x="806992" y="4587139"/>
            <a:ext cx="6505174" cy="873117"/>
            <a:chOff x="7418420" y="1545105"/>
            <a:chExt cx="6505174" cy="873117"/>
          </a:xfrm>
        </p:grpSpPr>
        <p:sp>
          <p:nvSpPr>
            <p:cNvPr id="48" name="Rectangle 47"/>
            <p:cNvSpPr/>
            <p:nvPr/>
          </p:nvSpPr>
          <p:spPr>
            <a:xfrm>
              <a:off x="7933146" y="1587225"/>
              <a:ext cx="5990448" cy="830997"/>
            </a:xfrm>
            <a:prstGeom prst="rect">
              <a:avLst/>
            </a:prstGeom>
          </p:spPr>
          <p:txBody>
            <a:bodyPr wrap="square">
              <a:spAutoFit/>
            </a:bodyPr>
            <a:lstStyle/>
            <a:p>
              <a:r>
                <a:rPr lang="en-US" sz="1600" dirty="0">
                  <a:solidFill>
                    <a:schemeClr val="bg1"/>
                  </a:solidFill>
                  <a:latin typeface="Nunito" pitchFamily="2" charset="0"/>
                  <a:ea typeface="Roboto" panose="02000000000000000000" pitchFamily="2" charset="0"/>
                  <a:cs typeface="Poppins" panose="00000500000000000000" pitchFamily="2" charset="0"/>
                </a:rPr>
                <a:t>We aim to make cryptocurrency accessible to everyone, regardless of experience, while delivering a seamless \ secure environment for long-term growth and success.</a:t>
              </a:r>
            </a:p>
          </p:txBody>
        </p:sp>
        <p:grpSp>
          <p:nvGrpSpPr>
            <p:cNvPr id="49" name="Group 48"/>
            <p:cNvGrpSpPr/>
            <p:nvPr/>
          </p:nvGrpSpPr>
          <p:grpSpPr>
            <a:xfrm>
              <a:off x="7418420" y="1545105"/>
              <a:ext cx="374127" cy="374127"/>
              <a:chOff x="7500127" y="1762125"/>
              <a:chExt cx="316911" cy="316911"/>
            </a:xfrm>
            <a:effectLst>
              <a:outerShdw blurRad="63500" sx="102000" sy="102000" algn="ctr" rotWithShape="0">
                <a:prstClr val="black">
                  <a:alpha val="40000"/>
                </a:prstClr>
              </a:outerShdw>
            </a:effectLst>
          </p:grpSpPr>
          <p:sp>
            <p:nvSpPr>
              <p:cNvPr id="50" name="Oval 49"/>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51" name="Oval 50"/>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sp>
        <p:nvSpPr>
          <p:cNvPr id="52" name="Rectangle 51"/>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2" descr="Why do you need to have the right trading psychology? - Brett Steenbarger  on how to adopt right trading psychology for investing success | The  Economic Times"/>
          <p:cNvPicPr>
            <a:picLocks noChangeAspect="1" noChangeArrowheads="1"/>
          </p:cNvPicPr>
          <p:nvPr/>
        </p:nvPicPr>
        <p:blipFill rotWithShape="1">
          <a:blip r:embed="rId2">
            <a:extLst>
              <a:ext uri="{28A0092B-C50C-407E-A947-70E740481C1C}">
                <a14:useLocalDpi xmlns:a14="http://schemas.microsoft.com/office/drawing/2010/main" val="0"/>
              </a:ext>
            </a:extLst>
          </a:blip>
          <a:srcRect l="29954" r="7899"/>
          <a:stretch/>
        </p:blipFill>
        <p:spPr bwMode="auto">
          <a:xfrm>
            <a:off x="7622264" y="1145742"/>
            <a:ext cx="3905619" cy="4713384"/>
          </a:xfrm>
          <a:prstGeom prst="roundRect">
            <a:avLst>
              <a:gd name="adj" fmla="val 7408"/>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913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A9925"/>
        </a:solidFill>
        <a:effectLst/>
      </p:bgPr>
    </p:bg>
    <p:spTree>
      <p:nvGrpSpPr>
        <p:cNvPr id="1" name=""/>
        <p:cNvGrpSpPr/>
        <p:nvPr/>
      </p:nvGrpSpPr>
      <p:grpSpPr>
        <a:xfrm>
          <a:off x="0" y="0"/>
          <a:ext cx="0" cy="0"/>
          <a:chOff x="0" y="0"/>
          <a:chExt cx="0" cy="0"/>
        </a:xfrm>
      </p:grpSpPr>
      <p:pic>
        <p:nvPicPr>
          <p:cNvPr id="2054" name="Picture 6" descr="Tech View: Nifty forms long bull candle, eyes 25,200 level next week; how  to trade on Monday - The Economic Times"/>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5859" r="25859"/>
          <a:stretch>
            <a:fillRect/>
          </a:stretch>
        </p:blipFill>
        <p:spPr bwMode="auto">
          <a:xfrm>
            <a:off x="0" y="0"/>
            <a:ext cx="441483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955351" y="1029650"/>
            <a:ext cx="6931849" cy="461665"/>
          </a:xfrm>
          <a:prstGeom prst="rect">
            <a:avLst/>
          </a:prstGeom>
        </p:spPr>
        <p:txBody>
          <a:bodyPr wrap="square">
            <a:spAutoFit/>
          </a:bodyPr>
          <a:lstStyle/>
          <a:p>
            <a:r>
              <a:rPr lang="en-US" sz="2400" b="1" dirty="0">
                <a:solidFill>
                  <a:schemeClr val="bg1"/>
                </a:solidFill>
                <a:latin typeface="Roboto" panose="02000000000000000000" pitchFamily="2" charset="0"/>
                <a:ea typeface="Roboto" panose="02000000000000000000" pitchFamily="2" charset="0"/>
                <a:cs typeface="Times New Roman" panose="02020603050405020304" pitchFamily="18" charset="0"/>
              </a:rPr>
              <a:t>IWON'S Members System</a:t>
            </a:r>
            <a:endParaRPr lang="en-US" sz="2400" dirty="0">
              <a:solidFill>
                <a:schemeClr val="bg1"/>
              </a:solidFill>
              <a:latin typeface="Roboto" panose="02000000000000000000" pitchFamily="2" charset="0"/>
              <a:ea typeface="Roboto" panose="02000000000000000000" pitchFamily="2" charset="0"/>
            </a:endParaRPr>
          </a:p>
        </p:txBody>
      </p:sp>
      <p:grpSp>
        <p:nvGrpSpPr>
          <p:cNvPr id="20" name="Group 19"/>
          <p:cNvGrpSpPr/>
          <p:nvPr/>
        </p:nvGrpSpPr>
        <p:grpSpPr>
          <a:xfrm>
            <a:off x="3999128" y="2818161"/>
            <a:ext cx="7600689" cy="911108"/>
            <a:chOff x="5377540" y="1928074"/>
            <a:chExt cx="5560164" cy="519004"/>
          </a:xfrm>
        </p:grpSpPr>
        <p:sp>
          <p:nvSpPr>
            <p:cNvPr id="21" name="Rectangle: Rounded Corners 37">
              <a:extLst>
                <a:ext uri="{FF2B5EF4-FFF2-40B4-BE49-F238E27FC236}">
                  <a16:creationId xmlns:a16="http://schemas.microsoft.com/office/drawing/2014/main" id="{83B23F64-C96D-4BC2-8545-4BD5CDA95AEB}"/>
                </a:ext>
              </a:extLst>
            </p:cNvPr>
            <p:cNvSpPr/>
            <p:nvPr/>
          </p:nvSpPr>
          <p:spPr>
            <a:xfrm>
              <a:off x="5377540" y="1928074"/>
              <a:ext cx="5560164" cy="519004"/>
            </a:xfrm>
            <a:prstGeom prst="roundRect">
              <a:avLst>
                <a:gd name="adj" fmla="val 8832"/>
              </a:avLst>
            </a:prstGeom>
            <a:solidFill>
              <a:schemeClr val="bg1"/>
            </a:solidFill>
            <a:ln>
              <a:noFill/>
            </a:ln>
            <a:effectLst>
              <a:outerShdw blurRad="317500" dist="1905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panose="02000000000000000000" pitchFamily="2" charset="0"/>
                <a:ea typeface="Roboto" panose="02000000000000000000" pitchFamily="2" charset="0"/>
              </a:endParaRPr>
            </a:p>
          </p:txBody>
        </p:sp>
        <p:sp>
          <p:nvSpPr>
            <p:cNvPr id="22" name="Rectangle: Rounded Corners 44">
              <a:extLst>
                <a:ext uri="{FF2B5EF4-FFF2-40B4-BE49-F238E27FC236}">
                  <a16:creationId xmlns:a16="http://schemas.microsoft.com/office/drawing/2014/main" id="{86FF7B5E-274A-4E11-A274-C52CA0924B65}"/>
                </a:ext>
              </a:extLst>
            </p:cNvPr>
            <p:cNvSpPr/>
            <p:nvPr/>
          </p:nvSpPr>
          <p:spPr>
            <a:xfrm>
              <a:off x="5501297" y="2032315"/>
              <a:ext cx="395605" cy="301852"/>
            </a:xfrm>
            <a:prstGeom prst="roundRect">
              <a:avLst>
                <a:gd name="adj" fmla="val 5456"/>
              </a:avLst>
            </a:prstGeom>
            <a:solidFill>
              <a:srgbClr val="CA9925"/>
            </a:solidFill>
            <a:ln>
              <a:solidFill>
                <a:srgbClr val="CA9925"/>
              </a:solidFill>
            </a:ln>
            <a:effectLst>
              <a:outerShdw blurRad="889000" dir="5400000" sx="90000" sy="-190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100" dirty="0">
                  <a:solidFill>
                    <a:schemeClr val="bg1"/>
                  </a:solidFill>
                  <a:latin typeface="Roboto" panose="02000000000000000000" pitchFamily="2" charset="0"/>
                  <a:ea typeface="Roboto" panose="02000000000000000000" pitchFamily="2" charset="0"/>
                  <a:cs typeface="Poppins SemiBold" panose="00000700000000000000" pitchFamily="2" charset="0"/>
                </a:rPr>
                <a:t>02</a:t>
              </a:r>
            </a:p>
          </p:txBody>
        </p:sp>
        <p:sp>
          <p:nvSpPr>
            <p:cNvPr id="23" name="Kotak Teks 21">
              <a:extLst>
                <a:ext uri="{FF2B5EF4-FFF2-40B4-BE49-F238E27FC236}">
                  <a16:creationId xmlns:a16="http://schemas.microsoft.com/office/drawing/2014/main" id="{C8B53F26-CB72-445F-94EF-8B7E206D5373}"/>
                </a:ext>
              </a:extLst>
            </p:cNvPr>
            <p:cNvSpPr txBox="1"/>
            <p:nvPr/>
          </p:nvSpPr>
          <p:spPr>
            <a:xfrm>
              <a:off x="6067494" y="2032315"/>
              <a:ext cx="4669536" cy="315580"/>
            </a:xfrm>
            <a:prstGeom prst="rect">
              <a:avLst/>
            </a:prstGeom>
            <a:noFill/>
          </p:spPr>
          <p:txBody>
            <a:bodyPr wrap="square" rtlCol="0">
              <a:spAutoFit/>
            </a:bodyPr>
            <a:lstStyle/>
            <a:p>
              <a:r>
                <a:rPr lang="en-US" sz="1600" b="1" spc="100" dirty="0">
                  <a:solidFill>
                    <a:srgbClr val="CA9925"/>
                  </a:solidFill>
                  <a:latin typeface="Nunito" pitchFamily="2" charset="0"/>
                  <a:ea typeface="Roboto" panose="02000000000000000000" pitchFamily="2" charset="0"/>
                  <a:cs typeface="Poppins SemiBold" panose="00000700000000000000" pitchFamily="2" charset="0"/>
                </a:rPr>
                <a:t>Global Reach: </a:t>
              </a:r>
              <a:r>
                <a:rPr lang="en-US" sz="1400" spc="100" dirty="0">
                  <a:latin typeface="Nunito" pitchFamily="2" charset="0"/>
                  <a:ea typeface="Roboto" panose="02000000000000000000" pitchFamily="2" charset="0"/>
                  <a:cs typeface="Poppins SemiBold" panose="00000700000000000000" pitchFamily="2" charset="0"/>
                </a:rPr>
                <a:t>Earn in cryptocurrencies from anywhere in the world, with no geographical limitations.</a:t>
              </a:r>
            </a:p>
          </p:txBody>
        </p:sp>
      </p:grpSp>
      <p:grpSp>
        <p:nvGrpSpPr>
          <p:cNvPr id="24" name="Group 23"/>
          <p:cNvGrpSpPr/>
          <p:nvPr/>
        </p:nvGrpSpPr>
        <p:grpSpPr>
          <a:xfrm>
            <a:off x="3999128" y="1713426"/>
            <a:ext cx="7600689" cy="911109"/>
            <a:chOff x="5377540" y="1928074"/>
            <a:chExt cx="5560164" cy="519004"/>
          </a:xfrm>
        </p:grpSpPr>
        <p:sp>
          <p:nvSpPr>
            <p:cNvPr id="25" name="Rectangle: Rounded Corners 37">
              <a:extLst>
                <a:ext uri="{FF2B5EF4-FFF2-40B4-BE49-F238E27FC236}">
                  <a16:creationId xmlns:a16="http://schemas.microsoft.com/office/drawing/2014/main" id="{83B23F64-C96D-4BC2-8545-4BD5CDA95AEB}"/>
                </a:ext>
              </a:extLst>
            </p:cNvPr>
            <p:cNvSpPr/>
            <p:nvPr/>
          </p:nvSpPr>
          <p:spPr>
            <a:xfrm>
              <a:off x="5377540" y="1928074"/>
              <a:ext cx="5560164" cy="519004"/>
            </a:xfrm>
            <a:prstGeom prst="roundRect">
              <a:avLst>
                <a:gd name="adj" fmla="val 8832"/>
              </a:avLst>
            </a:prstGeom>
            <a:solidFill>
              <a:schemeClr val="bg1"/>
            </a:solidFill>
            <a:ln>
              <a:noFill/>
            </a:ln>
            <a:effectLst>
              <a:outerShdw blurRad="317500" dist="1905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panose="02000000000000000000" pitchFamily="2" charset="0"/>
                <a:ea typeface="Roboto" panose="02000000000000000000" pitchFamily="2" charset="0"/>
              </a:endParaRPr>
            </a:p>
          </p:txBody>
        </p:sp>
        <p:sp>
          <p:nvSpPr>
            <p:cNvPr id="26" name="Rectangle: Rounded Corners 44">
              <a:extLst>
                <a:ext uri="{FF2B5EF4-FFF2-40B4-BE49-F238E27FC236}">
                  <a16:creationId xmlns:a16="http://schemas.microsoft.com/office/drawing/2014/main" id="{86FF7B5E-274A-4E11-A274-C52CA0924B65}"/>
                </a:ext>
              </a:extLst>
            </p:cNvPr>
            <p:cNvSpPr/>
            <p:nvPr/>
          </p:nvSpPr>
          <p:spPr>
            <a:xfrm>
              <a:off x="5501297" y="2032315"/>
              <a:ext cx="395605" cy="301852"/>
            </a:xfrm>
            <a:prstGeom prst="roundRect">
              <a:avLst>
                <a:gd name="adj" fmla="val 5456"/>
              </a:avLst>
            </a:prstGeom>
            <a:solidFill>
              <a:srgbClr val="CA9925"/>
            </a:solidFill>
            <a:ln>
              <a:solidFill>
                <a:srgbClr val="CA9925"/>
              </a:solidFill>
            </a:ln>
            <a:effectLst>
              <a:outerShdw blurRad="889000" dir="5400000" sx="90000" sy="-190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100" dirty="0">
                  <a:solidFill>
                    <a:schemeClr val="bg1"/>
                  </a:solidFill>
                  <a:latin typeface="Roboto" panose="02000000000000000000" pitchFamily="2" charset="0"/>
                  <a:ea typeface="Roboto" panose="02000000000000000000" pitchFamily="2" charset="0"/>
                  <a:cs typeface="Poppins SemiBold" panose="00000700000000000000" pitchFamily="2" charset="0"/>
                </a:rPr>
                <a:t>01</a:t>
              </a:r>
            </a:p>
          </p:txBody>
        </p:sp>
        <p:sp>
          <p:nvSpPr>
            <p:cNvPr id="27" name="Kotak Teks 21">
              <a:extLst>
                <a:ext uri="{FF2B5EF4-FFF2-40B4-BE49-F238E27FC236}">
                  <a16:creationId xmlns:a16="http://schemas.microsoft.com/office/drawing/2014/main" id="{C8B53F26-CB72-445F-94EF-8B7E206D5373}"/>
                </a:ext>
              </a:extLst>
            </p:cNvPr>
            <p:cNvSpPr txBox="1"/>
            <p:nvPr/>
          </p:nvSpPr>
          <p:spPr>
            <a:xfrm>
              <a:off x="6067495" y="2032315"/>
              <a:ext cx="4392414" cy="315579"/>
            </a:xfrm>
            <a:prstGeom prst="rect">
              <a:avLst/>
            </a:prstGeom>
            <a:noFill/>
          </p:spPr>
          <p:txBody>
            <a:bodyPr wrap="square" rtlCol="0">
              <a:spAutoFit/>
            </a:bodyPr>
            <a:lstStyle/>
            <a:p>
              <a:r>
                <a:rPr lang="en-US" sz="1600" b="1" spc="100" dirty="0">
                  <a:solidFill>
                    <a:srgbClr val="CA9925"/>
                  </a:solidFill>
                  <a:latin typeface="Nunito" pitchFamily="2" charset="0"/>
                  <a:ea typeface="Roboto" panose="02000000000000000000" pitchFamily="2" charset="0"/>
                  <a:cs typeface="Poppins SemiBold" panose="00000700000000000000" pitchFamily="2" charset="0"/>
                </a:rPr>
                <a:t>Easy Onboarding: </a:t>
              </a:r>
              <a:r>
                <a:rPr lang="en-US" sz="1400" spc="100" dirty="0">
                  <a:latin typeface="Nunito" pitchFamily="2" charset="0"/>
                  <a:ea typeface="Roboto" panose="02000000000000000000" pitchFamily="2" charset="0"/>
                  <a:cs typeface="Poppins SemiBold" panose="00000700000000000000" pitchFamily="2" charset="0"/>
                </a:rPr>
                <a:t>Simple registration and setup to get started quickly.</a:t>
              </a:r>
              <a:endParaRPr lang="en-US" sz="1600" spc="100" dirty="0">
                <a:latin typeface="Nunito" pitchFamily="2" charset="0"/>
                <a:ea typeface="Roboto" panose="02000000000000000000" pitchFamily="2" charset="0"/>
                <a:cs typeface="Poppins SemiBold" panose="00000700000000000000" pitchFamily="2" charset="0"/>
              </a:endParaRPr>
            </a:p>
          </p:txBody>
        </p:sp>
      </p:grpSp>
      <p:grpSp>
        <p:nvGrpSpPr>
          <p:cNvPr id="28" name="Group 27"/>
          <p:cNvGrpSpPr/>
          <p:nvPr/>
        </p:nvGrpSpPr>
        <p:grpSpPr>
          <a:xfrm>
            <a:off x="3999128" y="3922895"/>
            <a:ext cx="7600689" cy="911108"/>
            <a:chOff x="5377540" y="1928074"/>
            <a:chExt cx="5560164" cy="519004"/>
          </a:xfrm>
        </p:grpSpPr>
        <p:sp>
          <p:nvSpPr>
            <p:cNvPr id="29" name="Rectangle: Rounded Corners 37">
              <a:extLst>
                <a:ext uri="{FF2B5EF4-FFF2-40B4-BE49-F238E27FC236}">
                  <a16:creationId xmlns:a16="http://schemas.microsoft.com/office/drawing/2014/main" id="{83B23F64-C96D-4BC2-8545-4BD5CDA95AEB}"/>
                </a:ext>
              </a:extLst>
            </p:cNvPr>
            <p:cNvSpPr/>
            <p:nvPr/>
          </p:nvSpPr>
          <p:spPr>
            <a:xfrm>
              <a:off x="5377540" y="1928074"/>
              <a:ext cx="5560164" cy="519004"/>
            </a:xfrm>
            <a:prstGeom prst="roundRect">
              <a:avLst>
                <a:gd name="adj" fmla="val 8832"/>
              </a:avLst>
            </a:prstGeom>
            <a:solidFill>
              <a:schemeClr val="bg1"/>
            </a:solidFill>
            <a:ln>
              <a:noFill/>
            </a:ln>
            <a:effectLst>
              <a:outerShdw blurRad="317500" dist="1905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panose="02000000000000000000" pitchFamily="2" charset="0"/>
                <a:ea typeface="Roboto" panose="02000000000000000000" pitchFamily="2" charset="0"/>
              </a:endParaRPr>
            </a:p>
          </p:txBody>
        </p:sp>
        <p:sp>
          <p:nvSpPr>
            <p:cNvPr id="31" name="Rectangle: Rounded Corners 44">
              <a:extLst>
                <a:ext uri="{FF2B5EF4-FFF2-40B4-BE49-F238E27FC236}">
                  <a16:creationId xmlns:a16="http://schemas.microsoft.com/office/drawing/2014/main" id="{86FF7B5E-274A-4E11-A274-C52CA0924B65}"/>
                </a:ext>
              </a:extLst>
            </p:cNvPr>
            <p:cNvSpPr/>
            <p:nvPr/>
          </p:nvSpPr>
          <p:spPr>
            <a:xfrm>
              <a:off x="5501297" y="2032315"/>
              <a:ext cx="395605" cy="301852"/>
            </a:xfrm>
            <a:prstGeom prst="roundRect">
              <a:avLst>
                <a:gd name="adj" fmla="val 5456"/>
              </a:avLst>
            </a:prstGeom>
            <a:solidFill>
              <a:srgbClr val="CA9925"/>
            </a:solidFill>
            <a:ln>
              <a:solidFill>
                <a:srgbClr val="CA9925"/>
              </a:solidFill>
            </a:ln>
            <a:effectLst>
              <a:outerShdw blurRad="889000" dir="5400000" sx="90000" sy="-190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100" dirty="0">
                  <a:solidFill>
                    <a:schemeClr val="bg1"/>
                  </a:solidFill>
                  <a:latin typeface="Roboto" panose="02000000000000000000" pitchFamily="2" charset="0"/>
                  <a:ea typeface="Roboto" panose="02000000000000000000" pitchFamily="2" charset="0"/>
                  <a:cs typeface="Poppins SemiBold" panose="00000700000000000000" pitchFamily="2" charset="0"/>
                </a:rPr>
                <a:t>03</a:t>
              </a:r>
            </a:p>
          </p:txBody>
        </p:sp>
        <p:sp>
          <p:nvSpPr>
            <p:cNvPr id="32" name="Kotak Teks 21">
              <a:extLst>
                <a:ext uri="{FF2B5EF4-FFF2-40B4-BE49-F238E27FC236}">
                  <a16:creationId xmlns:a16="http://schemas.microsoft.com/office/drawing/2014/main" id="{C8B53F26-CB72-445F-94EF-8B7E206D5373}"/>
                </a:ext>
              </a:extLst>
            </p:cNvPr>
            <p:cNvSpPr txBox="1"/>
            <p:nvPr/>
          </p:nvSpPr>
          <p:spPr>
            <a:xfrm>
              <a:off x="6067494" y="1966268"/>
              <a:ext cx="4669536" cy="438305"/>
            </a:xfrm>
            <a:prstGeom prst="rect">
              <a:avLst/>
            </a:prstGeom>
            <a:noFill/>
          </p:spPr>
          <p:txBody>
            <a:bodyPr wrap="square" rtlCol="0">
              <a:spAutoFit/>
            </a:bodyPr>
            <a:lstStyle/>
            <a:p>
              <a:r>
                <a:rPr lang="en-US" sz="1600" b="1" spc="100" dirty="0">
                  <a:solidFill>
                    <a:srgbClr val="CA9925"/>
                  </a:solidFill>
                  <a:latin typeface="Nunito" pitchFamily="2" charset="0"/>
                  <a:ea typeface="Roboto" panose="02000000000000000000" pitchFamily="2" charset="0"/>
                  <a:cs typeface="Poppins SemiBold" panose="00000700000000000000" pitchFamily="2" charset="0"/>
                </a:rPr>
                <a:t>Diverse Member-Profit Sharing Options: </a:t>
              </a:r>
              <a:r>
                <a:rPr lang="en-US" sz="1400" spc="100" dirty="0">
                  <a:latin typeface="Nunito" pitchFamily="2" charset="0"/>
                  <a:ea typeface="Roboto" panose="02000000000000000000" pitchFamily="2" charset="0"/>
                  <a:cs typeface="Poppins SemiBold" panose="00000700000000000000" pitchFamily="2" charset="0"/>
                </a:rPr>
                <a:t>We have a wide variety of member earning products that enable all </a:t>
              </a:r>
              <a:r>
                <a:rPr lang="en-US" sz="1400" spc="100" dirty="0" err="1">
                  <a:latin typeface="Nunito" pitchFamily="2" charset="0"/>
                  <a:ea typeface="Roboto" panose="02000000000000000000" pitchFamily="2" charset="0"/>
                  <a:cs typeface="Poppins SemiBold" panose="00000700000000000000" pitchFamily="2" charset="0"/>
                </a:rPr>
                <a:t>iWon</a:t>
              </a:r>
              <a:r>
                <a:rPr lang="en-US" sz="1400" spc="100" dirty="0">
                  <a:latin typeface="Nunito" pitchFamily="2" charset="0"/>
                  <a:ea typeface="Roboto" panose="02000000000000000000" pitchFamily="2" charset="0"/>
                  <a:cs typeface="Poppins SemiBold" panose="00000700000000000000" pitchFamily="2" charset="0"/>
                </a:rPr>
                <a:t> members to earn passive income on a short term basis.</a:t>
              </a:r>
            </a:p>
          </p:txBody>
        </p:sp>
      </p:grpSp>
      <p:grpSp>
        <p:nvGrpSpPr>
          <p:cNvPr id="16" name="Group 15"/>
          <p:cNvGrpSpPr/>
          <p:nvPr/>
        </p:nvGrpSpPr>
        <p:grpSpPr>
          <a:xfrm>
            <a:off x="3999128" y="5027617"/>
            <a:ext cx="7600689" cy="911105"/>
            <a:chOff x="5377540" y="1928074"/>
            <a:chExt cx="5560164" cy="519004"/>
          </a:xfrm>
        </p:grpSpPr>
        <p:sp>
          <p:nvSpPr>
            <p:cNvPr id="17" name="Rectangle: Rounded Corners 37">
              <a:extLst>
                <a:ext uri="{FF2B5EF4-FFF2-40B4-BE49-F238E27FC236}">
                  <a16:creationId xmlns:a16="http://schemas.microsoft.com/office/drawing/2014/main" id="{83B23F64-C96D-4BC2-8545-4BD5CDA95AEB}"/>
                </a:ext>
              </a:extLst>
            </p:cNvPr>
            <p:cNvSpPr/>
            <p:nvPr/>
          </p:nvSpPr>
          <p:spPr>
            <a:xfrm>
              <a:off x="5377540" y="1928074"/>
              <a:ext cx="5560164" cy="519004"/>
            </a:xfrm>
            <a:prstGeom prst="roundRect">
              <a:avLst>
                <a:gd name="adj" fmla="val 8832"/>
              </a:avLst>
            </a:prstGeom>
            <a:solidFill>
              <a:schemeClr val="bg1"/>
            </a:solidFill>
            <a:ln>
              <a:noFill/>
            </a:ln>
            <a:effectLst>
              <a:outerShdw blurRad="317500" dist="1905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panose="02000000000000000000" pitchFamily="2" charset="0"/>
                <a:ea typeface="Roboto" panose="02000000000000000000" pitchFamily="2" charset="0"/>
              </a:endParaRPr>
            </a:p>
          </p:txBody>
        </p:sp>
        <p:sp>
          <p:nvSpPr>
            <p:cNvPr id="18" name="Rectangle: Rounded Corners 44">
              <a:extLst>
                <a:ext uri="{FF2B5EF4-FFF2-40B4-BE49-F238E27FC236}">
                  <a16:creationId xmlns:a16="http://schemas.microsoft.com/office/drawing/2014/main" id="{86FF7B5E-274A-4E11-A274-C52CA0924B65}"/>
                </a:ext>
              </a:extLst>
            </p:cNvPr>
            <p:cNvSpPr/>
            <p:nvPr/>
          </p:nvSpPr>
          <p:spPr>
            <a:xfrm>
              <a:off x="5501297" y="2032315"/>
              <a:ext cx="395605" cy="301852"/>
            </a:xfrm>
            <a:prstGeom prst="roundRect">
              <a:avLst>
                <a:gd name="adj" fmla="val 5456"/>
              </a:avLst>
            </a:prstGeom>
            <a:solidFill>
              <a:srgbClr val="CA9925"/>
            </a:solidFill>
            <a:ln>
              <a:solidFill>
                <a:srgbClr val="CA9925"/>
              </a:solidFill>
            </a:ln>
            <a:effectLst>
              <a:outerShdw blurRad="889000" dir="5400000" sx="90000" sy="-190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100" dirty="0">
                  <a:solidFill>
                    <a:schemeClr val="bg1"/>
                  </a:solidFill>
                  <a:latin typeface="Roboto" panose="02000000000000000000" pitchFamily="2" charset="0"/>
                  <a:ea typeface="Roboto" panose="02000000000000000000" pitchFamily="2" charset="0"/>
                  <a:cs typeface="Poppins SemiBold" panose="00000700000000000000" pitchFamily="2" charset="0"/>
                </a:rPr>
                <a:t>04</a:t>
              </a:r>
            </a:p>
          </p:txBody>
        </p:sp>
        <p:sp>
          <p:nvSpPr>
            <p:cNvPr id="19" name="Kotak Teks 21">
              <a:extLst>
                <a:ext uri="{FF2B5EF4-FFF2-40B4-BE49-F238E27FC236}">
                  <a16:creationId xmlns:a16="http://schemas.microsoft.com/office/drawing/2014/main" id="{C8B53F26-CB72-445F-94EF-8B7E206D5373}"/>
                </a:ext>
              </a:extLst>
            </p:cNvPr>
            <p:cNvSpPr txBox="1"/>
            <p:nvPr/>
          </p:nvSpPr>
          <p:spPr>
            <a:xfrm>
              <a:off x="6067494" y="1973713"/>
              <a:ext cx="4669536" cy="438306"/>
            </a:xfrm>
            <a:prstGeom prst="rect">
              <a:avLst/>
            </a:prstGeom>
            <a:noFill/>
          </p:spPr>
          <p:txBody>
            <a:bodyPr wrap="square" rtlCol="0">
              <a:spAutoFit/>
            </a:bodyPr>
            <a:lstStyle/>
            <a:p>
              <a:r>
                <a:rPr lang="en-US" sz="1600" b="1" spc="100" dirty="0">
                  <a:solidFill>
                    <a:srgbClr val="CA9925"/>
                  </a:solidFill>
                  <a:latin typeface="Nunito" pitchFamily="2" charset="0"/>
                  <a:ea typeface="Roboto" panose="02000000000000000000" pitchFamily="2" charset="0"/>
                  <a:cs typeface="Poppins SemiBold" panose="00000700000000000000" pitchFamily="2" charset="0"/>
                </a:rPr>
                <a:t>Wide Range of Cryptocurrencies: </a:t>
              </a:r>
              <a:r>
                <a:rPr lang="en-US" sz="1400" spc="100" dirty="0">
                  <a:latin typeface="Nunito" pitchFamily="2" charset="0"/>
                  <a:ea typeface="Roboto" panose="02000000000000000000" pitchFamily="2" charset="0"/>
                  <a:cs typeface="Poppins SemiBold" panose="00000700000000000000" pitchFamily="2" charset="0"/>
                </a:rPr>
                <a:t>iWon supports multiple cryptocurrencies. Our objective is to make earning easy and flexible for all our valued members.</a:t>
              </a:r>
            </a:p>
          </p:txBody>
        </p:sp>
      </p:grpSp>
    </p:spTree>
    <p:extLst>
      <p:ext uri="{BB962C8B-B14F-4D97-AF65-F5344CB8AC3E}">
        <p14:creationId xmlns:p14="http://schemas.microsoft.com/office/powerpoint/2010/main" val="38740330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12"/>
          <p:cNvSpPr/>
          <p:nvPr/>
        </p:nvSpPr>
        <p:spPr>
          <a:xfrm>
            <a:off x="9456208" y="1810884"/>
            <a:ext cx="2735792" cy="2363359"/>
          </a:xfrm>
          <a:prstGeom prst="rect">
            <a:avLst/>
          </a:prstGeom>
          <a:solidFill>
            <a:srgbClr val="CA9925">
              <a:alpha val="1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12"/>
          <p:cNvSpPr/>
          <p:nvPr/>
        </p:nvSpPr>
        <p:spPr>
          <a:xfrm>
            <a:off x="0" y="1810885"/>
            <a:ext cx="2728686" cy="2363359"/>
          </a:xfrm>
          <a:prstGeom prst="rect">
            <a:avLst/>
          </a:prstGeom>
          <a:solidFill>
            <a:srgbClr val="CA9925">
              <a:alpha val="1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41;p12"/>
          <p:cNvSpPr/>
          <p:nvPr/>
        </p:nvSpPr>
        <p:spPr>
          <a:xfrm>
            <a:off x="847759" y="1508816"/>
            <a:ext cx="2967494" cy="2967494"/>
          </a:xfrm>
          <a:prstGeom prst="ellipse">
            <a:avLst/>
          </a:prstGeom>
          <a:solidFill>
            <a:schemeClr val="lt1"/>
          </a:solidFill>
          <a:ln>
            <a:noFill/>
          </a:ln>
          <a:effectLst>
            <a:outerShdw blurRad="292100" dist="38100" dir="5400000" sx="103000" sy="103000" algn="t" rotWithShape="0">
              <a:srgbClr val="6C2E91">
                <a:alpha val="17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341;p12"/>
          <p:cNvSpPr/>
          <p:nvPr/>
        </p:nvSpPr>
        <p:spPr>
          <a:xfrm>
            <a:off x="4608700" y="1508816"/>
            <a:ext cx="2967494" cy="2967494"/>
          </a:xfrm>
          <a:prstGeom prst="ellipse">
            <a:avLst/>
          </a:prstGeom>
          <a:solidFill>
            <a:schemeClr val="lt1"/>
          </a:solidFill>
          <a:ln>
            <a:noFill/>
          </a:ln>
          <a:effectLst>
            <a:outerShdw blurRad="292100" dist="38100" dir="5400000" sx="103000" sy="103000" algn="t" rotWithShape="0">
              <a:srgbClr val="6C2E91">
                <a:alpha val="17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341;p12"/>
          <p:cNvSpPr/>
          <p:nvPr/>
        </p:nvSpPr>
        <p:spPr>
          <a:xfrm>
            <a:off x="8369641" y="1508816"/>
            <a:ext cx="2967494" cy="2967494"/>
          </a:xfrm>
          <a:prstGeom prst="ellipse">
            <a:avLst/>
          </a:prstGeom>
          <a:solidFill>
            <a:schemeClr val="lt1"/>
          </a:solidFill>
          <a:ln>
            <a:noFill/>
          </a:ln>
          <a:effectLst>
            <a:outerShdw blurRad="292100" dist="38100" dir="5400000" sx="103000" sy="103000" algn="t" rotWithShape="0">
              <a:srgbClr val="6C2E91">
                <a:alpha val="17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Rectangle 22"/>
          <p:cNvSpPr/>
          <p:nvPr/>
        </p:nvSpPr>
        <p:spPr>
          <a:xfrm>
            <a:off x="2961931" y="315784"/>
            <a:ext cx="6494277" cy="830997"/>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IWON’S Diversified Crypto</a:t>
            </a:r>
          </a:p>
          <a:p>
            <a:pPr algn="ctr"/>
            <a:r>
              <a:rPr lang="en-US" sz="2400" b="1" dirty="0">
                <a:solidFill>
                  <a:srgbClr val="CA9925"/>
                </a:solidFill>
                <a:latin typeface="Roboto" panose="02000000000000000000" pitchFamily="2" charset="0"/>
                <a:ea typeface="Roboto" panose="02000000000000000000" pitchFamily="2" charset="0"/>
              </a:rPr>
              <a:t>ETF Portfolio Strategy</a:t>
            </a:r>
          </a:p>
        </p:txBody>
      </p:sp>
      <p:sp>
        <p:nvSpPr>
          <p:cNvPr id="24" name="Rectangle 23"/>
          <p:cNvSpPr/>
          <p:nvPr/>
        </p:nvSpPr>
        <p:spPr>
          <a:xfrm>
            <a:off x="937254" y="4776530"/>
            <a:ext cx="2788502" cy="338554"/>
          </a:xfrm>
          <a:prstGeom prst="rect">
            <a:avLst/>
          </a:prstGeom>
          <a:noFill/>
          <a:ln>
            <a:noFill/>
          </a:ln>
        </p:spPr>
        <p:txBody>
          <a:bodyPr wrap="square">
            <a:spAutoFit/>
          </a:bodyPr>
          <a:lstStyle/>
          <a:p>
            <a:pPr algn="ctr"/>
            <a:r>
              <a:rPr lang="en-US" sz="1600" b="1" dirty="0">
                <a:solidFill>
                  <a:srgbClr val="CA9925"/>
                </a:solidFill>
                <a:latin typeface="Nunito" pitchFamily="2" charset="0"/>
                <a:ea typeface="Roboto" panose="02000000000000000000" pitchFamily="2" charset="0"/>
              </a:rPr>
              <a:t>Mining BTC, ETH, and BNB</a:t>
            </a:r>
            <a:endParaRPr lang="it-IT" sz="1600" b="1" dirty="0">
              <a:solidFill>
                <a:srgbClr val="CA9925"/>
              </a:solidFill>
              <a:latin typeface="Nunito" pitchFamily="2" charset="0"/>
              <a:ea typeface="Roboto" panose="02000000000000000000" pitchFamily="2" charset="0"/>
            </a:endParaRPr>
          </a:p>
        </p:txBody>
      </p:sp>
      <p:sp>
        <p:nvSpPr>
          <p:cNvPr id="27" name="Rectangle 26"/>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3640" y="5115084"/>
            <a:ext cx="2935729" cy="1015663"/>
          </a:xfrm>
          <a:prstGeom prst="rect">
            <a:avLst/>
          </a:prstGeom>
          <a:noFill/>
          <a:ln>
            <a:noFill/>
          </a:ln>
        </p:spPr>
        <p:txBody>
          <a:bodyPr wrap="square">
            <a:spAutoFit/>
          </a:bodyPr>
          <a:lstStyle/>
          <a:p>
            <a:pPr algn="ctr"/>
            <a:r>
              <a:rPr lang="en-US" sz="1200" dirty="0" err="1">
                <a:latin typeface="Nunito" pitchFamily="2" charset="0"/>
                <a:ea typeface="Roboto" panose="02000000000000000000" pitchFamily="2" charset="0"/>
              </a:rPr>
              <a:t>iWon</a:t>
            </a:r>
            <a:r>
              <a:rPr lang="en-US" sz="1200" dirty="0">
                <a:latin typeface="Nunito" pitchFamily="2" charset="0"/>
                <a:ea typeface="Roboto" panose="02000000000000000000" pitchFamily="2" charset="0"/>
              </a:rPr>
              <a:t> currently possesses $1.5 million in various mined cryptocurrency assets. Our facility operates on non-fossil fuels to enhance profitability while reducing global emissions</a:t>
            </a:r>
            <a:endParaRPr lang="it-IT" sz="1200" dirty="0">
              <a:latin typeface="Nunito" pitchFamily="2" charset="0"/>
              <a:ea typeface="Roboto" panose="02000000000000000000" pitchFamily="2" charset="0"/>
            </a:endParaRPr>
          </a:p>
        </p:txBody>
      </p:sp>
      <p:sp>
        <p:nvSpPr>
          <p:cNvPr id="16" name="Rectangle 15"/>
          <p:cNvSpPr/>
          <p:nvPr/>
        </p:nvSpPr>
        <p:spPr>
          <a:xfrm>
            <a:off x="4663010" y="4776530"/>
            <a:ext cx="2788502" cy="338554"/>
          </a:xfrm>
          <a:prstGeom prst="rect">
            <a:avLst/>
          </a:prstGeom>
          <a:noFill/>
          <a:ln>
            <a:noFill/>
          </a:ln>
        </p:spPr>
        <p:txBody>
          <a:bodyPr wrap="square">
            <a:spAutoFit/>
          </a:bodyPr>
          <a:lstStyle/>
          <a:p>
            <a:pPr algn="ctr"/>
            <a:r>
              <a:rPr lang="en-US" sz="1600" b="1" dirty="0">
                <a:solidFill>
                  <a:srgbClr val="CA9925"/>
                </a:solidFill>
                <a:latin typeface="Nunito" pitchFamily="2" charset="0"/>
                <a:ea typeface="Roboto" panose="02000000000000000000" pitchFamily="2" charset="0"/>
              </a:rPr>
              <a:t>Yield Farming</a:t>
            </a:r>
            <a:endParaRPr lang="it-IT" sz="1600" b="1" dirty="0">
              <a:solidFill>
                <a:srgbClr val="CA9925"/>
              </a:solidFill>
              <a:latin typeface="Nunito" pitchFamily="2" charset="0"/>
              <a:ea typeface="Roboto" panose="02000000000000000000" pitchFamily="2" charset="0"/>
            </a:endParaRPr>
          </a:p>
        </p:txBody>
      </p:sp>
      <p:sp>
        <p:nvSpPr>
          <p:cNvPr id="18" name="Rectangle 17"/>
          <p:cNvSpPr/>
          <p:nvPr/>
        </p:nvSpPr>
        <p:spPr>
          <a:xfrm>
            <a:off x="4430721" y="5115084"/>
            <a:ext cx="3253079" cy="1015663"/>
          </a:xfrm>
          <a:prstGeom prst="rect">
            <a:avLst/>
          </a:prstGeom>
          <a:noFill/>
          <a:ln>
            <a:noFill/>
          </a:ln>
        </p:spPr>
        <p:txBody>
          <a:bodyPr wrap="square">
            <a:spAutoFit/>
          </a:bodyPr>
          <a:lstStyle/>
          <a:p>
            <a:pPr algn="ctr"/>
            <a:r>
              <a:rPr lang="en-US" sz="1200" dirty="0">
                <a:latin typeface="Nunito" pitchFamily="2" charset="0"/>
                <a:ea typeface="Roboto" panose="02000000000000000000" pitchFamily="2" charset="0"/>
              </a:rPr>
              <a:t>We are highly focused on pinpointing profitable cryptocurrencies before they enter the market. This strategy enables us to acquire these assets at a price that benefits our members even more over time.</a:t>
            </a:r>
            <a:endParaRPr lang="it-IT" sz="1200" dirty="0">
              <a:latin typeface="Nunito" pitchFamily="2" charset="0"/>
              <a:ea typeface="Roboto" panose="02000000000000000000" pitchFamily="2" charset="0"/>
            </a:endParaRPr>
          </a:p>
        </p:txBody>
      </p:sp>
      <p:sp>
        <p:nvSpPr>
          <p:cNvPr id="22" name="Rectangle 21"/>
          <p:cNvSpPr/>
          <p:nvPr/>
        </p:nvSpPr>
        <p:spPr>
          <a:xfrm>
            <a:off x="8477874" y="4776530"/>
            <a:ext cx="2788502" cy="338554"/>
          </a:xfrm>
          <a:prstGeom prst="rect">
            <a:avLst/>
          </a:prstGeom>
          <a:noFill/>
          <a:ln>
            <a:noFill/>
          </a:ln>
        </p:spPr>
        <p:txBody>
          <a:bodyPr wrap="square">
            <a:spAutoFit/>
          </a:bodyPr>
          <a:lstStyle/>
          <a:p>
            <a:pPr algn="ctr"/>
            <a:r>
              <a:rPr lang="en-US" sz="1600" b="1" dirty="0">
                <a:solidFill>
                  <a:srgbClr val="CA9925"/>
                </a:solidFill>
                <a:latin typeface="Nunito" pitchFamily="2" charset="0"/>
                <a:ea typeface="Roboto" panose="02000000000000000000" pitchFamily="2" charset="0"/>
              </a:rPr>
              <a:t>Emerging Crypto Projects</a:t>
            </a:r>
            <a:endParaRPr lang="it-IT" sz="1600" b="1" dirty="0">
              <a:solidFill>
                <a:srgbClr val="CA9925"/>
              </a:solidFill>
              <a:latin typeface="Nunito" pitchFamily="2" charset="0"/>
              <a:ea typeface="Roboto" panose="02000000000000000000" pitchFamily="2" charset="0"/>
            </a:endParaRPr>
          </a:p>
        </p:txBody>
      </p:sp>
      <p:sp>
        <p:nvSpPr>
          <p:cNvPr id="28" name="Rectangle 27"/>
          <p:cNvSpPr/>
          <p:nvPr/>
        </p:nvSpPr>
        <p:spPr>
          <a:xfrm>
            <a:off x="8220570" y="5115084"/>
            <a:ext cx="3265633" cy="1200329"/>
          </a:xfrm>
          <a:prstGeom prst="rect">
            <a:avLst/>
          </a:prstGeom>
          <a:noFill/>
          <a:ln>
            <a:noFill/>
          </a:ln>
        </p:spPr>
        <p:txBody>
          <a:bodyPr wrap="square">
            <a:spAutoFit/>
          </a:bodyPr>
          <a:lstStyle/>
          <a:p>
            <a:pPr algn="ctr"/>
            <a:r>
              <a:rPr lang="en-US" sz="1200" dirty="0" err="1">
                <a:latin typeface="Nunito" pitchFamily="2" charset="0"/>
                <a:ea typeface="Roboto" panose="02000000000000000000" pitchFamily="2" charset="0"/>
              </a:rPr>
              <a:t>iWon</a:t>
            </a:r>
            <a:r>
              <a:rPr lang="en-US" sz="1200" dirty="0">
                <a:latin typeface="Nunito" pitchFamily="2" charset="0"/>
                <a:ea typeface="Roboto" panose="02000000000000000000" pitchFamily="2" charset="0"/>
              </a:rPr>
              <a:t> has acquired equity in several startup cryptocurrency projects. We leverage our equity in nodes, crypto gateways, Coin to Market, and other startups. This equity enables us to provide our members with short-term dividend earnings.</a:t>
            </a:r>
          </a:p>
        </p:txBody>
      </p:sp>
      <p:pic>
        <p:nvPicPr>
          <p:cNvPr id="56" name="Picture 2" descr="77,789 Bitcoin Ethereum Royalty-Free Images, Stock Photos &amp; Picture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l="2633" r="41033"/>
          <a:stretch/>
        </p:blipFill>
        <p:spPr bwMode="auto">
          <a:xfrm>
            <a:off x="969623" y="1628591"/>
            <a:ext cx="2723580" cy="2723580"/>
          </a:xfrm>
          <a:prstGeom prst="ellipse">
            <a:avLst/>
          </a:prstGeom>
          <a:noFill/>
          <a:extLst>
            <a:ext uri="{909E8E84-426E-40DD-AFC4-6F175D3DCCD1}">
              <a14:hiddenFill xmlns:a14="http://schemas.microsoft.com/office/drawing/2010/main">
                <a:solidFill>
                  <a:srgbClr val="FFFFFF"/>
                </a:solidFill>
              </a14:hiddenFill>
            </a:ext>
          </a:extLst>
        </p:spPr>
      </p:pic>
      <p:pic>
        <p:nvPicPr>
          <p:cNvPr id="57" name="Picture 4" descr="Best Crypto to Buy Now: 4 Most Profitable Cryptocurrencies - Brave New Coin"/>
          <p:cNvPicPr>
            <a:picLocks noChangeAspect="1" noChangeArrowheads="1"/>
          </p:cNvPicPr>
          <p:nvPr/>
        </p:nvPicPr>
        <p:blipFill rotWithShape="1">
          <a:blip r:embed="rId4">
            <a:extLst>
              <a:ext uri="{28A0092B-C50C-407E-A947-70E740481C1C}">
                <a14:useLocalDpi xmlns:a14="http://schemas.microsoft.com/office/drawing/2010/main" val="0"/>
              </a:ext>
            </a:extLst>
          </a:blip>
          <a:srcRect l="21394" r="21394"/>
          <a:stretch/>
        </p:blipFill>
        <p:spPr bwMode="auto">
          <a:xfrm>
            <a:off x="4731083" y="1628591"/>
            <a:ext cx="2722724" cy="2722724"/>
          </a:xfrm>
          <a:prstGeom prst="ellipse">
            <a:avLst/>
          </a:prstGeom>
          <a:noFill/>
          <a:extLst>
            <a:ext uri="{909E8E84-426E-40DD-AFC4-6F175D3DCCD1}">
              <a14:hiddenFill xmlns:a14="http://schemas.microsoft.com/office/drawing/2010/main">
                <a:solidFill>
                  <a:srgbClr val="FFFFFF"/>
                </a:solidFill>
              </a14:hiddenFill>
            </a:ext>
          </a:extLst>
        </p:spPr>
      </p:pic>
      <p:pic>
        <p:nvPicPr>
          <p:cNvPr id="58" name="Picture 8" descr="Emerging Crypto Projects for 2024: Analysts Favor Solana, PEPE, and These  Top Picks for Big Gains"/>
          <p:cNvPicPr>
            <a:picLocks noChangeAspect="1" noChangeArrowheads="1"/>
          </p:cNvPicPr>
          <p:nvPr/>
        </p:nvPicPr>
        <p:blipFill rotWithShape="1">
          <a:blip r:embed="rId5">
            <a:extLst>
              <a:ext uri="{28A0092B-C50C-407E-A947-70E740481C1C}">
                <a14:useLocalDpi xmlns:a14="http://schemas.microsoft.com/office/drawing/2010/main" val="0"/>
              </a:ext>
            </a:extLst>
          </a:blip>
          <a:srcRect l="21875" r="21875"/>
          <a:stretch/>
        </p:blipFill>
        <p:spPr bwMode="auto">
          <a:xfrm>
            <a:off x="8492024" y="1628591"/>
            <a:ext cx="2722724" cy="2722724"/>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604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37">
            <a:extLst>
              <a:ext uri="{FF2B5EF4-FFF2-40B4-BE49-F238E27FC236}">
                <a16:creationId xmlns:a16="http://schemas.microsoft.com/office/drawing/2014/main" id="{1969A5AD-53AF-4C90-A4C9-C24EC742CB1B}"/>
              </a:ext>
            </a:extLst>
          </p:cNvPr>
          <p:cNvGrpSpPr/>
          <p:nvPr/>
        </p:nvGrpSpPr>
        <p:grpSpPr>
          <a:xfrm>
            <a:off x="4714227" y="2512697"/>
            <a:ext cx="2613562" cy="2463630"/>
            <a:chOff x="4584071" y="2409981"/>
            <a:chExt cx="3010943" cy="2838215"/>
          </a:xfrm>
        </p:grpSpPr>
        <p:sp>
          <p:nvSpPr>
            <p:cNvPr id="4" name="Rounded Rectangle 10">
              <a:extLst>
                <a:ext uri="{FF2B5EF4-FFF2-40B4-BE49-F238E27FC236}">
                  <a16:creationId xmlns:a16="http://schemas.microsoft.com/office/drawing/2014/main" id="{BA665B1E-F60F-40DE-B9C8-8A554262480D}"/>
                </a:ext>
              </a:extLst>
            </p:cNvPr>
            <p:cNvSpPr/>
            <p:nvPr/>
          </p:nvSpPr>
          <p:spPr>
            <a:xfrm rot="18900000">
              <a:off x="5849646" y="2409981"/>
              <a:ext cx="1660792" cy="1660792"/>
            </a:xfrm>
            <a:prstGeom prst="roundRect">
              <a:avLst>
                <a:gd name="adj" fmla="val 15614"/>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Nunito" pitchFamily="2" charset="0"/>
              </a:endParaRPr>
            </a:p>
          </p:txBody>
        </p:sp>
        <p:sp>
          <p:nvSpPr>
            <p:cNvPr id="5" name="Rounded Rectangle 9">
              <a:extLst>
                <a:ext uri="{FF2B5EF4-FFF2-40B4-BE49-F238E27FC236}">
                  <a16:creationId xmlns:a16="http://schemas.microsoft.com/office/drawing/2014/main" id="{C5F256E7-811B-461B-88FA-C19F0F262F0C}"/>
                </a:ext>
              </a:extLst>
            </p:cNvPr>
            <p:cNvSpPr/>
            <p:nvPr/>
          </p:nvSpPr>
          <p:spPr>
            <a:xfrm rot="18900000">
              <a:off x="4668141" y="2409981"/>
              <a:ext cx="1660792" cy="1660792"/>
            </a:xfrm>
            <a:prstGeom prst="roundRect">
              <a:avLst>
                <a:gd name="adj" fmla="val 156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Nunito" pitchFamily="2" charset="0"/>
              </a:endParaRPr>
            </a:p>
          </p:txBody>
        </p:sp>
        <p:sp>
          <p:nvSpPr>
            <p:cNvPr id="6" name="Rounded Rectangle 12">
              <a:extLst>
                <a:ext uri="{FF2B5EF4-FFF2-40B4-BE49-F238E27FC236}">
                  <a16:creationId xmlns:a16="http://schemas.microsoft.com/office/drawing/2014/main" id="{5CFE387A-D5B9-4FDF-81B1-ABC3C350EDBD}"/>
                </a:ext>
              </a:extLst>
            </p:cNvPr>
            <p:cNvSpPr/>
            <p:nvPr/>
          </p:nvSpPr>
          <p:spPr>
            <a:xfrm rot="18900000">
              <a:off x="4664054" y="3587404"/>
              <a:ext cx="1660792" cy="1660792"/>
            </a:xfrm>
            <a:prstGeom prst="roundRect">
              <a:avLst>
                <a:gd name="adj" fmla="val 15614"/>
              </a:avLst>
            </a:prstGeom>
            <a:solidFill>
              <a:srgbClr val="CA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Nunito" pitchFamily="2" charset="0"/>
              </a:endParaRPr>
            </a:p>
          </p:txBody>
        </p:sp>
        <p:sp>
          <p:nvSpPr>
            <p:cNvPr id="7" name="Rounded Rectangle 11">
              <a:extLst>
                <a:ext uri="{FF2B5EF4-FFF2-40B4-BE49-F238E27FC236}">
                  <a16:creationId xmlns:a16="http://schemas.microsoft.com/office/drawing/2014/main" id="{91176387-4543-4FA1-8DB7-1CC437788596}"/>
                </a:ext>
              </a:extLst>
            </p:cNvPr>
            <p:cNvSpPr/>
            <p:nvPr/>
          </p:nvSpPr>
          <p:spPr>
            <a:xfrm rot="18900000">
              <a:off x="5823394" y="3587404"/>
              <a:ext cx="1660792" cy="1660792"/>
            </a:xfrm>
            <a:custGeom>
              <a:avLst/>
              <a:gdLst/>
              <a:ahLst/>
              <a:cxnLst/>
              <a:rect l="l" t="t" r="r" b="b"/>
              <a:pathLst>
                <a:path w="1660792" h="1660792">
                  <a:moveTo>
                    <a:pt x="851127" y="0"/>
                  </a:moveTo>
                  <a:lnTo>
                    <a:pt x="851127" y="587475"/>
                  </a:lnTo>
                  <a:cubicBezTo>
                    <a:pt x="851127" y="730691"/>
                    <a:pt x="967227" y="846791"/>
                    <a:pt x="1110443" y="846791"/>
                  </a:cubicBezTo>
                  <a:lnTo>
                    <a:pt x="1660792" y="846791"/>
                  </a:lnTo>
                  <a:lnTo>
                    <a:pt x="1660792" y="1401476"/>
                  </a:lnTo>
                  <a:cubicBezTo>
                    <a:pt x="1660792" y="1544692"/>
                    <a:pt x="1544692" y="1660792"/>
                    <a:pt x="1401476" y="1660792"/>
                  </a:cubicBezTo>
                  <a:lnTo>
                    <a:pt x="259316" y="1660792"/>
                  </a:lnTo>
                  <a:cubicBezTo>
                    <a:pt x="116100" y="1660792"/>
                    <a:pt x="0" y="1544692"/>
                    <a:pt x="0" y="1401476"/>
                  </a:cubicBezTo>
                  <a:lnTo>
                    <a:pt x="0" y="259316"/>
                  </a:lnTo>
                  <a:cubicBezTo>
                    <a:pt x="0" y="116100"/>
                    <a:pt x="116100" y="0"/>
                    <a:pt x="2593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Nunito" pitchFamily="2" charset="0"/>
              </a:endParaRPr>
            </a:p>
          </p:txBody>
        </p:sp>
        <p:sp>
          <p:nvSpPr>
            <p:cNvPr id="8" name="TextBox 7">
              <a:extLst>
                <a:ext uri="{FF2B5EF4-FFF2-40B4-BE49-F238E27FC236}">
                  <a16:creationId xmlns:a16="http://schemas.microsoft.com/office/drawing/2014/main" id="{8A023E41-4466-4E41-831B-68F9A59B0459}"/>
                </a:ext>
              </a:extLst>
            </p:cNvPr>
            <p:cNvSpPr txBox="1"/>
            <p:nvPr/>
          </p:nvSpPr>
          <p:spPr>
            <a:xfrm>
              <a:off x="4946992" y="2450617"/>
              <a:ext cx="1080000" cy="673688"/>
            </a:xfrm>
            <a:prstGeom prst="rect">
              <a:avLst/>
            </a:prstGeom>
            <a:noFill/>
          </p:spPr>
          <p:txBody>
            <a:bodyPr wrap="square" rtlCol="0">
              <a:spAutoFit/>
            </a:bodyPr>
            <a:lstStyle/>
            <a:p>
              <a:pPr algn="ctr"/>
              <a:r>
                <a:rPr lang="en-US" altLang="ko-KR" sz="3200" b="1" dirty="0">
                  <a:solidFill>
                    <a:schemeClr val="bg1"/>
                  </a:solidFill>
                  <a:latin typeface="Nunito" pitchFamily="2" charset="0"/>
                  <a:cs typeface="Arial" pitchFamily="34" charset="0"/>
                </a:rPr>
                <a:t>01</a:t>
              </a:r>
              <a:endParaRPr lang="ko-KR" altLang="en-US" sz="3200" b="1" dirty="0">
                <a:solidFill>
                  <a:schemeClr val="bg1"/>
                </a:solidFill>
                <a:latin typeface="Nunito" pitchFamily="2" charset="0"/>
                <a:cs typeface="Arial" pitchFamily="34" charset="0"/>
              </a:endParaRPr>
            </a:p>
          </p:txBody>
        </p:sp>
        <p:sp>
          <p:nvSpPr>
            <p:cNvPr id="9" name="TextBox 8">
              <a:extLst>
                <a:ext uri="{FF2B5EF4-FFF2-40B4-BE49-F238E27FC236}">
                  <a16:creationId xmlns:a16="http://schemas.microsoft.com/office/drawing/2014/main" id="{39DD4358-7DBD-469E-B5BB-29D153386C8F}"/>
                </a:ext>
              </a:extLst>
            </p:cNvPr>
            <p:cNvSpPr txBox="1"/>
            <p:nvPr/>
          </p:nvSpPr>
          <p:spPr>
            <a:xfrm>
              <a:off x="6515014" y="2778236"/>
              <a:ext cx="1080000" cy="673688"/>
            </a:xfrm>
            <a:prstGeom prst="rect">
              <a:avLst/>
            </a:prstGeom>
            <a:noFill/>
          </p:spPr>
          <p:txBody>
            <a:bodyPr wrap="square" rtlCol="0">
              <a:spAutoFit/>
            </a:bodyPr>
            <a:lstStyle/>
            <a:p>
              <a:pPr algn="ctr"/>
              <a:r>
                <a:rPr lang="en-US" altLang="ko-KR" sz="3200" b="1" dirty="0">
                  <a:solidFill>
                    <a:schemeClr val="bg1"/>
                  </a:solidFill>
                  <a:latin typeface="Nunito" pitchFamily="2" charset="0"/>
                  <a:cs typeface="Arial" pitchFamily="34" charset="0"/>
                </a:rPr>
                <a:t>02</a:t>
              </a:r>
              <a:endParaRPr lang="ko-KR" altLang="en-US" sz="3200" b="1" dirty="0">
                <a:solidFill>
                  <a:schemeClr val="bg1"/>
                </a:solidFill>
                <a:latin typeface="Nunito" pitchFamily="2" charset="0"/>
                <a:cs typeface="Arial" pitchFamily="34" charset="0"/>
              </a:endParaRPr>
            </a:p>
          </p:txBody>
        </p:sp>
        <p:sp>
          <p:nvSpPr>
            <p:cNvPr id="10" name="TextBox 9">
              <a:extLst>
                <a:ext uri="{FF2B5EF4-FFF2-40B4-BE49-F238E27FC236}">
                  <a16:creationId xmlns:a16="http://schemas.microsoft.com/office/drawing/2014/main" id="{A384D043-68BA-41F6-9CFE-AD6A4781B42C}"/>
                </a:ext>
              </a:extLst>
            </p:cNvPr>
            <p:cNvSpPr txBox="1"/>
            <p:nvPr/>
          </p:nvSpPr>
          <p:spPr>
            <a:xfrm>
              <a:off x="4584071" y="3938883"/>
              <a:ext cx="1080000" cy="673688"/>
            </a:xfrm>
            <a:prstGeom prst="rect">
              <a:avLst/>
            </a:prstGeom>
            <a:noFill/>
          </p:spPr>
          <p:txBody>
            <a:bodyPr wrap="square" rtlCol="0">
              <a:spAutoFit/>
            </a:bodyPr>
            <a:lstStyle/>
            <a:p>
              <a:pPr algn="ctr"/>
              <a:r>
                <a:rPr lang="en-US" altLang="ko-KR" sz="3200" b="1" dirty="0">
                  <a:solidFill>
                    <a:schemeClr val="bg1"/>
                  </a:solidFill>
                  <a:latin typeface="Nunito" pitchFamily="2" charset="0"/>
                  <a:cs typeface="Arial" pitchFamily="34" charset="0"/>
                </a:rPr>
                <a:t>03</a:t>
              </a:r>
              <a:endParaRPr lang="ko-KR" altLang="en-US" sz="3200" b="1" dirty="0">
                <a:solidFill>
                  <a:schemeClr val="bg1"/>
                </a:solidFill>
                <a:latin typeface="Nunito" pitchFamily="2" charset="0"/>
                <a:cs typeface="Arial" pitchFamily="34" charset="0"/>
              </a:endParaRPr>
            </a:p>
          </p:txBody>
        </p:sp>
        <p:sp>
          <p:nvSpPr>
            <p:cNvPr id="11" name="TextBox 10">
              <a:extLst>
                <a:ext uri="{FF2B5EF4-FFF2-40B4-BE49-F238E27FC236}">
                  <a16:creationId xmlns:a16="http://schemas.microsoft.com/office/drawing/2014/main" id="{38052CE4-29DE-47BC-9491-6DCCF976DF53}"/>
                </a:ext>
              </a:extLst>
            </p:cNvPr>
            <p:cNvSpPr txBox="1"/>
            <p:nvPr/>
          </p:nvSpPr>
          <p:spPr>
            <a:xfrm>
              <a:off x="6113790" y="4388460"/>
              <a:ext cx="1080000" cy="673688"/>
            </a:xfrm>
            <a:prstGeom prst="rect">
              <a:avLst/>
            </a:prstGeom>
            <a:noFill/>
          </p:spPr>
          <p:txBody>
            <a:bodyPr wrap="square" rtlCol="0">
              <a:spAutoFit/>
            </a:bodyPr>
            <a:lstStyle/>
            <a:p>
              <a:pPr algn="ctr"/>
              <a:r>
                <a:rPr lang="en-US" altLang="ko-KR" sz="3200" b="1" dirty="0">
                  <a:solidFill>
                    <a:schemeClr val="bg1"/>
                  </a:solidFill>
                  <a:latin typeface="Nunito" pitchFamily="2" charset="0"/>
                  <a:cs typeface="Arial" pitchFamily="34" charset="0"/>
                </a:rPr>
                <a:t>04</a:t>
              </a:r>
              <a:endParaRPr lang="ko-KR" altLang="en-US" sz="3200" b="1" dirty="0">
                <a:solidFill>
                  <a:schemeClr val="bg1"/>
                </a:solidFill>
                <a:latin typeface="Nunito" pitchFamily="2" charset="0"/>
                <a:cs typeface="Arial" pitchFamily="34" charset="0"/>
              </a:endParaRPr>
            </a:p>
          </p:txBody>
        </p:sp>
      </p:grpSp>
      <p:grpSp>
        <p:nvGrpSpPr>
          <p:cNvPr id="40" name="Group 39"/>
          <p:cNvGrpSpPr/>
          <p:nvPr/>
        </p:nvGrpSpPr>
        <p:grpSpPr>
          <a:xfrm>
            <a:off x="757687" y="1275005"/>
            <a:ext cx="4656018" cy="1694860"/>
            <a:chOff x="815744" y="1581087"/>
            <a:chExt cx="4656018" cy="1694860"/>
          </a:xfrm>
        </p:grpSpPr>
        <p:cxnSp>
          <p:nvCxnSpPr>
            <p:cNvPr id="26" name="Elbow Connector 41">
              <a:extLst>
                <a:ext uri="{FF2B5EF4-FFF2-40B4-BE49-F238E27FC236}">
                  <a16:creationId xmlns:a16="http://schemas.microsoft.com/office/drawing/2014/main" id="{5E1F86D9-DB5C-471A-8D23-03E3E7BC5690}"/>
                </a:ext>
              </a:extLst>
            </p:cNvPr>
            <p:cNvCxnSpPr>
              <a:cxnSpLocks/>
            </p:cNvCxnSpPr>
            <p:nvPr/>
          </p:nvCxnSpPr>
          <p:spPr>
            <a:xfrm flipH="1" flipV="1">
              <a:off x="927292" y="1978019"/>
              <a:ext cx="4544470" cy="346599"/>
            </a:xfrm>
            <a:prstGeom prst="bentConnector3">
              <a:avLst>
                <a:gd name="adj1" fmla="val 167"/>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15744" y="2106396"/>
              <a:ext cx="4271563" cy="1169551"/>
            </a:xfrm>
            <a:prstGeom prst="rect">
              <a:avLst/>
            </a:prstGeom>
          </p:spPr>
          <p:txBody>
            <a:bodyPr wrap="square">
              <a:spAutoFit/>
            </a:bodyPr>
            <a:lstStyle/>
            <a:p>
              <a:r>
                <a:rPr lang="en-US" sz="1400" dirty="0">
                  <a:solidFill>
                    <a:srgbClr val="000000"/>
                  </a:solidFill>
                  <a:latin typeface="Nunito" pitchFamily="2" charset="0"/>
                  <a:ea typeface="Roboto" panose="02000000000000000000" pitchFamily="2" charset="0"/>
                </a:rPr>
                <a:t>At </a:t>
              </a:r>
              <a:r>
                <a:rPr lang="en-US" sz="1400" dirty="0" err="1">
                  <a:solidFill>
                    <a:srgbClr val="000000"/>
                  </a:solidFill>
                  <a:latin typeface="Nunito" pitchFamily="2" charset="0"/>
                  <a:ea typeface="Roboto" panose="02000000000000000000" pitchFamily="2" charset="0"/>
                </a:rPr>
                <a:t>iWon</a:t>
              </a:r>
              <a:r>
                <a:rPr lang="en-US" sz="1400" dirty="0">
                  <a:solidFill>
                    <a:srgbClr val="000000"/>
                  </a:solidFill>
                  <a:latin typeface="Nunito" pitchFamily="2" charset="0"/>
                  <a:ea typeface="Roboto" panose="02000000000000000000" pitchFamily="2" charset="0"/>
                </a:rPr>
                <a:t>, we believe that your network translates to your net worth. Our members benefit from a 3% commission on deposits made by new members,</a:t>
              </a:r>
            </a:p>
            <a:p>
              <a:r>
                <a:rPr lang="en-US" sz="1400" dirty="0">
                  <a:solidFill>
                    <a:srgbClr val="000000"/>
                  </a:solidFill>
                  <a:latin typeface="Nunito" pitchFamily="2" charset="0"/>
                  <a:ea typeface="Roboto" panose="02000000000000000000" pitchFamily="2" charset="0"/>
                </a:rPr>
                <a:t>along with ongoing commissions from every member within your money tree.</a:t>
              </a:r>
            </a:p>
          </p:txBody>
        </p:sp>
        <p:sp>
          <p:nvSpPr>
            <p:cNvPr id="30" name="Rectangle 29"/>
            <p:cNvSpPr/>
            <p:nvPr/>
          </p:nvSpPr>
          <p:spPr>
            <a:xfrm>
              <a:off x="815744" y="1581087"/>
              <a:ext cx="4271563" cy="307777"/>
            </a:xfrm>
            <a:prstGeom prst="rect">
              <a:avLst/>
            </a:prstGeom>
          </p:spPr>
          <p:txBody>
            <a:bodyPr wrap="square">
              <a:spAutoFit/>
            </a:bodyPr>
            <a:lstStyle/>
            <a:p>
              <a:r>
                <a:rPr lang="en-US" sz="1400" b="1" dirty="0">
                  <a:solidFill>
                    <a:srgbClr val="CA9925"/>
                  </a:solidFill>
                  <a:latin typeface="Nunito" pitchFamily="2" charset="0"/>
                  <a:ea typeface="Roboto" panose="02000000000000000000" pitchFamily="2" charset="0"/>
                </a:rPr>
                <a:t>MLM: </a:t>
              </a:r>
            </a:p>
          </p:txBody>
        </p:sp>
      </p:grpSp>
      <p:grpSp>
        <p:nvGrpSpPr>
          <p:cNvPr id="42" name="Group 41"/>
          <p:cNvGrpSpPr/>
          <p:nvPr/>
        </p:nvGrpSpPr>
        <p:grpSpPr>
          <a:xfrm>
            <a:off x="757687" y="4331196"/>
            <a:ext cx="4656018" cy="1992790"/>
            <a:chOff x="815744" y="4637278"/>
            <a:chExt cx="4656018" cy="1992790"/>
          </a:xfrm>
        </p:grpSpPr>
        <p:cxnSp>
          <p:nvCxnSpPr>
            <p:cNvPr id="27" name="Elbow Connector 59">
              <a:extLst>
                <a:ext uri="{FF2B5EF4-FFF2-40B4-BE49-F238E27FC236}">
                  <a16:creationId xmlns:a16="http://schemas.microsoft.com/office/drawing/2014/main" id="{70F5EE9B-546B-4FB9-B993-4B18DEDD1B59}"/>
                </a:ext>
              </a:extLst>
            </p:cNvPr>
            <p:cNvCxnSpPr>
              <a:cxnSpLocks/>
            </p:cNvCxnSpPr>
            <p:nvPr/>
          </p:nvCxnSpPr>
          <p:spPr>
            <a:xfrm flipH="1" flipV="1">
              <a:off x="942310" y="5054162"/>
              <a:ext cx="4529452" cy="729946"/>
            </a:xfrm>
            <a:prstGeom prst="bentConnector3">
              <a:avLst>
                <a:gd name="adj1" fmla="val 25661"/>
              </a:avLst>
            </a:prstGeom>
            <a:ln w="19050">
              <a:solidFill>
                <a:srgbClr val="CA9925"/>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15744" y="5245073"/>
              <a:ext cx="3478099" cy="1384995"/>
            </a:xfrm>
            <a:prstGeom prst="rect">
              <a:avLst/>
            </a:prstGeom>
          </p:spPr>
          <p:txBody>
            <a:bodyPr wrap="square">
              <a:spAutoFit/>
            </a:bodyPr>
            <a:lstStyle/>
            <a:p>
              <a:r>
                <a:rPr lang="en-US" sz="1400" dirty="0">
                  <a:latin typeface="Nunito" pitchFamily="2" charset="0"/>
                  <a:ea typeface="Roboto" panose="02000000000000000000" pitchFamily="2" charset="0"/>
                </a:rPr>
                <a:t>Increase your earning potential by redepositing your profits. There are no fees associated with this process, and it guarantees a greater return over time. In fact, 98% of members choose to redeposit their earnings.</a:t>
              </a:r>
            </a:p>
          </p:txBody>
        </p:sp>
        <p:sp>
          <p:nvSpPr>
            <p:cNvPr id="32" name="Rectangle 31"/>
            <p:cNvSpPr/>
            <p:nvPr/>
          </p:nvSpPr>
          <p:spPr>
            <a:xfrm>
              <a:off x="815745" y="4637278"/>
              <a:ext cx="3478098" cy="338554"/>
            </a:xfrm>
            <a:prstGeom prst="rect">
              <a:avLst/>
            </a:prstGeom>
          </p:spPr>
          <p:txBody>
            <a:bodyPr wrap="square">
              <a:spAutoFit/>
            </a:bodyPr>
            <a:lstStyle/>
            <a:p>
              <a:r>
                <a:rPr lang="en-US" sz="1600" b="1" dirty="0">
                  <a:solidFill>
                    <a:srgbClr val="CA9925"/>
                  </a:solidFill>
                  <a:latin typeface="Nunito" pitchFamily="2" charset="0"/>
                  <a:ea typeface="Roboto" panose="02000000000000000000" pitchFamily="2" charset="0"/>
                </a:rPr>
                <a:t>Re-Earning</a:t>
              </a:r>
            </a:p>
          </p:txBody>
        </p:sp>
      </p:grpSp>
      <p:grpSp>
        <p:nvGrpSpPr>
          <p:cNvPr id="41" name="Group 40"/>
          <p:cNvGrpSpPr/>
          <p:nvPr/>
        </p:nvGrpSpPr>
        <p:grpSpPr>
          <a:xfrm>
            <a:off x="6621985" y="1260461"/>
            <a:ext cx="4672611" cy="1493960"/>
            <a:chOff x="6680042" y="1566543"/>
            <a:chExt cx="4672611" cy="1493960"/>
          </a:xfrm>
        </p:grpSpPr>
        <p:cxnSp>
          <p:nvCxnSpPr>
            <p:cNvPr id="24" name="Elbow Connector 41">
              <a:extLst>
                <a:ext uri="{FF2B5EF4-FFF2-40B4-BE49-F238E27FC236}">
                  <a16:creationId xmlns:a16="http://schemas.microsoft.com/office/drawing/2014/main" id="{C4F6697F-CC09-4463-A07B-14F2204FF55F}"/>
                </a:ext>
              </a:extLst>
            </p:cNvPr>
            <p:cNvCxnSpPr>
              <a:cxnSpLocks/>
            </p:cNvCxnSpPr>
            <p:nvPr/>
          </p:nvCxnSpPr>
          <p:spPr>
            <a:xfrm flipV="1">
              <a:off x="6680042" y="1978019"/>
              <a:ext cx="4544470" cy="346599"/>
            </a:xfrm>
            <a:prstGeom prst="bentConnector3">
              <a:avLst>
                <a:gd name="adj1" fmla="val 167"/>
              </a:avLst>
            </a:prstGeom>
            <a:ln w="19050">
              <a:solidFill>
                <a:srgbClr val="CA9925"/>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461546" y="2106396"/>
              <a:ext cx="3891107" cy="954107"/>
            </a:xfrm>
            <a:prstGeom prst="rect">
              <a:avLst/>
            </a:prstGeom>
          </p:spPr>
          <p:txBody>
            <a:bodyPr wrap="square">
              <a:spAutoFit/>
            </a:bodyPr>
            <a:lstStyle/>
            <a:p>
              <a:pPr algn="r"/>
              <a:r>
                <a:rPr lang="en-US" sz="1400" dirty="0" err="1">
                  <a:solidFill>
                    <a:srgbClr val="000000"/>
                  </a:solidFill>
                  <a:latin typeface="Nunito" pitchFamily="2" charset="0"/>
                  <a:ea typeface="Roboto" panose="02000000000000000000" pitchFamily="2" charset="0"/>
                </a:rPr>
                <a:t>iWon</a:t>
              </a:r>
              <a:r>
                <a:rPr lang="en-US" sz="1400" dirty="0">
                  <a:solidFill>
                    <a:srgbClr val="000000"/>
                  </a:solidFill>
                  <a:latin typeface="Nunito" pitchFamily="2" charset="0"/>
                  <a:ea typeface="Roboto" panose="02000000000000000000" pitchFamily="2" charset="0"/>
                </a:rPr>
                <a:t> allows members to transfer funds to one another directly within the platform. Enjoy savings on cryptocurrency fees by using </a:t>
              </a:r>
              <a:r>
                <a:rPr lang="en-US" sz="1400" dirty="0" err="1">
                  <a:solidFill>
                    <a:srgbClr val="000000"/>
                  </a:solidFill>
                  <a:latin typeface="Nunito" pitchFamily="2" charset="0"/>
                  <a:ea typeface="Roboto" panose="02000000000000000000" pitchFamily="2" charset="0"/>
                </a:rPr>
                <a:t>iWon</a:t>
              </a:r>
              <a:r>
                <a:rPr lang="en-US" sz="1400" dirty="0">
                  <a:solidFill>
                    <a:srgbClr val="000000"/>
                  </a:solidFill>
                  <a:latin typeface="Nunito" pitchFamily="2" charset="0"/>
                  <a:ea typeface="Roboto" panose="02000000000000000000" pitchFamily="2" charset="0"/>
                </a:rPr>
                <a:t> for your crypto transactions.</a:t>
              </a:r>
            </a:p>
          </p:txBody>
        </p:sp>
        <p:sp>
          <p:nvSpPr>
            <p:cNvPr id="31" name="Rectangle 30"/>
            <p:cNvSpPr/>
            <p:nvPr/>
          </p:nvSpPr>
          <p:spPr>
            <a:xfrm>
              <a:off x="7892107" y="1566543"/>
              <a:ext cx="3460546" cy="338554"/>
            </a:xfrm>
            <a:prstGeom prst="rect">
              <a:avLst/>
            </a:prstGeom>
          </p:spPr>
          <p:txBody>
            <a:bodyPr wrap="square">
              <a:spAutoFit/>
            </a:bodyPr>
            <a:lstStyle/>
            <a:p>
              <a:pPr algn="r"/>
              <a:r>
                <a:rPr lang="en-US" sz="1600" b="1" dirty="0">
                  <a:solidFill>
                    <a:srgbClr val="CA9925"/>
                  </a:solidFill>
                  <a:latin typeface="Nunito" pitchFamily="2" charset="0"/>
                  <a:ea typeface="Roboto" panose="02000000000000000000" pitchFamily="2" charset="0"/>
                </a:rPr>
                <a:t>Transfers</a:t>
              </a:r>
            </a:p>
          </p:txBody>
        </p:sp>
      </p:grpSp>
      <p:grpSp>
        <p:nvGrpSpPr>
          <p:cNvPr id="43" name="Group 42"/>
          <p:cNvGrpSpPr/>
          <p:nvPr/>
        </p:nvGrpSpPr>
        <p:grpSpPr>
          <a:xfrm>
            <a:off x="6637003" y="4331196"/>
            <a:ext cx="4750357" cy="1777346"/>
            <a:chOff x="6695060" y="4637278"/>
            <a:chExt cx="4750357" cy="1777346"/>
          </a:xfrm>
        </p:grpSpPr>
        <p:cxnSp>
          <p:nvCxnSpPr>
            <p:cNvPr id="25" name="Elbow Connector 59">
              <a:extLst>
                <a:ext uri="{FF2B5EF4-FFF2-40B4-BE49-F238E27FC236}">
                  <a16:creationId xmlns:a16="http://schemas.microsoft.com/office/drawing/2014/main" id="{5F42D1EF-1459-4A5F-975A-36E4A77D493B}"/>
                </a:ext>
              </a:extLst>
            </p:cNvPr>
            <p:cNvCxnSpPr>
              <a:cxnSpLocks/>
            </p:cNvCxnSpPr>
            <p:nvPr/>
          </p:nvCxnSpPr>
          <p:spPr>
            <a:xfrm flipV="1">
              <a:off x="6695060" y="5054162"/>
              <a:ext cx="4529452" cy="729946"/>
            </a:xfrm>
            <a:prstGeom prst="bentConnector3">
              <a:avLst>
                <a:gd name="adj1" fmla="val 25661"/>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897941" y="5245073"/>
              <a:ext cx="3547476" cy="1169551"/>
            </a:xfrm>
            <a:prstGeom prst="rect">
              <a:avLst/>
            </a:prstGeom>
          </p:spPr>
          <p:txBody>
            <a:bodyPr wrap="square">
              <a:spAutoFit/>
            </a:bodyPr>
            <a:lstStyle/>
            <a:p>
              <a:pPr algn="r"/>
              <a:r>
                <a:rPr lang="en-US" sz="1400" dirty="0">
                  <a:solidFill>
                    <a:srgbClr val="000000"/>
                  </a:solidFill>
                  <a:latin typeface="Nunito" pitchFamily="2" charset="0"/>
                  <a:ea typeface="Roboto" panose="02000000000000000000" pitchFamily="2" charset="0"/>
                </a:rPr>
                <a:t>You can earn up to 3% on all deposits weekly. </a:t>
              </a:r>
              <a:r>
                <a:rPr lang="en-US" sz="1400" dirty="0" err="1">
                  <a:solidFill>
                    <a:srgbClr val="000000"/>
                  </a:solidFill>
                  <a:latin typeface="Nunito" pitchFamily="2" charset="0"/>
                  <a:ea typeface="Roboto" panose="02000000000000000000" pitchFamily="2" charset="0"/>
                </a:rPr>
                <a:t>iWon</a:t>
              </a:r>
              <a:r>
                <a:rPr lang="en-US" sz="1400" dirty="0">
                  <a:solidFill>
                    <a:srgbClr val="000000"/>
                  </a:solidFill>
                  <a:latin typeface="Nunito" pitchFamily="2" charset="0"/>
                  <a:ea typeface="Roboto" panose="02000000000000000000" pitchFamily="2" charset="0"/>
                </a:rPr>
                <a:t> has created a private crypto ETF that produces dividends every week. As a result, we are able to share these profits with our members.</a:t>
              </a:r>
            </a:p>
          </p:txBody>
        </p:sp>
        <p:sp>
          <p:nvSpPr>
            <p:cNvPr id="33" name="Rectangle 32"/>
            <p:cNvSpPr/>
            <p:nvPr/>
          </p:nvSpPr>
          <p:spPr>
            <a:xfrm>
              <a:off x="7892107" y="4637278"/>
              <a:ext cx="3460546" cy="338554"/>
            </a:xfrm>
            <a:prstGeom prst="rect">
              <a:avLst/>
            </a:prstGeom>
          </p:spPr>
          <p:txBody>
            <a:bodyPr wrap="square">
              <a:spAutoFit/>
            </a:bodyPr>
            <a:lstStyle/>
            <a:p>
              <a:pPr algn="r"/>
              <a:r>
                <a:rPr lang="en-US" sz="1600" dirty="0">
                  <a:solidFill>
                    <a:srgbClr val="000000"/>
                  </a:solidFill>
                  <a:latin typeface="Nunito" pitchFamily="2" charset="0"/>
                  <a:ea typeface="Roboto" panose="02000000000000000000" pitchFamily="2" charset="0"/>
                </a:rPr>
                <a:t>Earn</a:t>
              </a:r>
            </a:p>
          </p:txBody>
        </p:sp>
      </p:grpSp>
      <p:sp>
        <p:nvSpPr>
          <p:cNvPr id="28" name="Rectangle 27"/>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2360" y="399398"/>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Commissions</a:t>
            </a:r>
          </a:p>
        </p:txBody>
      </p:sp>
    </p:spTree>
    <p:extLst>
      <p:ext uri="{BB962C8B-B14F-4D97-AF65-F5344CB8AC3E}">
        <p14:creationId xmlns:p14="http://schemas.microsoft.com/office/powerpoint/2010/main" val="1708148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right)">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7" name="Rectangle 26"/>
          <p:cNvSpPr/>
          <p:nvPr/>
        </p:nvSpPr>
        <p:spPr>
          <a:xfrm>
            <a:off x="0" y="0"/>
            <a:ext cx="12192000" cy="6858000"/>
          </a:xfrm>
          <a:prstGeom prst="rect">
            <a:avLst/>
          </a:prstGeom>
          <a:noFill/>
          <a:ln w="381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CDFD034-C179-4D66-A3E0-D6F460DDFB11}"/>
              </a:ext>
            </a:extLst>
          </p:cNvPr>
          <p:cNvGrpSpPr/>
          <p:nvPr/>
        </p:nvGrpSpPr>
        <p:grpSpPr>
          <a:xfrm>
            <a:off x="505721" y="1866270"/>
            <a:ext cx="5414693" cy="4157180"/>
            <a:chOff x="4498528" y="1668854"/>
            <a:chExt cx="2922927" cy="2244104"/>
          </a:xfrm>
        </p:grpSpPr>
        <p:sp>
          <p:nvSpPr>
            <p:cNvPr id="26" name="Freeform: Shape 92">
              <a:extLst>
                <a:ext uri="{FF2B5EF4-FFF2-40B4-BE49-F238E27FC236}">
                  <a16:creationId xmlns:a16="http://schemas.microsoft.com/office/drawing/2014/main" id="{F785F005-1663-433B-9742-C7C640584636}"/>
                </a:ext>
              </a:extLst>
            </p:cNvPr>
            <p:cNvSpPr/>
            <p:nvPr/>
          </p:nvSpPr>
          <p:spPr>
            <a:xfrm>
              <a:off x="5694640" y="3276074"/>
              <a:ext cx="1726815" cy="636884"/>
            </a:xfrm>
            <a:custGeom>
              <a:avLst/>
              <a:gdLst>
                <a:gd name="connsiteX0" fmla="*/ 1557671 w 1726815"/>
                <a:gd name="connsiteY0" fmla="*/ 633708 h 633707"/>
                <a:gd name="connsiteX1" fmla="*/ 0 w 1726815"/>
                <a:gd name="connsiteY1" fmla="*/ 633708 h 633707"/>
                <a:gd name="connsiteX2" fmla="*/ 0 w 1726815"/>
                <a:gd name="connsiteY2" fmla="*/ 0 h 633707"/>
                <a:gd name="connsiteX3" fmla="*/ 1557671 w 1726815"/>
                <a:gd name="connsiteY3" fmla="*/ 0 h 633707"/>
                <a:gd name="connsiteX4" fmla="*/ 1726816 w 1726815"/>
                <a:gd name="connsiteY4" fmla="*/ 316859 h 63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815" h="633707">
                  <a:moveTo>
                    <a:pt x="1557671" y="633708"/>
                  </a:moveTo>
                  <a:lnTo>
                    <a:pt x="0" y="633708"/>
                  </a:lnTo>
                  <a:lnTo>
                    <a:pt x="0" y="0"/>
                  </a:lnTo>
                  <a:lnTo>
                    <a:pt x="1557671" y="0"/>
                  </a:lnTo>
                  <a:lnTo>
                    <a:pt x="1726816" y="316859"/>
                  </a:lnTo>
                  <a:close/>
                </a:path>
              </a:pathLst>
            </a:custGeom>
            <a:solidFill>
              <a:srgbClr val="CA9925"/>
            </a:solidFill>
            <a:ln w="9525" cap="flat">
              <a:noFill/>
              <a:prstDash val="solid"/>
              <a:miter/>
            </a:ln>
          </p:spPr>
          <p:txBody>
            <a:bodyPr rtlCol="0" anchor="ctr"/>
            <a:lstStyle/>
            <a:p>
              <a:endParaRPr lang="en-US"/>
            </a:p>
          </p:txBody>
        </p:sp>
        <p:sp>
          <p:nvSpPr>
            <p:cNvPr id="29" name="Freeform: Shape 100">
              <a:extLst>
                <a:ext uri="{FF2B5EF4-FFF2-40B4-BE49-F238E27FC236}">
                  <a16:creationId xmlns:a16="http://schemas.microsoft.com/office/drawing/2014/main" id="{D5B29707-8CB0-4CC2-B56A-21B22A548C66}"/>
                </a:ext>
              </a:extLst>
            </p:cNvPr>
            <p:cNvSpPr/>
            <p:nvPr/>
          </p:nvSpPr>
          <p:spPr>
            <a:xfrm>
              <a:off x="5694640" y="1668854"/>
              <a:ext cx="868860" cy="633707"/>
            </a:xfrm>
            <a:custGeom>
              <a:avLst/>
              <a:gdLst>
                <a:gd name="connsiteX0" fmla="*/ 699716 w 868860"/>
                <a:gd name="connsiteY0" fmla="*/ 633708 h 633707"/>
                <a:gd name="connsiteX1" fmla="*/ 0 w 868860"/>
                <a:gd name="connsiteY1" fmla="*/ 633708 h 633707"/>
                <a:gd name="connsiteX2" fmla="*/ 0 w 868860"/>
                <a:gd name="connsiteY2" fmla="*/ 0 h 633707"/>
                <a:gd name="connsiteX3" fmla="*/ 699716 w 868860"/>
                <a:gd name="connsiteY3" fmla="*/ 0 h 633707"/>
                <a:gd name="connsiteX4" fmla="*/ 868861 w 868860"/>
                <a:gd name="connsiteY4" fmla="*/ 316859 h 63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860" h="633707">
                  <a:moveTo>
                    <a:pt x="699716" y="633708"/>
                  </a:moveTo>
                  <a:lnTo>
                    <a:pt x="0" y="633708"/>
                  </a:lnTo>
                  <a:lnTo>
                    <a:pt x="0" y="0"/>
                  </a:lnTo>
                  <a:lnTo>
                    <a:pt x="699716" y="0"/>
                  </a:lnTo>
                  <a:lnTo>
                    <a:pt x="868861" y="316859"/>
                  </a:lnTo>
                  <a:close/>
                </a:path>
              </a:pathLst>
            </a:custGeom>
            <a:solidFill>
              <a:srgbClr val="CA9925"/>
            </a:solidFill>
            <a:ln w="9525" cap="flat">
              <a:noFill/>
              <a:prstDash val="solid"/>
              <a:miter/>
            </a:ln>
          </p:spPr>
          <p:txBody>
            <a:bodyPr rtlCol="0" anchor="ctr"/>
            <a:lstStyle/>
            <a:p>
              <a:endParaRPr lang="en-US"/>
            </a:p>
          </p:txBody>
        </p:sp>
        <p:sp>
          <p:nvSpPr>
            <p:cNvPr id="31" name="Freeform: Shape 101">
              <a:extLst>
                <a:ext uri="{FF2B5EF4-FFF2-40B4-BE49-F238E27FC236}">
                  <a16:creationId xmlns:a16="http://schemas.microsoft.com/office/drawing/2014/main" id="{767F7658-FDA3-4293-AB4E-D54DCA69852F}"/>
                </a:ext>
              </a:extLst>
            </p:cNvPr>
            <p:cNvSpPr/>
            <p:nvPr/>
          </p:nvSpPr>
          <p:spPr>
            <a:xfrm>
              <a:off x="5694640" y="2470246"/>
              <a:ext cx="1297838" cy="636277"/>
            </a:xfrm>
            <a:custGeom>
              <a:avLst/>
              <a:gdLst>
                <a:gd name="connsiteX0" fmla="*/ 1128693 w 1297838"/>
                <a:gd name="connsiteY0" fmla="*/ 633708 h 633707"/>
                <a:gd name="connsiteX1" fmla="*/ 0 w 1297838"/>
                <a:gd name="connsiteY1" fmla="*/ 633708 h 633707"/>
                <a:gd name="connsiteX2" fmla="*/ 0 w 1297838"/>
                <a:gd name="connsiteY2" fmla="*/ 0 h 633707"/>
                <a:gd name="connsiteX3" fmla="*/ 1128693 w 1297838"/>
                <a:gd name="connsiteY3" fmla="*/ 0 h 633707"/>
                <a:gd name="connsiteX4" fmla="*/ 1297839 w 1297838"/>
                <a:gd name="connsiteY4" fmla="*/ 316849 h 63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38" h="633707">
                  <a:moveTo>
                    <a:pt x="1128693" y="633708"/>
                  </a:moveTo>
                  <a:lnTo>
                    <a:pt x="0" y="633708"/>
                  </a:lnTo>
                  <a:lnTo>
                    <a:pt x="0" y="0"/>
                  </a:lnTo>
                  <a:lnTo>
                    <a:pt x="1128693" y="0"/>
                  </a:lnTo>
                  <a:lnTo>
                    <a:pt x="1297839" y="316849"/>
                  </a:lnTo>
                  <a:close/>
                </a:path>
              </a:pathLst>
            </a:custGeom>
            <a:solidFill>
              <a:schemeClr val="tx1"/>
            </a:solidFill>
            <a:ln w="9525" cap="flat">
              <a:noFill/>
              <a:prstDash val="solid"/>
              <a:miter/>
            </a:ln>
          </p:spPr>
          <p:txBody>
            <a:bodyPr rtlCol="0" anchor="ctr"/>
            <a:lstStyle/>
            <a:p>
              <a:endParaRPr lang="en-US"/>
            </a:p>
          </p:txBody>
        </p:sp>
        <p:sp>
          <p:nvSpPr>
            <p:cNvPr id="32" name="Freeform: Shape 104">
              <a:extLst>
                <a:ext uri="{FF2B5EF4-FFF2-40B4-BE49-F238E27FC236}">
                  <a16:creationId xmlns:a16="http://schemas.microsoft.com/office/drawing/2014/main" id="{3BE7089C-04CF-4D9C-BF0B-50A9916312E9}"/>
                </a:ext>
              </a:extLst>
            </p:cNvPr>
            <p:cNvSpPr/>
            <p:nvPr/>
          </p:nvSpPr>
          <p:spPr>
            <a:xfrm>
              <a:off x="5585931" y="2302562"/>
              <a:ext cx="676560" cy="67056"/>
            </a:xfrm>
            <a:custGeom>
              <a:avLst/>
              <a:gdLst>
                <a:gd name="connsiteX0" fmla="*/ 338280 w 676560"/>
                <a:gd name="connsiteY0" fmla="*/ 67056 h 67056"/>
                <a:gd name="connsiteX1" fmla="*/ 0 w 676560"/>
                <a:gd name="connsiteY1" fmla="*/ 0 h 67056"/>
                <a:gd name="connsiteX2" fmla="*/ 676561 w 676560"/>
                <a:gd name="connsiteY2" fmla="*/ 0 h 67056"/>
              </a:gdLst>
              <a:ahLst/>
              <a:cxnLst>
                <a:cxn ang="0">
                  <a:pos x="connsiteX0" y="connsiteY0"/>
                </a:cxn>
                <a:cxn ang="0">
                  <a:pos x="connsiteX1" y="connsiteY1"/>
                </a:cxn>
                <a:cxn ang="0">
                  <a:pos x="connsiteX2" y="connsiteY2"/>
                </a:cxn>
              </a:cxnLst>
              <a:rect l="l" t="t" r="r" b="b"/>
              <a:pathLst>
                <a:path w="676560" h="67056">
                  <a:moveTo>
                    <a:pt x="338280" y="67056"/>
                  </a:moveTo>
                  <a:lnTo>
                    <a:pt x="0" y="0"/>
                  </a:lnTo>
                  <a:lnTo>
                    <a:pt x="676561" y="0"/>
                  </a:lnTo>
                  <a:close/>
                </a:path>
              </a:pathLst>
            </a:custGeom>
            <a:solidFill>
              <a:schemeClr val="bg1">
                <a:lumMod val="85000"/>
              </a:schemeClr>
            </a:solidFill>
            <a:ln w="9525" cap="flat">
              <a:noFill/>
              <a:prstDash val="solid"/>
              <a:miter/>
            </a:ln>
          </p:spPr>
          <p:txBody>
            <a:bodyPr rtlCol="0" anchor="ctr"/>
            <a:lstStyle/>
            <a:p>
              <a:endParaRPr lang="en-US"/>
            </a:p>
          </p:txBody>
        </p:sp>
        <p:sp>
          <p:nvSpPr>
            <p:cNvPr id="33" name="Freeform: Shape 105">
              <a:extLst>
                <a:ext uri="{FF2B5EF4-FFF2-40B4-BE49-F238E27FC236}">
                  <a16:creationId xmlns:a16="http://schemas.microsoft.com/office/drawing/2014/main" id="{AAB6DFE8-628B-4024-99E6-04121DB71C15}"/>
                </a:ext>
              </a:extLst>
            </p:cNvPr>
            <p:cNvSpPr/>
            <p:nvPr/>
          </p:nvSpPr>
          <p:spPr>
            <a:xfrm>
              <a:off x="5157015" y="3106176"/>
              <a:ext cx="1534391" cy="125234"/>
            </a:xfrm>
            <a:custGeom>
              <a:avLst/>
              <a:gdLst>
                <a:gd name="connsiteX0" fmla="*/ 767191 w 1534391"/>
                <a:gd name="connsiteY0" fmla="*/ 125235 h 125234"/>
                <a:gd name="connsiteX1" fmla="*/ 0 w 1534391"/>
                <a:gd name="connsiteY1" fmla="*/ 0 h 125234"/>
                <a:gd name="connsiteX2" fmla="*/ 1534392 w 1534391"/>
                <a:gd name="connsiteY2" fmla="*/ 0 h 125234"/>
              </a:gdLst>
              <a:ahLst/>
              <a:cxnLst>
                <a:cxn ang="0">
                  <a:pos x="connsiteX0" y="connsiteY0"/>
                </a:cxn>
                <a:cxn ang="0">
                  <a:pos x="connsiteX1" y="connsiteY1"/>
                </a:cxn>
                <a:cxn ang="0">
                  <a:pos x="connsiteX2" y="connsiteY2"/>
                </a:cxn>
              </a:cxnLst>
              <a:rect l="l" t="t" r="r" b="b"/>
              <a:pathLst>
                <a:path w="1534391" h="125234">
                  <a:moveTo>
                    <a:pt x="767191" y="125235"/>
                  </a:moveTo>
                  <a:lnTo>
                    <a:pt x="0" y="0"/>
                  </a:lnTo>
                  <a:lnTo>
                    <a:pt x="1534392" y="0"/>
                  </a:lnTo>
                  <a:close/>
                </a:path>
              </a:pathLst>
            </a:custGeom>
            <a:solidFill>
              <a:schemeClr val="bg1">
                <a:lumMod val="85000"/>
              </a:schemeClr>
            </a:solidFill>
            <a:ln w="9525" cap="flat">
              <a:noFill/>
              <a:prstDash val="solid"/>
              <a:miter/>
            </a:ln>
          </p:spPr>
          <p:txBody>
            <a:bodyPr rtlCol="0" anchor="ctr"/>
            <a:lstStyle/>
            <a:p>
              <a:endParaRPr lang="en-US"/>
            </a:p>
          </p:txBody>
        </p:sp>
        <p:sp>
          <p:nvSpPr>
            <p:cNvPr id="34" name="Freeform: Shape 107">
              <a:extLst>
                <a:ext uri="{FF2B5EF4-FFF2-40B4-BE49-F238E27FC236}">
                  <a16:creationId xmlns:a16="http://schemas.microsoft.com/office/drawing/2014/main" id="{579CD2C5-EEC3-4894-8EB3-8260F0B219F5}"/>
                </a:ext>
              </a:extLst>
            </p:cNvPr>
            <p:cNvSpPr/>
            <p:nvPr/>
          </p:nvSpPr>
          <p:spPr>
            <a:xfrm>
              <a:off x="4498528" y="3276074"/>
              <a:ext cx="1196111" cy="633803"/>
            </a:xfrm>
            <a:custGeom>
              <a:avLst/>
              <a:gdLst>
                <a:gd name="connsiteX0" fmla="*/ 1196112 w 1196111"/>
                <a:gd name="connsiteY0" fmla="*/ 0 h 633803"/>
                <a:gd name="connsiteX1" fmla="*/ 1196112 w 1196111"/>
                <a:gd name="connsiteY1" fmla="*/ 633803 h 633803"/>
                <a:gd name="connsiteX2" fmla="*/ 0 w 1196111"/>
                <a:gd name="connsiteY2" fmla="*/ 633803 h 633803"/>
                <a:gd name="connsiteX3" fmla="*/ 338195 w 1196111"/>
                <a:gd name="connsiteY3" fmla="*/ 0 h 633803"/>
              </a:gdLst>
              <a:ahLst/>
              <a:cxnLst>
                <a:cxn ang="0">
                  <a:pos x="connsiteX0" y="connsiteY0"/>
                </a:cxn>
                <a:cxn ang="0">
                  <a:pos x="connsiteX1" y="connsiteY1"/>
                </a:cxn>
                <a:cxn ang="0">
                  <a:pos x="connsiteX2" y="connsiteY2"/>
                </a:cxn>
                <a:cxn ang="0">
                  <a:pos x="connsiteX3" y="connsiteY3"/>
                </a:cxn>
              </a:cxnLst>
              <a:rect l="l" t="t" r="r" b="b"/>
              <a:pathLst>
                <a:path w="1196111" h="633803">
                  <a:moveTo>
                    <a:pt x="1196112" y="0"/>
                  </a:moveTo>
                  <a:lnTo>
                    <a:pt x="1196112" y="633803"/>
                  </a:lnTo>
                  <a:lnTo>
                    <a:pt x="0" y="633803"/>
                  </a:lnTo>
                  <a:lnTo>
                    <a:pt x="338195" y="0"/>
                  </a:lnTo>
                  <a:close/>
                </a:path>
              </a:pathLst>
            </a:custGeom>
            <a:solidFill>
              <a:srgbClr val="CA9925"/>
            </a:solidFill>
            <a:ln w="9525" cap="flat">
              <a:noFill/>
              <a:prstDash val="solid"/>
              <a:miter/>
            </a:ln>
          </p:spPr>
          <p:txBody>
            <a:bodyPr rtlCol="0" anchor="ctr"/>
            <a:lstStyle/>
            <a:p>
              <a:endParaRPr lang="en-US"/>
            </a:p>
          </p:txBody>
        </p:sp>
        <p:sp>
          <p:nvSpPr>
            <p:cNvPr id="35" name="Freeform: Shape 111">
              <a:extLst>
                <a:ext uri="{FF2B5EF4-FFF2-40B4-BE49-F238E27FC236}">
                  <a16:creationId xmlns:a16="http://schemas.microsoft.com/office/drawing/2014/main" id="{AA1C8C21-D9E4-4FEB-8C73-726A1E3A6A71}"/>
                </a:ext>
              </a:extLst>
            </p:cNvPr>
            <p:cNvSpPr/>
            <p:nvPr/>
          </p:nvSpPr>
          <p:spPr>
            <a:xfrm>
              <a:off x="4927448" y="2472719"/>
              <a:ext cx="767191" cy="633804"/>
            </a:xfrm>
            <a:custGeom>
              <a:avLst/>
              <a:gdLst>
                <a:gd name="connsiteX0" fmla="*/ 767191 w 767191"/>
                <a:gd name="connsiteY0" fmla="*/ 0 h 633707"/>
                <a:gd name="connsiteX1" fmla="*/ 767191 w 767191"/>
                <a:gd name="connsiteY1" fmla="*/ 633708 h 633707"/>
                <a:gd name="connsiteX2" fmla="*/ 0 w 767191"/>
                <a:gd name="connsiteY2" fmla="*/ 633708 h 633707"/>
                <a:gd name="connsiteX3" fmla="*/ 338280 w 767191"/>
                <a:gd name="connsiteY3" fmla="*/ 0 h 633707"/>
              </a:gdLst>
              <a:ahLst/>
              <a:cxnLst>
                <a:cxn ang="0">
                  <a:pos x="connsiteX0" y="connsiteY0"/>
                </a:cxn>
                <a:cxn ang="0">
                  <a:pos x="connsiteX1" y="connsiteY1"/>
                </a:cxn>
                <a:cxn ang="0">
                  <a:pos x="connsiteX2" y="connsiteY2"/>
                </a:cxn>
                <a:cxn ang="0">
                  <a:pos x="connsiteX3" y="connsiteY3"/>
                </a:cxn>
              </a:cxnLst>
              <a:rect l="l" t="t" r="r" b="b"/>
              <a:pathLst>
                <a:path w="767191" h="633707">
                  <a:moveTo>
                    <a:pt x="767191" y="0"/>
                  </a:moveTo>
                  <a:lnTo>
                    <a:pt x="767191" y="633708"/>
                  </a:lnTo>
                  <a:lnTo>
                    <a:pt x="0" y="633708"/>
                  </a:lnTo>
                  <a:lnTo>
                    <a:pt x="338280" y="0"/>
                  </a:lnTo>
                  <a:close/>
                </a:path>
              </a:pathLst>
            </a:custGeom>
            <a:solidFill>
              <a:schemeClr val="tx1"/>
            </a:solidFill>
            <a:ln w="9525" cap="flat">
              <a:noFill/>
              <a:prstDash val="solid"/>
              <a:miter/>
            </a:ln>
          </p:spPr>
          <p:txBody>
            <a:bodyPr rtlCol="0" anchor="ctr"/>
            <a:lstStyle/>
            <a:p>
              <a:endParaRPr lang="en-US"/>
            </a:p>
          </p:txBody>
        </p:sp>
        <p:sp>
          <p:nvSpPr>
            <p:cNvPr id="36" name="Freeform: Shape 113">
              <a:extLst>
                <a:ext uri="{FF2B5EF4-FFF2-40B4-BE49-F238E27FC236}">
                  <a16:creationId xmlns:a16="http://schemas.microsoft.com/office/drawing/2014/main" id="{85F719D7-193F-486B-B5F2-F868CAC4B770}"/>
                </a:ext>
              </a:extLst>
            </p:cNvPr>
            <p:cNvSpPr/>
            <p:nvPr/>
          </p:nvSpPr>
          <p:spPr>
            <a:xfrm>
              <a:off x="5356359" y="1668854"/>
              <a:ext cx="338280" cy="633707"/>
            </a:xfrm>
            <a:custGeom>
              <a:avLst/>
              <a:gdLst>
                <a:gd name="connsiteX0" fmla="*/ 338280 w 338280"/>
                <a:gd name="connsiteY0" fmla="*/ 0 h 633707"/>
                <a:gd name="connsiteX1" fmla="*/ 338280 w 338280"/>
                <a:gd name="connsiteY1" fmla="*/ 633708 h 633707"/>
                <a:gd name="connsiteX2" fmla="*/ 0 w 338280"/>
                <a:gd name="connsiteY2" fmla="*/ 633708 h 633707"/>
              </a:gdLst>
              <a:ahLst/>
              <a:cxnLst>
                <a:cxn ang="0">
                  <a:pos x="connsiteX0" y="connsiteY0"/>
                </a:cxn>
                <a:cxn ang="0">
                  <a:pos x="connsiteX1" y="connsiteY1"/>
                </a:cxn>
                <a:cxn ang="0">
                  <a:pos x="connsiteX2" y="connsiteY2"/>
                </a:cxn>
              </a:cxnLst>
              <a:rect l="l" t="t" r="r" b="b"/>
              <a:pathLst>
                <a:path w="338280" h="633707">
                  <a:moveTo>
                    <a:pt x="338280" y="0"/>
                  </a:moveTo>
                  <a:lnTo>
                    <a:pt x="338280" y="633708"/>
                  </a:lnTo>
                  <a:lnTo>
                    <a:pt x="0" y="633708"/>
                  </a:lnTo>
                  <a:close/>
                </a:path>
              </a:pathLst>
            </a:custGeom>
            <a:solidFill>
              <a:srgbClr val="CA9925"/>
            </a:solidFill>
            <a:ln w="9525" cap="flat">
              <a:noFill/>
              <a:prstDash val="solid"/>
              <a:miter/>
            </a:ln>
          </p:spPr>
          <p:txBody>
            <a:bodyPr rtlCol="0" anchor="ctr"/>
            <a:lstStyle/>
            <a:p>
              <a:endParaRPr lang="en-US"/>
            </a:p>
          </p:txBody>
        </p:sp>
      </p:grpSp>
      <p:sp>
        <p:nvSpPr>
          <p:cNvPr id="37" name="Rectangle 36"/>
          <p:cNvSpPr/>
          <p:nvPr/>
        </p:nvSpPr>
        <p:spPr>
          <a:xfrm>
            <a:off x="505741" y="570055"/>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Dynamic Member Salary Benefits</a:t>
            </a:r>
          </a:p>
        </p:txBody>
      </p:sp>
      <p:sp>
        <p:nvSpPr>
          <p:cNvPr id="38" name="Rectangle 37"/>
          <p:cNvSpPr/>
          <p:nvPr/>
        </p:nvSpPr>
        <p:spPr>
          <a:xfrm>
            <a:off x="2736027" y="2074979"/>
            <a:ext cx="1224275" cy="830997"/>
          </a:xfrm>
          <a:prstGeom prst="rect">
            <a:avLst/>
          </a:prstGeom>
        </p:spPr>
        <p:txBody>
          <a:bodyPr wrap="square">
            <a:spAutoFit/>
          </a:bodyPr>
          <a:lstStyle/>
          <a:p>
            <a:pPr algn="ctr"/>
            <a:r>
              <a:rPr lang="en-US" sz="1600" dirty="0">
                <a:solidFill>
                  <a:schemeClr val="bg1"/>
                </a:solidFill>
                <a:latin typeface="Nunito" pitchFamily="2" charset="0"/>
              </a:rPr>
              <a:t>Unlimited growth in income</a:t>
            </a:r>
          </a:p>
        </p:txBody>
      </p:sp>
      <p:sp>
        <p:nvSpPr>
          <p:cNvPr id="39" name="Rectangle 38"/>
          <p:cNvSpPr/>
          <p:nvPr/>
        </p:nvSpPr>
        <p:spPr>
          <a:xfrm>
            <a:off x="1789711" y="3685666"/>
            <a:ext cx="3056708" cy="584775"/>
          </a:xfrm>
          <a:prstGeom prst="rect">
            <a:avLst/>
          </a:prstGeom>
        </p:spPr>
        <p:txBody>
          <a:bodyPr wrap="square">
            <a:spAutoFit/>
          </a:bodyPr>
          <a:lstStyle/>
          <a:p>
            <a:pPr algn="ctr"/>
            <a:r>
              <a:rPr lang="en-US" sz="1600" dirty="0">
                <a:solidFill>
                  <a:schemeClr val="bg1"/>
                </a:solidFill>
                <a:latin typeface="Nunito" pitchFamily="2" charset="0"/>
              </a:rPr>
              <a:t>High earning potential, with team collaboration</a:t>
            </a:r>
          </a:p>
        </p:txBody>
      </p:sp>
      <p:sp>
        <p:nvSpPr>
          <p:cNvPr id="40" name="Rectangle 39"/>
          <p:cNvSpPr/>
          <p:nvPr/>
        </p:nvSpPr>
        <p:spPr>
          <a:xfrm>
            <a:off x="1973142" y="5191162"/>
            <a:ext cx="2689845" cy="584775"/>
          </a:xfrm>
          <a:prstGeom prst="rect">
            <a:avLst/>
          </a:prstGeom>
        </p:spPr>
        <p:txBody>
          <a:bodyPr wrap="square">
            <a:spAutoFit/>
          </a:bodyPr>
          <a:lstStyle/>
          <a:p>
            <a:pPr algn="ctr"/>
            <a:r>
              <a:rPr lang="en-US" sz="1600" dirty="0">
                <a:solidFill>
                  <a:schemeClr val="bg1"/>
                </a:solidFill>
                <a:latin typeface="Nunito" pitchFamily="2" charset="0"/>
              </a:rPr>
              <a:t>Basic Income +Referral Income +Residual Income</a:t>
            </a:r>
          </a:p>
        </p:txBody>
      </p:sp>
      <p:sp>
        <p:nvSpPr>
          <p:cNvPr id="41" name="TextBox 40">
            <a:extLst>
              <a:ext uri="{FF2B5EF4-FFF2-40B4-BE49-F238E27FC236}">
                <a16:creationId xmlns:a16="http://schemas.microsoft.com/office/drawing/2014/main" id="{BBF61293-5A04-4CD5-89DC-2ABAFF1FA7D9}"/>
              </a:ext>
            </a:extLst>
          </p:cNvPr>
          <p:cNvSpPr txBox="1"/>
          <p:nvPr/>
        </p:nvSpPr>
        <p:spPr>
          <a:xfrm>
            <a:off x="7688266" y="2217089"/>
            <a:ext cx="4205919" cy="523220"/>
          </a:xfrm>
          <a:prstGeom prst="rect">
            <a:avLst/>
          </a:prstGeom>
          <a:noFill/>
        </p:spPr>
        <p:txBody>
          <a:bodyPr wrap="square" rtlCol="0">
            <a:spAutoFit/>
          </a:bodyPr>
          <a:lstStyle/>
          <a:p>
            <a:r>
              <a:rPr lang="en-US" sz="1400" spc="100" dirty="0">
                <a:solidFill>
                  <a:srgbClr val="1F222E"/>
                </a:solidFill>
                <a:latin typeface="Nunito" pitchFamily="2" charset="0"/>
                <a:cs typeface="Poppins SemiBold" panose="00000700000000000000" pitchFamily="2" charset="0"/>
              </a:rPr>
              <a:t>Maximizing Earnings through Smart</a:t>
            </a:r>
          </a:p>
          <a:p>
            <a:r>
              <a:rPr lang="en-US" sz="1400" spc="100" dirty="0">
                <a:solidFill>
                  <a:srgbClr val="1F222E"/>
                </a:solidFill>
                <a:latin typeface="Nunito" pitchFamily="2" charset="0"/>
                <a:cs typeface="Poppins SemiBold" panose="00000700000000000000" pitchFamily="2" charset="0"/>
              </a:rPr>
              <a:t>Deposits and Residual Income</a:t>
            </a:r>
          </a:p>
        </p:txBody>
      </p:sp>
      <p:cxnSp>
        <p:nvCxnSpPr>
          <p:cNvPr id="42" name="Straight Connector 41">
            <a:extLst>
              <a:ext uri="{FF2B5EF4-FFF2-40B4-BE49-F238E27FC236}">
                <a16:creationId xmlns:a16="http://schemas.microsoft.com/office/drawing/2014/main" id="{4F5E9320-05DB-4792-9365-678542E58A0E}"/>
              </a:ext>
            </a:extLst>
          </p:cNvPr>
          <p:cNvCxnSpPr>
            <a:cxnSpLocks/>
          </p:cNvCxnSpPr>
          <p:nvPr/>
        </p:nvCxnSpPr>
        <p:spPr>
          <a:xfrm>
            <a:off x="5460165" y="2478699"/>
            <a:ext cx="1911235" cy="0"/>
          </a:xfrm>
          <a:prstGeom prst="line">
            <a:avLst/>
          </a:prstGeom>
          <a:ln w="6350">
            <a:solidFill>
              <a:srgbClr val="CA9925"/>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BF61293-5A04-4CD5-89DC-2ABAFF1FA7D9}"/>
              </a:ext>
            </a:extLst>
          </p:cNvPr>
          <p:cNvSpPr txBox="1"/>
          <p:nvPr/>
        </p:nvSpPr>
        <p:spPr>
          <a:xfrm>
            <a:off x="7688266" y="3771790"/>
            <a:ext cx="4205919" cy="307777"/>
          </a:xfrm>
          <a:prstGeom prst="rect">
            <a:avLst/>
          </a:prstGeom>
          <a:noFill/>
        </p:spPr>
        <p:txBody>
          <a:bodyPr wrap="square" rtlCol="0">
            <a:spAutoFit/>
          </a:bodyPr>
          <a:lstStyle/>
          <a:p>
            <a:r>
              <a:rPr lang="en-US" sz="1400" spc="100" dirty="0">
                <a:solidFill>
                  <a:srgbClr val="1F222E"/>
                </a:solidFill>
                <a:latin typeface="Nunito" pitchFamily="2" charset="0"/>
                <a:cs typeface="Poppins SemiBold" panose="00000700000000000000" pitchFamily="2" charset="0"/>
              </a:rPr>
              <a:t>3% Weekly Member Deposit Growth</a:t>
            </a:r>
          </a:p>
        </p:txBody>
      </p:sp>
      <p:cxnSp>
        <p:nvCxnSpPr>
          <p:cNvPr id="44" name="Straight Connector 43">
            <a:extLst>
              <a:ext uri="{FF2B5EF4-FFF2-40B4-BE49-F238E27FC236}">
                <a16:creationId xmlns:a16="http://schemas.microsoft.com/office/drawing/2014/main" id="{4F5E9320-05DB-4792-9365-678542E58A0E}"/>
              </a:ext>
            </a:extLst>
          </p:cNvPr>
          <p:cNvCxnSpPr>
            <a:cxnSpLocks/>
          </p:cNvCxnSpPr>
          <p:nvPr/>
        </p:nvCxnSpPr>
        <p:spPr>
          <a:xfrm>
            <a:off x="5460165" y="3925679"/>
            <a:ext cx="1911235" cy="0"/>
          </a:xfrm>
          <a:prstGeom prst="line">
            <a:avLst/>
          </a:prstGeom>
          <a:ln w="6350">
            <a:solidFill>
              <a:srgbClr val="CA9925"/>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BF61293-5A04-4CD5-89DC-2ABAFF1FA7D9}"/>
              </a:ext>
            </a:extLst>
          </p:cNvPr>
          <p:cNvSpPr txBox="1"/>
          <p:nvPr/>
        </p:nvSpPr>
        <p:spPr>
          <a:xfrm>
            <a:off x="7688266" y="5259219"/>
            <a:ext cx="4205919" cy="307777"/>
          </a:xfrm>
          <a:prstGeom prst="rect">
            <a:avLst/>
          </a:prstGeom>
          <a:noFill/>
        </p:spPr>
        <p:txBody>
          <a:bodyPr wrap="square" rtlCol="0">
            <a:spAutoFit/>
          </a:bodyPr>
          <a:lstStyle/>
          <a:p>
            <a:r>
              <a:rPr lang="en-US" sz="1400" spc="100" dirty="0">
                <a:solidFill>
                  <a:srgbClr val="1F222E"/>
                </a:solidFill>
                <a:latin typeface="Nunito" pitchFamily="2" charset="0"/>
                <a:cs typeface="Poppins SemiBold" panose="00000700000000000000" pitchFamily="2" charset="0"/>
              </a:rPr>
              <a:t>3% Referral Commissions</a:t>
            </a:r>
          </a:p>
        </p:txBody>
      </p:sp>
      <p:cxnSp>
        <p:nvCxnSpPr>
          <p:cNvPr id="46" name="Straight Connector 45">
            <a:extLst>
              <a:ext uri="{FF2B5EF4-FFF2-40B4-BE49-F238E27FC236}">
                <a16:creationId xmlns:a16="http://schemas.microsoft.com/office/drawing/2014/main" id="{4F5E9320-05DB-4792-9365-678542E58A0E}"/>
              </a:ext>
            </a:extLst>
          </p:cNvPr>
          <p:cNvCxnSpPr>
            <a:cxnSpLocks/>
          </p:cNvCxnSpPr>
          <p:nvPr/>
        </p:nvCxnSpPr>
        <p:spPr>
          <a:xfrm>
            <a:off x="6296297" y="5413108"/>
            <a:ext cx="1075103" cy="0"/>
          </a:xfrm>
          <a:prstGeom prst="line">
            <a:avLst/>
          </a:prstGeom>
          <a:ln w="6350">
            <a:solidFill>
              <a:srgbClr val="CA99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7914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A9925"/>
        </a:solidFill>
        <a:effectLst/>
      </p:bgPr>
    </p:bg>
    <p:spTree>
      <p:nvGrpSpPr>
        <p:cNvPr id="1" name=""/>
        <p:cNvGrpSpPr/>
        <p:nvPr/>
      </p:nvGrpSpPr>
      <p:grpSpPr>
        <a:xfrm>
          <a:off x="0" y="0"/>
          <a:ext cx="0" cy="0"/>
          <a:chOff x="0" y="0"/>
          <a:chExt cx="0" cy="0"/>
        </a:xfrm>
      </p:grpSpPr>
      <p:sp>
        <p:nvSpPr>
          <p:cNvPr id="2" name="Rectangle 1"/>
          <p:cNvSpPr/>
          <p:nvPr/>
        </p:nvSpPr>
        <p:spPr>
          <a:xfrm>
            <a:off x="400594" y="341895"/>
            <a:ext cx="11390812" cy="6035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1st Generation</a:t>
            </a:r>
          </a:p>
        </p:txBody>
      </p:sp>
      <p:sp>
        <p:nvSpPr>
          <p:cNvPr id="28" name="Google Shape;1229;p39"/>
          <p:cNvSpPr txBox="1"/>
          <p:nvPr/>
        </p:nvSpPr>
        <p:spPr>
          <a:xfrm>
            <a:off x="3549183" y="1395438"/>
            <a:ext cx="4912880" cy="646290"/>
          </a:xfrm>
          <a:prstGeom prst="rect">
            <a:avLst/>
          </a:prstGeom>
          <a:noFill/>
          <a:ln>
            <a:noFill/>
          </a:ln>
        </p:spPr>
        <p:txBody>
          <a:bodyPr spcFirstLastPara="1" wrap="square" lIns="91425" tIns="45700" rIns="91425" bIns="45700" anchor="t" anchorCtr="0">
            <a:spAutoFit/>
          </a:bodyPr>
          <a:lstStyle/>
          <a:p>
            <a:pPr lvl="0" algn="ctr">
              <a:buSzPts val="3200"/>
            </a:pPr>
            <a:r>
              <a:rPr lang="en-US" dirty="0">
                <a:latin typeface="Nunito" pitchFamily="2" charset="0"/>
                <a:ea typeface="Roboto" panose="02000000000000000000" pitchFamily="2" charset="0"/>
                <a:cs typeface="Montserrat"/>
                <a:sym typeface="Montserrat"/>
              </a:rPr>
              <a:t>The new user 3% deposit gets split every time a new user enters the pipeline.</a:t>
            </a:r>
            <a:endParaRPr lang="en-US" sz="2000" dirty="0">
              <a:latin typeface="Nunito" pitchFamily="2" charset="0"/>
              <a:ea typeface="Roboto" panose="02000000000000000000" pitchFamily="2" charset="0"/>
              <a:cs typeface="Montserrat"/>
              <a:sym typeface="Montserrat"/>
            </a:endParaRPr>
          </a:p>
        </p:txBody>
      </p:sp>
      <p:grpSp>
        <p:nvGrpSpPr>
          <p:cNvPr id="156" name="Group 155"/>
          <p:cNvGrpSpPr/>
          <p:nvPr/>
        </p:nvGrpSpPr>
        <p:grpSpPr>
          <a:xfrm>
            <a:off x="557510" y="2314923"/>
            <a:ext cx="10930218" cy="3664619"/>
            <a:chOff x="652182" y="2024981"/>
            <a:chExt cx="10930218" cy="3664619"/>
          </a:xfrm>
        </p:grpSpPr>
        <p:sp>
          <p:nvSpPr>
            <p:cNvPr id="30" name="Google Shape;1229;p39"/>
            <p:cNvSpPr txBox="1"/>
            <p:nvPr/>
          </p:nvSpPr>
          <p:spPr>
            <a:xfrm>
              <a:off x="903379" y="2303063"/>
              <a:ext cx="2746934" cy="369291"/>
            </a:xfrm>
            <a:prstGeom prst="rect">
              <a:avLst/>
            </a:prstGeom>
            <a:noFill/>
            <a:ln>
              <a:noFill/>
            </a:ln>
          </p:spPr>
          <p:txBody>
            <a:bodyPr spcFirstLastPara="1" wrap="square" lIns="91425" tIns="45700" rIns="91425" bIns="45700" anchor="t" anchorCtr="0">
              <a:spAutoFit/>
            </a:bodyPr>
            <a:lstStyle/>
            <a:p>
              <a:pPr lvl="0">
                <a:buClr>
                  <a:srgbClr val="63B546"/>
                </a:buClr>
                <a:buSzPct val="100000"/>
              </a:pPr>
              <a:r>
                <a:rPr lang="en-US" b="1" dirty="0">
                  <a:latin typeface="Roboto" panose="02000000000000000000" pitchFamily="2" charset="0"/>
                  <a:ea typeface="Roboto" panose="02000000000000000000" pitchFamily="2" charset="0"/>
                  <a:cs typeface="Montserrat"/>
                  <a:sym typeface="Montserrat"/>
                </a:rPr>
                <a:t>Example:</a:t>
              </a:r>
              <a:endParaRPr lang="en-US" sz="2000" b="1" dirty="0">
                <a:solidFill>
                  <a:srgbClr val="63B546"/>
                </a:solidFill>
                <a:latin typeface="Roboto" panose="02000000000000000000" pitchFamily="2" charset="0"/>
                <a:ea typeface="Roboto" panose="02000000000000000000" pitchFamily="2" charset="0"/>
                <a:cs typeface="Montserrat"/>
                <a:sym typeface="Montserrat"/>
              </a:endParaRPr>
            </a:p>
          </p:txBody>
        </p:sp>
        <p:sp>
          <p:nvSpPr>
            <p:cNvPr id="9" name="Rectangle 8"/>
            <p:cNvSpPr/>
            <p:nvPr/>
          </p:nvSpPr>
          <p:spPr>
            <a:xfrm>
              <a:off x="918455" y="4727051"/>
              <a:ext cx="5009040" cy="584775"/>
            </a:xfrm>
            <a:prstGeom prst="rect">
              <a:avLst/>
            </a:prstGeom>
          </p:spPr>
          <p:txBody>
            <a:bodyPr wrap="square">
              <a:spAutoFit/>
            </a:bodyPr>
            <a:lstStyle/>
            <a:p>
              <a:pPr lvl="0">
                <a:buClr>
                  <a:srgbClr val="63B546"/>
                </a:buClr>
                <a:buSzPct val="100000"/>
              </a:pPr>
              <a:r>
                <a:rPr lang="en-US" sz="1600" dirty="0">
                  <a:solidFill>
                    <a:srgbClr val="CA9925"/>
                  </a:solidFill>
                  <a:latin typeface="Nunito" pitchFamily="2" charset="0"/>
                  <a:ea typeface="Roboto" panose="02000000000000000000" pitchFamily="2" charset="0"/>
                  <a:cs typeface="Montserrat"/>
                  <a:sym typeface="Montserrat"/>
                </a:rPr>
                <a:t>As team members are added the original 3% deposit profit share is split evenly for 4 generations.</a:t>
              </a:r>
            </a:p>
          </p:txBody>
        </p:sp>
        <p:cxnSp>
          <p:nvCxnSpPr>
            <p:cNvPr id="20" name="Straight Connector 19"/>
            <p:cNvCxnSpPr/>
            <p:nvPr/>
          </p:nvCxnSpPr>
          <p:spPr>
            <a:xfrm>
              <a:off x="6066888" y="2024981"/>
              <a:ext cx="3712" cy="3664619"/>
            </a:xfrm>
            <a:prstGeom prst="line">
              <a:avLst/>
            </a:prstGeom>
            <a:ln w="12700">
              <a:solidFill>
                <a:srgbClr val="CA9925"/>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002881" y="2803282"/>
              <a:ext cx="4562643" cy="830956"/>
              <a:chOff x="1028023" y="3610539"/>
              <a:chExt cx="4562643" cy="830956"/>
            </a:xfrm>
          </p:grpSpPr>
          <p:sp>
            <p:nvSpPr>
              <p:cNvPr id="40" name="Google Shape;1229;p39"/>
              <p:cNvSpPr txBox="1"/>
              <p:nvPr/>
            </p:nvSpPr>
            <p:spPr>
              <a:xfrm>
                <a:off x="1348666" y="3610539"/>
                <a:ext cx="4242000" cy="830956"/>
              </a:xfrm>
              <a:prstGeom prst="rect">
                <a:avLst/>
              </a:prstGeom>
              <a:noFill/>
              <a:ln>
                <a:noFill/>
              </a:ln>
            </p:spPr>
            <p:txBody>
              <a:bodyPr spcFirstLastPara="1" wrap="square" lIns="91425" tIns="45700" rIns="91425" bIns="45700" anchor="t" anchorCtr="0">
                <a:spAutoFit/>
              </a:bodyPr>
              <a:lstStyle/>
              <a:p>
                <a:pPr lvl="0">
                  <a:buClr>
                    <a:srgbClr val="63B546"/>
                  </a:buClr>
                  <a:buSzPct val="100000"/>
                </a:pPr>
                <a:r>
                  <a:rPr lang="en-US" sz="1600" dirty="0">
                    <a:latin typeface="Nunito" pitchFamily="2" charset="0"/>
                  </a:rPr>
                  <a:t>Existing </a:t>
                </a:r>
                <a:r>
                  <a:rPr lang="en-US" sz="1600" dirty="0" err="1">
                    <a:solidFill>
                      <a:srgbClr val="CA9925"/>
                    </a:solidFill>
                    <a:latin typeface="Nunito" pitchFamily="2" charset="0"/>
                  </a:rPr>
                  <a:t>iWon</a:t>
                </a:r>
                <a:r>
                  <a:rPr lang="en-US" sz="1600" dirty="0">
                    <a:latin typeface="Nunito" pitchFamily="2" charset="0"/>
                  </a:rPr>
                  <a:t> Team Leader refers new member - Existing Team Leader receives 3% of new member deposits.</a:t>
                </a:r>
                <a:endParaRPr lang="en-US" sz="1600" dirty="0">
                  <a:solidFill>
                    <a:srgbClr val="63B546"/>
                  </a:solidFill>
                  <a:latin typeface="Nunito" pitchFamily="2" charset="0"/>
                  <a:ea typeface="Roboto" panose="02000000000000000000" pitchFamily="2" charset="0"/>
                  <a:cs typeface="Montserrat"/>
                  <a:sym typeface="Montserrat"/>
                </a:endParaRPr>
              </a:p>
            </p:txBody>
          </p:sp>
          <p:grpSp>
            <p:nvGrpSpPr>
              <p:cNvPr id="44" name="Group 43"/>
              <p:cNvGrpSpPr/>
              <p:nvPr/>
            </p:nvGrpSpPr>
            <p:grpSpPr>
              <a:xfrm>
                <a:off x="1028023" y="3633164"/>
                <a:ext cx="243566" cy="243566"/>
                <a:chOff x="7500127" y="1762125"/>
                <a:chExt cx="316911" cy="316911"/>
              </a:xfrm>
              <a:effectLst>
                <a:outerShdw blurRad="63500" sx="102000" sy="102000" algn="ctr" rotWithShape="0">
                  <a:prstClr val="black">
                    <a:alpha val="40000"/>
                  </a:prstClr>
                </a:outerShdw>
              </a:effectLst>
            </p:grpSpPr>
            <p:sp>
              <p:nvSpPr>
                <p:cNvPr id="45" name="Oval 44"/>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47" name="Oval 46"/>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grpSp>
          <p:nvGrpSpPr>
            <p:cNvPr id="49" name="Group 48"/>
            <p:cNvGrpSpPr/>
            <p:nvPr/>
          </p:nvGrpSpPr>
          <p:grpSpPr>
            <a:xfrm>
              <a:off x="1002881" y="3765166"/>
              <a:ext cx="4562643" cy="830956"/>
              <a:chOff x="1028023" y="3610539"/>
              <a:chExt cx="4562643" cy="830956"/>
            </a:xfrm>
          </p:grpSpPr>
          <p:sp>
            <p:nvSpPr>
              <p:cNvPr id="50" name="Google Shape;1229;p39"/>
              <p:cNvSpPr txBox="1"/>
              <p:nvPr/>
            </p:nvSpPr>
            <p:spPr>
              <a:xfrm>
                <a:off x="1348666" y="3610539"/>
                <a:ext cx="4242000" cy="830956"/>
              </a:xfrm>
              <a:prstGeom prst="rect">
                <a:avLst/>
              </a:prstGeom>
              <a:noFill/>
              <a:ln>
                <a:noFill/>
              </a:ln>
            </p:spPr>
            <p:txBody>
              <a:bodyPr spcFirstLastPara="1" wrap="square" lIns="91425" tIns="45700" rIns="91425" bIns="45700" anchor="t" anchorCtr="0">
                <a:spAutoFit/>
              </a:bodyPr>
              <a:lstStyle/>
              <a:p>
                <a:pPr lvl="0">
                  <a:buClr>
                    <a:srgbClr val="63B546"/>
                  </a:buClr>
                  <a:buSzPct val="100000"/>
                </a:pPr>
                <a:r>
                  <a:rPr lang="en-US" sz="1600" dirty="0">
                    <a:latin typeface="Nunito" pitchFamily="2" charset="0"/>
                  </a:rPr>
                  <a:t>New Member refers a friend - Team Leader and New member receives 1.5% each from the "Friends" </a:t>
                </a:r>
                <a:r>
                  <a:rPr lang="en-US" sz="1600" dirty="0" err="1">
                    <a:latin typeface="Nunito" pitchFamily="2" charset="0"/>
                  </a:rPr>
                  <a:t>iWon</a:t>
                </a:r>
                <a:r>
                  <a:rPr lang="en-US" sz="1600" dirty="0">
                    <a:latin typeface="Nunito" pitchFamily="2" charset="0"/>
                  </a:rPr>
                  <a:t> deposit.</a:t>
                </a:r>
                <a:endParaRPr lang="en-US" sz="1600" dirty="0">
                  <a:solidFill>
                    <a:srgbClr val="63B546"/>
                  </a:solidFill>
                  <a:latin typeface="Nunito" pitchFamily="2" charset="0"/>
                  <a:ea typeface="Roboto" panose="02000000000000000000" pitchFamily="2" charset="0"/>
                  <a:cs typeface="Montserrat"/>
                  <a:sym typeface="Montserrat"/>
                </a:endParaRPr>
              </a:p>
            </p:txBody>
          </p:sp>
          <p:grpSp>
            <p:nvGrpSpPr>
              <p:cNvPr id="54" name="Group 53"/>
              <p:cNvGrpSpPr/>
              <p:nvPr/>
            </p:nvGrpSpPr>
            <p:grpSpPr>
              <a:xfrm>
                <a:off x="1028023" y="3633164"/>
                <a:ext cx="243566" cy="243566"/>
                <a:chOff x="7500127" y="1762125"/>
                <a:chExt cx="316911" cy="316911"/>
              </a:xfrm>
              <a:effectLst>
                <a:outerShdw blurRad="63500" sx="102000" sy="102000" algn="ctr" rotWithShape="0">
                  <a:prstClr val="black">
                    <a:alpha val="40000"/>
                  </a:prstClr>
                </a:outerShdw>
              </a:effectLst>
            </p:grpSpPr>
            <p:sp>
              <p:nvSpPr>
                <p:cNvPr id="55" name="Oval 54"/>
                <p:cNvSpPr/>
                <p:nvPr/>
              </p:nvSpPr>
              <p:spPr>
                <a:xfrm>
                  <a:off x="7500127" y="1762125"/>
                  <a:ext cx="316911" cy="316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sp>
              <p:nvSpPr>
                <p:cNvPr id="56" name="Oval 55"/>
                <p:cNvSpPr/>
                <p:nvPr/>
              </p:nvSpPr>
              <p:spPr>
                <a:xfrm>
                  <a:off x="7543195" y="1805193"/>
                  <a:ext cx="230776" cy="230776"/>
                </a:xfrm>
                <a:prstGeom prst="ellipse">
                  <a:avLst/>
                </a:prstGeom>
                <a:solidFill>
                  <a:srgbClr val="CA9925"/>
                </a:solidFill>
                <a:ln>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Nunito" pitchFamily="2" charset="0"/>
                    <a:cs typeface="Poppins" panose="00000500000000000000" pitchFamily="2" charset="0"/>
                  </a:endParaRPr>
                </a:p>
              </p:txBody>
            </p:sp>
          </p:grpSp>
        </p:grpSp>
        <p:grpSp>
          <p:nvGrpSpPr>
            <p:cNvPr id="147" name="Group 146"/>
            <p:cNvGrpSpPr/>
            <p:nvPr/>
          </p:nvGrpSpPr>
          <p:grpSpPr>
            <a:xfrm>
              <a:off x="6845811" y="2166696"/>
              <a:ext cx="3910144" cy="3209004"/>
              <a:chOff x="6830001" y="2162135"/>
              <a:chExt cx="3910144" cy="3209004"/>
            </a:xfrm>
          </p:grpSpPr>
          <p:cxnSp>
            <p:nvCxnSpPr>
              <p:cNvPr id="138" name="Straight Connector 137"/>
              <p:cNvCxnSpPr>
                <a:cxnSpLocks/>
              </p:cNvCxnSpPr>
              <p:nvPr/>
            </p:nvCxnSpPr>
            <p:spPr>
              <a:xfrm>
                <a:off x="7062946" y="2692401"/>
                <a:ext cx="0" cy="2604508"/>
              </a:xfrm>
              <a:prstGeom prst="line">
                <a:avLst/>
              </a:prstGeom>
              <a:ln w="12700">
                <a:solidFill>
                  <a:srgbClr val="CA9925"/>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811650" y="2692401"/>
                <a:ext cx="2064" cy="711553"/>
              </a:xfrm>
              <a:prstGeom prst="line">
                <a:avLst/>
              </a:prstGeom>
              <a:ln w="12700">
                <a:solidFill>
                  <a:srgbClr val="CA9925"/>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60122" y="2690240"/>
                <a:ext cx="3471317" cy="0"/>
              </a:xfrm>
              <a:prstGeom prst="line">
                <a:avLst/>
              </a:prstGeom>
              <a:ln w="12700">
                <a:solidFill>
                  <a:srgbClr val="CA9925"/>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cxnSpLocks/>
              </p:cNvCxnSpPr>
              <p:nvPr/>
            </p:nvCxnSpPr>
            <p:spPr>
              <a:xfrm>
                <a:off x="10538502" y="2692401"/>
                <a:ext cx="0" cy="2604508"/>
              </a:xfrm>
              <a:prstGeom prst="line">
                <a:avLst/>
              </a:prstGeom>
              <a:ln w="12700">
                <a:solidFill>
                  <a:srgbClr val="CA9925"/>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descr="Man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6253" y="2162135"/>
                <a:ext cx="726663" cy="726663"/>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p:cNvCxnSpPr>
                <a:cxnSpLocks/>
              </p:cNvCxnSpPr>
              <p:nvPr/>
            </p:nvCxnSpPr>
            <p:spPr>
              <a:xfrm>
                <a:off x="8809584" y="3399902"/>
                <a:ext cx="15522" cy="1843865"/>
              </a:xfrm>
              <a:prstGeom prst="line">
                <a:avLst/>
              </a:prstGeom>
              <a:ln w="12700">
                <a:solidFill>
                  <a:srgbClr val="CA9925"/>
                </a:solidFill>
                <a:prstDash val="dash"/>
              </a:ln>
            </p:spPr>
            <p:style>
              <a:lnRef idx="1">
                <a:schemeClr val="accent1"/>
              </a:lnRef>
              <a:fillRef idx="0">
                <a:schemeClr val="accent1"/>
              </a:fillRef>
              <a:effectRef idx="0">
                <a:schemeClr val="accent1"/>
              </a:effectRef>
              <a:fontRef idx="minor">
                <a:schemeClr val="tx1"/>
              </a:fontRef>
            </p:style>
          </p:cxnSp>
          <p:pic>
            <p:nvPicPr>
              <p:cNvPr id="57" name="Picture 4" descr="Mujer - Iconos gratis de person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0001" y="3173670"/>
                <a:ext cx="460568" cy="4605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Man - Free peopl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555" y="3205863"/>
                <a:ext cx="403285" cy="40328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Man - Free peopl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0993" y="4444891"/>
                <a:ext cx="323939" cy="32393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Man - Free people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1256" y="4991521"/>
                <a:ext cx="379618" cy="3796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Employee - Free social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0993" y="3943705"/>
                <a:ext cx="323939" cy="32393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Employee - Free social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6258" y="4187607"/>
                <a:ext cx="323939" cy="32393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 descr="Mujer - Iconos gratis de persona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5823" y="4975248"/>
                <a:ext cx="344811" cy="34481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0" descr="Man - Free peopl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03542" y="4975248"/>
                <a:ext cx="323939" cy="32393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Man - Free people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51559" y="4386019"/>
                <a:ext cx="379618" cy="3796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Employee - Free social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36860" y="3205863"/>
                <a:ext cx="403285" cy="4032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Mujer - Iconos gratis de persona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83816" y="3811815"/>
                <a:ext cx="344811" cy="344812"/>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652182" y="2024981"/>
              <a:ext cx="10930218" cy="3664619"/>
            </a:xfrm>
            <a:prstGeom prst="rect">
              <a:avLst/>
            </a:prstGeom>
            <a:noFill/>
            <a:ln w="12700">
              <a:solidFill>
                <a:srgbClr val="CA99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432360" y="878458"/>
            <a:ext cx="11180519" cy="461665"/>
          </a:xfrm>
          <a:prstGeom prst="rect">
            <a:avLst/>
          </a:prstGeom>
          <a:noFill/>
          <a:ln>
            <a:noFill/>
          </a:ln>
        </p:spPr>
        <p:txBody>
          <a:bodyPr wrap="square">
            <a:spAutoFit/>
          </a:bodyPr>
          <a:lstStyle/>
          <a:p>
            <a:pPr algn="ctr"/>
            <a:r>
              <a:rPr lang="en-US" sz="2400" b="1" dirty="0">
                <a:solidFill>
                  <a:srgbClr val="CA9925"/>
                </a:solidFill>
                <a:latin typeface="Roboto" panose="02000000000000000000" pitchFamily="2" charset="0"/>
                <a:ea typeface="Roboto" panose="02000000000000000000" pitchFamily="2" charset="0"/>
              </a:rPr>
              <a:t>Be your own BOSS, Build your own team</a:t>
            </a:r>
          </a:p>
        </p:txBody>
      </p:sp>
    </p:spTree>
    <p:extLst>
      <p:ext uri="{BB962C8B-B14F-4D97-AF65-F5344CB8AC3E}">
        <p14:creationId xmlns:p14="http://schemas.microsoft.com/office/powerpoint/2010/main" val="9620910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46974</TotalTime>
  <Words>1405</Words>
  <Application>Microsoft Office PowerPoint</Application>
  <PresentationFormat>Widescreen</PresentationFormat>
  <Paragraphs>187</Paragraphs>
  <Slides>18</Slides>
  <Notes>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Source Sans Pro Light</vt:lpstr>
      <vt:lpstr>Roboto Black</vt:lpstr>
      <vt:lpstr>Wingdings</vt:lpstr>
      <vt:lpstr>Montserrat SemiBold</vt:lpstr>
      <vt:lpstr>Calibri Light</vt:lpstr>
      <vt:lpstr>Roboto</vt:lpstr>
      <vt:lpstr>Montserrat Medium</vt:lpstr>
      <vt:lpstr>Arial</vt:lpstr>
      <vt:lpstr>Nunito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Casablanca</cp:lastModifiedBy>
  <cp:revision>626</cp:revision>
  <dcterms:created xsi:type="dcterms:W3CDTF">2024-07-02T09:07:25Z</dcterms:created>
  <dcterms:modified xsi:type="dcterms:W3CDTF">2025-01-18T04:29:33Z</dcterms:modified>
</cp:coreProperties>
</file>