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59" r:id="rId6"/>
    <p:sldId id="260" r:id="rId7"/>
    <p:sldId id="284" r:id="rId8"/>
    <p:sldId id="283" r:id="rId9"/>
    <p:sldId id="289" r:id="rId10"/>
    <p:sldId id="261" r:id="rId11"/>
    <p:sldId id="263" r:id="rId12"/>
    <p:sldId id="287" r:id="rId13"/>
    <p:sldId id="286" r:id="rId14"/>
    <p:sldId id="285" r:id="rId15"/>
    <p:sldId id="262" r:id="rId16"/>
    <p:sldId id="290" r:id="rId17"/>
    <p:sldId id="266" r:id="rId18"/>
    <p:sldId id="268" r:id="rId19"/>
    <p:sldId id="269" r:id="rId20"/>
    <p:sldId id="270" r:id="rId21"/>
    <p:sldId id="280" r:id="rId22"/>
    <p:sldId id="271" r:id="rId23"/>
    <p:sldId id="272" r:id="rId24"/>
    <p:sldId id="273" r:id="rId25"/>
    <p:sldId id="281" r:id="rId26"/>
    <p:sldId id="275" r:id="rId27"/>
    <p:sldId id="276" r:id="rId28"/>
    <p:sldId id="277" r:id="rId29"/>
    <p:sldId id="278" r:id="rId30"/>
    <p:sldId id="279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Average" panose="020B0604020202020204" charset="0"/>
      <p:regular r:id="rId34"/>
    </p:embeddedFont>
    <p:embeddedFont>
      <p:font typeface="Oswald" panose="020B0604020202020204" charset="-52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70" d="100"/>
          <a:sy n="70" d="100"/>
        </p:scale>
        <p:origin x="-1814" y="-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861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6b5988a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6b5988a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6b5988a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6b5988a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6b5988a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6b5988a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6b5988a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6b5988a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6b5988a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6b5988a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6b5988a2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6b5988a2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6b5988a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6b5988a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6b5988a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6b5988a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6b5988a2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6b5988a2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6b5988a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c6b5988a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6b5988a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6b5988a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6b5988a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6b5988a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6b5988a2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6b5988a2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6b5988a2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6b5988a2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6b5988a2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6b5988a2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6b5988a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6b5988a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6b5988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6b5988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6b5988a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6b5988a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6b5988a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6b5988a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6b5988a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6b5988a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65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1.png"/><Relationship Id="rId10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 dirty="0"/>
              <a:t>Comparing Lattice Families for Bounded Distance Decoding near Minkowski’s Bound.</a:t>
            </a:r>
            <a:endParaRPr sz="35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By Sasha Lapiha under </a:t>
            </a:r>
            <a:r>
              <a:rPr lang="en-US" dirty="0"/>
              <a:t>supervision of Léo Ducas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Our Goals.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Consider two different families of lattices.</a:t>
            </a:r>
            <a:r>
              <a:rPr lang="en-US" dirty="0"/>
              <a:t> </a:t>
            </a:r>
            <a:r>
              <a:rPr lang="en-US" dirty="0" smtClean="0"/>
              <a:t>Compare them to [DP19] concerning: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Decoding radius they offer</a:t>
            </a:r>
          </a:p>
          <a:p>
            <a:pPr marL="342900">
              <a:spcAft>
                <a:spcPts val="1600"/>
              </a:spcAft>
              <a:buFont typeface="+mj-lt"/>
              <a:buAutoNum type="arabicPeriod" startAt="2"/>
            </a:pPr>
            <a:r>
              <a:rPr lang="en-US" dirty="0" smtClean="0"/>
              <a:t>Implement the algorithms in SageMath to compare: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Speed of the basis computation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Speed of the decoding</a:t>
            </a:r>
          </a:p>
          <a:p>
            <a:pPr marL="342900">
              <a:spcAft>
                <a:spcPts val="1600"/>
              </a:spcAft>
              <a:buFont typeface="+mj-lt"/>
              <a:buAutoNum type="arabicPeriod" startAt="3"/>
            </a:pPr>
            <a:r>
              <a:rPr lang="en-US" dirty="0" smtClean="0"/>
              <a:t>Improve the security of [LLXY17]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DP19 Lattice.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44190" y="1291490"/>
                <a:ext cx="5652951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Definition:</a:t>
                </a:r>
                <a:r>
                  <a:rPr lang="en-US" dirty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n-US" dirty="0" smtClean="0"/>
                  <a:t>onsider </a:t>
                </a:r>
                <a:r>
                  <a:rPr lang="en-US" dirty="0"/>
                  <a:t>a group morphism</a:t>
                </a:r>
                <a:r>
                  <a:rPr lang="en-US" dirty="0" smtClean="0"/>
                  <a:t>: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\</a:t>
                </a:r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  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03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44190" y="1291490"/>
                <a:ext cx="5652951" cy="3416400"/>
              </a:xfrm>
              <a:prstGeom prst="rect">
                <a:avLst/>
              </a:prstGeom>
              <a:blipFill rotWithShape="1">
                <a:blip r:embed="rId1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3;p20"/>
              <p:cNvSpPr txBox="1">
                <a:spLocks/>
              </p:cNvSpPr>
              <p:nvPr/>
            </p:nvSpPr>
            <p:spPr>
              <a:xfrm>
                <a:off x="186331" y="1411404"/>
                <a:ext cx="3932640" cy="15508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m -  a prime power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B s. t.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𝑝𝑟𝑖𝑚𝑒𝑠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" y="1411404"/>
                <a:ext cx="3932640" cy="1550871"/>
              </a:xfrm>
              <a:prstGeom prst="rect">
                <a:avLst/>
              </a:prstGeom>
              <a:blipFill rotWithShape="1">
                <a:blip r:embed="rId13"/>
                <a:stretch>
                  <a:fillRect l="-1085" b="-3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  <p:sp>
        <p:nvSpPr>
          <p:cNvPr id="6" name="Plaque 5"/>
          <p:cNvSpPr/>
          <p:nvPr/>
        </p:nvSpPr>
        <p:spPr>
          <a:xfrm>
            <a:off x="457201" y="2962275"/>
            <a:ext cx="3390900" cy="1606600"/>
          </a:xfrm>
          <a:prstGeom prst="plaqu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03;p20"/>
              <p:cNvSpPr txBox="1">
                <a:spLocks/>
              </p:cNvSpPr>
              <p:nvPr/>
            </p:nvSpPr>
            <p:spPr>
              <a:xfrm>
                <a:off x="685800" y="3058684"/>
                <a:ext cx="3037113" cy="141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/>
                  <a:t>This is parity check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x</m:t>
                          </m:r>
                          <m:r>
                            <m:rPr>
                              <m:nor/>
                            </m:rPr>
                            <a:rPr lang="en-US"/>
                            <m:t> ∈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𝐻𝑥</m:t>
                      </m:r>
                      <m:r>
                        <a:rPr lang="en-US" b="0" i="1" smtClean="0">
                          <a:latin typeface="Cambria Math"/>
                        </a:rPr>
                        <m:t> 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58684"/>
                <a:ext cx="3037113" cy="1413782"/>
              </a:xfrm>
              <a:prstGeom prst="rect">
                <a:avLst/>
              </a:prstGeom>
              <a:blipFill rotWithShape="1">
                <a:blip r:embed="rId10"/>
                <a:stretch>
                  <a:fillRect l="-1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3400" y="3765575"/>
                <a:ext cx="501831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3"/>
                    </a:solidFill>
                    <a:ea typeface="Average"/>
                    <a:cs typeface="Average"/>
                    <a:sym typeface="Averag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={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𝑥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ℤ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∙</m:t>
                            </m:r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𝛽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=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0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𝜑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𝑚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))}</m:t>
                    </m:r>
                  </m:oMath>
                </a14:m>
                <a:endParaRPr lang="uk-UA" sz="1800" i="1" dirty="0">
                  <a:solidFill>
                    <a:schemeClr val="accent3"/>
                  </a:solidFill>
                  <a:latin typeface="Cambria Math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65575"/>
                <a:ext cx="5018314" cy="394082"/>
              </a:xfrm>
              <a:prstGeom prst="rect">
                <a:avLst/>
              </a:prstGeom>
              <a:blipFill rotWithShape="1">
                <a:blip r:embed="rId14"/>
                <a:stretch>
                  <a:fillRect t="-112500" b="-1718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754086" y="3363686"/>
            <a:ext cx="1589314" cy="59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Decoding Algorithm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Round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coordinate 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Compute and </a:t>
                </a:r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reduce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dirty="0">
                        <a:latin typeface="Cambria Math"/>
                        <a:ea typeface="Cambria Math"/>
                      </a:rPr>
                      <m:t>∙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(mod m</a:t>
                </a:r>
                <a:r>
                  <a:rPr lang="en-US" dirty="0" smtClean="0"/>
                  <a:t>).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Reconstruct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𝐽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mod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so every exponent is positive.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Factorize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by trial division.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Subtract</a:t>
                </a:r>
                <a:r>
                  <a:rPr lang="en-US" dirty="0" smtClean="0"/>
                  <a:t> v = t – e.</a:t>
                </a:r>
              </a:p>
              <a:p>
                <a:pPr>
                  <a:buFont typeface="+mj-lt"/>
                  <a:buAutoNum type="arabicPeriod"/>
                </a:pPr>
                <a:endParaRPr lang="uk-UA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2275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decoding radius.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560" y="1137235"/>
                <a:ext cx="3536400" cy="341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det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ln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560" y="1137235"/>
                <a:ext cx="3536400" cy="3416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4495080" y="1289635"/>
                <a:ext cx="3536400" cy="2108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∙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𝑙𝑛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ln</m:t>
                        </m:r>
                        <m:r>
                          <a:rPr lang="en-US" sz="2400" i="1">
                            <a:latin typeface="Cambria Math"/>
                          </a:rPr>
                          <m:t>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𝑙𝑛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den>
                    </m:f>
                  </m:oMath>
                </a14:m>
                <a:endParaRPr lang="en-US" sz="24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ea typeface="Cambria Math"/>
                              </a:rPr>
                              <m:t>ln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⁡(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 marL="114300" indent="0">
                  <a:buFont typeface="Average"/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80" y="1289635"/>
                <a:ext cx="3536400" cy="2108885"/>
              </a:xfrm>
              <a:prstGeom prst="rect">
                <a:avLst/>
              </a:prstGeom>
              <a:blipFill rotWithShape="1">
                <a:blip r:embed="rId3"/>
                <a:stretch>
                  <a:fillRect r="-9294" b="-78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7027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Generalization of DP19. Hopes.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2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/2)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1/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depends on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1/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000" dirty="0"/>
                  <a:t>The more factors m has the smaller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is going to </a:t>
                </a:r>
                <a:r>
                  <a:rPr lang="en-US" sz="2000" dirty="0" smtClean="0"/>
                  <a:t>be</a:t>
                </a:r>
              </a:p>
              <a:p>
                <a:r>
                  <a:rPr lang="en-US" sz="2000" dirty="0" smtClean="0"/>
                  <a:t>Consider a generalization of the lattice from [DP19] with </a:t>
                </a:r>
                <a:endParaRPr lang="en-US" sz="200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pPr marL="114300" indent="0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211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613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Discrete Logarithm Lattices.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3;p20"/>
              <p:cNvSpPr txBox="1">
                <a:spLocks/>
              </p:cNvSpPr>
              <p:nvPr/>
            </p:nvSpPr>
            <p:spPr>
              <a:xfrm>
                <a:off x="464820" y="1149976"/>
                <a:ext cx="393264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/>
                  <a:t>Parameters: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n – lattice dimension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B s. t.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𝑝𝑟𝑖𝑚𝑒𝑠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1149976"/>
                <a:ext cx="3932640" cy="3416400"/>
              </a:xfrm>
              <a:prstGeom prst="rect">
                <a:avLst/>
              </a:prstGeom>
              <a:blipFill rotWithShape="1">
                <a:blip r:embed="rId11"/>
                <a:stretch>
                  <a:fillRect l="-12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24300" y="1152475"/>
                <a:ext cx="515874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Definition: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uk-UA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⋂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24300" y="1152475"/>
                <a:ext cx="5158740" cy="3416400"/>
              </a:xfrm>
              <a:prstGeom prst="rect">
                <a:avLst/>
              </a:prstGeom>
              <a:blipFill rotWithShape="1">
                <a:blip r:embed="rId10"/>
                <a:stretch>
                  <a:fillRect l="-1064" b="-83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15" y="423253"/>
            <a:ext cx="8520600" cy="572700"/>
          </a:xfrm>
        </p:spPr>
        <p:txBody>
          <a:bodyPr/>
          <a:lstStyle/>
          <a:p>
            <a:r>
              <a:rPr lang="en-US" dirty="0" smtClean="0"/>
              <a:t>Dual lattices.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Definition 1: Let L be a lattice then its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dual</a:t>
                </a:r>
                <a:r>
                  <a:rPr lang="en-US" dirty="0" smtClean="0"/>
                  <a:t> is defined as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Definition 2: </a:t>
                </a:r>
              </a:p>
              <a:p>
                <a:pPr marL="114300" indent="0">
                  <a:buNone/>
                </a:pPr>
                <a:r>
                  <a:rPr lang="en-US" dirty="0"/>
                  <a:t>For a </a:t>
                </a:r>
                <a:r>
                  <a:rPr lang="en-US" dirty="0" smtClean="0"/>
                  <a:t>basis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∈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define </a:t>
                </a: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dual basis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dirty="0"/>
                      <m:t> = 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 ∈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as the </a:t>
                </a:r>
                <a:r>
                  <a:rPr lang="en-US" dirty="0"/>
                  <a:t>unique basis that </a:t>
                </a:r>
                <a:r>
                  <a:rPr lang="en-US" dirty="0" smtClean="0"/>
                  <a:t>satisfies:</a:t>
                </a:r>
              </a:p>
              <a:p>
                <a:r>
                  <a:rPr lang="en-US" dirty="0" smtClean="0"/>
                  <a:t>span(D</a:t>
                </a:r>
                <a:r>
                  <a:rPr lang="en-US" dirty="0"/>
                  <a:t>) = </a:t>
                </a:r>
                <a:r>
                  <a:rPr lang="en-US" dirty="0" smtClean="0"/>
                  <a:t>span(B)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Lemma: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dirty="0"/>
                      <m:t> ∈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a parity check matrix of the lattice L, then</a:t>
                </a:r>
                <a:endParaRPr lang="en-US" b="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 is a generating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(row notation).</a:t>
                </a:r>
                <a:endParaRPr lang="uk-UA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4384046" y="2723667"/>
                <a:ext cx="1994983" cy="65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uk-UA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46" y="2723667"/>
                <a:ext cx="1994983" cy="6589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6716487" y="3148209"/>
                <a:ext cx="1436914" cy="1801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uk-UA" sz="2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7" y="3148209"/>
                <a:ext cx="1436914" cy="180190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Complexity and best parameters.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526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Get dual bases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Concatenate them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Eliminate linear dependencies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Transform into the primal basis</a:t>
                </a:r>
              </a:p>
              <a:p>
                <a:pPr marL="285750" lvl="0" indent="-285750">
                  <a:spcAft>
                    <a:spcPts val="1600"/>
                  </a:spcAft>
                </a:pP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endParaRPr dirty="0"/>
              </a:p>
            </p:txBody>
          </p:sp>
        </mc:Choice>
        <mc:Fallback xmlns="">
          <p:sp>
            <p:nvSpPr>
              <p:cNvPr id="121" name="Google Shape;121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5265"/>
              </a:xfrm>
              <a:prstGeom prst="rect">
                <a:avLst/>
              </a:prstGeom>
              <a:blipFill rotWithShape="1">
                <a:blip r:embed="rId4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764280" y="2480310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ight Arrow 5"/>
          <p:cNvSpPr/>
          <p:nvPr/>
        </p:nvSpPr>
        <p:spPr>
          <a:xfrm>
            <a:off x="3764280" y="3030855"/>
            <a:ext cx="141732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ight Arrow 6"/>
          <p:cNvSpPr/>
          <p:nvPr/>
        </p:nvSpPr>
        <p:spPr>
          <a:xfrm>
            <a:off x="3764280" y="3564255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ight Arrow 7"/>
          <p:cNvSpPr/>
          <p:nvPr/>
        </p:nvSpPr>
        <p:spPr>
          <a:xfrm>
            <a:off x="3756660" y="4057650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03;p20"/>
              <p:cNvSpPr txBox="1">
                <a:spLocks/>
              </p:cNvSpPr>
              <p:nvPr/>
            </p:nvSpPr>
            <p:spPr>
              <a:xfrm>
                <a:off x="5402580" y="2285999"/>
                <a:ext cx="3558540" cy="228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discrete logs mod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O(1)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O(poly)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O(poly)</a:t>
                </a:r>
              </a:p>
            </p:txBody>
          </p:sp>
        </mc:Choice>
        <mc:Fallback xmlns="">
          <p:sp>
            <p:nvSpPr>
              <p:cNvPr id="9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80" y="2285999"/>
                <a:ext cx="3558540" cy="2282875"/>
              </a:xfrm>
              <a:prstGeom prst="rect">
                <a:avLst/>
              </a:prstGeom>
              <a:blipFill rotWithShape="1">
                <a:blip r:embed="rId6"/>
                <a:stretch>
                  <a:fillRect l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17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Was it all worth it? Hopes shattered.</a:t>
            </a:r>
            <a:endParaRPr/>
          </a:p>
        </p:txBody>
      </p:sp>
      <p:pic>
        <p:nvPicPr>
          <p:cNvPr id="1026" name="Picture 2" descr="C:\Users\al\Documents\GitHub\lattice_bdd\generalization_integ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1" y="1090068"/>
            <a:ext cx="4857750" cy="362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18</a:t>
            </a:fld>
            <a:endParaRPr lang="uk"/>
          </a:p>
        </p:txBody>
      </p:sp>
      <p:sp>
        <p:nvSpPr>
          <p:cNvPr id="5" name="Google Shape;204;p37"/>
          <p:cNvSpPr txBox="1">
            <a:spLocks noGrp="1"/>
          </p:cNvSpPr>
          <p:nvPr>
            <p:ph type="body" idx="1"/>
          </p:nvPr>
        </p:nvSpPr>
        <p:spPr>
          <a:xfrm>
            <a:off x="6277072" y="968829"/>
            <a:ext cx="2670985" cy="351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</a:t>
            </a:r>
            <a:r>
              <a:rPr lang="en-US" sz="1600" dirty="0" smtClean="0"/>
              <a:t>DP19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Generalization</a:t>
            </a:r>
          </a:p>
        </p:txBody>
      </p:sp>
      <p:sp>
        <p:nvSpPr>
          <p:cNvPr id="3" name="Oval 2"/>
          <p:cNvSpPr/>
          <p:nvPr/>
        </p:nvSpPr>
        <p:spPr>
          <a:xfrm>
            <a:off x="6449786" y="1186543"/>
            <a:ext cx="103414" cy="97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Oval 3"/>
          <p:cNvSpPr/>
          <p:nvPr/>
        </p:nvSpPr>
        <p:spPr>
          <a:xfrm>
            <a:off x="6449787" y="1719943"/>
            <a:ext cx="103414" cy="97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Polynomial Lattices. </a:t>
            </a:r>
            <a:r>
              <a:rPr lang="uk" dirty="0" smtClean="0"/>
              <a:t>Intuition</a:t>
            </a:r>
            <a:r>
              <a:rPr lang="en-US" dirty="0" smtClean="0"/>
              <a:t> and parameters.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3932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Rings of </a:t>
                </a:r>
                <a:r>
                  <a:rPr lang="en-US" dirty="0" smtClean="0"/>
                  <a:t>integers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Primes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dirty="0"/>
              </a:p>
            </p:txBody>
          </p:sp>
        </mc:Choice>
        <mc:Fallback xmlns="">
          <p:sp>
            <p:nvSpPr>
              <p:cNvPr id="139" name="Google Shape;139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39320" cy="3416400"/>
              </a:xfrm>
              <a:prstGeom prst="rect">
                <a:avLst/>
              </a:prstGeom>
              <a:blipFill rotWithShape="1">
                <a:blip r:embed="rId5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39;p26"/>
              <p:cNvSpPr txBox="1">
                <a:spLocks/>
              </p:cNvSpPr>
              <p:nvPr/>
            </p:nvSpPr>
            <p:spPr>
              <a:xfrm>
                <a:off x="4479840" y="1182955"/>
                <a:ext cx="403932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Rings of </a:t>
                </a:r>
                <a:r>
                  <a:rPr lang="en-US" dirty="0" smtClean="0"/>
                  <a:t>polynomials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Irreducible polynomials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39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40" y="1182955"/>
                <a:ext cx="4039320" cy="3416400"/>
              </a:xfrm>
              <a:prstGeom prst="rect">
                <a:avLst/>
              </a:prstGeom>
              <a:blipFill rotWithShape="1">
                <a:blip r:embed="rId6"/>
                <a:stretch>
                  <a:fillRect l="-10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644140" y="12839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ight Arrow 6"/>
          <p:cNvSpPr/>
          <p:nvPr/>
        </p:nvSpPr>
        <p:spPr>
          <a:xfrm>
            <a:off x="2644140" y="18173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ight Arrow 7"/>
          <p:cNvSpPr/>
          <p:nvPr/>
        </p:nvSpPr>
        <p:spPr>
          <a:xfrm>
            <a:off x="2644140" y="235839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ight Arrow 8"/>
          <p:cNvSpPr/>
          <p:nvPr/>
        </p:nvSpPr>
        <p:spPr>
          <a:xfrm>
            <a:off x="2644140" y="2854325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ight Arrow 9"/>
          <p:cNvSpPr/>
          <p:nvPr/>
        </p:nvSpPr>
        <p:spPr>
          <a:xfrm>
            <a:off x="2644140" y="33794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19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Noisy channel communication.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00" y="445025"/>
            <a:ext cx="9002750" cy="5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Formal definition.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Google Shape;145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53886" y="1328058"/>
                <a:ext cx="6890657" cy="35632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</a:rPr>
                      <m:t>ψ</m:t>
                    </m:r>
                    <m:r>
                      <a:rPr lang="en-US" sz="2000" i="1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b>
                              <m:sup/>
                            </m:sSub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]/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))</m:t>
                    </m:r>
                    <m:r>
                      <m:rPr>
                        <m:nor/>
                      </m:rPr>
                      <a:rPr lang="en-US" sz="2000" dirty="0"/>
                      <m:t>\</m:t>
                    </m:r>
                  </m:oMath>
                </a14:m>
                <a:endParaRPr lang="en-US" sz="20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ℤ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</a:rPr>
                          <m:t>=1 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𝑚𝑜𝑑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uk-UA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uk-UA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={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𝑗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i="1">
                        <a:latin typeface="Cambria Math"/>
                      </a:rPr>
                      <m:t>=0(</m:t>
                    </m:r>
                    <m:r>
                      <a:rPr lang="en-US" sz="2000" i="1">
                        <a:latin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−1)}</m:t>
                    </m:r>
                  </m:oMath>
                </a14:m>
                <a:endParaRPr lang="en-US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145" name="Google Shape;145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3886" y="1328058"/>
                <a:ext cx="6890657" cy="3563256"/>
              </a:xfrm>
              <a:prstGeom prst="rect">
                <a:avLst/>
              </a:prstGeom>
              <a:blipFill rotWithShape="1">
                <a:blip r:embed="rId4"/>
                <a:stretch>
                  <a:fillRect t="-10788" b="-44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Parity check matrix of a q-</a:t>
            </a:r>
            <a:r>
              <a:rPr lang="en-US" dirty="0" err="1" smtClean="0"/>
              <a:t>ary</a:t>
            </a:r>
            <a:r>
              <a:rPr lang="en-US" dirty="0" smtClean="0"/>
              <a:t> lattice.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Google Shape;204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 smtClean="0"/>
                  <a:t>Suppose L is defined by its parity check matrix: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L</m:t>
                    </m:r>
                    <m:r>
                      <m:rPr>
                        <m:nor/>
                      </m:rPr>
                      <a:rPr lang="en-US"/>
                      <m:t> =</m:t>
                    </m:r>
                    <m:r>
                      <m:rPr>
                        <m:nor/>
                      </m:rPr>
                      <a:rPr lang="en-US" b="0" i="0" smtClean="0"/>
                      <m:t> {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/>
                      <m:t>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: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Hx</m:t>
                    </m:r>
                    <m:r>
                      <m:rPr>
                        <m:nor/>
                      </m:rPr>
                      <a:rPr lang="en-US" b="0" i="0" smtClean="0"/>
                      <m:t> ≡ 0 (</m:t>
                    </m:r>
                    <m:r>
                      <m:rPr>
                        <m:nor/>
                      </m:rPr>
                      <a:rPr lang="en-US" b="0" i="0" smtClean="0"/>
                      <m:t>mod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q</m:t>
                    </m:r>
                    <m:r>
                      <m:rPr>
                        <m:nor/>
                      </m:rPr>
                      <a:rPr lang="en-US"/>
                      <m:t>)}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| 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Then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rows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=[−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|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are generating vectors reduced modulo q.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Idea(one way):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| 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= 0</a:t>
                </a:r>
              </a:p>
            </p:txBody>
          </p:sp>
        </mc:Choice>
        <mc:Fallback xmlns="">
          <p:sp>
            <p:nvSpPr>
              <p:cNvPr id="204" name="Google Shape;204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Basis computation algorithm</a:t>
            </a:r>
            <a:r>
              <a:rPr lang="uk" dirty="0" smtClean="0"/>
              <a:t>.</a:t>
            </a:r>
            <a:r>
              <a:rPr lang="en-US" dirty="0" smtClean="0"/>
              <a:t> Complexity.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Google Shape;151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r>
                  <a:rPr lang="en-US" dirty="0" smtClean="0"/>
                  <a:t> – parity check repr.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Compute the parity check repr.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Reduce to its systematic form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Obtain lattice generating set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Eliminate linear dependencies</a:t>
                </a:r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1" name="Google Shape;151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 t="-767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1;p28"/>
              <p:cNvSpPr txBox="1">
                <a:spLocks/>
              </p:cNvSpPr>
              <p:nvPr/>
            </p:nvSpPr>
            <p:spPr>
              <a:xfrm>
                <a:off x="4940300" y="2425298"/>
                <a:ext cx="3822700" cy="2314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 </a:t>
                </a:r>
                <a:r>
                  <a:rPr lang="en-US" dirty="0" smtClean="0"/>
                  <a:t>DL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Gaussian elimination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O(1)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Hermit normal form(or LLL)</a:t>
                </a:r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51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2425298"/>
                <a:ext cx="3822700" cy="2314625"/>
              </a:xfrm>
              <a:prstGeom prst="rect">
                <a:avLst/>
              </a:prstGeom>
              <a:blipFill rotWithShape="1">
                <a:blip r:embed="rId5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15715" y="2529840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ight Arrow 5"/>
          <p:cNvSpPr/>
          <p:nvPr/>
        </p:nvSpPr>
        <p:spPr>
          <a:xfrm>
            <a:off x="3815714" y="3072765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ight Arrow 6"/>
          <p:cNvSpPr/>
          <p:nvPr/>
        </p:nvSpPr>
        <p:spPr>
          <a:xfrm>
            <a:off x="3815715" y="3559750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ight Arrow 7"/>
          <p:cNvSpPr/>
          <p:nvPr/>
        </p:nvSpPr>
        <p:spPr>
          <a:xfrm>
            <a:off x="3815713" y="4072890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Complexity and parameters.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dirty="0" smtClean="0"/>
                  <a:t> must be polynomial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 smtClean="0"/>
                  <a:t> for DL computation.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/>
                  <a:t> to have enough irreducible polynomials of degree d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Our choice: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=2,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Gives the decoding radius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𝒍𝒐𝒈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7" name="Google Shape;157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23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Modifying the decoding algorithm</a:t>
            </a:r>
            <a:r>
              <a:rPr lang="uk" dirty="0" smtClean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50850"/>
                <a:ext cx="4247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coordinate </a:t>
                </a:r>
                <a:r>
                  <a:rPr lang="en-US" dirty="0" smtClean="0"/>
                  <a:t>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Reduce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mod m)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Reconstruct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𝑱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𝐦𝐨𝐝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Factorize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Subtract </a:t>
                </a:r>
                <a:r>
                  <a:rPr lang="en-US" dirty="0" smtClean="0"/>
                  <a:t> v </a:t>
                </a:r>
                <a:r>
                  <a:rPr lang="en-US" dirty="0"/>
                  <a:t>= t - 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3" name="Google Shape;163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50850"/>
                <a:ext cx="4247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63;p30"/>
              <p:cNvSpPr txBox="1">
                <a:spLocks/>
              </p:cNvSpPr>
              <p:nvPr/>
            </p:nvSpPr>
            <p:spPr>
              <a:xfrm>
                <a:off x="4686300" y="1279475"/>
                <a:ext cx="4247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coordinate </a:t>
                </a:r>
                <a:r>
                  <a:rPr lang="en-US" dirty="0" smtClean="0"/>
                  <a:t>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Reduce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ar-AE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Reconstruct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ar-AE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𝑱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ar-AE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𝐦𝐨𝐝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𝐜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Factorize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ar-AE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ar-AE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ar-AE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ar-AE" dirty="0" smtClean="0"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Subtract </a:t>
                </a:r>
                <a:r>
                  <a:rPr lang="en-US" dirty="0" smtClean="0"/>
                  <a:t> v </a:t>
                </a:r>
                <a:r>
                  <a:rPr lang="en-US" dirty="0"/>
                  <a:t>= t - e</a:t>
                </a:r>
              </a:p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63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279475"/>
                <a:ext cx="4247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t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24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Rational Function Reconstruction. An Insight.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Google Shape;210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 ≡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Find: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</m:t>
                    </m:r>
                    <m:r>
                      <a:rPr lang="en-US" b="0" i="0" dirty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t</m:t>
                    </m:r>
                    <m:r>
                      <a:rPr lang="en-US" b="0" i="0" dirty="0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Consider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Extended Euclidean Algorithm </a:t>
                </a:r>
                <a:r>
                  <a:rPr lang="en-US" dirty="0" smtClean="0"/>
                  <a:t>of g and f.  It gives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𝑔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 smtClean="0"/>
                  <a:t> In fact it gives many such triplets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b="1" dirty="0" smtClean="0"/>
                  <a:t>Lemma:  </a:t>
                </a: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deg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there exist a unique row of Extended Euclidean Algorithm 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10" name="Google Shape;210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5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Decoding radius comparison.</a:t>
            </a:r>
            <a:endParaRPr/>
          </a:p>
        </p:txBody>
      </p:sp>
      <p:pic>
        <p:nvPicPr>
          <p:cNvPr id="1026" name="Picture 2" descr="C:\Users\al\Documents\GitHub\lattice_bdd\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143000"/>
            <a:ext cx="496325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26</a:t>
            </a:fld>
            <a:endParaRPr lang="uk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032443" y="48551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0000000-1234-1234-1234-123412341234}" type="slidenum">
              <a:rPr lang="uk" smtClean="0"/>
              <a:pPr/>
              <a:t>26</a:t>
            </a:fld>
            <a:endParaRPr lang="uk"/>
          </a:p>
        </p:txBody>
      </p:sp>
      <p:sp>
        <p:nvSpPr>
          <p:cNvPr id="6" name="Google Shape;204;p37"/>
          <p:cNvSpPr txBox="1">
            <a:spLocks noGrp="1"/>
          </p:cNvSpPr>
          <p:nvPr>
            <p:ph type="body" idx="1"/>
          </p:nvPr>
        </p:nvSpPr>
        <p:spPr>
          <a:xfrm>
            <a:off x="5819265" y="1143000"/>
            <a:ext cx="2670985" cy="351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</a:t>
            </a:r>
            <a:r>
              <a:rPr lang="en-US" sz="1600" dirty="0" smtClean="0"/>
              <a:t>DP19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Generalization</a:t>
            </a:r>
          </a:p>
        </p:txBody>
      </p:sp>
      <p:sp>
        <p:nvSpPr>
          <p:cNvPr id="7" name="Oval 6"/>
          <p:cNvSpPr/>
          <p:nvPr/>
        </p:nvSpPr>
        <p:spPr>
          <a:xfrm>
            <a:off x="5991979" y="1360714"/>
            <a:ext cx="103414" cy="97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Oval 7"/>
          <p:cNvSpPr/>
          <p:nvPr/>
        </p:nvSpPr>
        <p:spPr>
          <a:xfrm>
            <a:off x="5991980" y="1894114"/>
            <a:ext cx="103414" cy="97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SageMath Implementation Runtimes.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11379"/>
              </p:ext>
            </p:extLst>
          </p:nvPr>
        </p:nvGraphicFramePr>
        <p:xfrm>
          <a:off x="1084489" y="1087664"/>
          <a:ext cx="6953250" cy="2451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650"/>
                <a:gridCol w="1390650"/>
                <a:gridCol w="1390650"/>
                <a:gridCol w="1390650"/>
                <a:gridCol w="139065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Dimension: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uk-UA" dirty="0"/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k=5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50.9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3035.1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(50.5m)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Step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4*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47.5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3013.4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 k=20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13.6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2198.1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(36.6m)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Step 4*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2177.01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Polynomials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6.7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28.3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63.9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122.03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4351"/>
              </p:ext>
            </p:extLst>
          </p:nvPr>
        </p:nvGraphicFramePr>
        <p:xfrm>
          <a:off x="1084488" y="3604533"/>
          <a:ext cx="694372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8745"/>
                <a:gridCol w="1388745"/>
                <a:gridCol w="1388745"/>
                <a:gridCol w="1388745"/>
                <a:gridCol w="1388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</a:t>
                      </a:r>
                      <a:r>
                        <a:rPr lang="en-US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k=20</a:t>
                      </a:r>
                      <a:r>
                        <a:rPr lang="en-US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Polynomials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0.009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Google Shape;210;p38"/>
          <p:cNvSpPr txBox="1">
            <a:spLocks noGrp="1"/>
          </p:cNvSpPr>
          <p:nvPr>
            <p:ph type="body" idx="1"/>
          </p:nvPr>
        </p:nvSpPr>
        <p:spPr>
          <a:xfrm>
            <a:off x="1055914" y="4461732"/>
            <a:ext cx="6988629" cy="48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* Step 4 refers to the transformation of dual basis to the primal basis.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27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LLXY17 Encryption </a:t>
            </a:r>
            <a:r>
              <a:rPr lang="uk" dirty="0" smtClean="0"/>
              <a:t>scheme</a:t>
            </a:r>
            <a:r>
              <a:rPr lang="en-US" dirty="0" smtClean="0"/>
              <a:t>(Simplified)</a:t>
            </a:r>
            <a:r>
              <a:rPr lang="uk" dirty="0" smtClean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3936450" cy="170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Public key:  G – basis of the lattice L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Private key: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87" name="Google Shape;187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3936450" cy="1708200"/>
              </a:xfrm>
              <a:prstGeom prst="rect">
                <a:avLst/>
              </a:prstGeom>
              <a:blipFill rotWithShape="1"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7;p34"/>
              <p:cNvSpPr txBox="1">
                <a:spLocks/>
              </p:cNvSpPr>
              <p:nvPr/>
            </p:nvSpPr>
            <p:spPr>
              <a:xfrm>
                <a:off x="4400550" y="1152475"/>
                <a:ext cx="4419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Encryption</a:t>
                </a:r>
                <a:r>
                  <a:rPr lang="en-US" dirty="0" smtClean="0"/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{0,1}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𝐺𝑚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Decryption</a:t>
                </a:r>
                <a:r>
                  <a:rPr lang="en-US" dirty="0" smtClean="0"/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Decode the error using the algorithm above.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Multiply  by the inverse of G.</a:t>
                </a:r>
              </a:p>
            </p:txBody>
          </p:sp>
        </mc:Choice>
        <mc:Fallback xmlns="">
          <p:sp>
            <p:nvSpPr>
              <p:cNvPr id="4" name="Google Shape;18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1152475"/>
                <a:ext cx="4419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241" r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laque 1"/>
          <p:cNvSpPr/>
          <p:nvPr/>
        </p:nvSpPr>
        <p:spPr>
          <a:xfrm>
            <a:off x="457201" y="2962275"/>
            <a:ext cx="3390900" cy="1606600"/>
          </a:xfrm>
          <a:prstGeom prst="plaqu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Google Shape;187;p34"/>
          <p:cNvSpPr txBox="1">
            <a:spLocks/>
          </p:cNvSpPr>
          <p:nvPr/>
        </p:nvSpPr>
        <p:spPr>
          <a:xfrm>
            <a:off x="692289" y="3336950"/>
            <a:ext cx="29207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Needs encoding to provide semantic security!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28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Improvements.(WIP)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With our improvement to the decoding algorithm, we can decode errors of different sign!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provides better security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Experiments show that we can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times improvement for n </a:t>
                </a:r>
                <a:r>
                  <a:rPr lang="en-US" dirty="0"/>
                  <a:t>= 1000</a:t>
                </a:r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3" name="Google Shape;193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29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Lattices?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69" y="4619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/>
          <p:cNvSpPr txBox="1">
            <a:spLocks/>
          </p:cNvSpPr>
          <p:nvPr/>
        </p:nvSpPr>
        <p:spPr>
          <a:xfrm>
            <a:off x="476455" y="1498784"/>
            <a:ext cx="3279113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We assume that received message is not further than half of the minimal distance between points in the lattice from its origin.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75350" y="208500"/>
            <a:ext cx="8520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6300" dirty="0"/>
              <a:t>Thank you!</a:t>
            </a:r>
            <a:endParaRPr sz="6300" dirty="0"/>
          </a:p>
        </p:txBody>
      </p:sp>
      <p:pic>
        <p:nvPicPr>
          <p:cNvPr id="4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00" y="418750"/>
            <a:ext cx="8848224" cy="49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Lattices!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173" y="2962190"/>
                <a:ext cx="3765000" cy="1217924"/>
              </a:xfrm>
            </p:spPr>
            <p:txBody>
              <a:bodyPr/>
              <a:lstStyle/>
              <a:p>
                <a:r>
                  <a:rPr lang="en-US" sz="2000" dirty="0" smtClean="0"/>
                  <a:t>represented by a basis </a:t>
                </a:r>
              </a:p>
              <a:p>
                <a:pPr marL="11430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L</m:t>
                    </m:r>
                    <m:r>
                      <m:rPr>
                        <m:nor/>
                      </m:rPr>
                      <a:rPr lang="en-US" sz="2000"/>
                      <m:t> = { </m:t>
                    </m:r>
                    <m:r>
                      <m:rPr>
                        <m:nor/>
                      </m:rPr>
                      <a:rPr lang="en-US" sz="2000" b="0" i="0" smtClean="0"/>
                      <m:t>Gx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 b="0" i="0" smtClean="0"/>
                      <m:t>| </m:t>
                    </m:r>
                    <m:r>
                      <m:rPr>
                        <m:nor/>
                      </m:rPr>
                      <a:rPr lang="en-US" sz="2000"/>
                      <m:t>x</m:t>
                    </m:r>
                    <m:r>
                      <m:rPr>
                        <m:nor/>
                      </m:rPr>
                      <a:rPr lang="en-US" sz="2000"/>
                      <m:t> ∈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sz="2000"/>
                      <m:t>}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173" y="2962190"/>
                <a:ext cx="3765000" cy="1217924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1355" y="39044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4</a:t>
            </a:fld>
            <a:endParaRPr lang="u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2;p15"/>
              <p:cNvSpPr txBox="1">
                <a:spLocks/>
              </p:cNvSpPr>
              <p:nvPr/>
            </p:nvSpPr>
            <p:spPr>
              <a:xfrm>
                <a:off x="465572" y="1253990"/>
                <a:ext cx="3279113" cy="17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r>
                  <a:rPr lang="en-US" sz="2400" dirty="0" smtClean="0"/>
                  <a:t>discrete</a:t>
                </a:r>
                <a:endParaRPr lang="en-US" sz="2400" dirty="0"/>
              </a:p>
              <a:p>
                <a:r>
                  <a:rPr lang="en-US" sz="2400" dirty="0"/>
                  <a:t>additive</a:t>
                </a:r>
              </a:p>
              <a:p>
                <a:r>
                  <a:rPr lang="en-US" sz="2400" dirty="0"/>
                  <a:t>subgroup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Google Shape;72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2" y="1253990"/>
                <a:ext cx="3279113" cy="1708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What do we need to exchange messages</a:t>
            </a:r>
            <a:r>
              <a:rPr lang="uk" dirty="0" smtClean="0"/>
              <a:t>?</a:t>
            </a:r>
            <a:endParaRPr dirty="0"/>
          </a:p>
        </p:txBody>
      </p:sp>
      <p:sp>
        <p:nvSpPr>
          <p:cNvPr id="6" name="Google Shape;79;p16"/>
          <p:cNvSpPr txBox="1">
            <a:spLocks/>
          </p:cNvSpPr>
          <p:nvPr/>
        </p:nvSpPr>
        <p:spPr>
          <a:xfrm>
            <a:off x="311700" y="1152475"/>
            <a:ext cx="380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b="1" dirty="0" smtClean="0"/>
              <a:t>Sender: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 the basis of the lattice we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only once)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 Encode a message as a lattice point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Transmit the message through the channel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/>
          </a:p>
        </p:txBody>
      </p:sp>
      <p:sp>
        <p:nvSpPr>
          <p:cNvPr id="7" name="Google Shape;79;p16"/>
          <p:cNvSpPr txBox="1">
            <a:spLocks/>
          </p:cNvSpPr>
          <p:nvPr/>
        </p:nvSpPr>
        <p:spPr>
          <a:xfrm>
            <a:off x="4628327" y="1152475"/>
            <a:ext cx="380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b="1" dirty="0" smtClean="0"/>
              <a:t>Receiver: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 the basis of the lattice we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(only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once)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Find the closest lattice point to the received one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Decode the original message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uk" dirty="0" smtClean="0"/>
              <a:t>BDD</a:t>
            </a:r>
            <a:r>
              <a:rPr lang="en-US" dirty="0" smtClean="0"/>
              <a:t>,</a:t>
            </a:r>
            <a:r>
              <a:rPr lang="uk" dirty="0" smtClean="0"/>
              <a:t> SVP</a:t>
            </a:r>
            <a:r>
              <a:rPr lang="en-US" dirty="0" smtClean="0"/>
              <a:t> </a:t>
            </a:r>
            <a:r>
              <a:rPr lang="uk" dirty="0" smtClean="0"/>
              <a:t>and </a:t>
            </a:r>
            <a:r>
              <a:rPr lang="uk" dirty="0"/>
              <a:t>Minkowski’s bound.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Distance Decoding(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b="1" dirty="0" smtClean="0"/>
                  <a:t>):</a:t>
                </a:r>
                <a:endParaRPr lang="en-US" i="1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Given a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 find a lattice point closest to t.  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Promise: The distance between t and  L is not greater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i="1" dirty="0" smtClean="0">
                    <a:ea typeface="Cambria Math"/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In our setting: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  <a:blipFill rotWithShape="1">
                <a:blip r:embed="rId5"/>
                <a:stretch>
                  <a:fillRect l="-1199" r="-1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9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9485" y="45582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SVP, BDD and Minkowski’s bound.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</a:t>
                </a:r>
                <a:r>
                  <a:rPr lang="en-US" b="1" dirty="0"/>
                  <a:t>D</a:t>
                </a:r>
                <a:r>
                  <a:rPr lang="en-US" b="1" dirty="0" smtClean="0"/>
                  <a:t>istance Decoding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/>
                  <a:t>Shortest Vector </a:t>
                </a:r>
                <a:r>
                  <a:rPr lang="en-US" b="1" dirty="0" smtClean="0"/>
                  <a:t>Problem(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b="1" dirty="0" smtClean="0"/>
                  <a:t>):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Given a lattice find its shortest vector.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Considered to be a </a:t>
                </a:r>
                <a:r>
                  <a:rPr lang="en-US" b="1" i="1" dirty="0" smtClean="0"/>
                  <a:t>hard </a:t>
                </a:r>
                <a:r>
                  <a:rPr lang="en-US" i="1" dirty="0" smtClean="0"/>
                  <a:t>problem for a random lattice of large dimension. </a:t>
                </a:r>
                <a:endParaRPr i="1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  <a:blipFill rotWithShape="1">
                <a:blip r:embed="rId5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10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0324" y="2926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60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SVP, BDD and Minkowski’s bound.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4062592" cy="37896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</a:t>
                </a:r>
                <a:r>
                  <a:rPr lang="en-US" b="1" dirty="0"/>
                  <a:t>D</a:t>
                </a:r>
                <a:r>
                  <a:rPr lang="en-US" b="1" dirty="0" smtClean="0"/>
                  <a:t>istance Decoding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/>
                  <a:t>Shortest Vector </a:t>
                </a:r>
                <a:r>
                  <a:rPr lang="en-US" b="1" dirty="0" smtClean="0"/>
                  <a:t>Problem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Minkowski’s bound: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Normalized decoding radius: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uk-UA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4062592" cy="3789639"/>
              </a:xfrm>
              <a:prstGeom prst="rect">
                <a:avLst/>
              </a:prstGeom>
              <a:blipFill rotWithShape="1">
                <a:blip r:embed="rId6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109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5009" y="2766320"/>
            <a:ext cx="481601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8</a:t>
            </a:fld>
            <a:endParaRPr lang="uk"/>
          </a:p>
        </p:txBody>
      </p:sp>
      <p:pic>
        <p:nvPicPr>
          <p:cNvPr id="7" name="Google Shape;109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5496" y="-317059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921829" y="3603171"/>
            <a:ext cx="1404257" cy="76471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studies our work is based on.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D</a:t>
            </a:r>
            <a:r>
              <a:rPr lang="en-US" dirty="0" smtClean="0"/>
              <a:t>P19] :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Polynomial </a:t>
            </a:r>
            <a:r>
              <a:rPr lang="en-US" dirty="0"/>
              <a:t>Time Bounded Distance Decoding near Minkowski’s Bound in Discrete Logarithm </a:t>
            </a:r>
            <a:r>
              <a:rPr lang="en-US" dirty="0" smtClean="0"/>
              <a:t>Lattices </a:t>
            </a:r>
          </a:p>
          <a:p>
            <a:pPr marL="114300" indent="0">
              <a:buNone/>
            </a:pPr>
            <a:r>
              <a:rPr lang="en-US" i="1" dirty="0" smtClean="0"/>
              <a:t>Léo </a:t>
            </a:r>
            <a:r>
              <a:rPr lang="en-US" i="1" dirty="0"/>
              <a:t>Ducas and Cécile </a:t>
            </a:r>
            <a:r>
              <a:rPr lang="en-US" i="1" dirty="0" smtClean="0"/>
              <a:t>Pierrot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[LLXY17]:</a:t>
            </a:r>
          </a:p>
          <a:p>
            <a:pPr marL="114300" indent="0">
              <a:buNone/>
            </a:pPr>
            <a:r>
              <a:rPr lang="en-US" dirty="0" smtClean="0"/>
              <a:t>On </a:t>
            </a:r>
            <a:r>
              <a:rPr lang="en-US" dirty="0"/>
              <a:t>the closest </a:t>
            </a:r>
            <a:r>
              <a:rPr lang="en-US" dirty="0" smtClean="0"/>
              <a:t>vector </a:t>
            </a:r>
            <a:r>
              <a:rPr lang="en-US" dirty="0"/>
              <a:t>problem for lattices constructed from polynomials and their </a:t>
            </a:r>
            <a:r>
              <a:rPr lang="en-US" dirty="0" smtClean="0"/>
              <a:t>cryptographic applications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r>
              <a:rPr lang="en-US" i="1" dirty="0"/>
              <a:t>Zhe Li, San Ling, Chaoping Xing, and Sze Ling </a:t>
            </a:r>
            <a:r>
              <a:rPr lang="en-US" i="1" dirty="0" smtClean="0"/>
              <a:t>Yeo</a:t>
            </a:r>
            <a:endParaRPr lang="uk-U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149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2821</Words>
  <Application>Microsoft Office PowerPoint</Application>
  <PresentationFormat>On-screen Show (16:9)</PresentationFormat>
  <Paragraphs>267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Average</vt:lpstr>
      <vt:lpstr>Oswald</vt:lpstr>
      <vt:lpstr>Slate</vt:lpstr>
      <vt:lpstr>Comparing Lattice Families for Bounded Distance Decoding near Minkowski’s Bound.</vt:lpstr>
      <vt:lpstr>Noisy channel communication.</vt:lpstr>
      <vt:lpstr>Lattices?</vt:lpstr>
      <vt:lpstr>Lattices!</vt:lpstr>
      <vt:lpstr>What do we need to exchange messages?</vt:lpstr>
      <vt:lpstr>BDD, SVP and Minkowski’s bound.</vt:lpstr>
      <vt:lpstr>SVP, BDD and Minkowski’s bound.</vt:lpstr>
      <vt:lpstr>SVP, BDD and Minkowski’s bound.</vt:lpstr>
      <vt:lpstr>Main studies our work is based on.</vt:lpstr>
      <vt:lpstr>Our Goals.</vt:lpstr>
      <vt:lpstr>DP19 Lattice.</vt:lpstr>
      <vt:lpstr>The Decoding Algorithm</vt:lpstr>
      <vt:lpstr>Normalized decoding radius.</vt:lpstr>
      <vt:lpstr>Generalization of DP19. Hopes.</vt:lpstr>
      <vt:lpstr>Discrete Logarithm Lattices.</vt:lpstr>
      <vt:lpstr>Dual lattices.</vt:lpstr>
      <vt:lpstr>Complexity and best parameters.</vt:lpstr>
      <vt:lpstr>Was it all worth it? Hopes shattered.</vt:lpstr>
      <vt:lpstr>Polynomial Lattices. Intuition and parameters.</vt:lpstr>
      <vt:lpstr>Formal definition.</vt:lpstr>
      <vt:lpstr>Parity check matrix of a q-ary lattice.</vt:lpstr>
      <vt:lpstr>Basis computation algorithm. Complexity.</vt:lpstr>
      <vt:lpstr>Complexity and parameters.</vt:lpstr>
      <vt:lpstr>Modifying the decoding algorithm.</vt:lpstr>
      <vt:lpstr>Rational Function Reconstruction. An Insight.</vt:lpstr>
      <vt:lpstr>Decoding radius comparison.</vt:lpstr>
      <vt:lpstr>SageMath Implementation Runtimes.</vt:lpstr>
      <vt:lpstr>LLXY17 Encryption scheme(Simplified).</vt:lpstr>
      <vt:lpstr>Improvements.(WIP)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Lattice Families for Bounded Distance Decoding near Minkowski’s Bound.</dc:title>
  <dc:creator>al</dc:creator>
  <cp:lastModifiedBy>al</cp:lastModifiedBy>
  <cp:revision>63</cp:revision>
  <cp:lastPrinted>2020-07-23T14:17:15Z</cp:lastPrinted>
  <dcterms:modified xsi:type="dcterms:W3CDTF">2020-07-23T17:34:36Z</dcterms:modified>
</cp:coreProperties>
</file>