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88" r:id="rId5"/>
    <p:sldId id="259" r:id="rId6"/>
    <p:sldId id="260" r:id="rId7"/>
    <p:sldId id="284" r:id="rId8"/>
    <p:sldId id="283" r:id="rId9"/>
    <p:sldId id="289" r:id="rId10"/>
    <p:sldId id="261" r:id="rId11"/>
    <p:sldId id="263" r:id="rId12"/>
    <p:sldId id="287" r:id="rId13"/>
    <p:sldId id="286" r:id="rId14"/>
    <p:sldId id="285" r:id="rId15"/>
    <p:sldId id="262" r:id="rId16"/>
    <p:sldId id="290" r:id="rId17"/>
    <p:sldId id="266" r:id="rId18"/>
    <p:sldId id="268" r:id="rId19"/>
    <p:sldId id="269" r:id="rId20"/>
    <p:sldId id="270" r:id="rId21"/>
    <p:sldId id="280" r:id="rId22"/>
    <p:sldId id="271" r:id="rId23"/>
    <p:sldId id="272" r:id="rId24"/>
    <p:sldId id="273" r:id="rId25"/>
    <p:sldId id="281" r:id="rId26"/>
    <p:sldId id="275" r:id="rId27"/>
    <p:sldId id="276" r:id="rId28"/>
    <p:sldId id="277" r:id="rId29"/>
    <p:sldId id="278" r:id="rId30"/>
    <p:sldId id="279" r:id="rId31"/>
  </p:sldIdLst>
  <p:sldSz cx="9144000" cy="5143500" type="screen16x9"/>
  <p:notesSz cx="6858000" cy="9144000"/>
  <p:embeddedFontLst>
    <p:embeddedFont>
      <p:font typeface="Oswald" panose="020B0604020202020204" charset="-52"/>
      <p:regular r:id="rId33"/>
      <p:bold r:id="rId34"/>
    </p:embeddedFont>
    <p:embeddedFont>
      <p:font typeface="Average" panose="020B0604020202020204" charset="0"/>
      <p:regular r:id="rId35"/>
    </p:embeddedFont>
    <p:embeddedFont>
      <p:font typeface="Cambria Math" panose="02040503050406030204" pitchFamily="18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>
        <p:scale>
          <a:sx n="70" d="100"/>
          <a:sy n="70" d="100"/>
        </p:scale>
        <p:origin x="-1814" y="-7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48616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c6b5988a2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c6b5988a2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c6b5988a2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c6b5988a2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c6b5988a2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c6b5988a2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c6b5988a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c6b5988a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c6b5988a2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c6b5988a2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c6b5988a2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c6b5988a2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c6b5988a2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c6b5988a2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c6b5988a2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c6b5988a2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c6b5988a2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c6b5988a2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c6b5988a2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c6b5988a2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c6b5988a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c6b5988a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c6b5988a2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c6b5988a2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c6b5988a2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c6b5988a2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c6b5988a2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c6b5988a2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c6b5988a2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c6b5988a2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c6b5988a2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c6b5988a2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c6b5988a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c6b5988a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c6b5988a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c6b5988a2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c6b5988a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c6b5988a2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c6b5988a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c6b5988a2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c6b5988a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c6b5988a2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c6b5988a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c6b5988a2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c6b5988a2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c6b5988a2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500" dirty="0"/>
              <a:t>Comparing Lattice Families for Bounded Distance Decoding near Minkowski’s Bound.</a:t>
            </a:r>
            <a:endParaRPr sz="35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By Sasha Lapiha under </a:t>
            </a:r>
            <a:r>
              <a:rPr lang="en-US" dirty="0"/>
              <a:t>supervision of </a:t>
            </a:r>
            <a:r>
              <a:rPr lang="en-US" dirty="0"/>
              <a:t>Léo </a:t>
            </a:r>
            <a:r>
              <a:rPr lang="en-US" dirty="0"/>
              <a:t>Ducas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Our Goals.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spcAft>
                <a:spcPts val="1600"/>
              </a:spcAft>
              <a:buFont typeface="+mj-lt"/>
              <a:buAutoNum type="arabicPeriod"/>
            </a:pPr>
            <a:r>
              <a:rPr lang="en-US" dirty="0" smtClean="0"/>
              <a:t>Consider </a:t>
            </a:r>
            <a:r>
              <a:rPr lang="en-US" dirty="0" smtClean="0"/>
              <a:t>two </a:t>
            </a:r>
            <a:r>
              <a:rPr lang="en-US" dirty="0" smtClean="0"/>
              <a:t>different families </a:t>
            </a:r>
            <a:r>
              <a:rPr lang="en-US" dirty="0" smtClean="0"/>
              <a:t>of </a:t>
            </a:r>
            <a:r>
              <a:rPr lang="en-US" dirty="0" smtClean="0"/>
              <a:t>lattices.</a:t>
            </a:r>
            <a:r>
              <a:rPr lang="en-US" dirty="0"/>
              <a:t> </a:t>
            </a:r>
            <a:r>
              <a:rPr lang="en-US" dirty="0" smtClean="0"/>
              <a:t>Compare them to [DP19] concerning: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Decoding radius they offer</a:t>
            </a:r>
          </a:p>
          <a:p>
            <a:pPr marL="342900">
              <a:spcAft>
                <a:spcPts val="1600"/>
              </a:spcAft>
              <a:buFont typeface="+mj-lt"/>
              <a:buAutoNum type="arabicPeriod" startAt="2"/>
            </a:pPr>
            <a:r>
              <a:rPr lang="en-US" dirty="0" smtClean="0"/>
              <a:t>Implement the algorithms in SageMath to compare: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Speed of the basis computation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Speed of the decoding</a:t>
            </a:r>
          </a:p>
          <a:p>
            <a:pPr marL="342900">
              <a:spcAft>
                <a:spcPts val="1600"/>
              </a:spcAft>
              <a:buFont typeface="+mj-lt"/>
              <a:buAutoNum type="arabicPeriod" startAt="3"/>
            </a:pPr>
            <a:r>
              <a:rPr lang="en-US" dirty="0" smtClean="0"/>
              <a:t>Improve the security of </a:t>
            </a:r>
            <a:r>
              <a:rPr lang="en-US" dirty="0" smtClean="0"/>
              <a:t>[LLXY17]</a:t>
            </a:r>
          </a:p>
          <a:p>
            <a:pPr marL="0" indent="0">
              <a:spcAft>
                <a:spcPts val="1600"/>
              </a:spcAft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10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DP19 Lattice.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Google Shape;103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44190" y="1291490"/>
                <a:ext cx="5652951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Definition:</a:t>
                </a:r>
                <a:r>
                  <a:rPr lang="en-US" dirty="0"/>
                  <a:t> 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/>
                  <a:t>C</a:t>
                </a:r>
                <a:r>
                  <a:rPr lang="en-US" dirty="0" smtClean="0"/>
                  <a:t>onsider </a:t>
                </a:r>
                <a:r>
                  <a:rPr lang="en-US" dirty="0"/>
                  <a:t>a group morphism</a:t>
                </a:r>
                <a:r>
                  <a:rPr lang="en-US" dirty="0" smtClean="0"/>
                  <a:t>: 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ψ</m:t>
                    </m:r>
                    <m:r>
                      <a:rPr lang="en-US" b="0" i="1" smtClean="0">
                        <a:latin typeface="Cambria Math"/>
                      </a:rPr>
                      <m:t>: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ℤ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ℤ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lvl="0" indent="0">
                  <a:spcAft>
                    <a:spcPts val="1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↦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\</a:t>
                </a:r>
                <a:endParaRPr lang="en-US" dirty="0" smtClean="0"/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ker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ψ</m:t>
                            </m:r>
                          </m:e>
                        </m:d>
                      </m:e>
                    </m:func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b="0" dirty="0" smtClean="0"/>
                  <a:t>    </a:t>
                </a:r>
                <a:endParaRPr lang="en-US" dirty="0" smtClean="0"/>
              </a:p>
            </p:txBody>
          </p:sp>
        </mc:Choice>
        <mc:Fallback>
          <p:sp>
            <p:nvSpPr>
              <p:cNvPr id="103" name="Google Shape;103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44190" y="1291490"/>
                <a:ext cx="5652951" cy="3416400"/>
              </a:xfrm>
              <a:prstGeom prst="rect">
                <a:avLst/>
              </a:prstGeom>
              <a:blipFill rotWithShape="1">
                <a:blip r:embed="rId3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Google Shape;103;p20"/>
              <p:cNvSpPr txBox="1">
                <a:spLocks/>
              </p:cNvSpPr>
              <p:nvPr/>
            </p:nvSpPr>
            <p:spPr>
              <a:xfrm>
                <a:off x="186331" y="1411404"/>
                <a:ext cx="3932640" cy="15508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m </a:t>
                </a:r>
                <a:r>
                  <a:rPr lang="en-US" dirty="0" smtClean="0"/>
                  <a:t>-  a prime power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B s. t.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𝑝𝑟𝑖𝑚𝑒𝑠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: 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 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19" name="Google Shape;103;p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31" y="1411404"/>
                <a:ext cx="3932640" cy="1550871"/>
              </a:xfrm>
              <a:prstGeom prst="rect">
                <a:avLst/>
              </a:prstGeom>
              <a:blipFill rotWithShape="1">
                <a:blip r:embed="rId4"/>
                <a:stretch>
                  <a:fillRect l="-1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11</a:t>
            </a:fld>
            <a:endParaRPr lang="uk"/>
          </a:p>
        </p:txBody>
      </p:sp>
      <p:sp>
        <p:nvSpPr>
          <p:cNvPr id="6" name="Plaque 5"/>
          <p:cNvSpPr/>
          <p:nvPr/>
        </p:nvSpPr>
        <p:spPr>
          <a:xfrm>
            <a:off x="457201" y="2962275"/>
            <a:ext cx="3390900" cy="1606600"/>
          </a:xfrm>
          <a:prstGeom prst="plaqu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103;p20"/>
              <p:cNvSpPr txBox="1">
                <a:spLocks/>
              </p:cNvSpPr>
              <p:nvPr/>
            </p:nvSpPr>
            <p:spPr>
              <a:xfrm>
                <a:off x="685800" y="3058684"/>
                <a:ext cx="3037113" cy="14137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:pPr marL="0" indent="0">
                  <a:spcAft>
                    <a:spcPts val="1600"/>
                  </a:spcAft>
                  <a:buFont typeface="Average"/>
                  <a:buNone/>
                </a:pPr>
                <a:r>
                  <a:rPr lang="en-US" dirty="0" smtClean="0"/>
                  <a:t>This is parity check representation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/>
                            <m:t>x</m:t>
                          </m:r>
                          <m:r>
                            <m:rPr>
                              <m:nor/>
                            </m:rPr>
                            <a:rPr lang="en-US"/>
                            <m:t> ∈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𝐻𝑥</m:t>
                      </m:r>
                      <m:r>
                        <a:rPr lang="en-US" b="0" i="1" smtClean="0">
                          <a:latin typeface="Cambria Math"/>
                        </a:rPr>
                        <m:t> 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𝑚𝑜𝑑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7" name="Google Shape;103;p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058684"/>
                <a:ext cx="3037113" cy="1413782"/>
              </a:xfrm>
              <a:prstGeom prst="rect">
                <a:avLst/>
              </a:prstGeom>
              <a:blipFill rotWithShape="1">
                <a:blip r:embed="rId5"/>
                <a:stretch>
                  <a:fillRect l="-18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343400" y="3765575"/>
                <a:ext cx="5018314" cy="39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>
                    <a:solidFill>
                      <a:schemeClr val="accent3"/>
                    </a:solidFill>
                    <a:ea typeface="Average"/>
                    <a:cs typeface="Average"/>
                    <a:sym typeface="Average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accent3"/>
                        </a:solidFill>
                        <a:latin typeface="Cambria Math"/>
                        <a:ea typeface="Average"/>
                        <a:cs typeface="Average"/>
                        <a:sym typeface="Average"/>
                      </a:rPr>
                      <m:t>={</m:t>
                    </m:r>
                    <m:r>
                      <a:rPr lang="en-US" sz="1800" i="1">
                        <a:solidFill>
                          <a:schemeClr val="accent3"/>
                        </a:solidFill>
                        <a:latin typeface="Cambria Math"/>
                        <a:ea typeface="Average"/>
                        <a:cs typeface="Average"/>
                        <a:sym typeface="Average"/>
                      </a:rPr>
                      <m:t>𝑥</m:t>
                    </m:r>
                    <m:r>
                      <a:rPr lang="en-US" sz="1800" i="1">
                        <a:solidFill>
                          <a:schemeClr val="accent3"/>
                        </a:solidFill>
                        <a:latin typeface="Cambria Math"/>
                        <a:ea typeface="Average"/>
                        <a:cs typeface="Average"/>
                        <a:sym typeface="Average"/>
                      </a:rPr>
                      <m:t>∈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accent3"/>
                            </a:solidFill>
                            <a:latin typeface="Cambria Math"/>
                            <a:ea typeface="Average"/>
                            <a:cs typeface="Average"/>
                            <a:sym typeface="Average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accent3"/>
                            </a:solidFill>
                            <a:latin typeface="Cambria Math"/>
                            <a:ea typeface="Average"/>
                            <a:cs typeface="Average"/>
                            <a:sym typeface="Average"/>
                          </a:rPr>
                          <m:t>ℤ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accent3"/>
                            </a:solidFill>
                            <a:latin typeface="Cambria Math"/>
                            <a:ea typeface="Average"/>
                            <a:cs typeface="Average"/>
                            <a:sym typeface="Average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solidFill>
                          <a:schemeClr val="accent3"/>
                        </a:solidFill>
                        <a:latin typeface="Cambria Math"/>
                        <a:ea typeface="Average"/>
                        <a:cs typeface="Average"/>
                        <a:sym typeface="Average"/>
                      </a:rPr>
                      <m:t>:</m:t>
                    </m:r>
                    <m:nary>
                      <m:naryPr>
                        <m:chr m:val="∑"/>
                        <m:ctrlPr>
                          <a:rPr lang="en-US" sz="1800" i="1">
                            <a:solidFill>
                              <a:schemeClr val="accent3"/>
                            </a:solidFill>
                            <a:latin typeface="Cambria Math"/>
                            <a:ea typeface="Average"/>
                            <a:cs typeface="Average"/>
                            <a:sym typeface="Average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chemeClr val="accent3"/>
                            </a:solidFill>
                            <a:latin typeface="Cambria Math"/>
                            <a:ea typeface="Average"/>
                            <a:cs typeface="Average"/>
                            <a:sym typeface="Average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chemeClr val="accent3"/>
                            </a:solidFill>
                            <a:latin typeface="Cambria Math"/>
                            <a:ea typeface="Average"/>
                            <a:cs typeface="Average"/>
                            <a:sym typeface="Average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accent3"/>
                            </a:solidFill>
                            <a:latin typeface="Cambria Math"/>
                            <a:ea typeface="Average"/>
                            <a:cs typeface="Average"/>
                            <a:sym typeface="Average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accent3"/>
                            </a:solidFill>
                            <a:latin typeface="Cambria Math"/>
                            <a:ea typeface="Average"/>
                            <a:cs typeface="Average"/>
                            <a:sym typeface="Average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accent3"/>
                                </a:solidFill>
                                <a:latin typeface="Cambria Math"/>
                                <a:ea typeface="Average"/>
                                <a:cs typeface="Average"/>
                                <a:sym typeface="Average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Average"/>
                                    <a:cs typeface="Average"/>
                                    <a:sym typeface="Average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Average"/>
                                    <a:cs typeface="Average"/>
                                    <a:sym typeface="Average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Average"/>
                                    <a:cs typeface="Average"/>
                                    <a:sym typeface="Average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accent3"/>
                                </a:solidFill>
                                <a:latin typeface="Cambria Math"/>
                                <a:ea typeface="Average"/>
                                <a:cs typeface="Average"/>
                                <a:sym typeface="Average"/>
                              </a:rPr>
                              <m:t>∙</m:t>
                            </m:r>
                            <m:r>
                              <a:rPr lang="en-US" sz="1800" i="1">
                                <a:solidFill>
                                  <a:schemeClr val="accent3"/>
                                </a:solidFill>
                                <a:latin typeface="Cambria Math"/>
                                <a:ea typeface="Average"/>
                                <a:cs typeface="Average"/>
                                <a:sym typeface="Average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accent3"/>
                                </a:solidFill>
                                <a:latin typeface="Cambria Math"/>
                                <a:ea typeface="Average"/>
                                <a:cs typeface="Average"/>
                                <a:sym typeface="Average"/>
                              </a:rPr>
                              <m:t>𝛽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solidFill>
                                  <a:schemeClr val="accent3"/>
                                </a:solidFill>
                                <a:latin typeface="Cambria Math"/>
                                <a:ea typeface="Average"/>
                                <a:cs typeface="Average"/>
                                <a:sym typeface="Average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Average"/>
                                    <a:cs typeface="Average"/>
                                    <a:sym typeface="Average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Average"/>
                                    <a:cs typeface="Average"/>
                                    <a:sym typeface="Average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Average"/>
                                    <a:cs typeface="Average"/>
                                    <a:sym typeface="Average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800" i="1">
                        <a:solidFill>
                          <a:schemeClr val="accent3"/>
                        </a:solidFill>
                        <a:latin typeface="Cambria Math"/>
                        <a:ea typeface="Average"/>
                        <a:cs typeface="Average"/>
                        <a:sym typeface="Average"/>
                      </a:rPr>
                      <m:t>=</m:t>
                    </m:r>
                    <m:r>
                      <a:rPr lang="en-US" sz="1800" i="1">
                        <a:solidFill>
                          <a:schemeClr val="accent3"/>
                        </a:solidFill>
                        <a:latin typeface="Cambria Math"/>
                        <a:ea typeface="Average"/>
                        <a:cs typeface="Average"/>
                        <a:sym typeface="Average"/>
                      </a:rPr>
                      <m:t>0</m:t>
                    </m:r>
                    <m:r>
                      <a:rPr lang="en-US" sz="1800" i="1">
                        <a:solidFill>
                          <a:schemeClr val="accent3"/>
                        </a:solidFill>
                        <a:latin typeface="Cambria Math"/>
                        <a:ea typeface="Average"/>
                        <a:cs typeface="Average"/>
                        <a:sym typeface="Average"/>
                      </a:rPr>
                      <m:t>(</m:t>
                    </m:r>
                    <m:r>
                      <a:rPr lang="en-US" sz="1800" i="1">
                        <a:solidFill>
                          <a:schemeClr val="accent3"/>
                        </a:solidFill>
                        <a:latin typeface="Cambria Math"/>
                        <a:ea typeface="Average"/>
                        <a:cs typeface="Average"/>
                        <a:sym typeface="Average"/>
                      </a:rPr>
                      <m:t>𝑚𝑜𝑑</m:t>
                    </m:r>
                    <m:r>
                      <a:rPr lang="en-US" sz="1800" i="1">
                        <a:solidFill>
                          <a:schemeClr val="accent3"/>
                        </a:solidFill>
                        <a:latin typeface="Cambria Math"/>
                        <a:ea typeface="Average"/>
                        <a:cs typeface="Average"/>
                        <a:sym typeface="Average"/>
                      </a:rPr>
                      <m:t> </m:t>
                    </m:r>
                    <m:r>
                      <a:rPr lang="en-US" sz="1800" i="1">
                        <a:solidFill>
                          <a:schemeClr val="accent3"/>
                        </a:solidFill>
                        <a:latin typeface="Cambria Math"/>
                        <a:ea typeface="Average"/>
                        <a:cs typeface="Average"/>
                        <a:sym typeface="Average"/>
                      </a:rPr>
                      <m:t>𝜑</m:t>
                    </m:r>
                    <m:r>
                      <a:rPr lang="en-US" sz="1800" i="1">
                        <a:solidFill>
                          <a:schemeClr val="accent3"/>
                        </a:solidFill>
                        <a:latin typeface="Cambria Math"/>
                        <a:ea typeface="Average"/>
                        <a:cs typeface="Average"/>
                        <a:sym typeface="Average"/>
                      </a:rPr>
                      <m:t>(</m:t>
                    </m:r>
                    <m:r>
                      <a:rPr lang="en-US" sz="1800" i="1">
                        <a:solidFill>
                          <a:schemeClr val="accent3"/>
                        </a:solidFill>
                        <a:latin typeface="Cambria Math"/>
                        <a:ea typeface="Average"/>
                        <a:cs typeface="Average"/>
                        <a:sym typeface="Average"/>
                      </a:rPr>
                      <m:t>𝑚</m:t>
                    </m:r>
                    <m:r>
                      <a:rPr lang="en-US" sz="1800" i="1">
                        <a:solidFill>
                          <a:schemeClr val="accent3"/>
                        </a:solidFill>
                        <a:latin typeface="Cambria Math"/>
                        <a:ea typeface="Average"/>
                        <a:cs typeface="Average"/>
                        <a:sym typeface="Average"/>
                      </a:rPr>
                      <m:t>))}</m:t>
                    </m:r>
                  </m:oMath>
                </a14:m>
                <a:endParaRPr lang="uk-UA" sz="1800" i="1" dirty="0">
                  <a:solidFill>
                    <a:schemeClr val="accent3"/>
                  </a:solidFill>
                  <a:latin typeface="Cambria Math"/>
                  <a:ea typeface="Average"/>
                  <a:cs typeface="Average"/>
                  <a:sym typeface="Average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765575"/>
                <a:ext cx="5018314" cy="394082"/>
              </a:xfrm>
              <a:prstGeom prst="rect">
                <a:avLst/>
              </a:prstGeom>
              <a:blipFill rotWithShape="1">
                <a:blip r:embed="rId6"/>
                <a:stretch>
                  <a:fillRect t="-112500" b="-17187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754086" y="3363686"/>
            <a:ext cx="1589314" cy="598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Decoding Algorithm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dirty="0" smtClean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Output: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.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𝑟</m:t>
                    </m:r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pPr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Round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coordinate wise.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Compute and </a:t>
                </a:r>
                <a:r>
                  <a:rPr lang="en-US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reduce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en-US" dirty="0">
                        <a:latin typeface="Cambria Math"/>
                        <a:ea typeface="Cambria Math"/>
                      </a:rPr>
                      <m:t>∙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en-US" i="1">
                        <a:latin typeface="Cambria Math"/>
                        <a:ea typeface="Cambria Math"/>
                      </a:rPr>
                      <m:t>≡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(mod m</a:t>
                </a:r>
                <a:r>
                  <a:rPr lang="en-US" dirty="0" smtClean="0"/>
                  <a:t>).</a:t>
                </a:r>
                <a:endParaRPr lang="en-US" dirty="0" smtClean="0"/>
              </a:p>
              <a:p>
                <a:pPr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Reconstruct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supHide m:val="on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supHide m:val="on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𝐽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nary>
                      </m:den>
                    </m:f>
                    <m:r>
                      <a:rPr lang="en-US" b="0" i="0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mod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m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so every exponent is positive.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Factorize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𝐼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𝐽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by trial </a:t>
                </a:r>
                <a:r>
                  <a:rPr lang="en-US" dirty="0" smtClean="0"/>
                  <a:t>division.</a:t>
                </a:r>
                <a:endParaRPr lang="en-US" dirty="0" smtClean="0"/>
              </a:p>
              <a:p>
                <a:pPr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Subtract</a:t>
                </a:r>
                <a:r>
                  <a:rPr lang="en-US" dirty="0" smtClean="0"/>
                  <a:t> v = t </a:t>
                </a:r>
                <a:r>
                  <a:rPr lang="en-US" dirty="0" smtClean="0"/>
                  <a:t>– e.</a:t>
                </a:r>
                <a:endParaRPr lang="en-US" dirty="0" smtClean="0"/>
              </a:p>
              <a:p>
                <a:pPr>
                  <a:buFont typeface="+mj-lt"/>
                  <a:buAutoNum type="arabicPeriod"/>
                </a:pPr>
                <a:endParaRPr lang="uk-UA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12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222757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decoding radius.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34560" y="1137235"/>
                <a:ext cx="3536400" cy="3416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uk-UA" sz="3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sz="32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𝑟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det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⁡(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𝐿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 smtClean="0"/>
              </a:p>
              <a:p>
                <a:pPr marL="11430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ln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⁡(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/>
                          </a:rPr>
                          <m:t>/</m:t>
                        </m:r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/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  <a:ea typeface="Cambria Math"/>
                          </a:rPr>
                          <m:t>ln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⁡(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 smtClean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indent="0">
                  <a:buNone/>
                </a:pPr>
                <a:endParaRPr lang="uk-UA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4560" y="1137235"/>
                <a:ext cx="3536400" cy="34164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/>
              <p:cNvSpPr txBox="1">
                <a:spLocks/>
              </p:cNvSpPr>
              <p:nvPr/>
            </p:nvSpPr>
            <p:spPr>
              <a:xfrm>
                <a:off x="4495080" y="1289635"/>
                <a:ext cx="3536400" cy="21088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𝐵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~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∙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𝑙𝑛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ln</m:t>
                        </m:r>
                        <m:r>
                          <a:rPr lang="en-US" sz="2400" i="1">
                            <a:latin typeface="Cambria Math"/>
                          </a:rPr>
                          <m:t>⁡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𝑞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 − 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/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  <a:ea typeface="Cambria Math"/>
                          </a:rPr>
                          <m:t>ln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⁡(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𝑙𝑛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))</m:t>
                        </m:r>
                      </m:den>
                    </m:f>
                  </m:oMath>
                </a14:m>
                <a:endParaRPr lang="en-US" sz="240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  <a:ea typeface="Cambria Math"/>
                              </a:rPr>
                              <m:t>ln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⁡(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 smtClean="0"/>
              </a:p>
              <a:p>
                <a:pPr marL="114300" indent="0">
                  <a:buFont typeface="Average"/>
                  <a:buNone/>
                </a:pPr>
                <a:endParaRPr lang="uk-UA" dirty="0"/>
              </a:p>
            </p:txBody>
          </p:sp>
        </mc:Choice>
        <mc:Fallback xmlns="">
          <p:sp>
            <p:nvSpPr>
              <p:cNvPr id="4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080" y="1289635"/>
                <a:ext cx="3536400" cy="2108885"/>
              </a:xfrm>
              <a:prstGeom prst="rect">
                <a:avLst/>
              </a:prstGeom>
              <a:blipFill rotWithShape="1">
                <a:blip r:embed="rId3"/>
                <a:stretch>
                  <a:fillRect r="-9294" b="-78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13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70279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" dirty="0"/>
              <a:t>Generalization of DP19. Hopes.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73521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ln</m:t>
                        </m:r>
                        <m:r>
                          <a:rPr lang="en-US" sz="2000" i="1">
                            <a:latin typeface="Cambria Math"/>
                          </a:rPr>
                          <m:t>⁡(</m:t>
                        </m:r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  <m:r>
                          <a:rPr lang="en-US" sz="2000" i="1">
                            <a:latin typeface="Cambria Math"/>
                          </a:rPr>
                          <m:t>/2)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1/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  <a:ea typeface="Cambria Math"/>
                          </a:rPr>
                          <m:t>ln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⁡(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depends on the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ln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⁡(</m:t>
                        </m:r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1/</m:t>
                            </m:r>
                            <m: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n-US" sz="2000" dirty="0"/>
                  <a:t>The more factors m has the smaller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𝜑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is going to </a:t>
                </a:r>
                <a:r>
                  <a:rPr lang="en-US" sz="2000" dirty="0" smtClean="0"/>
                  <a:t>be</a:t>
                </a:r>
              </a:p>
              <a:p>
                <a:r>
                  <a:rPr lang="en-US" sz="2000" dirty="0" smtClean="0"/>
                  <a:t>Consider a generalization of the lattice from [DP19] with </a:t>
                </a:r>
                <a:endParaRPr lang="en-US" sz="2000" i="1" dirty="0">
                  <a:latin typeface="Cambria Math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𝑚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pPr marL="114300" indent="0">
                  <a:buNone/>
                </a:pPr>
                <a:endParaRPr lang="en-US" sz="2000" dirty="0"/>
              </a:p>
              <a:p>
                <a:pPr marL="114300" indent="0">
                  <a:buNone/>
                </a:pPr>
                <a:endParaRPr lang="en-US" sz="2000" dirty="0" smtClean="0"/>
              </a:p>
              <a:p>
                <a:pPr marL="114300" indent="0">
                  <a:buNone/>
                </a:pPr>
                <a:endParaRPr lang="uk-UA" sz="2000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735211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14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46130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Discrete Logarithm Lattices.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103;p20"/>
              <p:cNvSpPr txBox="1">
                <a:spLocks/>
              </p:cNvSpPr>
              <p:nvPr/>
            </p:nvSpPr>
            <p:spPr>
              <a:xfrm>
                <a:off x="464820" y="1149976"/>
                <a:ext cx="3932640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:pPr marL="0" indent="0">
                  <a:spcAft>
                    <a:spcPts val="1600"/>
                  </a:spcAft>
                  <a:buFont typeface="Average"/>
                  <a:buNone/>
                </a:pPr>
                <a:r>
                  <a:rPr lang="en-US" dirty="0" smtClean="0"/>
                  <a:t>Parameters: 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n – lattice dimension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m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B s. t.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𝑝𝑟𝑖𝑚𝑒𝑠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 ∀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 ≤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4" name="Google Shape;103;p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" y="1149976"/>
                <a:ext cx="3932640" cy="3416400"/>
              </a:xfrm>
              <a:prstGeom prst="rect">
                <a:avLst/>
              </a:prstGeom>
              <a:blipFill rotWithShape="1">
                <a:blip r:embed="rId3"/>
                <a:stretch>
                  <a:fillRect l="-12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103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924300" y="1152475"/>
                <a:ext cx="515874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Definition: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ψ</m:t>
                    </m:r>
                    <m:r>
                      <a:rPr lang="en-US" b="0" i="1" smtClean="0">
                        <a:latin typeface="Cambria Math"/>
                      </a:rPr>
                      <m:t>: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ℤ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ℤ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 ~ 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ℤ</m:t>
                            </m:r>
                            <m:r>
                              <a:rPr lang="en-US" i="1">
                                <a:latin typeface="Cambria Math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ℤ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nary>
                  </m:oMath>
                </a14:m>
                <a:endParaRPr lang="en-US" i="1" dirty="0" smtClean="0">
                  <a:latin typeface="Cambria Math"/>
                  <a:ea typeface="Cambria Math"/>
                </a:endParaRP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↦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ker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ψ</m:t>
                            </m:r>
                          </m:e>
                        </m:d>
                      </m:e>
                    </m:func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={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ℤ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nary>
                      <m:naryPr>
                        <m:chr m:val="∏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en-US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𝑚𝑜𝑑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endParaRPr lang="uk-UA" dirty="0" smtClean="0"/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uk-UA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= </m:t>
                    </m:r>
                    <m:nary>
                      <m:naryPr>
                        <m:chr m:val="⋂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0" lvl="0" indent="0">
                  <a:spcAft>
                    <a:spcPts val="1600"/>
                  </a:spcAft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5" name="Google Shape;103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24300" y="1152475"/>
                <a:ext cx="5158740" cy="3416400"/>
              </a:xfrm>
              <a:prstGeom prst="rect">
                <a:avLst/>
              </a:prstGeom>
              <a:blipFill rotWithShape="1">
                <a:blip r:embed="rId4"/>
                <a:stretch>
                  <a:fillRect l="-1064" b="-839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15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15" y="423253"/>
            <a:ext cx="8520600" cy="572700"/>
          </a:xfrm>
        </p:spPr>
        <p:txBody>
          <a:bodyPr/>
          <a:lstStyle/>
          <a:p>
            <a:r>
              <a:rPr lang="en-US" dirty="0" smtClean="0"/>
              <a:t>Dual lattices.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dirty="0" smtClean="0"/>
                  <a:t>Definition 1: Let L be a lattice then its </a:t>
                </a:r>
                <a:r>
                  <a:rPr lang="en-US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dual</a:t>
                </a:r>
                <a:r>
                  <a:rPr lang="en-US" dirty="0" smtClean="0"/>
                  <a:t> is defined as</a:t>
                </a:r>
              </a:p>
              <a:p>
                <a:pPr marL="11430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𝑠𝑝𝑎𝑛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: 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ℤ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Definition 2: </a:t>
                </a:r>
              </a:p>
              <a:p>
                <a:pPr marL="114300" indent="0">
                  <a:buNone/>
                </a:pPr>
                <a:r>
                  <a:rPr lang="en-US" dirty="0"/>
                  <a:t>For a </a:t>
                </a:r>
                <a:r>
                  <a:rPr lang="en-US" dirty="0" smtClean="0"/>
                  <a:t>basis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B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dirty="0"/>
                      <m:t>= (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</a:rPr>
                      <m:t>, </m:t>
                    </m:r>
                    <m:r>
                      <a:rPr lang="en-US" b="0" i="1" dirty="0" smtClean="0">
                        <a:latin typeface="Cambria Math"/>
                      </a:rPr>
                      <m:t>…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dirty="0"/>
                      <m:t>∈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define </a:t>
                </a:r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dual basis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/>
                      </a:rPr>
                      <m:t>D</m:t>
                    </m:r>
                    <m:r>
                      <m:rPr>
                        <m:nor/>
                      </m:rPr>
                      <a:rPr lang="en-US" dirty="0"/>
                      <m:t> = (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latin typeface="Cambria Math"/>
                      </a:rPr>
                      <m:t>, </m:t>
                    </m:r>
                    <m:r>
                      <a:rPr lang="en-US" i="1" dirty="0">
                        <a:latin typeface="Cambria Math"/>
                      </a:rPr>
                      <m:t>…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∈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𝑚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as the </a:t>
                </a:r>
                <a:r>
                  <a:rPr lang="en-US" dirty="0"/>
                  <a:t>unique basis that </a:t>
                </a:r>
                <a:r>
                  <a:rPr lang="en-US" dirty="0" smtClean="0"/>
                  <a:t>satisfies:</a:t>
                </a:r>
              </a:p>
              <a:p>
                <a:r>
                  <a:rPr lang="en-US" dirty="0" smtClean="0"/>
                  <a:t>span(D</a:t>
                </a:r>
                <a:r>
                  <a:rPr lang="en-US" dirty="0"/>
                  <a:t>) = </a:t>
                </a:r>
                <a:r>
                  <a:rPr lang="en-US" dirty="0" smtClean="0"/>
                  <a:t>span(B)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</m:oMath>
                </a14:m>
                <a:endParaRPr lang="en-US" b="0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Lemma: 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/>
                      </a:rPr>
                      <m:t>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∈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𝑚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is a parity check matrix of the lattice L, then</a:t>
                </a:r>
                <a:endParaRPr lang="en-US" b="0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 is a generating 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(row notation).</a:t>
                </a:r>
                <a:endParaRPr lang="uk-UA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16</a:t>
            </a:fld>
            <a:endParaRPr lang="u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2"/>
              <p:cNvSpPr txBox="1">
                <a:spLocks/>
              </p:cNvSpPr>
              <p:nvPr/>
            </p:nvSpPr>
            <p:spPr>
              <a:xfrm>
                <a:off x="4384046" y="2723667"/>
                <a:ext cx="1994983" cy="6589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/>
                      </a:rPr>
                      <m:t>𝐷</m:t>
                    </m:r>
                    <m:r>
                      <a:rPr lang="en-US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/>
                      </a:rPr>
                      <m:t>𝐵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/>
                          </a:rPr>
                          <m:t>𝐵</m:t>
                        </m:r>
                        <m:r>
                          <a:rPr lang="en-US" b="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</a:t>
                </a:r>
                <a:endParaRPr lang="uk-UA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046" y="2723667"/>
                <a:ext cx="1994983" cy="6589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2"/>
              <p:cNvSpPr txBox="1">
                <a:spLocks/>
              </p:cNvSpPr>
              <p:nvPr/>
            </p:nvSpPr>
            <p:spPr>
              <a:xfrm>
                <a:off x="6716487" y="3148209"/>
                <a:ext cx="1436914" cy="18019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200" i="1">
                                  <a:solidFill>
                                    <a:schemeClr val="accent5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accent5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solidFill>
                                        <a:schemeClr val="accent5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accent5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/>
                                    </a:rPr>
                                    <m:t>𝑞</m:t>
                                  </m:r>
                                </m:den>
                              </m:f>
                            </m:num>
                            <m:den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accent5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accent5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accent5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uk-UA" sz="22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487" y="3148209"/>
                <a:ext cx="1436914" cy="180190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38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Complexity and best parameters.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Google Shape;121;p2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62526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: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𝑙𝑜𝑔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𝑚𝑜𝑑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/>
                  <a:t>Get dual bases for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/>
                  <a:t>Concatenate them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/>
                  <a:t>Eliminate linear dependencies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/>
                  <a:t>Transform into the primal basis</a:t>
                </a:r>
              </a:p>
              <a:p>
                <a:pPr marL="285750" lvl="0" indent="-285750">
                  <a:spcAft>
                    <a:spcPts val="1600"/>
                  </a:spcAft>
                </a:pPr>
                <a:endParaRPr lang="en-US" dirty="0"/>
              </a:p>
              <a:p>
                <a:pPr marL="285750" indent="-285750">
                  <a:spcAft>
                    <a:spcPts val="1600"/>
                  </a:spcAft>
                </a:pPr>
                <a:endParaRPr dirty="0"/>
              </a:p>
            </p:txBody>
          </p:sp>
        </mc:Choice>
        <mc:Fallback xmlns="">
          <p:sp>
            <p:nvSpPr>
              <p:cNvPr id="121" name="Google Shape;121;p2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625265"/>
              </a:xfrm>
              <a:prstGeom prst="rect">
                <a:avLst/>
              </a:prstGeom>
              <a:blipFill rotWithShape="1">
                <a:blip r:embed="rId4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/>
          <p:cNvSpPr/>
          <p:nvPr/>
        </p:nvSpPr>
        <p:spPr>
          <a:xfrm>
            <a:off x="3764280" y="2480310"/>
            <a:ext cx="142494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Right Arrow 5"/>
          <p:cNvSpPr/>
          <p:nvPr/>
        </p:nvSpPr>
        <p:spPr>
          <a:xfrm>
            <a:off x="3764280" y="3030855"/>
            <a:ext cx="141732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Right Arrow 6"/>
          <p:cNvSpPr/>
          <p:nvPr/>
        </p:nvSpPr>
        <p:spPr>
          <a:xfrm>
            <a:off x="3764280" y="3564255"/>
            <a:ext cx="142494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Right Arrow 7"/>
          <p:cNvSpPr/>
          <p:nvPr/>
        </p:nvSpPr>
        <p:spPr>
          <a:xfrm>
            <a:off x="3756660" y="4057650"/>
            <a:ext cx="142494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103;p20"/>
              <p:cNvSpPr txBox="1">
                <a:spLocks/>
              </p:cNvSpPr>
              <p:nvPr/>
            </p:nvSpPr>
            <p:spPr>
              <a:xfrm>
                <a:off x="5402580" y="2285999"/>
                <a:ext cx="3558540" cy="2282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:pPr marL="0" indent="0">
                  <a:spcAft>
                    <a:spcPts val="1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discrete logs mod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𝜑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O(1)</a:t>
                </a:r>
                <a:endParaRPr lang="en-US" dirty="0" smtClean="0"/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O(poly)</a:t>
                </a:r>
                <a:endParaRPr lang="en-US" dirty="0" smtClean="0"/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O(poly)</a:t>
                </a:r>
                <a:endParaRPr lang="en-US" dirty="0" smtClean="0"/>
              </a:p>
            </p:txBody>
          </p:sp>
        </mc:Choice>
        <mc:Fallback>
          <p:sp>
            <p:nvSpPr>
              <p:cNvPr id="9" name="Google Shape;103;p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80" y="2285999"/>
                <a:ext cx="3558540" cy="2282875"/>
              </a:xfrm>
              <a:prstGeom prst="rect">
                <a:avLst/>
              </a:prstGeom>
              <a:blipFill rotWithShape="1">
                <a:blip r:embed="rId5"/>
                <a:stretch>
                  <a:fillRect l="-13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17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Was it all worth it? Hopes shattered.</a:t>
            </a:r>
            <a:endParaRPr/>
          </a:p>
        </p:txBody>
      </p:sp>
      <p:pic>
        <p:nvPicPr>
          <p:cNvPr id="1026" name="Picture 2" descr="C:\Users\al\Documents\GitHub\lattice_bdd\generalization_integ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111" y="1090068"/>
            <a:ext cx="4857750" cy="362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18</a:t>
            </a:fld>
            <a:endParaRPr lang="uk"/>
          </a:p>
        </p:txBody>
      </p:sp>
      <p:sp>
        <p:nvSpPr>
          <p:cNvPr id="5" name="Google Shape;204;p37"/>
          <p:cNvSpPr txBox="1">
            <a:spLocks noGrp="1"/>
          </p:cNvSpPr>
          <p:nvPr>
            <p:ph type="body" idx="1"/>
          </p:nvPr>
        </p:nvSpPr>
        <p:spPr>
          <a:xfrm>
            <a:off x="6277072" y="968829"/>
            <a:ext cx="2670985" cy="3517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 smtClean="0"/>
              <a:t>     </a:t>
            </a:r>
            <a:r>
              <a:rPr lang="en-US" sz="1600" dirty="0" smtClean="0"/>
              <a:t>DP19</a:t>
            </a:r>
            <a:endParaRPr lang="en-US" sz="1600" dirty="0"/>
          </a:p>
          <a:p>
            <a:pPr marL="0" indent="0">
              <a:spcAft>
                <a:spcPts val="1600"/>
              </a:spcAft>
              <a:buNone/>
            </a:pPr>
            <a:r>
              <a:rPr lang="en-US" dirty="0" smtClean="0"/>
              <a:t> </a:t>
            </a:r>
            <a:r>
              <a:rPr lang="en-US" dirty="0" smtClean="0"/>
              <a:t>    Generalization</a:t>
            </a:r>
          </a:p>
        </p:txBody>
      </p:sp>
      <p:sp>
        <p:nvSpPr>
          <p:cNvPr id="3" name="Oval 2"/>
          <p:cNvSpPr/>
          <p:nvPr/>
        </p:nvSpPr>
        <p:spPr>
          <a:xfrm>
            <a:off x="6449786" y="1186543"/>
            <a:ext cx="103414" cy="979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Oval 3"/>
          <p:cNvSpPr/>
          <p:nvPr/>
        </p:nvSpPr>
        <p:spPr>
          <a:xfrm>
            <a:off x="6449787" y="1719943"/>
            <a:ext cx="103414" cy="9797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Polynomial Lattices. </a:t>
            </a:r>
            <a:r>
              <a:rPr lang="uk" dirty="0" smtClean="0"/>
              <a:t>Intuition</a:t>
            </a:r>
            <a:r>
              <a:rPr lang="en-US" dirty="0" smtClean="0"/>
              <a:t> and parameters.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Google Shape;139;p2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403932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1600"/>
                  </a:spcAft>
                </a:pPr>
                <a:r>
                  <a:rPr lang="en-US" dirty="0"/>
                  <a:t>Rings of </a:t>
                </a:r>
                <a:r>
                  <a:rPr lang="en-US" dirty="0" smtClean="0"/>
                  <a:t>integers</a:t>
                </a:r>
                <a:endParaRPr lang="en-US" i="1" dirty="0" smtClean="0">
                  <a:latin typeface="Cambria Math"/>
                  <a:ea typeface="Cambria Math"/>
                </a:endParaRPr>
              </a:p>
              <a:p>
                <a:pPr marL="285750" indent="-285750">
                  <a:spcAft>
                    <a:spcPts val="1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ℤ</m:t>
                        </m:r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ℤ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Primes</a:t>
                </a:r>
              </a:p>
              <a:p>
                <a:pPr marL="285750" indent="-285750">
                  <a:spcAft>
                    <a:spcPts val="1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ℤ</m:t>
                        </m:r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ℤ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285750" indent="-285750">
                  <a:spcAft>
                    <a:spcPts val="16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spcAft>
                    <a:spcPts val="1600"/>
                  </a:spcAft>
                  <a:buNone/>
                </a:pPr>
                <a:endParaRPr lang="en-US" dirty="0" smtClean="0"/>
              </a:p>
              <a:p>
                <a:pPr marL="285750" indent="-285750">
                  <a:spcAft>
                    <a:spcPts val="1600"/>
                  </a:spcAft>
                </a:pPr>
                <a:endParaRPr lang="en-US" dirty="0"/>
              </a:p>
              <a:p>
                <a:pPr marL="285750" indent="-285750">
                  <a:spcAft>
                    <a:spcPts val="1600"/>
                  </a:spcAft>
                </a:pPr>
                <a:endParaRPr lang="en-US" dirty="0" smtClean="0"/>
              </a:p>
              <a:p>
                <a:pPr marL="285750" indent="-285750">
                  <a:spcAft>
                    <a:spcPts val="1600"/>
                  </a:spcAft>
                </a:pPr>
                <a:endParaRPr dirty="0"/>
              </a:p>
            </p:txBody>
          </p:sp>
        </mc:Choice>
        <mc:Fallback>
          <p:sp>
            <p:nvSpPr>
              <p:cNvPr id="139" name="Google Shape;139;p2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4039320" cy="3416400"/>
              </a:xfrm>
              <a:prstGeom prst="rect">
                <a:avLst/>
              </a:prstGeom>
              <a:blipFill rotWithShape="1">
                <a:blip r:embed="rId3"/>
                <a:stretch>
                  <a:fillRect l="-90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139;p26"/>
              <p:cNvSpPr txBox="1">
                <a:spLocks/>
              </p:cNvSpPr>
              <p:nvPr/>
            </p:nvSpPr>
            <p:spPr>
              <a:xfrm>
                <a:off x="4479840" y="1182955"/>
                <a:ext cx="4039320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:pPr marL="285750" indent="-285750">
                  <a:spcAft>
                    <a:spcPts val="1600"/>
                  </a:spcAft>
                </a:pPr>
                <a:r>
                  <a:rPr lang="en-US" dirty="0"/>
                  <a:t>Rings of </a:t>
                </a:r>
                <a:r>
                  <a:rPr lang="en-US" dirty="0" smtClean="0"/>
                  <a:t>polynomials</a:t>
                </a:r>
                <a:endParaRPr lang="en-US" i="1" dirty="0" smtClean="0">
                  <a:latin typeface="Cambria Math"/>
                  <a:ea typeface="Cambria Math"/>
                </a:endParaRPr>
              </a:p>
              <a:p>
                <a:pPr marL="285750" indent="-285750">
                  <a:spcAft>
                    <a:spcPts val="1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sub>
                          <m:sup/>
                        </m:sSubSup>
                        <m:r>
                          <a:rPr lang="en-US" i="1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]/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))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Irreducible polynomials</a:t>
                </a:r>
              </a:p>
              <a:p>
                <a:pPr marL="285750" indent="-285750">
                  <a:spcAft>
                    <a:spcPts val="16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−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sub>
                          <m:sup/>
                        </m:sSubSup>
                        <m:r>
                          <a:rPr lang="en-US" i="1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]/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))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285750" indent="-285750">
                  <a:spcAft>
                    <a:spcPts val="16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 smtClean="0"/>
              </a:p>
              <a:p>
                <a:pPr marL="285750" indent="-285750">
                  <a:spcAft>
                    <a:spcPts val="1600"/>
                  </a:spcAft>
                </a:pPr>
                <a:endParaRPr lang="en-US" dirty="0" smtClean="0"/>
              </a:p>
              <a:p>
                <a:pPr marL="285750" indent="-285750">
                  <a:spcAft>
                    <a:spcPts val="1600"/>
                  </a:spcAft>
                </a:pPr>
                <a:endParaRPr lang="en-US" dirty="0" smtClean="0"/>
              </a:p>
              <a:p>
                <a:pPr marL="285750" indent="-285750">
                  <a:spcAft>
                    <a:spcPts val="1600"/>
                  </a:spcAft>
                </a:pPr>
                <a:endParaRPr lang="en-US" dirty="0"/>
              </a:p>
            </p:txBody>
          </p:sp>
        </mc:Choice>
        <mc:Fallback>
          <p:sp>
            <p:nvSpPr>
              <p:cNvPr id="4" name="Google Shape;139;p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840" y="1182955"/>
                <a:ext cx="4039320" cy="3416400"/>
              </a:xfrm>
              <a:prstGeom prst="rect">
                <a:avLst/>
              </a:prstGeom>
              <a:blipFill rotWithShape="1">
                <a:blip r:embed="rId4"/>
                <a:stretch>
                  <a:fillRect l="-10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2644140" y="1283970"/>
            <a:ext cx="1424940" cy="28575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Right Arrow 6"/>
          <p:cNvSpPr/>
          <p:nvPr/>
        </p:nvSpPr>
        <p:spPr>
          <a:xfrm>
            <a:off x="2644140" y="1817370"/>
            <a:ext cx="1424940" cy="28575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Right Arrow 7"/>
          <p:cNvSpPr/>
          <p:nvPr/>
        </p:nvSpPr>
        <p:spPr>
          <a:xfrm>
            <a:off x="2644140" y="2358390"/>
            <a:ext cx="1424940" cy="28575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Right Arrow 8"/>
          <p:cNvSpPr/>
          <p:nvPr/>
        </p:nvSpPr>
        <p:spPr>
          <a:xfrm>
            <a:off x="2644140" y="2854325"/>
            <a:ext cx="1424940" cy="28575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Right Arrow 9"/>
          <p:cNvSpPr/>
          <p:nvPr/>
        </p:nvSpPr>
        <p:spPr>
          <a:xfrm>
            <a:off x="2644140" y="3379470"/>
            <a:ext cx="1424940" cy="28575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19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Noisy channel communication.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200" y="445025"/>
            <a:ext cx="9002750" cy="50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Formal definition.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Google Shape;145;p2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53886" y="1328058"/>
                <a:ext cx="6890657" cy="35632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/>
                      </a:rPr>
                      <m:t>ψ</m:t>
                    </m:r>
                    <m:r>
                      <a:rPr lang="en-US" sz="2000" i="1">
                        <a:latin typeface="Cambria Math"/>
                      </a:rPr>
                      <m:t>: 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ℤ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→ </m:t>
                    </m:r>
                    <m:sSup>
                      <m:sSupPr>
                        <m:ctrlPr>
                          <a:rPr lang="en-US" sz="200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sub>
                          <m:sup/>
                        </m:sSubSup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]/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))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  <a:ea typeface="Cambria Math"/>
                      </a:rPr>
                      <m:t> ~ </m:t>
                    </m:r>
                    <m:nary>
                      <m:naryPr>
                        <m:chr m:val="∏"/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𝔽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𝑞</m:t>
                                </m:r>
                              </m:sub>
                              <m:sup/>
                            </m:sSub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[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]/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))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nary>
                  </m:oMath>
                </a14:m>
                <a:endParaRPr lang="en-US" sz="2000" i="1" dirty="0" smtClean="0">
                  <a:latin typeface="Cambria Math"/>
                  <a:ea typeface="Cambria Math"/>
                </a:endParaRP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↦</m:t>
                    </m:r>
                    <m:nary>
                      <m:naryPr>
                        <m:chr m:val="∏"/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en-US" sz="20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))</m:t>
                    </m:r>
                    <m:r>
                      <m:rPr>
                        <m:nor/>
                      </m:rPr>
                      <a:rPr lang="en-US" sz="2000" dirty="0"/>
                      <m:t>\</m:t>
                    </m:r>
                  </m:oMath>
                </a14:m>
                <a:endParaRPr lang="en-US" sz="2000" dirty="0"/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𝐿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ker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</a:rPr>
                              <m:t>ψ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 smtClean="0"/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sz="20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𝐿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𝑢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ℤ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: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∀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𝑗</m:t>
                        </m:r>
                        <m:nary>
                          <m:naryPr>
                            <m:chr m:val="∏"/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 − 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nary>
                        <m:r>
                          <a:rPr lang="en-US" sz="2000" i="1">
                            <a:latin typeface="Cambria Math"/>
                          </a:rPr>
                          <m:t>=1 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𝑚𝑜𝑑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uk-UA" sz="2000" dirty="0" smtClean="0"/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uk-UA" sz="2000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𝐿</m:t>
                    </m:r>
                    <m:r>
                      <a:rPr lang="en-US" sz="2000" i="1">
                        <a:latin typeface="Cambria Math"/>
                      </a:rPr>
                      <m:t>={</m:t>
                    </m:r>
                    <m:r>
                      <a:rPr lang="en-US" sz="2000" i="1">
                        <a:latin typeface="Cambria Math"/>
                      </a:rPr>
                      <m:t>𝑢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ℤ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: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𝑗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000" i="1">
                        <a:latin typeface="Cambria Math"/>
                      </a:rPr>
                      <m:t>=0(</m:t>
                    </m:r>
                    <m:r>
                      <a:rPr lang="en-US" sz="2000" i="1">
                        <a:latin typeface="Cambria Math"/>
                      </a:rPr>
                      <m:t>𝑚𝑜𝑑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 −1</m:t>
                    </m:r>
                    <m:r>
                      <a:rPr lang="en-US" sz="2000" i="1">
                        <a:latin typeface="Cambria Math"/>
                      </a:rPr>
                      <m:t>)}</m:t>
                    </m:r>
                  </m:oMath>
                </a14:m>
                <a:endParaRPr lang="en-US" sz="2000" dirty="0" smtClean="0"/>
              </a:p>
              <a:p>
                <a:pPr marL="0" lvl="0" indent="0">
                  <a:spcAft>
                    <a:spcPts val="1600"/>
                  </a:spcAft>
                  <a:buNone/>
                </a:pPr>
                <a:endParaRPr lang="en-US" sz="20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sz="2000" dirty="0"/>
              </a:p>
            </p:txBody>
          </p:sp>
        </mc:Choice>
        <mc:Fallback>
          <p:sp>
            <p:nvSpPr>
              <p:cNvPr id="145" name="Google Shape;145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53886" y="1328058"/>
                <a:ext cx="6890657" cy="3563256"/>
              </a:xfrm>
              <a:prstGeom prst="rect">
                <a:avLst/>
              </a:prstGeom>
              <a:blipFill rotWithShape="1">
                <a:blip r:embed="rId3"/>
                <a:stretch>
                  <a:fillRect t="-10788" b="-445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20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Parity check matrix of a q-</a:t>
            </a:r>
            <a:r>
              <a:rPr lang="en-US" dirty="0" err="1" smtClean="0"/>
              <a:t>ary</a:t>
            </a:r>
            <a:r>
              <a:rPr lang="en-US" dirty="0" smtClean="0"/>
              <a:t> lattice.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Google Shape;204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US" dirty="0" smtClean="0"/>
                  <a:t>Suppose L is defined by its parity check matrix: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/>
                      <m:t>L</m:t>
                    </m:r>
                    <m:r>
                      <m:rPr>
                        <m:nor/>
                      </m:rPr>
                      <a:rPr lang="en-US"/>
                      <m:t> =</m:t>
                    </m:r>
                    <m:r>
                      <m:rPr>
                        <m:nor/>
                      </m:rPr>
                      <a:rPr lang="en-US" b="0" i="0" smtClean="0"/>
                      <m:t> { </m:t>
                    </m:r>
                    <m:r>
                      <m:rPr>
                        <m:nor/>
                      </m:rPr>
                      <a:rPr lang="en-US"/>
                      <m:t>x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/>
                      <m:t>∈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ℤ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/>
                      <m:t>: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Hx</m:t>
                    </m:r>
                    <m:r>
                      <m:rPr>
                        <m:nor/>
                      </m:rPr>
                      <a:rPr lang="en-US" b="0" i="0" smtClean="0"/>
                      <m:t> ≡ </m:t>
                    </m:r>
                    <m:r>
                      <m:rPr>
                        <m:nor/>
                      </m:rPr>
                      <a:rPr lang="en-US" b="0" i="0" smtClean="0"/>
                      <m:t>0 </m:t>
                    </m:r>
                    <m:r>
                      <m:rPr>
                        <m:nor/>
                      </m:rPr>
                      <a:rPr lang="en-US" b="0" i="0" smtClean="0"/>
                      <m:t>(</m:t>
                    </m:r>
                    <m:r>
                      <m:rPr>
                        <m:nor/>
                      </m:rPr>
                      <a:rPr lang="en-US" b="0" i="0" smtClean="0"/>
                      <m:t>mod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q</m:t>
                    </m:r>
                    <m:r>
                      <m:rPr>
                        <m:nor/>
                      </m:rPr>
                      <a:rPr lang="en-US"/>
                      <m:t>)}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| </m:t>
                        </m:r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 smtClean="0"/>
                  <a:t>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Then </a:t>
                </a:r>
                <a:r>
                  <a:rPr lang="en-US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rows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=[−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|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are generating vectors reduced modulo q.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Idea(one way):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ℤ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𝐺𝑥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 | </m:t>
                        </m:r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= 0</a:t>
                </a:r>
              </a:p>
            </p:txBody>
          </p:sp>
        </mc:Choice>
        <mc:Fallback xmlns="">
          <p:sp>
            <p:nvSpPr>
              <p:cNvPr id="204" name="Google Shape;204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 rotWithShape="1"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21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Basis computation algorithm</a:t>
            </a:r>
            <a:r>
              <a:rPr lang="uk" dirty="0" smtClean="0"/>
              <a:t>.</a:t>
            </a:r>
            <a:r>
              <a:rPr lang="en-US" dirty="0" smtClean="0"/>
              <a:t> Complexity.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Google Shape;151;p2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L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ℤ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:</m:t>
                        </m:r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∀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nary>
                          <m:naryPr>
                            <m:chr m:val="∏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 −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nary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b="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𝑚𝑜𝑑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L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={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ℤ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𝑗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𝑚𝑜𝑑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)}</m:t>
                    </m:r>
                  </m:oMath>
                </a14:m>
                <a:r>
                  <a:rPr lang="en-US" dirty="0" smtClean="0"/>
                  <a:t> – parity check repr.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Compute the parity check repr. 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Reduce to its systematic form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Obtain lattice generating set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Eliminate linear dependencies</a:t>
                </a:r>
              </a:p>
              <a:p>
                <a:pPr marL="285750" indent="-285750">
                  <a:spcAft>
                    <a:spcPts val="1600"/>
                  </a:spcAft>
                </a:pPr>
                <a:endParaRPr lang="en-US" dirty="0"/>
              </a:p>
              <a:p>
                <a:pPr marL="0" indent="0"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51" name="Google Shape;151;p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 rotWithShape="1">
                <a:blip r:embed="rId3"/>
                <a:stretch>
                  <a:fillRect l="-572" t="-767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151;p28"/>
              <p:cNvSpPr txBox="1">
                <a:spLocks/>
              </p:cNvSpPr>
              <p:nvPr/>
            </p:nvSpPr>
            <p:spPr>
              <a:xfrm>
                <a:off x="4940300" y="2425298"/>
                <a:ext cx="3822700" cy="2314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:pPr marL="285750" indent="-285750">
                  <a:spcAft>
                    <a:spcPts val="1600"/>
                  </a:spcAft>
                </a:pPr>
                <a:r>
                  <a:rPr lang="en-US" dirty="0"/>
                  <a:t> </a:t>
                </a:r>
                <a:r>
                  <a:rPr lang="en-US" dirty="0" smtClean="0"/>
                  <a:t>DL modulo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−</m:t>
                    </m:r>
                    <m:r>
                      <a:rPr lang="en-US" i="1">
                        <a:latin typeface="Cambria Math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Gaussian elimination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O(1)</a:t>
                </a:r>
                <a:endParaRPr lang="en-US" dirty="0" smtClean="0"/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Hermit normal form(or LLL)</a:t>
                </a:r>
              </a:p>
              <a:p>
                <a:pPr marL="285750" indent="-285750">
                  <a:spcAft>
                    <a:spcPts val="1600"/>
                  </a:spcAft>
                </a:pPr>
                <a:endParaRPr lang="en-US" dirty="0"/>
              </a:p>
              <a:p>
                <a:pPr marL="0" indent="0">
                  <a:spcAft>
                    <a:spcPts val="1600"/>
                  </a:spcAft>
                  <a:buFont typeface="Average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Google Shape;151;p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00" y="2425298"/>
                <a:ext cx="3822700" cy="2314625"/>
              </a:xfrm>
              <a:prstGeom prst="rect">
                <a:avLst/>
              </a:prstGeom>
              <a:blipFill rotWithShape="1">
                <a:blip r:embed="rId4"/>
                <a:stretch>
                  <a:fillRect l="-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3815715" y="2529840"/>
            <a:ext cx="112458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Right Arrow 5"/>
          <p:cNvSpPr/>
          <p:nvPr/>
        </p:nvSpPr>
        <p:spPr>
          <a:xfrm>
            <a:off x="3815714" y="3072765"/>
            <a:ext cx="112458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Right Arrow 6"/>
          <p:cNvSpPr/>
          <p:nvPr/>
        </p:nvSpPr>
        <p:spPr>
          <a:xfrm>
            <a:off x="3815715" y="3559750"/>
            <a:ext cx="112458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Right Arrow 7"/>
          <p:cNvSpPr/>
          <p:nvPr/>
        </p:nvSpPr>
        <p:spPr>
          <a:xfrm>
            <a:off x="3815713" y="4072890"/>
            <a:ext cx="112458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22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Complexity and parameters.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Google Shape;157;p2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1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−</m:t>
                    </m:r>
                    <m:r>
                      <a:rPr lang="en-US" i="1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must be polynomial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b="0" dirty="0" smtClean="0"/>
                  <a:t> for DL computation.</a:t>
                </a:r>
              </a:p>
              <a:p>
                <a:pPr marL="285750" indent="-285750">
                  <a:spcAft>
                    <a:spcPts val="16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𝑞</m:t>
                    </m:r>
                  </m:oMath>
                </a14:m>
                <a:r>
                  <a:rPr lang="en-US" b="0" dirty="0" smtClean="0">
                    <a:ea typeface="Cambria Math"/>
                  </a:rPr>
                  <a:t> to 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∈ </m:t>
                    </m:r>
                    <m:sSubSup>
                      <m:sSub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𝔽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𝑞</m:t>
                        </m:r>
                      </m:sub>
                      <m:sup/>
                    </m:sSubSup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285750" indent="-285750">
                  <a:spcAft>
                    <a:spcPts val="16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dirty="0" smtClean="0"/>
                  <a:t> to have enough irreducible polynomials of degree d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Our choice: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  <m:r>
                          <a:rPr lang="en-US" b="0" i="1" smtClean="0">
                            <a:latin typeface="Cambria Math"/>
                          </a:rPr>
                          <m:t>⁡(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Gives the decoding radius</a:t>
                </a:r>
                <a:r>
                  <a:rPr lang="en-US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sz="2400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𝒍𝒐𝒈</m:t>
                        </m:r>
                        <m:r>
                          <a:rPr lang="en-US" sz="24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4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sz="2400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24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 −</m:t>
                            </m:r>
                            <m:r>
                              <a:rPr lang="en-US" sz="24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𝒍𝒐𝒈</m:t>
                            </m:r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sz="2400" b="1" dirty="0"/>
              </a:p>
              <a:p>
                <a:pPr marL="0" indent="0"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57" name="Google Shape;157;p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 rotWithShape="1"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23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Modifying the decoding algorithm</a:t>
            </a:r>
            <a:r>
              <a:rPr lang="uk" dirty="0" smtClean="0"/>
              <a:t>.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Google Shape;163;p3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250850"/>
                <a:ext cx="4247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Round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𝑡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coordinate </a:t>
                </a:r>
                <a:r>
                  <a:rPr lang="en-US" dirty="0" smtClean="0"/>
                  <a:t>wise.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Reduce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mod m)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b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Reconstruct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𝒊</m:t>
                                </m:r>
                              </m:sub>
                            </m:sSub>
                          </m:sup>
                        </m:sSup>
                        <m:r>
                          <a:rPr lang="en-US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en-US" b="1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en-US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supHide m:val="on"/>
                            <m:ctrlP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𝑰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  <m:sup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supHide m:val="on"/>
                            <m:ctrlP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𝒋</m:t>
                            </m:r>
                            <m: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𝑱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  <m:sup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nary>
                      </m:den>
                    </m:f>
                    <m:r>
                      <a:rPr lang="en-US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𝐦𝐨𝐝</m:t>
                    </m:r>
                    <m:r>
                      <a:rPr lang="en-US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1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𝐦</m:t>
                    </m:r>
                    <m:r>
                      <a:rPr lang="en-US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Factorize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𝐼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𝐽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Subtract </a:t>
                </a:r>
                <a:r>
                  <a:rPr lang="en-US" dirty="0" smtClean="0"/>
                  <a:t> v </a:t>
                </a:r>
                <a:r>
                  <a:rPr lang="en-US" dirty="0"/>
                  <a:t>= t - e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63" name="Google Shape;163;p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50850"/>
                <a:ext cx="4247600" cy="3416400"/>
              </a:xfrm>
              <a:prstGeom prst="rect">
                <a:avLst/>
              </a:prstGeom>
              <a:blipFill rotWithShape="1">
                <a:blip r:embed="rId3"/>
                <a:stretch>
                  <a:fillRect t="-160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63;p30"/>
              <p:cNvSpPr txBox="1">
                <a:spLocks/>
              </p:cNvSpPr>
              <p:nvPr/>
            </p:nvSpPr>
            <p:spPr>
              <a:xfrm>
                <a:off x="4686300" y="1279475"/>
                <a:ext cx="4247600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Round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𝑡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coordinate </a:t>
                </a:r>
                <a:r>
                  <a:rPr lang="en-US" dirty="0" smtClean="0"/>
                  <a:t>wise.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Reduce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ar-AE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ar-AE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ar-AE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ar-AE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Font typeface="+mj-lt"/>
                  <a:buAutoNum type="arabicPeriod"/>
                </a:pPr>
                <a:r>
                  <a:rPr lang="en-US" b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Reconstruct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ar-AE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ar-AE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ar-AE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𝒊</m:t>
                                </m:r>
                              </m:sub>
                            </m:sSub>
                          </m:sup>
                        </m:sSup>
                        <m:r>
                          <a:rPr lang="ar-AE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ar-AE" b="1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ar-AE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supHide m:val="on"/>
                            <m:ctrlPr>
                              <a:rPr lang="ar-AE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𝑰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ar-AE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 −</m:t>
                                    </m:r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schemeClr val="accent5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accent5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𝜶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schemeClr val="accent5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lang="ar-AE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ar-AE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supHide m:val="on"/>
                            <m:ctrlPr>
                              <a:rPr lang="ar-AE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𝒋</m:t>
                            </m:r>
                            <m: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𝑱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ar-AE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 −</m:t>
                                    </m:r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schemeClr val="accent5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accent5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𝜶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solidFill>
                                              <a:schemeClr val="accent5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lang="ar-AE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ar-AE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nary>
                      </m:den>
                    </m:f>
                    <m:r>
                      <a:rPr lang="ar-AE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𝐦𝐨𝐝</m:t>
                    </m:r>
                    <m:r>
                      <a:rPr lang="en-US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1" i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𝐜</m:t>
                    </m:r>
                    <m:r>
                      <a:rPr lang="en-US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Factorize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ar-AE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𝐼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ar-AE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ar-AE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ar-AE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ar-AE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𝐽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ar-AE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ar-AE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ar-AE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  <m:r>
                          <a:rPr lang="ar-AE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ar-AE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ar-AE" dirty="0" smtClean="0">
                  <a:ea typeface="Cambria Math"/>
                </a:endParaRP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Subtract </a:t>
                </a:r>
                <a:r>
                  <a:rPr lang="en-US" dirty="0" smtClean="0"/>
                  <a:t> v </a:t>
                </a:r>
                <a:r>
                  <a:rPr lang="en-US" dirty="0"/>
                  <a:t>= t - e</a:t>
                </a:r>
              </a:p>
              <a:p>
                <a:pPr marL="0" indent="0">
                  <a:spcAft>
                    <a:spcPts val="1600"/>
                  </a:spcAft>
                  <a:buFont typeface="Average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Google Shape;163;p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00" y="1279475"/>
                <a:ext cx="4247600" cy="3416400"/>
              </a:xfrm>
              <a:prstGeom prst="rect">
                <a:avLst/>
              </a:prstGeom>
              <a:blipFill rotWithShape="1">
                <a:blip r:embed="rId4"/>
                <a:stretch>
                  <a:fillRect t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24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Rational Function Reconstruction. An Insight.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Google Shape;210;p3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Given: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𝑔</m:t>
                    </m:r>
                    <m:r>
                      <a:rPr lang="en-US" i="1">
                        <a:latin typeface="Cambria Math"/>
                      </a:rPr>
                      <m:t> ≡</m:t>
                    </m:r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𝑑</m:t>
                        </m:r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Find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s</m:t>
                    </m:r>
                    <m:r>
                      <a:rPr lang="en-US" b="0" i="0" dirty="0" smtClean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t</m:t>
                    </m:r>
                    <m:r>
                      <a:rPr lang="en-US" b="0" i="0" dirty="0" smtClean="0">
                        <a:latin typeface="Cambria Math"/>
                      </a:rPr>
                      <m:t>.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𝑑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Consider </a:t>
                </a:r>
                <a:r>
                  <a:rPr lang="en-US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Extended Euclidean Algorithm </a:t>
                </a:r>
                <a:r>
                  <a:rPr lang="en-US" dirty="0" smtClean="0"/>
                  <a:t>of g and f.  It gives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𝑔</m:t>
                    </m:r>
                    <m:r>
                      <a:rPr lang="en-US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:endParaRPr lang="en-US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US" dirty="0" smtClean="0"/>
                  <a:t> In fact it gives many such </a:t>
                </a:r>
                <a:r>
                  <a:rPr lang="en-US" dirty="0" smtClean="0"/>
                  <a:t>triplets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US" b="1" dirty="0" smtClean="0"/>
                  <a:t>Lemma:</a:t>
                </a:r>
                <a:r>
                  <a:rPr lang="en-US" b="1" dirty="0" smtClean="0"/>
                  <a:t> 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If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deg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deg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deg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there exist a unique row of Extended Euclidean Algorithm where: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endParaRPr dirty="0"/>
              </a:p>
            </p:txBody>
          </p:sp>
        </mc:Choice>
        <mc:Fallback>
          <p:sp>
            <p:nvSpPr>
              <p:cNvPr id="210" name="Google Shape;210;p3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 rotWithShape="1"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25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Decoding radius comparison.</a:t>
            </a:r>
            <a:endParaRPr/>
          </a:p>
        </p:txBody>
      </p:sp>
      <p:pic>
        <p:nvPicPr>
          <p:cNvPr id="1026" name="Picture 2" descr="C:\Users\al\Documents\GitHub\lattice_bdd\everyth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" y="1143000"/>
            <a:ext cx="4963257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26</a:t>
            </a:fld>
            <a:endParaRPr lang="uk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8032443" y="485518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fld id="{00000000-1234-1234-1234-123412341234}" type="slidenum">
              <a:rPr lang="uk" smtClean="0"/>
              <a:pPr/>
              <a:t>26</a:t>
            </a:fld>
            <a:endParaRPr lang="uk"/>
          </a:p>
        </p:txBody>
      </p:sp>
      <p:sp>
        <p:nvSpPr>
          <p:cNvPr id="6" name="Google Shape;204;p37"/>
          <p:cNvSpPr txBox="1">
            <a:spLocks noGrp="1"/>
          </p:cNvSpPr>
          <p:nvPr>
            <p:ph type="body" idx="1"/>
          </p:nvPr>
        </p:nvSpPr>
        <p:spPr>
          <a:xfrm>
            <a:off x="5819265" y="1143000"/>
            <a:ext cx="3204992" cy="3517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 smtClean="0"/>
              <a:t>     Integer Rings</a:t>
            </a:r>
            <a:endParaRPr lang="en-US" sz="1600" dirty="0"/>
          </a:p>
          <a:p>
            <a:pPr marL="0" indent="0">
              <a:spcAft>
                <a:spcPts val="1600"/>
              </a:spcAft>
              <a:buNone/>
            </a:pPr>
            <a:r>
              <a:rPr lang="en-US" dirty="0" smtClean="0"/>
              <a:t> </a:t>
            </a:r>
            <a:r>
              <a:rPr lang="en-US" dirty="0" smtClean="0"/>
              <a:t>    Polynomials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Theoretical upperbound</a:t>
            </a:r>
            <a:endParaRPr lang="en-US" dirty="0" smtClean="0"/>
          </a:p>
        </p:txBody>
      </p:sp>
      <p:sp>
        <p:nvSpPr>
          <p:cNvPr id="7" name="Oval 6"/>
          <p:cNvSpPr/>
          <p:nvPr/>
        </p:nvSpPr>
        <p:spPr>
          <a:xfrm>
            <a:off x="5991979" y="1360714"/>
            <a:ext cx="103414" cy="9797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Oval 7"/>
          <p:cNvSpPr/>
          <p:nvPr/>
        </p:nvSpPr>
        <p:spPr>
          <a:xfrm>
            <a:off x="5991980" y="1845128"/>
            <a:ext cx="103414" cy="9797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Oval 9"/>
          <p:cNvSpPr/>
          <p:nvPr/>
        </p:nvSpPr>
        <p:spPr>
          <a:xfrm>
            <a:off x="5991980" y="2362199"/>
            <a:ext cx="103414" cy="979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SageMath Implementation Runtimes.</a:t>
            </a:r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112723"/>
              </p:ext>
            </p:extLst>
          </p:nvPr>
        </p:nvGraphicFramePr>
        <p:xfrm>
          <a:off x="387803" y="1065893"/>
          <a:ext cx="6953250" cy="24510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0650"/>
                <a:gridCol w="1390650"/>
                <a:gridCol w="1390650"/>
                <a:gridCol w="1390650"/>
                <a:gridCol w="1390650"/>
              </a:tblGrid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Dimension: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uk-UA" dirty="0"/>
                    </a:p>
                  </a:txBody>
                  <a:tcPr/>
                </a:tc>
              </a:tr>
              <a:tr h="42035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Integers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k=5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50.9</a:t>
                      </a:r>
                      <a:r>
                        <a:rPr lang="en-US" sz="1400" b="0" i="0" u="none" strike="noStrike" cap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(sec)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3035.1</a:t>
                      </a:r>
                      <a:r>
                        <a:rPr lang="en-US" sz="1400" b="0" i="0" u="none" strike="noStrike" cap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(50.5m)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2035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Step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4*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47.5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3013.4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2035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Integers k=20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13.6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2198.1</a:t>
                      </a:r>
                      <a:r>
                        <a:rPr lang="en-US" sz="1400" b="0" i="0" u="none" strike="noStrike" cap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(36.6m)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2035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Step 4*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2177.01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2035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Polynomials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6.7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28.3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63.9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122.03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605359"/>
              </p:ext>
            </p:extLst>
          </p:nvPr>
        </p:nvGraphicFramePr>
        <p:xfrm>
          <a:off x="409574" y="3582761"/>
          <a:ext cx="6943725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88745"/>
                <a:gridCol w="1388745"/>
                <a:gridCol w="1388745"/>
                <a:gridCol w="1388745"/>
                <a:gridCol w="13887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Integers</a:t>
                      </a:r>
                      <a:r>
                        <a:rPr lang="en-US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k=20</a:t>
                      </a:r>
                      <a:r>
                        <a:rPr lang="en-US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uk-UA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0.04</a:t>
                      </a:r>
                      <a:endParaRPr lang="uk-UA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0.05</a:t>
                      </a:r>
                      <a:endParaRPr lang="uk-UA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Polynomials</a:t>
                      </a:r>
                      <a:endParaRPr lang="uk-UA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0.009</a:t>
                      </a:r>
                      <a:endParaRPr lang="uk-UA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0.03</a:t>
                      </a:r>
                      <a:endParaRPr lang="uk-UA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0.03</a:t>
                      </a:r>
                      <a:endParaRPr lang="uk-UA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0.05</a:t>
                      </a:r>
                      <a:endParaRPr lang="uk-UA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Google Shape;210;p38"/>
          <p:cNvSpPr txBox="1">
            <a:spLocks noGrp="1"/>
          </p:cNvSpPr>
          <p:nvPr>
            <p:ph type="body" idx="1"/>
          </p:nvPr>
        </p:nvSpPr>
        <p:spPr>
          <a:xfrm>
            <a:off x="433132" y="4450847"/>
            <a:ext cx="6988629" cy="480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* Step 4 refers to the transformation of dual basis to the primal basis.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27</a:t>
            </a:fld>
            <a:endParaRPr lang="uk"/>
          </a:p>
        </p:txBody>
      </p:sp>
      <p:sp>
        <p:nvSpPr>
          <p:cNvPr id="7" name="Google Shape;204;p37"/>
          <p:cNvSpPr txBox="1">
            <a:spLocks/>
          </p:cNvSpPr>
          <p:nvPr/>
        </p:nvSpPr>
        <p:spPr>
          <a:xfrm>
            <a:off x="7421761" y="1045029"/>
            <a:ext cx="1602496" cy="351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spcAft>
                <a:spcPts val="1600"/>
              </a:spcAft>
              <a:buFont typeface="Average"/>
              <a:buNone/>
            </a:pPr>
            <a:r>
              <a:rPr lang="en-US" dirty="0" smtClean="0"/>
              <a:t>CPU: Intel i5</a:t>
            </a:r>
          </a:p>
          <a:p>
            <a:pPr marL="0" indent="0">
              <a:spcAft>
                <a:spcPts val="1600"/>
              </a:spcAft>
              <a:buFont typeface="Average"/>
              <a:buNone/>
            </a:pPr>
            <a:r>
              <a:rPr lang="en-US" dirty="0" smtClean="0"/>
              <a:t>RAM: 8GB</a:t>
            </a:r>
          </a:p>
          <a:p>
            <a:pPr marL="0" indent="0">
              <a:spcAft>
                <a:spcPts val="1600"/>
              </a:spcAft>
              <a:buFont typeface="Average"/>
              <a:buNone/>
            </a:pPr>
            <a:r>
              <a:rPr lang="en-US" dirty="0" smtClean="0"/>
              <a:t>OS: Win 10</a:t>
            </a:r>
          </a:p>
          <a:p>
            <a:pPr marL="0" indent="0">
              <a:spcAft>
                <a:spcPts val="1600"/>
              </a:spcAft>
              <a:buFont typeface="Average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LLXY17 Encryption </a:t>
            </a:r>
            <a:r>
              <a:rPr lang="uk" dirty="0" smtClean="0"/>
              <a:t>scheme</a:t>
            </a:r>
            <a:r>
              <a:rPr lang="en-US" dirty="0" smtClean="0"/>
              <a:t>(Simplified)</a:t>
            </a:r>
            <a:r>
              <a:rPr lang="uk" dirty="0" smtClean="0"/>
              <a:t>.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Google Shape;187;p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3936450" cy="1708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 ∈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ℤ</m:t>
                        </m:r>
                        <m:r>
                          <a:rPr lang="en-US" i="1">
                            <a:latin typeface="Cambria Math"/>
                          </a:rPr>
                          <m:t>/(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𝑑𝑘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  <m:r>
                          <a:rPr lang="en-US" i="1">
                            <a:latin typeface="Cambria Math"/>
                          </a:rPr>
                          <m:t>ℤ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Public key:  G – basis of the lattice L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Private key: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87" name="Google Shape;187;p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3936450" cy="1708200"/>
              </a:xfrm>
              <a:prstGeom prst="rect">
                <a:avLst/>
              </a:prstGeom>
              <a:blipFill rotWithShape="1">
                <a:blip r:embed="rId3"/>
                <a:stretch>
                  <a:fillRect l="-123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87;p34"/>
              <p:cNvSpPr txBox="1">
                <a:spLocks/>
              </p:cNvSpPr>
              <p:nvPr/>
            </p:nvSpPr>
            <p:spPr>
              <a:xfrm>
                <a:off x="4400550" y="1152475"/>
                <a:ext cx="4419600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:pPr marL="0" indent="0">
                  <a:spcAft>
                    <a:spcPts val="1600"/>
                  </a:spcAft>
                  <a:buFont typeface="Average"/>
                  <a:buNone/>
                </a:pPr>
                <a:r>
                  <a:rPr lang="en-US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Encryption</a:t>
                </a:r>
                <a:r>
                  <a:rPr lang="en-US" dirty="0" smtClean="0"/>
                  <a:t>: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{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}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i="1" dirty="0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𝐺𝑚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Decryption</a:t>
                </a:r>
                <a:r>
                  <a:rPr lang="en-US" dirty="0" smtClean="0"/>
                  <a:t>: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Decode the error using the algorithm above.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Multiply  by the inverse of G.</a:t>
                </a:r>
              </a:p>
            </p:txBody>
          </p:sp>
        </mc:Choice>
        <mc:Fallback xmlns="">
          <p:sp>
            <p:nvSpPr>
              <p:cNvPr id="4" name="Google Shape;187;p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550" y="1152475"/>
                <a:ext cx="4419600" cy="3416400"/>
              </a:xfrm>
              <a:prstGeom prst="rect">
                <a:avLst/>
              </a:prstGeom>
              <a:blipFill rotWithShape="1">
                <a:blip r:embed="rId4"/>
                <a:stretch>
                  <a:fillRect l="-1241" r="-9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Plaque 1"/>
          <p:cNvSpPr/>
          <p:nvPr/>
        </p:nvSpPr>
        <p:spPr>
          <a:xfrm>
            <a:off x="457201" y="2962275"/>
            <a:ext cx="3390900" cy="1606600"/>
          </a:xfrm>
          <a:prstGeom prst="plaqu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Google Shape;187;p34"/>
          <p:cNvSpPr txBox="1">
            <a:spLocks/>
          </p:cNvSpPr>
          <p:nvPr/>
        </p:nvSpPr>
        <p:spPr>
          <a:xfrm>
            <a:off x="692289" y="3336950"/>
            <a:ext cx="292072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spcAft>
                <a:spcPts val="1600"/>
              </a:spcAft>
              <a:buFont typeface="Average"/>
              <a:buNone/>
            </a:pPr>
            <a:r>
              <a:rPr lang="en-US" dirty="0" smtClean="0"/>
              <a:t>Needs encoding to provide semantic security!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28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Improvements</a:t>
            </a:r>
            <a:r>
              <a:rPr lang="uk" dirty="0" smtClean="0"/>
              <a:t>.</a:t>
            </a:r>
            <a:r>
              <a:rPr lang="en-US" dirty="0" smtClean="0"/>
              <a:t> </a:t>
            </a:r>
            <a:r>
              <a:rPr lang="uk" dirty="0" smtClean="0"/>
              <a:t>(</a:t>
            </a:r>
            <a:r>
              <a:rPr lang="uk" dirty="0"/>
              <a:t>WIP)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Google Shape;193;p3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With our improvement to the decoding algorithm, we can decode errors of different sign!</a:t>
                </a:r>
              </a:p>
              <a:p>
                <a:pPr marL="285750" indent="-285750">
                  <a:spcAft>
                    <a:spcPts val="16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{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 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}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i="1" dirty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provides better security 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Experiments show that we can achieve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16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 smtClean="0"/>
                  <a:t> times </a:t>
                </a:r>
                <a:r>
                  <a:rPr lang="en-US" dirty="0" smtClean="0"/>
                  <a:t>improvement for</a:t>
                </a:r>
                <a:r>
                  <a:rPr lang="en-US" dirty="0" smtClean="0"/>
                  <a:t> n </a:t>
                </a:r>
                <a:r>
                  <a:rPr lang="en-US" dirty="0"/>
                  <a:t>= 1000</a:t>
                </a:r>
                <a:endParaRPr lang="en-US" dirty="0" smtClean="0"/>
              </a:p>
              <a:p>
                <a:pPr marL="0" indent="0">
                  <a:spcAft>
                    <a:spcPts val="1600"/>
                  </a:spcAft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193" name="Google Shape;193;p3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 rotWithShape="1"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29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Lattices?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069" y="46192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2;p15"/>
          <p:cNvSpPr txBox="1">
            <a:spLocks/>
          </p:cNvSpPr>
          <p:nvPr/>
        </p:nvSpPr>
        <p:spPr>
          <a:xfrm>
            <a:off x="476455" y="1498784"/>
            <a:ext cx="3279113" cy="17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14300" indent="0">
              <a:buNone/>
            </a:pPr>
            <a:r>
              <a:rPr lang="en-US" i="1" dirty="0" smtClean="0"/>
              <a:t>We assume that received message is not further than half of the minimal distance between points in the lattice from its origin.</a:t>
            </a:r>
            <a:endParaRPr lang="en-US" i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3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75350" y="208500"/>
            <a:ext cx="85206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6300" dirty="0"/>
              <a:t>Thank you!</a:t>
            </a:r>
            <a:endParaRPr sz="6300" dirty="0"/>
          </a:p>
        </p:txBody>
      </p:sp>
      <p:pic>
        <p:nvPicPr>
          <p:cNvPr id="4" name="Google Shape;2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600" y="418750"/>
            <a:ext cx="8848224" cy="49771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30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Lattices!</a:t>
            </a:r>
            <a:endParaRPr lang="uk-UA" dirty="0"/>
          </a:p>
        </p:txBody>
      </p:sp>
      <p:pic>
        <p:nvPicPr>
          <p:cNvPr id="4" name="Google Shape;7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1355" y="39044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4</a:t>
            </a:fld>
            <a:endParaRPr lang="u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72;p15"/>
              <p:cNvSpPr txBox="1">
                <a:spLocks/>
              </p:cNvSpPr>
              <p:nvPr/>
            </p:nvSpPr>
            <p:spPr>
              <a:xfrm>
                <a:off x="465572" y="1253989"/>
                <a:ext cx="3845171" cy="27628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:r>
                  <a:rPr lang="en-US" sz="2400" dirty="0" smtClean="0"/>
                  <a:t>discrete</a:t>
                </a:r>
                <a:endParaRPr lang="en-US" sz="2400" dirty="0"/>
              </a:p>
              <a:p>
                <a:r>
                  <a:rPr lang="en-US" sz="2400" dirty="0"/>
                  <a:t>additive</a:t>
                </a:r>
              </a:p>
              <a:p>
                <a:r>
                  <a:rPr lang="en-US" sz="2400" dirty="0"/>
                  <a:t>subgroup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r>
                  <a:rPr lang="en-US" sz="2400" dirty="0"/>
                  <a:t>represented by a basis </a:t>
                </a:r>
              </a:p>
              <a:p>
                <a:pPr marL="11430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/>
                      <m:t>L</m:t>
                    </m:r>
                    <m:r>
                      <m:rPr>
                        <m:nor/>
                      </m:rPr>
                      <a:rPr lang="en-US" sz="2400"/>
                      <m:t> = { </m:t>
                    </m:r>
                    <m:r>
                      <m:rPr>
                        <m:nor/>
                      </m:rPr>
                      <a:rPr lang="en-US" sz="2400"/>
                      <m:t>Gx</m:t>
                    </m:r>
                    <m:r>
                      <m:rPr>
                        <m:nor/>
                      </m:rPr>
                      <a:rPr lang="en-US" sz="2400"/>
                      <m:t> </m:t>
                    </m:r>
                    <m:r>
                      <m:rPr>
                        <m:nor/>
                      </m:rPr>
                      <a:rPr lang="en-US" sz="2400"/>
                      <m:t>| </m:t>
                    </m:r>
                    <m:r>
                      <m:rPr>
                        <m:nor/>
                      </m:rPr>
                      <a:rPr lang="en-US" sz="2400"/>
                      <m:t>x</m:t>
                    </m:r>
                    <m:r>
                      <m:rPr>
                        <m:nor/>
                      </m:rPr>
                      <a:rPr lang="en-US" sz="2400"/>
                      <m:t> ∈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ℤ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sz="2400"/>
                      <m:t>}</m:t>
                    </m:r>
                  </m:oMath>
                </a14:m>
                <a:endParaRPr lang="en-US" sz="2400" dirty="0"/>
              </a:p>
              <a:p>
                <a:endParaRPr lang="en-US" sz="2400" dirty="0" smtClean="0"/>
              </a:p>
            </p:txBody>
          </p:sp>
        </mc:Choice>
        <mc:Fallback>
          <p:sp>
            <p:nvSpPr>
              <p:cNvPr id="6" name="Google Shape;72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72" y="1253989"/>
                <a:ext cx="3845171" cy="276283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60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What do we need to exchange messages</a:t>
            </a:r>
            <a:r>
              <a:rPr lang="uk" dirty="0" smtClean="0"/>
              <a:t>?</a:t>
            </a:r>
            <a:endParaRPr dirty="0"/>
          </a:p>
        </p:txBody>
      </p:sp>
      <p:sp>
        <p:nvSpPr>
          <p:cNvPr id="6" name="Google Shape;79;p16"/>
          <p:cNvSpPr txBox="1">
            <a:spLocks/>
          </p:cNvSpPr>
          <p:nvPr/>
        </p:nvSpPr>
        <p:spPr>
          <a:xfrm>
            <a:off x="311700" y="1152475"/>
            <a:ext cx="3803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spcAft>
                <a:spcPts val="1600"/>
              </a:spcAft>
              <a:buFont typeface="Average"/>
              <a:buNone/>
            </a:pPr>
            <a:r>
              <a:rPr lang="en-US" b="1" dirty="0" smtClean="0"/>
              <a:t>Sender: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Compute the basis of the lattice we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use 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only once)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 Encode a message as a lattice point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Transmit the message through the channel</a:t>
            </a:r>
          </a:p>
          <a:p>
            <a:pPr marL="0" indent="0">
              <a:spcAft>
                <a:spcPts val="1600"/>
              </a:spcAft>
              <a:buFont typeface="Average"/>
              <a:buNone/>
            </a:pPr>
            <a:endParaRPr lang="en-US" dirty="0"/>
          </a:p>
        </p:txBody>
      </p:sp>
      <p:sp>
        <p:nvSpPr>
          <p:cNvPr id="7" name="Google Shape;79;p16"/>
          <p:cNvSpPr txBox="1">
            <a:spLocks/>
          </p:cNvSpPr>
          <p:nvPr/>
        </p:nvSpPr>
        <p:spPr>
          <a:xfrm>
            <a:off x="4628327" y="1152475"/>
            <a:ext cx="3803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spcAft>
                <a:spcPts val="1600"/>
              </a:spcAft>
              <a:buFont typeface="Average"/>
              <a:buNone/>
            </a:pPr>
            <a:r>
              <a:rPr lang="en-US" b="1" dirty="0" smtClean="0"/>
              <a:t>Receiver: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Compute the basis of the lattice we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use (only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once)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Find the closest lattice point to the received one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Decode the original message</a:t>
            </a:r>
          </a:p>
          <a:p>
            <a:pPr marL="0" indent="0">
              <a:spcAft>
                <a:spcPts val="1600"/>
              </a:spcAft>
              <a:buFont typeface="Average"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5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uk" dirty="0" smtClean="0"/>
              <a:t>BDD</a:t>
            </a:r>
            <a:r>
              <a:rPr lang="en-US" dirty="0" smtClean="0"/>
              <a:t>,</a:t>
            </a:r>
            <a:r>
              <a:rPr lang="uk" dirty="0" smtClean="0"/>
              <a:t> SVP</a:t>
            </a:r>
            <a:r>
              <a:rPr lang="en-US" dirty="0" smtClean="0"/>
              <a:t> </a:t>
            </a:r>
            <a:r>
              <a:rPr lang="uk" dirty="0" smtClean="0"/>
              <a:t>and </a:t>
            </a:r>
            <a:r>
              <a:rPr lang="uk" dirty="0"/>
              <a:t>Minkowski’s bound.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Google Shape;85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4062592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1600"/>
                  </a:spcAft>
                </a:pPr>
                <a:r>
                  <a:rPr lang="en-US" b="1" dirty="0" smtClean="0"/>
                  <a:t>Bounded Distance Decoding(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𝑳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𝜶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𝒕</m:t>
                    </m:r>
                  </m:oMath>
                </a14:m>
                <a:r>
                  <a:rPr lang="en-US" b="1" dirty="0" smtClean="0"/>
                  <a:t>):</a:t>
                </a:r>
                <a:endParaRPr lang="en-US" i="1" dirty="0" smtClean="0"/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i="1" dirty="0" smtClean="0"/>
                  <a:t>Given a point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i="1" dirty="0" smtClean="0"/>
                  <a:t> find a lattice point closest to t.  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i="1" dirty="0" smtClean="0"/>
                  <a:t>Promise: The distance between t and  L is not greater than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i="1" dirty="0" smtClean="0">
                    <a:ea typeface="Cambria Math"/>
                  </a:rPr>
                  <a:t>.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i="1" dirty="0" smtClean="0"/>
                  <a:t>In our setting: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i="1" dirty="0"/>
              </a:p>
              <a:p>
                <a:pPr marL="0" indent="0">
                  <a:spcAft>
                    <a:spcPts val="1600"/>
                  </a:spcAft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85" name="Google Shape;85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4062592" cy="3416400"/>
              </a:xfrm>
              <a:prstGeom prst="rect">
                <a:avLst/>
              </a:prstGeom>
              <a:blipFill rotWithShape="1">
                <a:blip r:embed="rId3"/>
                <a:stretch>
                  <a:fillRect l="-1199" r="-15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oogle Shape;9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9485" y="455828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6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SVP, BDD and Minkowski’s bound.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Google Shape;85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4062592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1600"/>
                  </a:spcAft>
                </a:pPr>
                <a:r>
                  <a:rPr lang="en-US" b="1" dirty="0" smtClean="0"/>
                  <a:t>Bounded </a:t>
                </a:r>
                <a:r>
                  <a:rPr lang="en-US" b="1" dirty="0"/>
                  <a:t>D</a:t>
                </a:r>
                <a:r>
                  <a:rPr lang="en-US" b="1" dirty="0" smtClean="0"/>
                  <a:t>istance Decoding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b="1" dirty="0"/>
                  <a:t>Shortest Vector </a:t>
                </a:r>
                <a:r>
                  <a:rPr lang="en-US" b="1" dirty="0" smtClean="0"/>
                  <a:t>Problem(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𝑳</m:t>
                    </m:r>
                  </m:oMath>
                </a14:m>
                <a:r>
                  <a:rPr lang="en-US" b="1" dirty="0" smtClean="0"/>
                  <a:t>):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i="1" dirty="0" smtClean="0"/>
                  <a:t>Given a lattice find its shortest vector.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i="1" dirty="0" smtClean="0"/>
                  <a:t>Considered to be a </a:t>
                </a:r>
                <a:r>
                  <a:rPr lang="en-US" b="1" i="1" dirty="0" smtClean="0"/>
                  <a:t>hard </a:t>
                </a:r>
                <a:r>
                  <a:rPr lang="en-US" i="1" dirty="0" smtClean="0"/>
                  <a:t>problem for a random </a:t>
                </a:r>
                <a:r>
                  <a:rPr lang="en-US" i="1" dirty="0" smtClean="0"/>
                  <a:t>lattice of large dimension. </a:t>
                </a:r>
                <a:endParaRPr i="1" dirty="0"/>
              </a:p>
            </p:txBody>
          </p:sp>
        </mc:Choice>
        <mc:Fallback>
          <p:sp>
            <p:nvSpPr>
              <p:cNvPr id="85" name="Google Shape;85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4062592" cy="3416400"/>
              </a:xfrm>
              <a:prstGeom prst="rect">
                <a:avLst/>
              </a:prstGeom>
              <a:blipFill rotWithShape="1">
                <a:blip r:embed="rId3"/>
                <a:stretch>
                  <a:fillRect l="-119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oogle Shape;10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0324" y="292624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7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0608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SVP, BDD and Minkowski’s bound.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Google Shape;85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4062592" cy="378963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1600"/>
                  </a:spcAft>
                </a:pPr>
                <a:r>
                  <a:rPr lang="en-US" b="1" dirty="0" smtClean="0"/>
                  <a:t>Bounded </a:t>
                </a:r>
                <a:r>
                  <a:rPr lang="en-US" b="1" dirty="0"/>
                  <a:t>D</a:t>
                </a:r>
                <a:r>
                  <a:rPr lang="en-US" b="1" dirty="0" smtClean="0"/>
                  <a:t>istance Decoding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b="1" dirty="0"/>
                  <a:t>Shortest Vector </a:t>
                </a:r>
                <a:r>
                  <a:rPr lang="en-US" b="1" dirty="0" smtClean="0"/>
                  <a:t>Problem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b="1" dirty="0" smtClean="0"/>
                  <a:t>Minkowski’s bound: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1" i="1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Cambria Math"/>
                          <a:ea typeface="Cambria Math"/>
                        </a:rPr>
                        <m:t>𝒏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det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1/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b="1" dirty="0" smtClean="0"/>
                  <a:t>Normalized decoding radius: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uk-UA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det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1/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b="1" dirty="0"/>
              </a:p>
            </p:txBody>
          </p:sp>
        </mc:Choice>
        <mc:Fallback>
          <p:sp>
            <p:nvSpPr>
              <p:cNvPr id="85" name="Google Shape;85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4062592" cy="3789639"/>
              </a:xfrm>
              <a:prstGeom prst="rect">
                <a:avLst/>
              </a:prstGeom>
              <a:blipFill rotWithShape="1">
                <a:blip r:embed="rId3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oogle Shape;10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5009" y="2766320"/>
            <a:ext cx="4816019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8</a:t>
            </a:fld>
            <a:endParaRPr lang="uk"/>
          </a:p>
        </p:txBody>
      </p:sp>
      <p:pic>
        <p:nvPicPr>
          <p:cNvPr id="7" name="Google Shape;10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496" y="-317059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5921829" y="3603171"/>
            <a:ext cx="1404257" cy="76471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8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studies our work is based on.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/>
              <a:t>D</a:t>
            </a:r>
            <a:r>
              <a:rPr lang="en-US" dirty="0" smtClean="0"/>
              <a:t>P19] :</a:t>
            </a:r>
            <a:endParaRPr lang="en-US" b="1" dirty="0"/>
          </a:p>
          <a:p>
            <a:pPr marL="114300" indent="0">
              <a:buNone/>
            </a:pPr>
            <a:r>
              <a:rPr lang="en-US" dirty="0" smtClean="0"/>
              <a:t>Polynomial </a:t>
            </a:r>
            <a:r>
              <a:rPr lang="en-US" dirty="0"/>
              <a:t>Time Bounded Distance Decoding near Minkowski’s Bound in Discrete Logarithm </a:t>
            </a:r>
            <a:r>
              <a:rPr lang="en-US" dirty="0" smtClean="0"/>
              <a:t>Lattices </a:t>
            </a:r>
          </a:p>
          <a:p>
            <a:pPr marL="114300" indent="0">
              <a:buNone/>
            </a:pPr>
            <a:r>
              <a:rPr lang="en-US" i="1" dirty="0" smtClean="0"/>
              <a:t>Léo </a:t>
            </a:r>
            <a:r>
              <a:rPr lang="en-US" i="1" dirty="0"/>
              <a:t>Ducas and Cécile </a:t>
            </a:r>
            <a:r>
              <a:rPr lang="en-US" i="1" dirty="0" smtClean="0"/>
              <a:t>Pierrot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[LLXY17]:</a:t>
            </a:r>
          </a:p>
          <a:p>
            <a:pPr marL="114300" indent="0">
              <a:buNone/>
            </a:pPr>
            <a:r>
              <a:rPr lang="en-US" dirty="0" smtClean="0"/>
              <a:t>On </a:t>
            </a:r>
            <a:r>
              <a:rPr lang="en-US" dirty="0"/>
              <a:t>the closest </a:t>
            </a:r>
            <a:r>
              <a:rPr lang="en-US" dirty="0" smtClean="0"/>
              <a:t>vector </a:t>
            </a:r>
            <a:r>
              <a:rPr lang="en-US" dirty="0"/>
              <a:t>problem for lattices constructed from polynomials and their </a:t>
            </a:r>
            <a:r>
              <a:rPr lang="en-US" dirty="0" smtClean="0"/>
              <a:t>cryptographic applications</a:t>
            </a:r>
            <a:r>
              <a:rPr lang="en-US" dirty="0"/>
              <a:t>. </a:t>
            </a:r>
            <a:endParaRPr lang="en-US" dirty="0" smtClean="0"/>
          </a:p>
          <a:p>
            <a:pPr marL="114300" indent="0">
              <a:buNone/>
            </a:pPr>
            <a:r>
              <a:rPr lang="en-US" i="1" dirty="0"/>
              <a:t>Zhe Li, San Ling, Chaoping Xing, and Sze Ling </a:t>
            </a:r>
            <a:r>
              <a:rPr lang="en-US" i="1" dirty="0" smtClean="0"/>
              <a:t>Yeo</a:t>
            </a:r>
            <a:endParaRPr lang="uk-UA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9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214908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2839</Words>
  <Application>Microsoft Office PowerPoint</Application>
  <PresentationFormat>On-screen Show (16:9)</PresentationFormat>
  <Paragraphs>271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Oswald</vt:lpstr>
      <vt:lpstr>Average</vt:lpstr>
      <vt:lpstr>Cambria Math</vt:lpstr>
      <vt:lpstr>Slate</vt:lpstr>
      <vt:lpstr>Comparing Lattice Families for Bounded Distance Decoding near Minkowski’s Bound.</vt:lpstr>
      <vt:lpstr>Noisy channel communication.</vt:lpstr>
      <vt:lpstr>Lattices?</vt:lpstr>
      <vt:lpstr>Lattices!</vt:lpstr>
      <vt:lpstr>What do we need to exchange messages?</vt:lpstr>
      <vt:lpstr>BDD, SVP and Minkowski’s bound.</vt:lpstr>
      <vt:lpstr>SVP, BDD and Minkowski’s bound.</vt:lpstr>
      <vt:lpstr>SVP, BDD and Minkowski’s bound.</vt:lpstr>
      <vt:lpstr>Main studies our work is based on.</vt:lpstr>
      <vt:lpstr>Our Goals.</vt:lpstr>
      <vt:lpstr>DP19 Lattice.</vt:lpstr>
      <vt:lpstr>The Decoding Algorithm</vt:lpstr>
      <vt:lpstr>Normalized decoding radius.</vt:lpstr>
      <vt:lpstr>Generalization of DP19. Hopes.</vt:lpstr>
      <vt:lpstr>Discrete Logarithm Lattices.</vt:lpstr>
      <vt:lpstr>Dual lattices.</vt:lpstr>
      <vt:lpstr>Complexity and best parameters.</vt:lpstr>
      <vt:lpstr>Was it all worth it? Hopes shattered.</vt:lpstr>
      <vt:lpstr>Polynomial Lattices. Intuition and parameters.</vt:lpstr>
      <vt:lpstr>Formal definition.</vt:lpstr>
      <vt:lpstr>Parity check matrix of a q-ary lattice.</vt:lpstr>
      <vt:lpstr>Basis computation algorithm. Complexity.</vt:lpstr>
      <vt:lpstr>Complexity and parameters.</vt:lpstr>
      <vt:lpstr>Modifying the decoding algorithm.</vt:lpstr>
      <vt:lpstr>Rational Function Reconstruction. An Insight.</vt:lpstr>
      <vt:lpstr>Decoding radius comparison.</vt:lpstr>
      <vt:lpstr>SageMath Implementation Runtimes.</vt:lpstr>
      <vt:lpstr>LLXY17 Encryption scheme(Simplified).</vt:lpstr>
      <vt:lpstr>Improvements. (WIP)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Lattice Families for Bounded Distance Decoding near Minkowski’s Bound.</dc:title>
  <dc:creator>al</dc:creator>
  <cp:lastModifiedBy>al</cp:lastModifiedBy>
  <cp:revision>65</cp:revision>
  <cp:lastPrinted>2020-07-23T14:17:15Z</cp:lastPrinted>
  <dcterms:modified xsi:type="dcterms:W3CDTF">2020-07-23T16:43:00Z</dcterms:modified>
</cp:coreProperties>
</file>