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sldImg"/>
          </p:nvPr>
        </p:nvSpPr>
        <p:spPr>
          <a:prstGeom prst="rect">
            <a:avLst/>
          </a:prstGeom>
        </p:spPr>
        <p:txBody>
          <a:bodyPr/>
          <a:lstStyle/>
          <a:p>
            <a:pPr/>
          </a:p>
        </p:txBody>
      </p:sp>
      <p:sp>
        <p:nvSpPr>
          <p:cNvPr id="306" name="Shape 306"/>
          <p:cNvSpPr/>
          <p:nvPr>
            <p:ph type="body" sz="quarter" idx="1"/>
          </p:nvPr>
        </p:nvSpPr>
        <p:spPr>
          <a:prstGeom prst="rect">
            <a:avLst/>
          </a:prstGeom>
        </p:spPr>
        <p:txBody>
          <a:bodyPr/>
          <a:lstStyle/>
          <a:p>
            <a:pPr/>
            <a:r>
              <a:t>Kinesis = real-time collecting &amp; processing </a:t>
            </a:r>
          </a:p>
          <a:p>
            <a:pPr/>
            <a:r>
              <a:t>RedShift = Data Warehouse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 name="Shape 344"/>
          <p:cNvSpPr/>
          <p:nvPr>
            <p:ph type="sldImg"/>
          </p:nvPr>
        </p:nvSpPr>
        <p:spPr>
          <a:prstGeom prst="rect">
            <a:avLst/>
          </a:prstGeom>
        </p:spPr>
        <p:txBody>
          <a:bodyPr/>
          <a:lstStyle/>
          <a:p>
            <a:pPr/>
          </a:p>
        </p:txBody>
      </p:sp>
      <p:sp>
        <p:nvSpPr>
          <p:cNvPr id="345" name="Shape 345"/>
          <p:cNvSpPr/>
          <p:nvPr>
            <p:ph type="body" sz="quarter" idx="1"/>
          </p:nvPr>
        </p:nvSpPr>
        <p:spPr>
          <a:prstGeom prst="rect">
            <a:avLst/>
          </a:prstGeom>
        </p:spPr>
        <p:txBody>
          <a:bodyPr/>
          <a:lstStyle/>
          <a:p>
            <a:pPr/>
            <a:r>
              <a:t>Elastic Beanstalk = managed application container (Java, .net, PHP, node.js, Ruby, Python, Docker)</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Type a quote here.”"/>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nchor="t"/>
          <a:lstStyle>
            <a:lvl2pPr>
              <a:defRPr sz="3000"/>
            </a:lvl2pPr>
            <a:lvl3pPr>
              <a:defRPr sz="2800"/>
            </a:lvl3pPr>
            <a:lvl4pPr>
              <a:defRPr sz="2400"/>
            </a:lvl4pPr>
            <a:lvl5pPr>
              <a:defRPr sz="20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image" Target="../media/image3.tif"/><Relationship Id="rId5" Type="http://schemas.openxmlformats.org/officeDocument/2006/relationships/image" Target="../media/image4.tif"/><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2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7.tif"/></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2.png"/><Relationship Id="rId4" Type="http://schemas.openxmlformats.org/officeDocument/2006/relationships/image" Target="../media/image33.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4.png"/><Relationship Id="rId4" Type="http://schemas.openxmlformats.org/officeDocument/2006/relationships/image" Target="../media/image1.png"/><Relationship Id="rId5" Type="http://schemas.openxmlformats.org/officeDocument/2006/relationships/image" Target="../media/image3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image" Target="../media/image42.png"/><Relationship Id="rId9" Type="http://schemas.openxmlformats.org/officeDocument/2006/relationships/image" Target="../media/image43.png"/><Relationship Id="rId10" Type="http://schemas.openxmlformats.org/officeDocument/2006/relationships/image" Target="../media/image44.png"/><Relationship Id="rId11" Type="http://schemas.openxmlformats.org/officeDocument/2006/relationships/image" Target="../media/image45.png"/><Relationship Id="rId12" Type="http://schemas.openxmlformats.org/officeDocument/2006/relationships/image" Target="../media/image46.png"/><Relationship Id="rId13" Type="http://schemas.openxmlformats.org/officeDocument/2006/relationships/image" Target="../media/image47.png"/><Relationship Id="rId14" Type="http://schemas.openxmlformats.org/officeDocument/2006/relationships/image" Target="../media/image48.png"/><Relationship Id="rId15" Type="http://schemas.openxmlformats.org/officeDocument/2006/relationships/image" Target="../media/image49.png"/><Relationship Id="rId16" Type="http://schemas.openxmlformats.org/officeDocument/2006/relationships/image" Target="../media/image50.png"/><Relationship Id="rId17" Type="http://schemas.openxmlformats.org/officeDocument/2006/relationships/image" Target="../media/image51.png"/><Relationship Id="rId18" Type="http://schemas.openxmlformats.org/officeDocument/2006/relationships/image" Target="../media/image52.png"/><Relationship Id="rId19" Type="http://schemas.openxmlformats.org/officeDocument/2006/relationships/image" Target="../media/image53.png"/><Relationship Id="rId20" Type="http://schemas.openxmlformats.org/officeDocument/2006/relationships/image" Target="../media/image54.png"/><Relationship Id="rId21" Type="http://schemas.openxmlformats.org/officeDocument/2006/relationships/image" Target="../media/image55.png"/><Relationship Id="rId22" Type="http://schemas.openxmlformats.org/officeDocument/2006/relationships/hyperlink" Target="http://aws.amazon.com/free/" TargetMode="Externa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ws.amazon.com/free/" TargetMode="Externa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console.aws.amazon.com" TargetMode="External"/><Relationship Id="rId3" Type="http://schemas.openxmlformats.org/officeDocument/2006/relationships/image" Target="../media/image56.png"/><Relationship Id="rId4" Type="http://schemas.openxmlformats.org/officeDocument/2006/relationships/image" Target="../media/image57.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aws.amazon.com" TargetMode="External"/><Relationship Id="rId3" Type="http://schemas.openxmlformats.org/officeDocument/2006/relationships/hyperlink" Target="http://aws.amazon.com/training/" TargetMode="External"/><Relationship Id="rId4" Type="http://schemas.openxmlformats.org/officeDocument/2006/relationships/hyperlink" Target="https://qwiklabs.com" TargetMode="External"/><Relationship Id="rId5" Type="http://schemas.openxmlformats.org/officeDocument/2006/relationships/hyperlink" Target="https://aws.amazon.com/free" TargetMode="External"/><Relationship Id="rId6" Type="http://schemas.openxmlformats.org/officeDocument/2006/relationships/hyperlink" Target="http://aws.amazon.com/partners/" TargetMode="External"/><Relationship Id="rId7" Type="http://schemas.openxmlformats.org/officeDocument/2006/relationships/hyperlink" Target="https://awstcocalculator.com" TargetMode="External"/><Relationship Id="rId8" Type="http://schemas.openxmlformats.org/officeDocument/2006/relationships/hyperlink" Target="http://calculator.s3.amazonaws.com/index.html"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image" Target="../media/image1.tif"/><Relationship Id="rId5" Type="http://schemas.openxmlformats.org/officeDocument/2006/relationships/image" Target="../media/image11.png"/><Relationship Id="rId6"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Amazon Web Services…"/>
          <p:cNvSpPr txBox="1"/>
          <p:nvPr>
            <p:ph type="ctrTitle"/>
          </p:nvPr>
        </p:nvSpPr>
        <p:spPr>
          <a:xfrm>
            <a:off x="1270000" y="2260600"/>
            <a:ext cx="10464800" cy="3302000"/>
          </a:xfrm>
          <a:prstGeom prst="rect">
            <a:avLst/>
          </a:prstGeom>
        </p:spPr>
        <p:txBody>
          <a:bodyPr/>
          <a:lstStyle/>
          <a:p>
            <a:pPr>
              <a:defRPr sz="6800"/>
            </a:pPr>
            <a:r>
              <a:t>Amazon Web Services </a:t>
            </a:r>
          </a:p>
          <a:p>
            <a:pPr>
              <a:defRPr sz="6800"/>
            </a:pPr>
            <a:r>
              <a:t>workshop</a:t>
            </a:r>
            <a:endParaRPr sz="5500"/>
          </a:p>
          <a:p>
            <a:pPr/>
            <a:r>
              <a:rPr sz="1500"/>
              <a:t> </a:t>
            </a:r>
            <a:br>
              <a:rPr sz="1500"/>
            </a:br>
            <a:r>
              <a:rPr sz="2800">
                <a:solidFill>
                  <a:srgbClr val="53585F"/>
                </a:solidFill>
              </a:rPr>
              <a:t>for !</a:t>
            </a:r>
          </a:p>
        </p:txBody>
      </p:sp>
      <p:sp>
        <p:nvSpPr>
          <p:cNvPr id="120" name="Introduction to Amazon Web Services"/>
          <p:cNvSpPr txBox="1"/>
          <p:nvPr>
            <p:ph type="subTitle" sz="quarter" idx="1"/>
          </p:nvPr>
        </p:nvSpPr>
        <p:spPr>
          <a:xfrm>
            <a:off x="1270000" y="6463880"/>
            <a:ext cx="10464800" cy="1130301"/>
          </a:xfrm>
          <a:prstGeom prst="rect">
            <a:avLst/>
          </a:prstGeom>
        </p:spPr>
        <p:txBody>
          <a:bodyPr/>
          <a:lstStyle/>
          <a:p>
            <a:pPr/>
            <a:r>
              <a:t>Introduction to Amazon Web Services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AWS Global Infrastructure: Region"/>
          <p:cNvSpPr txBox="1"/>
          <p:nvPr>
            <p:ph type="title"/>
          </p:nvPr>
        </p:nvSpPr>
        <p:spPr>
          <a:prstGeom prst="rect">
            <a:avLst/>
          </a:prstGeom>
        </p:spPr>
        <p:txBody>
          <a:bodyPr/>
          <a:lstStyle>
            <a:lvl1pPr>
              <a:defRPr sz="5600"/>
            </a:lvl1pPr>
          </a:lstStyle>
          <a:p>
            <a:pPr/>
            <a:r>
              <a:t>AWS Global Infrastructure: Region</a:t>
            </a:r>
          </a:p>
        </p:txBody>
      </p:sp>
      <p:sp>
        <p:nvSpPr>
          <p:cNvPr id="18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00" name="Group"/>
          <p:cNvGrpSpPr/>
          <p:nvPr/>
        </p:nvGrpSpPr>
        <p:grpSpPr>
          <a:xfrm>
            <a:off x="1044417" y="4143354"/>
            <a:ext cx="10915966" cy="4707713"/>
            <a:chOff x="0" y="0"/>
            <a:chExt cx="10915965" cy="4707711"/>
          </a:xfrm>
        </p:grpSpPr>
        <p:pic>
          <p:nvPicPr>
            <p:cNvPr id="189" name="pasted-image.png" descr="pasted-image.png"/>
            <p:cNvPicPr>
              <a:picLocks noChangeAspect="1"/>
            </p:cNvPicPr>
            <p:nvPr/>
          </p:nvPicPr>
          <p:blipFill>
            <a:blip r:embed="rId2">
              <a:extLst/>
            </a:blip>
            <a:stretch>
              <a:fillRect/>
            </a:stretch>
          </p:blipFill>
          <p:spPr>
            <a:xfrm>
              <a:off x="823714" y="0"/>
              <a:ext cx="10092252" cy="4707712"/>
            </a:xfrm>
            <a:prstGeom prst="rect">
              <a:avLst/>
            </a:prstGeom>
            <a:ln w="12700" cap="flat">
              <a:noFill/>
              <a:miter lim="400000"/>
            </a:ln>
            <a:effectLst/>
          </p:spPr>
        </p:pic>
        <p:sp>
          <p:nvSpPr>
            <p:cNvPr id="190" name="North…"/>
            <p:cNvSpPr txBox="1"/>
            <p:nvPr/>
          </p:nvSpPr>
          <p:spPr>
            <a:xfrm>
              <a:off x="3756220" y="1909875"/>
              <a:ext cx="855961"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1" sz="1600">
                  <a:solidFill>
                    <a:schemeClr val="accent4"/>
                  </a:solidFill>
                  <a:latin typeface="Helvetica"/>
                  <a:ea typeface="Helvetica"/>
                  <a:cs typeface="Helvetica"/>
                  <a:sym typeface="Helvetica"/>
                </a:defRPr>
              </a:pPr>
              <a:r>
                <a:t>North </a:t>
              </a:r>
            </a:p>
            <a:p>
              <a:pPr>
                <a:defRPr b="1" sz="1600">
                  <a:solidFill>
                    <a:schemeClr val="accent4"/>
                  </a:solidFill>
                  <a:latin typeface="Helvetica"/>
                  <a:ea typeface="Helvetica"/>
                  <a:cs typeface="Helvetica"/>
                  <a:sym typeface="Helvetica"/>
                </a:defRPr>
              </a:pPr>
              <a:r>
                <a:t>Virginia</a:t>
              </a:r>
            </a:p>
          </p:txBody>
        </p:sp>
        <p:sp>
          <p:nvSpPr>
            <p:cNvPr id="191" name="Oregon"/>
            <p:cNvSpPr txBox="1"/>
            <p:nvPr/>
          </p:nvSpPr>
          <p:spPr>
            <a:xfrm>
              <a:off x="1045028" y="1574752"/>
              <a:ext cx="836812"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chemeClr val="accent4"/>
                  </a:solidFill>
                  <a:latin typeface="Helvetica"/>
                  <a:ea typeface="Helvetica"/>
                  <a:cs typeface="Helvetica"/>
                  <a:sym typeface="Helvetica"/>
                </a:defRPr>
              </a:lvl1pPr>
            </a:lstStyle>
            <a:p>
              <a:pPr/>
              <a:r>
                <a:t>Oregon</a:t>
              </a:r>
            </a:p>
          </p:txBody>
        </p:sp>
        <p:sp>
          <p:nvSpPr>
            <p:cNvPr id="192" name="Northern California"/>
            <p:cNvSpPr txBox="1"/>
            <p:nvPr/>
          </p:nvSpPr>
          <p:spPr>
            <a:xfrm>
              <a:off x="-1" y="1884229"/>
              <a:ext cx="1965823"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chemeClr val="accent4"/>
                  </a:solidFill>
                  <a:latin typeface="Helvetica"/>
                  <a:ea typeface="Helvetica"/>
                  <a:cs typeface="Helvetica"/>
                  <a:sym typeface="Helvetica"/>
                </a:defRPr>
              </a:lvl1pPr>
            </a:lstStyle>
            <a:p>
              <a:pPr/>
              <a:r>
                <a:t>Northern California</a:t>
              </a:r>
            </a:p>
          </p:txBody>
        </p:sp>
        <p:sp>
          <p:nvSpPr>
            <p:cNvPr id="193" name="Ireland"/>
            <p:cNvSpPr txBox="1"/>
            <p:nvPr/>
          </p:nvSpPr>
          <p:spPr>
            <a:xfrm>
              <a:off x="4516655" y="1251825"/>
              <a:ext cx="780555"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chemeClr val="accent4"/>
                  </a:solidFill>
                  <a:latin typeface="Helvetica"/>
                  <a:ea typeface="Helvetica"/>
                  <a:cs typeface="Helvetica"/>
                  <a:sym typeface="Helvetica"/>
                </a:defRPr>
              </a:lvl1pPr>
            </a:lstStyle>
            <a:p>
              <a:pPr/>
              <a:r>
                <a:t>Ireland</a:t>
              </a:r>
            </a:p>
          </p:txBody>
        </p:sp>
        <p:sp>
          <p:nvSpPr>
            <p:cNvPr id="194" name="Frankfurt"/>
            <p:cNvSpPr txBox="1"/>
            <p:nvPr/>
          </p:nvSpPr>
          <p:spPr>
            <a:xfrm>
              <a:off x="6239503" y="1416795"/>
              <a:ext cx="1006178"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chemeClr val="accent4"/>
                  </a:solidFill>
                  <a:latin typeface="Helvetica"/>
                  <a:ea typeface="Helvetica"/>
                  <a:cs typeface="Helvetica"/>
                  <a:sym typeface="Helvetica"/>
                </a:defRPr>
              </a:lvl1pPr>
            </a:lstStyle>
            <a:p>
              <a:pPr/>
              <a:r>
                <a:t>Frankfurt</a:t>
              </a:r>
            </a:p>
          </p:txBody>
        </p:sp>
        <p:sp>
          <p:nvSpPr>
            <p:cNvPr id="195" name="Singapore"/>
            <p:cNvSpPr txBox="1"/>
            <p:nvPr/>
          </p:nvSpPr>
          <p:spPr>
            <a:xfrm>
              <a:off x="7283894" y="3081589"/>
              <a:ext cx="1107878"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chemeClr val="accent4"/>
                  </a:solidFill>
                  <a:latin typeface="Helvetica"/>
                  <a:ea typeface="Helvetica"/>
                  <a:cs typeface="Helvetica"/>
                  <a:sym typeface="Helvetica"/>
                </a:defRPr>
              </a:lvl1pPr>
            </a:lstStyle>
            <a:p>
              <a:pPr/>
              <a:r>
                <a:t>Singapore</a:t>
              </a:r>
            </a:p>
          </p:txBody>
        </p:sp>
        <p:sp>
          <p:nvSpPr>
            <p:cNvPr id="196" name="Tokyo"/>
            <p:cNvSpPr txBox="1"/>
            <p:nvPr/>
          </p:nvSpPr>
          <p:spPr>
            <a:xfrm>
              <a:off x="9533476" y="2030525"/>
              <a:ext cx="697707"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chemeClr val="accent4"/>
                  </a:solidFill>
                  <a:latin typeface="Helvetica"/>
                  <a:ea typeface="Helvetica"/>
                  <a:cs typeface="Helvetica"/>
                  <a:sym typeface="Helvetica"/>
                </a:defRPr>
              </a:lvl1pPr>
            </a:lstStyle>
            <a:p>
              <a:pPr/>
              <a:r>
                <a:t>Tokyo</a:t>
              </a:r>
            </a:p>
          </p:txBody>
        </p:sp>
        <p:sp>
          <p:nvSpPr>
            <p:cNvPr id="197" name="Sydney"/>
            <p:cNvSpPr txBox="1"/>
            <p:nvPr/>
          </p:nvSpPr>
          <p:spPr>
            <a:xfrm>
              <a:off x="9875551" y="3543437"/>
              <a:ext cx="837110"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chemeClr val="accent4"/>
                  </a:solidFill>
                  <a:latin typeface="Helvetica"/>
                  <a:ea typeface="Helvetica"/>
                  <a:cs typeface="Helvetica"/>
                  <a:sym typeface="Helvetica"/>
                </a:defRPr>
              </a:lvl1pPr>
            </a:lstStyle>
            <a:p>
              <a:pPr/>
              <a:r>
                <a:t>Sydney</a:t>
              </a:r>
            </a:p>
          </p:txBody>
        </p:sp>
        <p:sp>
          <p:nvSpPr>
            <p:cNvPr id="198" name="São Paulo"/>
            <p:cNvSpPr txBox="1"/>
            <p:nvPr/>
          </p:nvSpPr>
          <p:spPr>
            <a:xfrm>
              <a:off x="4227002" y="3543437"/>
              <a:ext cx="1096666"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chemeClr val="accent4"/>
                  </a:solidFill>
                  <a:latin typeface="Helvetica"/>
                  <a:ea typeface="Helvetica"/>
                  <a:cs typeface="Helvetica"/>
                  <a:sym typeface="Helvetica"/>
                </a:defRPr>
              </a:lvl1pPr>
            </a:lstStyle>
            <a:p>
              <a:pPr/>
              <a:r>
                <a:t>São Paulo</a:t>
              </a:r>
            </a:p>
          </p:txBody>
        </p:sp>
        <p:sp>
          <p:nvSpPr>
            <p:cNvPr id="199" name="Beijing*"/>
            <p:cNvSpPr txBox="1"/>
            <p:nvPr/>
          </p:nvSpPr>
          <p:spPr>
            <a:xfrm>
              <a:off x="7789357" y="1884229"/>
              <a:ext cx="870744"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chemeClr val="accent4"/>
                  </a:solidFill>
                  <a:latin typeface="Helvetica"/>
                  <a:ea typeface="Helvetica"/>
                  <a:cs typeface="Helvetica"/>
                  <a:sym typeface="Helvetica"/>
                </a:defRPr>
              </a:lvl1pPr>
            </a:lstStyle>
            <a:p>
              <a:pPr/>
              <a:r>
                <a:t>Beijing*</a:t>
              </a:r>
            </a:p>
          </p:txBody>
        </p:sp>
      </p:grpSp>
      <p:sp>
        <p:nvSpPr>
          <p:cNvPr id="201" name="AWS has 10 Regions, provides more than 190 countries, to help customers archive lower latency and higher throughput, and to ensure that their data resides only in the region they specify."/>
          <p:cNvSpPr txBox="1"/>
          <p:nvPr>
            <p:ph type="body" sz="quarter" idx="1"/>
          </p:nvPr>
        </p:nvSpPr>
        <p:spPr>
          <a:xfrm>
            <a:off x="952500" y="2603500"/>
            <a:ext cx="11099800" cy="1263913"/>
          </a:xfrm>
          <a:prstGeom prst="rect">
            <a:avLst/>
          </a:prstGeom>
        </p:spPr>
        <p:txBody>
          <a:bodyPr/>
          <a:lstStyle>
            <a:lvl1pPr marL="386715" indent="-386715" defTabSz="508254">
              <a:spcBef>
                <a:spcPts val="3600"/>
              </a:spcBef>
              <a:defRPr sz="2523"/>
            </a:lvl1pPr>
          </a:lstStyle>
          <a:p>
            <a:pPr/>
            <a:r>
              <a:t>AWS has 10 Regions, provides more than 190 countries, to help customers archive lower latency and higher throughput, and to ensure that their data resides only in the region they specify.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AWS Global Infrastructure:  Availability Zones"/>
          <p:cNvSpPr txBox="1"/>
          <p:nvPr>
            <p:ph type="title"/>
          </p:nvPr>
        </p:nvSpPr>
        <p:spPr>
          <a:xfrm>
            <a:off x="952500" y="444500"/>
            <a:ext cx="11099800" cy="1797050"/>
          </a:xfrm>
          <a:prstGeom prst="rect">
            <a:avLst/>
          </a:prstGeom>
        </p:spPr>
        <p:txBody>
          <a:bodyPr/>
          <a:lstStyle/>
          <a:p>
            <a:pPr defTabSz="408940">
              <a:defRPr sz="5600"/>
            </a:pPr>
            <a:r>
              <a:t>AWS Global Infrastructure: </a:t>
            </a:r>
            <a:br/>
            <a:r>
              <a:t>Availability Zones </a:t>
            </a:r>
          </a:p>
        </p:txBody>
      </p:sp>
      <p:sp>
        <p:nvSpPr>
          <p:cNvPr id="204" name="A Region is a collection of two or more Availability Zones in a specific geographic region.…"/>
          <p:cNvSpPr txBox="1"/>
          <p:nvPr>
            <p:ph type="body" sz="half" idx="1"/>
          </p:nvPr>
        </p:nvSpPr>
        <p:spPr>
          <a:xfrm>
            <a:off x="952500" y="3121854"/>
            <a:ext cx="7260467" cy="5262492"/>
          </a:xfrm>
          <a:prstGeom prst="rect">
            <a:avLst/>
          </a:prstGeom>
        </p:spPr>
        <p:txBody>
          <a:bodyPr/>
          <a:lstStyle/>
          <a:p>
            <a:pPr marL="346709" indent="-346709" defTabSz="455675">
              <a:spcBef>
                <a:spcPts val="3200"/>
              </a:spcBef>
              <a:defRPr sz="2807"/>
            </a:pPr>
            <a:r>
              <a:t>A Region is a collection of two or more Availability Zones in a specific geographic region.</a:t>
            </a:r>
          </a:p>
          <a:p>
            <a:pPr marL="346709" indent="-346709" defTabSz="455675">
              <a:spcBef>
                <a:spcPts val="3200"/>
              </a:spcBef>
              <a:defRPr sz="2807"/>
            </a:pPr>
            <a:r>
              <a:t>As are analogous to clusters of data center, kept isolated from each other. There is a single digit millisecond finer between AZs. </a:t>
            </a:r>
          </a:p>
          <a:p>
            <a:pPr marL="346709" indent="-346709" defTabSz="455675">
              <a:spcBef>
                <a:spcPts val="3200"/>
              </a:spcBef>
              <a:defRPr sz="2807"/>
            </a:pPr>
            <a:r>
              <a:t>It is highly recommended to provision your resources across multiple AZs for added redundancy.</a:t>
            </a:r>
          </a:p>
        </p:txBody>
      </p:sp>
      <p:sp>
        <p:nvSpPr>
          <p:cNvPr id="20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6" name="pasted-image.png" descr="pasted-image.png"/>
          <p:cNvPicPr>
            <a:picLocks noChangeAspect="1"/>
          </p:cNvPicPr>
          <p:nvPr/>
        </p:nvPicPr>
        <p:blipFill>
          <a:blip r:embed="rId2">
            <a:extLst/>
          </a:blip>
          <a:stretch>
            <a:fillRect/>
          </a:stretch>
        </p:blipFill>
        <p:spPr>
          <a:xfrm>
            <a:off x="8621104" y="3616402"/>
            <a:ext cx="3835401" cy="34671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AWS Global Infrastructure:…"/>
          <p:cNvSpPr txBox="1"/>
          <p:nvPr>
            <p:ph type="title"/>
          </p:nvPr>
        </p:nvSpPr>
        <p:spPr>
          <a:xfrm>
            <a:off x="952500" y="444500"/>
            <a:ext cx="11099800" cy="1797050"/>
          </a:xfrm>
          <a:prstGeom prst="rect">
            <a:avLst/>
          </a:prstGeom>
        </p:spPr>
        <p:txBody>
          <a:bodyPr/>
          <a:lstStyle/>
          <a:p>
            <a:pPr defTabSz="408940">
              <a:defRPr sz="5600"/>
            </a:pPr>
            <a:r>
              <a:t>AWS Global Infrastructure: </a:t>
            </a:r>
          </a:p>
          <a:p>
            <a:pPr defTabSz="408940">
              <a:defRPr sz="5600"/>
            </a:pPr>
            <a:r>
              <a:t>Edge Locations</a:t>
            </a:r>
          </a:p>
        </p:txBody>
      </p:sp>
      <p:sp>
        <p:nvSpPr>
          <p:cNvPr id="20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0" name="Hosts Amazon CloudFront, a CDN that can be used to deliver web sites and dynamic, static, and streaming content.…"/>
          <p:cNvSpPr txBox="1"/>
          <p:nvPr>
            <p:ph type="body" sz="quarter" idx="1"/>
          </p:nvPr>
        </p:nvSpPr>
        <p:spPr>
          <a:xfrm>
            <a:off x="952500" y="2603500"/>
            <a:ext cx="11099800" cy="1908771"/>
          </a:xfrm>
          <a:prstGeom prst="rect">
            <a:avLst/>
          </a:prstGeom>
        </p:spPr>
        <p:txBody>
          <a:bodyPr/>
          <a:lstStyle/>
          <a:p>
            <a:pPr marL="346710" indent="-346710" defTabSz="455675">
              <a:spcBef>
                <a:spcPts val="3200"/>
              </a:spcBef>
              <a:defRPr sz="2262"/>
            </a:pPr>
            <a:r>
              <a:t>Hosts Amazon CloudFront, a CDN that can be used to deliver web sites and dynamic, static, and streaming content.</a:t>
            </a:r>
          </a:p>
          <a:p>
            <a:pPr marL="346710" indent="-346710" defTabSz="455675">
              <a:spcBef>
                <a:spcPts val="3200"/>
              </a:spcBef>
              <a:defRPr sz="2262"/>
            </a:pPr>
            <a:r>
              <a:t>Requests for content are automatically routed to the nearest edge location, so content is delivered faster to customers.</a:t>
            </a:r>
          </a:p>
        </p:txBody>
      </p:sp>
      <p:pic>
        <p:nvPicPr>
          <p:cNvPr id="211" name="pasted-image.png" descr="pasted-image.png"/>
          <p:cNvPicPr>
            <a:picLocks noChangeAspect="1"/>
          </p:cNvPicPr>
          <p:nvPr/>
        </p:nvPicPr>
        <p:blipFill>
          <a:blip r:embed="rId2">
            <a:extLst/>
          </a:blip>
          <a:stretch>
            <a:fillRect/>
          </a:stretch>
        </p:blipFill>
        <p:spPr>
          <a:xfrm>
            <a:off x="2273719" y="4785410"/>
            <a:ext cx="8457363" cy="41934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AWS: Networking"/>
          <p:cNvSpPr txBox="1"/>
          <p:nvPr>
            <p:ph type="title"/>
          </p:nvPr>
        </p:nvSpPr>
        <p:spPr>
          <a:prstGeom prst="rect">
            <a:avLst/>
          </a:prstGeom>
        </p:spPr>
        <p:txBody>
          <a:bodyPr/>
          <a:lstStyle/>
          <a:p>
            <a:pPr/>
            <a:r>
              <a:t>AWS: Networking</a:t>
            </a:r>
          </a:p>
        </p:txBody>
      </p:sp>
      <p:sp>
        <p:nvSpPr>
          <p:cNvPr id="2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5" name="Deployment &amp; Management"/>
          <p:cNvSpPr/>
          <p:nvPr/>
        </p:nvSpPr>
        <p:spPr>
          <a:xfrm>
            <a:off x="1803288" y="2704912"/>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Deployment &amp; Management</a:t>
            </a:r>
          </a:p>
        </p:txBody>
      </p:sp>
      <p:sp>
        <p:nvSpPr>
          <p:cNvPr id="216" name="Analytics"/>
          <p:cNvSpPr/>
          <p:nvPr/>
        </p:nvSpPr>
        <p:spPr>
          <a:xfrm>
            <a:off x="1812632" y="3477405"/>
            <a:ext cx="3045258"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Analytics</a:t>
            </a:r>
          </a:p>
        </p:txBody>
      </p:sp>
      <p:sp>
        <p:nvSpPr>
          <p:cNvPr id="217" name="Application Services"/>
          <p:cNvSpPr/>
          <p:nvPr/>
        </p:nvSpPr>
        <p:spPr>
          <a:xfrm>
            <a:off x="4979772" y="3477405"/>
            <a:ext cx="6212804"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Application Services</a:t>
            </a:r>
          </a:p>
        </p:txBody>
      </p:sp>
      <p:sp>
        <p:nvSpPr>
          <p:cNvPr id="218" name="Compute"/>
          <p:cNvSpPr/>
          <p:nvPr/>
        </p:nvSpPr>
        <p:spPr>
          <a:xfrm>
            <a:off x="1812632" y="4249899"/>
            <a:ext cx="3045258"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Compute</a:t>
            </a:r>
          </a:p>
        </p:txBody>
      </p:sp>
      <p:sp>
        <p:nvSpPr>
          <p:cNvPr id="219" name="Storage"/>
          <p:cNvSpPr/>
          <p:nvPr/>
        </p:nvSpPr>
        <p:spPr>
          <a:xfrm>
            <a:off x="4979772" y="4249899"/>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Storage</a:t>
            </a:r>
          </a:p>
        </p:txBody>
      </p:sp>
      <p:sp>
        <p:nvSpPr>
          <p:cNvPr id="220" name="Database"/>
          <p:cNvSpPr/>
          <p:nvPr/>
        </p:nvSpPr>
        <p:spPr>
          <a:xfrm>
            <a:off x="8146911" y="4249899"/>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Database</a:t>
            </a:r>
          </a:p>
        </p:txBody>
      </p:sp>
      <p:sp>
        <p:nvSpPr>
          <p:cNvPr id="221" name="Networking"/>
          <p:cNvSpPr/>
          <p:nvPr/>
        </p:nvSpPr>
        <p:spPr>
          <a:xfrm>
            <a:off x="1803288" y="5022393"/>
            <a:ext cx="9398224" cy="616572"/>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Networking</a:t>
            </a:r>
          </a:p>
        </p:txBody>
      </p:sp>
      <p:sp>
        <p:nvSpPr>
          <p:cNvPr id="222" name="AWS Global Infrastructure"/>
          <p:cNvSpPr/>
          <p:nvPr/>
        </p:nvSpPr>
        <p:spPr>
          <a:xfrm>
            <a:off x="1803288" y="5792592"/>
            <a:ext cx="9398224"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AWS Global Infrastructure</a:t>
            </a:r>
          </a:p>
        </p:txBody>
      </p:sp>
      <p:pic>
        <p:nvPicPr>
          <p:cNvPr id="223" name="08Route53.png" descr="08Route53.png"/>
          <p:cNvPicPr>
            <a:picLocks noChangeAspect="1"/>
          </p:cNvPicPr>
          <p:nvPr/>
        </p:nvPicPr>
        <p:blipFill>
          <a:blip r:embed="rId4">
            <a:extLst/>
          </a:blip>
          <a:stretch>
            <a:fillRect/>
          </a:stretch>
        </p:blipFill>
        <p:spPr>
          <a:xfrm>
            <a:off x="3224029" y="6887247"/>
            <a:ext cx="831455" cy="953727"/>
          </a:xfrm>
          <a:prstGeom prst="rect">
            <a:avLst/>
          </a:prstGeom>
          <a:ln w="12700">
            <a:miter lim="400000"/>
          </a:ln>
        </p:spPr>
      </p:pic>
      <p:sp>
        <p:nvSpPr>
          <p:cNvPr id="224" name="Route 53"/>
          <p:cNvSpPr txBox="1"/>
          <p:nvPr/>
        </p:nvSpPr>
        <p:spPr>
          <a:xfrm>
            <a:off x="2972549" y="8089009"/>
            <a:ext cx="1334415"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Route 53</a:t>
            </a:r>
          </a:p>
        </p:txBody>
      </p:sp>
      <p:pic>
        <p:nvPicPr>
          <p:cNvPr id="225" name="09DirectConnect.png" descr="09DirectConnect.png"/>
          <p:cNvPicPr>
            <a:picLocks noChangeAspect="1"/>
          </p:cNvPicPr>
          <p:nvPr/>
        </p:nvPicPr>
        <p:blipFill>
          <a:blip r:embed="rId5">
            <a:extLst/>
          </a:blip>
          <a:stretch>
            <a:fillRect/>
          </a:stretch>
        </p:blipFill>
        <p:spPr>
          <a:xfrm>
            <a:off x="6086673" y="6910590"/>
            <a:ext cx="831454" cy="907041"/>
          </a:xfrm>
          <a:prstGeom prst="rect">
            <a:avLst/>
          </a:prstGeom>
          <a:ln w="12700">
            <a:miter lim="400000"/>
          </a:ln>
        </p:spPr>
      </p:pic>
      <p:sp>
        <p:nvSpPr>
          <p:cNvPr id="226" name="Direct Connect"/>
          <p:cNvSpPr txBox="1"/>
          <p:nvPr/>
        </p:nvSpPr>
        <p:spPr>
          <a:xfrm>
            <a:off x="5423103" y="8089008"/>
            <a:ext cx="2158594"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Direct Connect</a:t>
            </a:r>
          </a:p>
        </p:txBody>
      </p:sp>
      <p:pic>
        <p:nvPicPr>
          <p:cNvPr id="227" name="10VPC.png" descr="10VPC.png"/>
          <p:cNvPicPr>
            <a:picLocks noChangeAspect="1"/>
          </p:cNvPicPr>
          <p:nvPr/>
        </p:nvPicPr>
        <p:blipFill>
          <a:blip r:embed="rId6">
            <a:extLst/>
          </a:blip>
          <a:stretch>
            <a:fillRect/>
          </a:stretch>
        </p:blipFill>
        <p:spPr>
          <a:xfrm>
            <a:off x="9225039" y="6868810"/>
            <a:ext cx="889001" cy="990601"/>
          </a:xfrm>
          <a:prstGeom prst="rect">
            <a:avLst/>
          </a:prstGeom>
          <a:ln w="12700">
            <a:miter lim="400000"/>
          </a:ln>
        </p:spPr>
      </p:pic>
      <p:sp>
        <p:nvSpPr>
          <p:cNvPr id="228" name="Virtual…"/>
          <p:cNvSpPr txBox="1"/>
          <p:nvPr/>
        </p:nvSpPr>
        <p:spPr>
          <a:xfrm>
            <a:off x="8697836" y="7904858"/>
            <a:ext cx="1943406"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Virtual </a:t>
            </a:r>
          </a:p>
          <a:p>
            <a:pPr>
              <a:defRPr sz="2400"/>
            </a:pPr>
            <a:r>
              <a:t>Private Cloud</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AWS: Compute"/>
          <p:cNvSpPr txBox="1"/>
          <p:nvPr>
            <p:ph type="title"/>
          </p:nvPr>
        </p:nvSpPr>
        <p:spPr>
          <a:prstGeom prst="rect">
            <a:avLst/>
          </a:prstGeom>
        </p:spPr>
        <p:txBody>
          <a:bodyPr/>
          <a:lstStyle/>
          <a:p>
            <a:pPr/>
            <a:r>
              <a:t>AWS: Compute</a:t>
            </a:r>
          </a:p>
        </p:txBody>
      </p:sp>
      <p:sp>
        <p:nvSpPr>
          <p:cNvPr id="2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2" name="Deployment &amp; Management"/>
          <p:cNvSpPr/>
          <p:nvPr/>
        </p:nvSpPr>
        <p:spPr>
          <a:xfrm>
            <a:off x="1803288" y="2704912"/>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Deployment &amp; Management</a:t>
            </a:r>
          </a:p>
        </p:txBody>
      </p:sp>
      <p:sp>
        <p:nvSpPr>
          <p:cNvPr id="233" name="Analytics"/>
          <p:cNvSpPr/>
          <p:nvPr/>
        </p:nvSpPr>
        <p:spPr>
          <a:xfrm>
            <a:off x="1812632" y="3477405"/>
            <a:ext cx="3045258"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Analytics</a:t>
            </a:r>
          </a:p>
        </p:txBody>
      </p:sp>
      <p:sp>
        <p:nvSpPr>
          <p:cNvPr id="234" name="Application Services"/>
          <p:cNvSpPr/>
          <p:nvPr/>
        </p:nvSpPr>
        <p:spPr>
          <a:xfrm>
            <a:off x="4979772" y="3477405"/>
            <a:ext cx="6212804"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Application Services</a:t>
            </a:r>
          </a:p>
        </p:txBody>
      </p:sp>
      <p:sp>
        <p:nvSpPr>
          <p:cNvPr id="235" name="Compute"/>
          <p:cNvSpPr/>
          <p:nvPr/>
        </p:nvSpPr>
        <p:spPr>
          <a:xfrm>
            <a:off x="1812632" y="4249899"/>
            <a:ext cx="3045258" cy="616572"/>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Compute</a:t>
            </a:r>
          </a:p>
        </p:txBody>
      </p:sp>
      <p:sp>
        <p:nvSpPr>
          <p:cNvPr id="236" name="Storage"/>
          <p:cNvSpPr/>
          <p:nvPr/>
        </p:nvSpPr>
        <p:spPr>
          <a:xfrm>
            <a:off x="4979772" y="4249899"/>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Storage</a:t>
            </a:r>
          </a:p>
        </p:txBody>
      </p:sp>
      <p:sp>
        <p:nvSpPr>
          <p:cNvPr id="237" name="Database"/>
          <p:cNvSpPr/>
          <p:nvPr/>
        </p:nvSpPr>
        <p:spPr>
          <a:xfrm>
            <a:off x="8146911" y="4249899"/>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Database</a:t>
            </a:r>
          </a:p>
        </p:txBody>
      </p:sp>
      <p:sp>
        <p:nvSpPr>
          <p:cNvPr id="238" name="Networking"/>
          <p:cNvSpPr/>
          <p:nvPr/>
        </p:nvSpPr>
        <p:spPr>
          <a:xfrm>
            <a:off x="1803288" y="5022393"/>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Networking</a:t>
            </a:r>
          </a:p>
        </p:txBody>
      </p:sp>
      <p:sp>
        <p:nvSpPr>
          <p:cNvPr id="239" name="AWS Global Infrastructure"/>
          <p:cNvSpPr/>
          <p:nvPr/>
        </p:nvSpPr>
        <p:spPr>
          <a:xfrm>
            <a:off x="1803288" y="5792592"/>
            <a:ext cx="9398224"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AWS Global Infrastructure</a:t>
            </a:r>
          </a:p>
        </p:txBody>
      </p:sp>
      <p:pic>
        <p:nvPicPr>
          <p:cNvPr id="240" name="11EC2.png" descr="11EC2.png"/>
          <p:cNvPicPr>
            <a:picLocks noChangeAspect="1"/>
          </p:cNvPicPr>
          <p:nvPr/>
        </p:nvPicPr>
        <p:blipFill>
          <a:blip r:embed="rId4">
            <a:extLst/>
          </a:blip>
          <a:stretch>
            <a:fillRect/>
          </a:stretch>
        </p:blipFill>
        <p:spPr>
          <a:xfrm>
            <a:off x="1939977" y="6830436"/>
            <a:ext cx="937947" cy="1009004"/>
          </a:xfrm>
          <a:prstGeom prst="rect">
            <a:avLst/>
          </a:prstGeom>
          <a:ln w="12700">
            <a:miter lim="400000"/>
          </a:ln>
        </p:spPr>
      </p:pic>
      <p:sp>
        <p:nvSpPr>
          <p:cNvPr id="241" name="EC2"/>
          <p:cNvSpPr txBox="1"/>
          <p:nvPr/>
        </p:nvSpPr>
        <p:spPr>
          <a:xfrm>
            <a:off x="2063916" y="8032621"/>
            <a:ext cx="69006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EC2</a:t>
            </a:r>
          </a:p>
        </p:txBody>
      </p:sp>
      <p:pic>
        <p:nvPicPr>
          <p:cNvPr id="242" name="12AutoScale.png" descr="12AutoScale.png"/>
          <p:cNvPicPr>
            <a:picLocks noChangeAspect="1"/>
          </p:cNvPicPr>
          <p:nvPr/>
        </p:nvPicPr>
        <p:blipFill>
          <a:blip r:embed="rId5">
            <a:extLst/>
          </a:blip>
          <a:stretch>
            <a:fillRect/>
          </a:stretch>
        </p:blipFill>
        <p:spPr>
          <a:xfrm>
            <a:off x="5624624" y="6839570"/>
            <a:ext cx="990601" cy="939801"/>
          </a:xfrm>
          <a:prstGeom prst="rect">
            <a:avLst/>
          </a:prstGeom>
          <a:ln w="12700">
            <a:miter lim="400000"/>
          </a:ln>
        </p:spPr>
      </p:pic>
      <p:sp>
        <p:nvSpPr>
          <p:cNvPr id="243" name="Auto Scaling"/>
          <p:cNvSpPr txBox="1"/>
          <p:nvPr/>
        </p:nvSpPr>
        <p:spPr>
          <a:xfrm>
            <a:off x="5198818" y="7994421"/>
            <a:ext cx="184221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Auto Scaling</a:t>
            </a:r>
          </a:p>
        </p:txBody>
      </p:sp>
      <p:pic>
        <p:nvPicPr>
          <p:cNvPr id="244" name="13LB.png" descr="13LB.png"/>
          <p:cNvPicPr>
            <a:picLocks noChangeAspect="1"/>
          </p:cNvPicPr>
          <p:nvPr/>
        </p:nvPicPr>
        <p:blipFill>
          <a:blip r:embed="rId6">
            <a:extLst/>
          </a:blip>
          <a:stretch>
            <a:fillRect/>
          </a:stretch>
        </p:blipFill>
        <p:spPr>
          <a:xfrm>
            <a:off x="7832078" y="6833319"/>
            <a:ext cx="914401" cy="939801"/>
          </a:xfrm>
          <a:prstGeom prst="rect">
            <a:avLst/>
          </a:prstGeom>
          <a:ln w="12700">
            <a:miter lim="400000"/>
          </a:ln>
        </p:spPr>
      </p:pic>
      <p:sp>
        <p:nvSpPr>
          <p:cNvPr id="245" name="Load Balancer"/>
          <p:cNvSpPr txBox="1"/>
          <p:nvPr/>
        </p:nvSpPr>
        <p:spPr>
          <a:xfrm>
            <a:off x="7232536" y="8000902"/>
            <a:ext cx="2113485"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Load Balancer</a:t>
            </a:r>
          </a:p>
        </p:txBody>
      </p:sp>
      <p:pic>
        <p:nvPicPr>
          <p:cNvPr id="246" name="14WorkSpace.png" descr="14WorkSpace.png"/>
          <p:cNvPicPr>
            <a:picLocks noChangeAspect="1"/>
          </p:cNvPicPr>
          <p:nvPr/>
        </p:nvPicPr>
        <p:blipFill>
          <a:blip r:embed="rId7">
            <a:extLst/>
          </a:blip>
          <a:stretch>
            <a:fillRect/>
          </a:stretch>
        </p:blipFill>
        <p:spPr>
          <a:xfrm>
            <a:off x="9993138" y="6814170"/>
            <a:ext cx="939801" cy="990601"/>
          </a:xfrm>
          <a:prstGeom prst="rect">
            <a:avLst/>
          </a:prstGeom>
          <a:ln w="12700">
            <a:miter lim="400000"/>
          </a:ln>
        </p:spPr>
      </p:pic>
      <p:sp>
        <p:nvSpPr>
          <p:cNvPr id="247" name="WorkSpace"/>
          <p:cNvSpPr txBox="1"/>
          <p:nvPr/>
        </p:nvSpPr>
        <p:spPr>
          <a:xfrm>
            <a:off x="9621028" y="7994421"/>
            <a:ext cx="168402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WorkSpace</a:t>
            </a:r>
          </a:p>
        </p:txBody>
      </p:sp>
      <p:pic>
        <p:nvPicPr>
          <p:cNvPr id="248" name="pasted-image.png" descr="pasted-image.png"/>
          <p:cNvPicPr>
            <a:picLocks noChangeAspect="1"/>
          </p:cNvPicPr>
          <p:nvPr/>
        </p:nvPicPr>
        <p:blipFill>
          <a:blip r:embed="rId8">
            <a:extLst/>
          </a:blip>
          <a:stretch>
            <a:fillRect/>
          </a:stretch>
        </p:blipFill>
        <p:spPr>
          <a:xfrm>
            <a:off x="3738938" y="6864570"/>
            <a:ext cx="831454" cy="889802"/>
          </a:xfrm>
          <a:prstGeom prst="rect">
            <a:avLst/>
          </a:prstGeom>
          <a:ln w="12700">
            <a:miter lim="400000"/>
          </a:ln>
        </p:spPr>
      </p:pic>
      <p:sp>
        <p:nvSpPr>
          <p:cNvPr id="249" name="Lambda"/>
          <p:cNvSpPr txBox="1"/>
          <p:nvPr/>
        </p:nvSpPr>
        <p:spPr>
          <a:xfrm>
            <a:off x="3530130" y="7994421"/>
            <a:ext cx="124907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Lambda</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AWS: Storage"/>
          <p:cNvSpPr txBox="1"/>
          <p:nvPr>
            <p:ph type="title"/>
          </p:nvPr>
        </p:nvSpPr>
        <p:spPr>
          <a:prstGeom prst="rect">
            <a:avLst/>
          </a:prstGeom>
        </p:spPr>
        <p:txBody>
          <a:bodyPr/>
          <a:lstStyle/>
          <a:p>
            <a:pPr/>
            <a:r>
              <a:t>AWS: Storage</a:t>
            </a:r>
          </a:p>
        </p:txBody>
      </p:sp>
      <p:sp>
        <p:nvSpPr>
          <p:cNvPr id="25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3" name="Deployment &amp; Management"/>
          <p:cNvSpPr/>
          <p:nvPr/>
        </p:nvSpPr>
        <p:spPr>
          <a:xfrm>
            <a:off x="1803288" y="2704912"/>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Deployment &amp; Management</a:t>
            </a:r>
          </a:p>
        </p:txBody>
      </p:sp>
      <p:sp>
        <p:nvSpPr>
          <p:cNvPr id="254" name="Analytics"/>
          <p:cNvSpPr/>
          <p:nvPr/>
        </p:nvSpPr>
        <p:spPr>
          <a:xfrm>
            <a:off x="1812632" y="3477405"/>
            <a:ext cx="3045258"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Analytics</a:t>
            </a:r>
          </a:p>
        </p:txBody>
      </p:sp>
      <p:sp>
        <p:nvSpPr>
          <p:cNvPr id="255" name="Application Services"/>
          <p:cNvSpPr/>
          <p:nvPr/>
        </p:nvSpPr>
        <p:spPr>
          <a:xfrm>
            <a:off x="4979772" y="3477405"/>
            <a:ext cx="6212804"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Application Services</a:t>
            </a:r>
          </a:p>
        </p:txBody>
      </p:sp>
      <p:sp>
        <p:nvSpPr>
          <p:cNvPr id="256" name="Compute"/>
          <p:cNvSpPr/>
          <p:nvPr/>
        </p:nvSpPr>
        <p:spPr>
          <a:xfrm>
            <a:off x="1812632" y="4249899"/>
            <a:ext cx="3045258"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Compute</a:t>
            </a:r>
          </a:p>
        </p:txBody>
      </p:sp>
      <p:sp>
        <p:nvSpPr>
          <p:cNvPr id="257" name="Storage"/>
          <p:cNvSpPr/>
          <p:nvPr/>
        </p:nvSpPr>
        <p:spPr>
          <a:xfrm>
            <a:off x="4979772" y="4249899"/>
            <a:ext cx="3045257" cy="616572"/>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Storage</a:t>
            </a:r>
          </a:p>
        </p:txBody>
      </p:sp>
      <p:sp>
        <p:nvSpPr>
          <p:cNvPr id="258" name="Database"/>
          <p:cNvSpPr/>
          <p:nvPr/>
        </p:nvSpPr>
        <p:spPr>
          <a:xfrm>
            <a:off x="8146911" y="4249899"/>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Database</a:t>
            </a:r>
          </a:p>
        </p:txBody>
      </p:sp>
      <p:sp>
        <p:nvSpPr>
          <p:cNvPr id="259" name="Networking"/>
          <p:cNvSpPr/>
          <p:nvPr/>
        </p:nvSpPr>
        <p:spPr>
          <a:xfrm>
            <a:off x="1803288" y="5022393"/>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Networking</a:t>
            </a:r>
          </a:p>
        </p:txBody>
      </p:sp>
      <p:sp>
        <p:nvSpPr>
          <p:cNvPr id="260" name="AWS Global Infrastructure"/>
          <p:cNvSpPr/>
          <p:nvPr/>
        </p:nvSpPr>
        <p:spPr>
          <a:xfrm>
            <a:off x="1803288" y="5792592"/>
            <a:ext cx="9398224"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AWS Global Infrastructure</a:t>
            </a:r>
          </a:p>
        </p:txBody>
      </p:sp>
      <p:sp>
        <p:nvSpPr>
          <p:cNvPr id="261" name="S3"/>
          <p:cNvSpPr txBox="1"/>
          <p:nvPr/>
        </p:nvSpPr>
        <p:spPr>
          <a:xfrm>
            <a:off x="2351190" y="8020233"/>
            <a:ext cx="47000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S3</a:t>
            </a:r>
          </a:p>
        </p:txBody>
      </p:sp>
      <p:sp>
        <p:nvSpPr>
          <p:cNvPr id="262" name="Glacier"/>
          <p:cNvSpPr txBox="1"/>
          <p:nvPr/>
        </p:nvSpPr>
        <p:spPr>
          <a:xfrm>
            <a:off x="3925395" y="8020233"/>
            <a:ext cx="109667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Glacier</a:t>
            </a:r>
          </a:p>
        </p:txBody>
      </p:sp>
      <p:sp>
        <p:nvSpPr>
          <p:cNvPr id="263" name="EBS"/>
          <p:cNvSpPr txBox="1"/>
          <p:nvPr/>
        </p:nvSpPr>
        <p:spPr>
          <a:xfrm>
            <a:off x="6157366" y="8020233"/>
            <a:ext cx="69006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EBS</a:t>
            </a:r>
          </a:p>
        </p:txBody>
      </p:sp>
      <p:sp>
        <p:nvSpPr>
          <p:cNvPr id="264" name="Storage  Gateway"/>
          <p:cNvSpPr txBox="1"/>
          <p:nvPr/>
        </p:nvSpPr>
        <p:spPr>
          <a:xfrm>
            <a:off x="7973520" y="7849747"/>
            <a:ext cx="131704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Storage </a:t>
            </a:r>
            <a:br/>
            <a:r>
              <a:t>Gateway</a:t>
            </a:r>
          </a:p>
        </p:txBody>
      </p:sp>
      <p:pic>
        <p:nvPicPr>
          <p:cNvPr id="265" name="pasted-image.tif" descr="pasted-image.tif"/>
          <p:cNvPicPr>
            <a:picLocks noChangeAspect="1"/>
          </p:cNvPicPr>
          <p:nvPr/>
        </p:nvPicPr>
        <p:blipFill>
          <a:blip r:embed="rId4">
            <a:extLst/>
          </a:blip>
          <a:stretch>
            <a:fillRect/>
          </a:stretch>
        </p:blipFill>
        <p:spPr>
          <a:xfrm>
            <a:off x="2129329" y="6801870"/>
            <a:ext cx="1060882" cy="1140448"/>
          </a:xfrm>
          <a:prstGeom prst="rect">
            <a:avLst/>
          </a:prstGeom>
          <a:ln w="12700">
            <a:miter lim="400000"/>
          </a:ln>
        </p:spPr>
      </p:pic>
      <p:pic>
        <p:nvPicPr>
          <p:cNvPr id="266" name="pasted-image.tif" descr="pasted-image.tif"/>
          <p:cNvPicPr>
            <a:picLocks noChangeAspect="1"/>
          </p:cNvPicPr>
          <p:nvPr/>
        </p:nvPicPr>
        <p:blipFill>
          <a:blip r:embed="rId5">
            <a:extLst/>
          </a:blip>
          <a:stretch>
            <a:fillRect/>
          </a:stretch>
        </p:blipFill>
        <p:spPr>
          <a:xfrm>
            <a:off x="3806768" y="6705132"/>
            <a:ext cx="1333926" cy="1333925"/>
          </a:xfrm>
          <a:prstGeom prst="rect">
            <a:avLst/>
          </a:prstGeom>
          <a:ln w="12700">
            <a:miter lim="400000"/>
          </a:ln>
        </p:spPr>
      </p:pic>
      <p:pic>
        <p:nvPicPr>
          <p:cNvPr id="267" name="pasted-image.tif" descr="pasted-image.tif"/>
          <p:cNvPicPr>
            <a:picLocks noChangeAspect="1"/>
          </p:cNvPicPr>
          <p:nvPr/>
        </p:nvPicPr>
        <p:blipFill>
          <a:blip r:embed="rId6">
            <a:extLst/>
          </a:blip>
          <a:stretch>
            <a:fillRect/>
          </a:stretch>
        </p:blipFill>
        <p:spPr>
          <a:xfrm>
            <a:off x="5830830" y="6705131"/>
            <a:ext cx="1333926" cy="1333926"/>
          </a:xfrm>
          <a:prstGeom prst="rect">
            <a:avLst/>
          </a:prstGeom>
          <a:ln w="12700">
            <a:miter lim="400000"/>
          </a:ln>
        </p:spPr>
      </p:pic>
      <p:pic>
        <p:nvPicPr>
          <p:cNvPr id="268" name="pasted-image.tif" descr="pasted-image.tif"/>
          <p:cNvPicPr>
            <a:picLocks noChangeAspect="1"/>
          </p:cNvPicPr>
          <p:nvPr/>
        </p:nvPicPr>
        <p:blipFill>
          <a:blip r:embed="rId7">
            <a:extLst/>
          </a:blip>
          <a:stretch>
            <a:fillRect/>
          </a:stretch>
        </p:blipFill>
        <p:spPr>
          <a:xfrm>
            <a:off x="7864107" y="6705131"/>
            <a:ext cx="1333925" cy="1333926"/>
          </a:xfrm>
          <a:prstGeom prst="rect">
            <a:avLst/>
          </a:prstGeom>
          <a:ln w="12700">
            <a:miter lim="400000"/>
          </a:ln>
        </p:spPr>
      </p:pic>
      <p:pic>
        <p:nvPicPr>
          <p:cNvPr id="269" name="pasted-image.tif" descr="pasted-image.tif"/>
          <p:cNvPicPr>
            <a:picLocks noChangeAspect="1"/>
          </p:cNvPicPr>
          <p:nvPr/>
        </p:nvPicPr>
        <p:blipFill>
          <a:blip r:embed="rId8">
            <a:extLst/>
          </a:blip>
          <a:stretch>
            <a:fillRect/>
          </a:stretch>
        </p:blipFill>
        <p:spPr>
          <a:xfrm>
            <a:off x="9605371" y="6652570"/>
            <a:ext cx="1491778" cy="1491778"/>
          </a:xfrm>
          <a:prstGeom prst="rect">
            <a:avLst/>
          </a:prstGeom>
          <a:ln w="12700">
            <a:miter lim="400000"/>
          </a:ln>
        </p:spPr>
      </p:pic>
      <p:sp>
        <p:nvSpPr>
          <p:cNvPr id="270" name="Import/ Export"/>
          <p:cNvSpPr txBox="1"/>
          <p:nvPr/>
        </p:nvSpPr>
        <p:spPr>
          <a:xfrm>
            <a:off x="9805375" y="7849747"/>
            <a:ext cx="1085089"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Import/</a:t>
            </a:r>
            <a:br/>
            <a:r>
              <a:t>Export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AWS: Database"/>
          <p:cNvSpPr txBox="1"/>
          <p:nvPr>
            <p:ph type="title"/>
          </p:nvPr>
        </p:nvSpPr>
        <p:spPr>
          <a:prstGeom prst="rect">
            <a:avLst/>
          </a:prstGeom>
        </p:spPr>
        <p:txBody>
          <a:bodyPr/>
          <a:lstStyle/>
          <a:p>
            <a:pPr/>
            <a:r>
              <a:t>AWS: Database</a:t>
            </a:r>
          </a:p>
        </p:txBody>
      </p:sp>
      <p:sp>
        <p:nvSpPr>
          <p:cNvPr id="2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4" name="Deployment &amp; Management"/>
          <p:cNvSpPr/>
          <p:nvPr/>
        </p:nvSpPr>
        <p:spPr>
          <a:xfrm>
            <a:off x="1803288" y="2704912"/>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Deployment &amp; Management</a:t>
            </a:r>
          </a:p>
        </p:txBody>
      </p:sp>
      <p:sp>
        <p:nvSpPr>
          <p:cNvPr id="275" name="Analytics"/>
          <p:cNvSpPr/>
          <p:nvPr/>
        </p:nvSpPr>
        <p:spPr>
          <a:xfrm>
            <a:off x="1812632" y="3477405"/>
            <a:ext cx="3045258"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Analytics</a:t>
            </a:r>
          </a:p>
        </p:txBody>
      </p:sp>
      <p:sp>
        <p:nvSpPr>
          <p:cNvPr id="276" name="Application Services"/>
          <p:cNvSpPr/>
          <p:nvPr/>
        </p:nvSpPr>
        <p:spPr>
          <a:xfrm>
            <a:off x="4979772" y="3477405"/>
            <a:ext cx="6212804"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Application Services</a:t>
            </a:r>
          </a:p>
        </p:txBody>
      </p:sp>
      <p:sp>
        <p:nvSpPr>
          <p:cNvPr id="277" name="Compute"/>
          <p:cNvSpPr/>
          <p:nvPr/>
        </p:nvSpPr>
        <p:spPr>
          <a:xfrm>
            <a:off x="1812632" y="4249899"/>
            <a:ext cx="3045258"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Compute</a:t>
            </a:r>
          </a:p>
        </p:txBody>
      </p:sp>
      <p:sp>
        <p:nvSpPr>
          <p:cNvPr id="278" name="Storage"/>
          <p:cNvSpPr/>
          <p:nvPr/>
        </p:nvSpPr>
        <p:spPr>
          <a:xfrm>
            <a:off x="4979772" y="4249899"/>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Storage</a:t>
            </a:r>
          </a:p>
        </p:txBody>
      </p:sp>
      <p:sp>
        <p:nvSpPr>
          <p:cNvPr id="279" name="Database"/>
          <p:cNvSpPr/>
          <p:nvPr/>
        </p:nvSpPr>
        <p:spPr>
          <a:xfrm>
            <a:off x="8146911" y="4249899"/>
            <a:ext cx="3045257" cy="616572"/>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Database</a:t>
            </a:r>
          </a:p>
        </p:txBody>
      </p:sp>
      <p:sp>
        <p:nvSpPr>
          <p:cNvPr id="280" name="Networking"/>
          <p:cNvSpPr/>
          <p:nvPr/>
        </p:nvSpPr>
        <p:spPr>
          <a:xfrm>
            <a:off x="1803288" y="5022393"/>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Networking</a:t>
            </a:r>
          </a:p>
        </p:txBody>
      </p:sp>
      <p:sp>
        <p:nvSpPr>
          <p:cNvPr id="281" name="AWS Global Infrastructure"/>
          <p:cNvSpPr/>
          <p:nvPr/>
        </p:nvSpPr>
        <p:spPr>
          <a:xfrm>
            <a:off x="1803288" y="5792592"/>
            <a:ext cx="9398224"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AWS Global Infrastructure</a:t>
            </a:r>
          </a:p>
        </p:txBody>
      </p:sp>
      <p:sp>
        <p:nvSpPr>
          <p:cNvPr id="282" name="RDS"/>
          <p:cNvSpPr txBox="1"/>
          <p:nvPr/>
        </p:nvSpPr>
        <p:spPr>
          <a:xfrm>
            <a:off x="2973311" y="8121764"/>
            <a:ext cx="72390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RDS</a:t>
            </a:r>
          </a:p>
        </p:txBody>
      </p:sp>
      <p:sp>
        <p:nvSpPr>
          <p:cNvPr id="283" name="DynamoDB"/>
          <p:cNvSpPr txBox="1"/>
          <p:nvPr/>
        </p:nvSpPr>
        <p:spPr>
          <a:xfrm>
            <a:off x="5666181" y="8110073"/>
            <a:ext cx="167243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DynamoDB</a:t>
            </a:r>
          </a:p>
        </p:txBody>
      </p:sp>
      <p:sp>
        <p:nvSpPr>
          <p:cNvPr id="284" name="ElastiCache"/>
          <p:cNvSpPr txBox="1"/>
          <p:nvPr/>
        </p:nvSpPr>
        <p:spPr>
          <a:xfrm>
            <a:off x="8799335" y="8121764"/>
            <a:ext cx="1740409"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ElastiCache</a:t>
            </a:r>
          </a:p>
        </p:txBody>
      </p:sp>
      <p:pic>
        <p:nvPicPr>
          <p:cNvPr id="285" name="pasted-image.png" descr="pasted-image.png"/>
          <p:cNvPicPr>
            <a:picLocks noChangeAspect="1"/>
          </p:cNvPicPr>
          <p:nvPr/>
        </p:nvPicPr>
        <p:blipFill>
          <a:blip r:embed="rId4">
            <a:extLst/>
          </a:blip>
          <a:stretch>
            <a:fillRect/>
          </a:stretch>
        </p:blipFill>
        <p:spPr>
          <a:xfrm>
            <a:off x="2848163" y="6873068"/>
            <a:ext cx="974196" cy="974195"/>
          </a:xfrm>
          <a:prstGeom prst="rect">
            <a:avLst/>
          </a:prstGeom>
          <a:ln w="12700">
            <a:miter lim="400000"/>
          </a:ln>
        </p:spPr>
      </p:pic>
      <p:pic>
        <p:nvPicPr>
          <p:cNvPr id="286" name="15DynDB.png" descr="15DynDB.png"/>
          <p:cNvPicPr>
            <a:picLocks noChangeAspect="1"/>
          </p:cNvPicPr>
          <p:nvPr/>
        </p:nvPicPr>
        <p:blipFill>
          <a:blip r:embed="rId5">
            <a:extLst/>
          </a:blip>
          <a:stretch>
            <a:fillRect/>
          </a:stretch>
        </p:blipFill>
        <p:spPr>
          <a:xfrm>
            <a:off x="5954064" y="6735953"/>
            <a:ext cx="1096672" cy="1160555"/>
          </a:xfrm>
          <a:prstGeom prst="rect">
            <a:avLst/>
          </a:prstGeom>
          <a:ln w="12700">
            <a:miter lim="400000"/>
          </a:ln>
        </p:spPr>
      </p:pic>
      <p:pic>
        <p:nvPicPr>
          <p:cNvPr id="287" name="pasted-image.tif" descr="pasted-image.tif"/>
          <p:cNvPicPr>
            <a:picLocks noChangeAspect="1"/>
          </p:cNvPicPr>
          <p:nvPr/>
        </p:nvPicPr>
        <p:blipFill>
          <a:blip r:embed="rId6">
            <a:extLst/>
          </a:blip>
          <a:stretch>
            <a:fillRect/>
          </a:stretch>
        </p:blipFill>
        <p:spPr>
          <a:xfrm>
            <a:off x="9182441" y="6738318"/>
            <a:ext cx="974196" cy="1155824"/>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AWS: Analytics"/>
          <p:cNvSpPr txBox="1"/>
          <p:nvPr>
            <p:ph type="title"/>
          </p:nvPr>
        </p:nvSpPr>
        <p:spPr>
          <a:prstGeom prst="rect">
            <a:avLst/>
          </a:prstGeom>
        </p:spPr>
        <p:txBody>
          <a:bodyPr/>
          <a:lstStyle/>
          <a:p>
            <a:pPr/>
            <a:r>
              <a:t>AWS: Analytics</a:t>
            </a:r>
          </a:p>
        </p:txBody>
      </p:sp>
      <p:sp>
        <p:nvSpPr>
          <p:cNvPr id="29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1" name="Deployment &amp; Management"/>
          <p:cNvSpPr/>
          <p:nvPr/>
        </p:nvSpPr>
        <p:spPr>
          <a:xfrm>
            <a:off x="1803288" y="2704912"/>
            <a:ext cx="9398224" cy="616572"/>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Deployment &amp; Management</a:t>
            </a:r>
          </a:p>
        </p:txBody>
      </p:sp>
      <p:sp>
        <p:nvSpPr>
          <p:cNvPr id="292" name="Analytics"/>
          <p:cNvSpPr/>
          <p:nvPr/>
        </p:nvSpPr>
        <p:spPr>
          <a:xfrm>
            <a:off x="1812632" y="3477405"/>
            <a:ext cx="3045258" cy="616573"/>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Analytics</a:t>
            </a:r>
          </a:p>
        </p:txBody>
      </p:sp>
      <p:sp>
        <p:nvSpPr>
          <p:cNvPr id="293" name="Application Services"/>
          <p:cNvSpPr/>
          <p:nvPr/>
        </p:nvSpPr>
        <p:spPr>
          <a:xfrm>
            <a:off x="4979772" y="3477405"/>
            <a:ext cx="6212804" cy="616573"/>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Application Services</a:t>
            </a:r>
          </a:p>
        </p:txBody>
      </p:sp>
      <p:sp>
        <p:nvSpPr>
          <p:cNvPr id="294" name="Compute"/>
          <p:cNvSpPr/>
          <p:nvPr/>
        </p:nvSpPr>
        <p:spPr>
          <a:xfrm>
            <a:off x="1812632" y="4249899"/>
            <a:ext cx="3045258" cy="616572"/>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Compute</a:t>
            </a:r>
          </a:p>
        </p:txBody>
      </p:sp>
      <p:sp>
        <p:nvSpPr>
          <p:cNvPr id="295" name="Storage"/>
          <p:cNvSpPr/>
          <p:nvPr/>
        </p:nvSpPr>
        <p:spPr>
          <a:xfrm>
            <a:off x="4979772" y="4249899"/>
            <a:ext cx="3045257" cy="616572"/>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Storage</a:t>
            </a:r>
          </a:p>
        </p:txBody>
      </p:sp>
      <p:sp>
        <p:nvSpPr>
          <p:cNvPr id="296" name="Database"/>
          <p:cNvSpPr/>
          <p:nvPr/>
        </p:nvSpPr>
        <p:spPr>
          <a:xfrm>
            <a:off x="8146911" y="4249899"/>
            <a:ext cx="3045257" cy="616572"/>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Database</a:t>
            </a:r>
          </a:p>
        </p:txBody>
      </p:sp>
      <p:sp>
        <p:nvSpPr>
          <p:cNvPr id="297" name="Networking"/>
          <p:cNvSpPr/>
          <p:nvPr/>
        </p:nvSpPr>
        <p:spPr>
          <a:xfrm>
            <a:off x="1803288" y="5022393"/>
            <a:ext cx="9398224" cy="616572"/>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Networking</a:t>
            </a:r>
          </a:p>
        </p:txBody>
      </p:sp>
      <p:sp>
        <p:nvSpPr>
          <p:cNvPr id="298" name="AWS Global Infrastructure"/>
          <p:cNvSpPr/>
          <p:nvPr/>
        </p:nvSpPr>
        <p:spPr>
          <a:xfrm>
            <a:off x="1803288" y="5792592"/>
            <a:ext cx="9398224" cy="616573"/>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AWS Global Infrastructure</a:t>
            </a:r>
          </a:p>
        </p:txBody>
      </p:sp>
      <p:sp>
        <p:nvSpPr>
          <p:cNvPr id="299" name="Kinesis"/>
          <p:cNvSpPr txBox="1"/>
          <p:nvPr/>
        </p:nvSpPr>
        <p:spPr>
          <a:xfrm>
            <a:off x="2786925" y="8121764"/>
            <a:ext cx="109667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Kinesis</a:t>
            </a:r>
          </a:p>
        </p:txBody>
      </p:sp>
      <p:sp>
        <p:nvSpPr>
          <p:cNvPr id="300" name="Elastic…"/>
          <p:cNvSpPr txBox="1"/>
          <p:nvPr/>
        </p:nvSpPr>
        <p:spPr>
          <a:xfrm>
            <a:off x="5564377" y="7931020"/>
            <a:ext cx="1876045"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Elastic </a:t>
            </a:r>
          </a:p>
          <a:p>
            <a:pPr>
              <a:defRPr sz="2400"/>
            </a:pPr>
            <a:r>
              <a:t>Map/Reduce</a:t>
            </a:r>
          </a:p>
        </p:txBody>
      </p:sp>
      <p:sp>
        <p:nvSpPr>
          <p:cNvPr id="301" name="Redshift"/>
          <p:cNvSpPr txBox="1"/>
          <p:nvPr/>
        </p:nvSpPr>
        <p:spPr>
          <a:xfrm>
            <a:off x="9053386" y="8073849"/>
            <a:ext cx="1232307"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Redshift</a:t>
            </a:r>
          </a:p>
        </p:txBody>
      </p:sp>
      <p:pic>
        <p:nvPicPr>
          <p:cNvPr id="302" name="pasted-image.png" descr="pasted-image.png"/>
          <p:cNvPicPr>
            <a:picLocks noChangeAspect="1"/>
          </p:cNvPicPr>
          <p:nvPr/>
        </p:nvPicPr>
        <p:blipFill>
          <a:blip r:embed="rId5">
            <a:extLst/>
          </a:blip>
          <a:stretch>
            <a:fillRect/>
          </a:stretch>
        </p:blipFill>
        <p:spPr>
          <a:xfrm>
            <a:off x="2719107" y="6692596"/>
            <a:ext cx="1232308" cy="1247336"/>
          </a:xfrm>
          <a:prstGeom prst="rect">
            <a:avLst/>
          </a:prstGeom>
          <a:ln w="12700">
            <a:miter lim="400000"/>
          </a:ln>
        </p:spPr>
      </p:pic>
      <p:pic>
        <p:nvPicPr>
          <p:cNvPr id="303" name="pasted-image.png" descr="pasted-image.png"/>
          <p:cNvPicPr>
            <a:picLocks noChangeAspect="1"/>
          </p:cNvPicPr>
          <p:nvPr/>
        </p:nvPicPr>
        <p:blipFill>
          <a:blip r:embed="rId6">
            <a:extLst/>
          </a:blip>
          <a:stretch>
            <a:fillRect/>
          </a:stretch>
        </p:blipFill>
        <p:spPr>
          <a:xfrm>
            <a:off x="5954064" y="6740512"/>
            <a:ext cx="1096672" cy="1138317"/>
          </a:xfrm>
          <a:prstGeom prst="rect">
            <a:avLst/>
          </a:prstGeom>
          <a:ln w="12700">
            <a:miter lim="400000"/>
          </a:ln>
        </p:spPr>
      </p:pic>
      <p:pic>
        <p:nvPicPr>
          <p:cNvPr id="304" name="pasted-image.png" descr="pasted-image.png"/>
          <p:cNvPicPr>
            <a:picLocks noChangeAspect="1"/>
          </p:cNvPicPr>
          <p:nvPr/>
        </p:nvPicPr>
        <p:blipFill>
          <a:blip r:embed="rId7">
            <a:extLst/>
          </a:blip>
          <a:stretch>
            <a:fillRect/>
          </a:stretch>
        </p:blipFill>
        <p:spPr>
          <a:xfrm>
            <a:off x="9121204" y="6692596"/>
            <a:ext cx="1096671" cy="1151505"/>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AWS: Application Services"/>
          <p:cNvSpPr txBox="1"/>
          <p:nvPr>
            <p:ph type="title"/>
          </p:nvPr>
        </p:nvSpPr>
        <p:spPr>
          <a:prstGeom prst="rect">
            <a:avLst/>
          </a:prstGeom>
        </p:spPr>
        <p:txBody>
          <a:bodyPr/>
          <a:lstStyle>
            <a:lvl1pPr defTabSz="531622">
              <a:defRPr sz="7280"/>
            </a:lvl1pPr>
          </a:lstStyle>
          <a:p>
            <a:pPr/>
            <a:r>
              <a:t>AWS: Application Services</a:t>
            </a:r>
          </a:p>
        </p:txBody>
      </p:sp>
      <p:sp>
        <p:nvSpPr>
          <p:cNvPr id="30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0" name="Deployment &amp; Management"/>
          <p:cNvSpPr/>
          <p:nvPr/>
        </p:nvSpPr>
        <p:spPr>
          <a:xfrm>
            <a:off x="1803288" y="2704912"/>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Deployment &amp; Management</a:t>
            </a:r>
          </a:p>
        </p:txBody>
      </p:sp>
      <p:sp>
        <p:nvSpPr>
          <p:cNvPr id="311" name="Analytics"/>
          <p:cNvSpPr/>
          <p:nvPr/>
        </p:nvSpPr>
        <p:spPr>
          <a:xfrm>
            <a:off x="1812632" y="3477405"/>
            <a:ext cx="3045258"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Analytics</a:t>
            </a:r>
          </a:p>
        </p:txBody>
      </p:sp>
      <p:sp>
        <p:nvSpPr>
          <p:cNvPr id="312" name="Application Services"/>
          <p:cNvSpPr/>
          <p:nvPr/>
        </p:nvSpPr>
        <p:spPr>
          <a:xfrm>
            <a:off x="4979772" y="3477405"/>
            <a:ext cx="6212804" cy="616573"/>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Application Services</a:t>
            </a:r>
          </a:p>
        </p:txBody>
      </p:sp>
      <p:sp>
        <p:nvSpPr>
          <p:cNvPr id="313" name="Compute"/>
          <p:cNvSpPr/>
          <p:nvPr/>
        </p:nvSpPr>
        <p:spPr>
          <a:xfrm>
            <a:off x="1812632" y="4249899"/>
            <a:ext cx="3045258"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Compute</a:t>
            </a:r>
          </a:p>
        </p:txBody>
      </p:sp>
      <p:sp>
        <p:nvSpPr>
          <p:cNvPr id="314" name="Storage"/>
          <p:cNvSpPr/>
          <p:nvPr/>
        </p:nvSpPr>
        <p:spPr>
          <a:xfrm>
            <a:off x="4979772" y="4249899"/>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Storage</a:t>
            </a:r>
          </a:p>
        </p:txBody>
      </p:sp>
      <p:sp>
        <p:nvSpPr>
          <p:cNvPr id="315" name="Database"/>
          <p:cNvSpPr/>
          <p:nvPr/>
        </p:nvSpPr>
        <p:spPr>
          <a:xfrm>
            <a:off x="8146911" y="4249899"/>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Database</a:t>
            </a:r>
          </a:p>
        </p:txBody>
      </p:sp>
      <p:sp>
        <p:nvSpPr>
          <p:cNvPr id="316" name="Networking"/>
          <p:cNvSpPr/>
          <p:nvPr/>
        </p:nvSpPr>
        <p:spPr>
          <a:xfrm>
            <a:off x="1803288" y="5022393"/>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Networking</a:t>
            </a:r>
          </a:p>
        </p:txBody>
      </p:sp>
      <p:sp>
        <p:nvSpPr>
          <p:cNvPr id="317" name="AWS Global Infrastructure"/>
          <p:cNvSpPr/>
          <p:nvPr/>
        </p:nvSpPr>
        <p:spPr>
          <a:xfrm>
            <a:off x="1803288" y="5792592"/>
            <a:ext cx="9398224"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AWS Global Infrastructure</a:t>
            </a:r>
          </a:p>
        </p:txBody>
      </p:sp>
      <p:sp>
        <p:nvSpPr>
          <p:cNvPr id="318" name="Cloud…"/>
          <p:cNvSpPr txBox="1"/>
          <p:nvPr/>
        </p:nvSpPr>
        <p:spPr>
          <a:xfrm>
            <a:off x="2608200" y="7931020"/>
            <a:ext cx="107442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Cloud</a:t>
            </a:r>
          </a:p>
          <a:p>
            <a:pPr>
              <a:defRPr sz="2400"/>
            </a:pPr>
            <a:r>
              <a:t>Search</a:t>
            </a:r>
          </a:p>
        </p:txBody>
      </p:sp>
      <p:sp>
        <p:nvSpPr>
          <p:cNvPr id="319" name="SWF"/>
          <p:cNvSpPr txBox="1"/>
          <p:nvPr/>
        </p:nvSpPr>
        <p:spPr>
          <a:xfrm>
            <a:off x="4176449" y="8073849"/>
            <a:ext cx="740970"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SWF</a:t>
            </a:r>
          </a:p>
        </p:txBody>
      </p:sp>
      <p:sp>
        <p:nvSpPr>
          <p:cNvPr id="320" name="Elastic…"/>
          <p:cNvSpPr txBox="1"/>
          <p:nvPr/>
        </p:nvSpPr>
        <p:spPr>
          <a:xfrm>
            <a:off x="9150950" y="7931020"/>
            <a:ext cx="1644702"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Elastic</a:t>
            </a:r>
          </a:p>
          <a:p>
            <a:pPr>
              <a:defRPr sz="2400"/>
            </a:pPr>
            <a:r>
              <a:t>Transcoder</a:t>
            </a:r>
          </a:p>
        </p:txBody>
      </p:sp>
      <p:pic>
        <p:nvPicPr>
          <p:cNvPr id="321" name="pasted-image.png" descr="pasted-image.png"/>
          <p:cNvPicPr>
            <a:picLocks noChangeAspect="1"/>
          </p:cNvPicPr>
          <p:nvPr/>
        </p:nvPicPr>
        <p:blipFill>
          <a:blip r:embed="rId4">
            <a:extLst/>
          </a:blip>
          <a:stretch>
            <a:fillRect/>
          </a:stretch>
        </p:blipFill>
        <p:spPr>
          <a:xfrm>
            <a:off x="2615830" y="6679427"/>
            <a:ext cx="7773140" cy="1124159"/>
          </a:xfrm>
          <a:prstGeom prst="rect">
            <a:avLst/>
          </a:prstGeom>
          <a:ln w="12700">
            <a:miter lim="400000"/>
          </a:ln>
        </p:spPr>
      </p:pic>
      <p:sp>
        <p:nvSpPr>
          <p:cNvPr id="322" name="SQS"/>
          <p:cNvSpPr txBox="1"/>
          <p:nvPr/>
        </p:nvSpPr>
        <p:spPr>
          <a:xfrm>
            <a:off x="5533056" y="8073849"/>
            <a:ext cx="72390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SQS</a:t>
            </a:r>
          </a:p>
        </p:txBody>
      </p:sp>
      <p:sp>
        <p:nvSpPr>
          <p:cNvPr id="323" name="SNS"/>
          <p:cNvSpPr txBox="1"/>
          <p:nvPr/>
        </p:nvSpPr>
        <p:spPr>
          <a:xfrm>
            <a:off x="6871196" y="8073849"/>
            <a:ext cx="70683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SNS</a:t>
            </a:r>
          </a:p>
        </p:txBody>
      </p:sp>
      <p:sp>
        <p:nvSpPr>
          <p:cNvPr id="324" name="SES"/>
          <p:cNvSpPr txBox="1"/>
          <p:nvPr/>
        </p:nvSpPr>
        <p:spPr>
          <a:xfrm>
            <a:off x="8171085" y="8073849"/>
            <a:ext cx="672999"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SES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AWS: Application Services"/>
          <p:cNvSpPr txBox="1"/>
          <p:nvPr>
            <p:ph type="title"/>
          </p:nvPr>
        </p:nvSpPr>
        <p:spPr>
          <a:prstGeom prst="rect">
            <a:avLst/>
          </a:prstGeom>
        </p:spPr>
        <p:txBody>
          <a:bodyPr/>
          <a:lstStyle>
            <a:lvl1pPr defTabSz="531622">
              <a:defRPr sz="7280"/>
            </a:lvl1pPr>
          </a:lstStyle>
          <a:p>
            <a:pPr/>
            <a:r>
              <a:t>AWS: Application Services</a:t>
            </a:r>
          </a:p>
        </p:txBody>
      </p:sp>
      <p:sp>
        <p:nvSpPr>
          <p:cNvPr id="32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8" name="Deployment &amp; Management"/>
          <p:cNvSpPr/>
          <p:nvPr/>
        </p:nvSpPr>
        <p:spPr>
          <a:xfrm>
            <a:off x="1803288" y="2704912"/>
            <a:ext cx="9398224" cy="616572"/>
          </a:xfrm>
          <a:prstGeom prst="rect">
            <a:avLst/>
          </a:prstGeom>
          <a:blipFill>
            <a:blip r:embed="rId3"/>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Deployment &amp; Management</a:t>
            </a:r>
          </a:p>
        </p:txBody>
      </p:sp>
      <p:sp>
        <p:nvSpPr>
          <p:cNvPr id="329" name="Analytics"/>
          <p:cNvSpPr/>
          <p:nvPr/>
        </p:nvSpPr>
        <p:spPr>
          <a:xfrm>
            <a:off x="1812632" y="3477405"/>
            <a:ext cx="3045258" cy="616573"/>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Analytics</a:t>
            </a:r>
          </a:p>
        </p:txBody>
      </p:sp>
      <p:sp>
        <p:nvSpPr>
          <p:cNvPr id="330" name="Application Services"/>
          <p:cNvSpPr/>
          <p:nvPr/>
        </p:nvSpPr>
        <p:spPr>
          <a:xfrm>
            <a:off x="4979772" y="3477405"/>
            <a:ext cx="6212804" cy="616573"/>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Application Services</a:t>
            </a:r>
          </a:p>
        </p:txBody>
      </p:sp>
      <p:sp>
        <p:nvSpPr>
          <p:cNvPr id="331" name="Compute"/>
          <p:cNvSpPr/>
          <p:nvPr/>
        </p:nvSpPr>
        <p:spPr>
          <a:xfrm>
            <a:off x="1812632" y="4249899"/>
            <a:ext cx="3045258" cy="616572"/>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Compute</a:t>
            </a:r>
          </a:p>
        </p:txBody>
      </p:sp>
      <p:sp>
        <p:nvSpPr>
          <p:cNvPr id="332" name="Storage"/>
          <p:cNvSpPr/>
          <p:nvPr/>
        </p:nvSpPr>
        <p:spPr>
          <a:xfrm>
            <a:off x="4979772" y="4249899"/>
            <a:ext cx="3045257" cy="616572"/>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Storage</a:t>
            </a:r>
          </a:p>
        </p:txBody>
      </p:sp>
      <p:sp>
        <p:nvSpPr>
          <p:cNvPr id="333" name="Database"/>
          <p:cNvSpPr/>
          <p:nvPr/>
        </p:nvSpPr>
        <p:spPr>
          <a:xfrm>
            <a:off x="8146911" y="4249899"/>
            <a:ext cx="3045257" cy="616572"/>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Database</a:t>
            </a:r>
          </a:p>
        </p:txBody>
      </p:sp>
      <p:sp>
        <p:nvSpPr>
          <p:cNvPr id="334" name="Networking"/>
          <p:cNvSpPr/>
          <p:nvPr/>
        </p:nvSpPr>
        <p:spPr>
          <a:xfrm>
            <a:off x="1803288" y="5022393"/>
            <a:ext cx="9398224" cy="616572"/>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Networking</a:t>
            </a:r>
          </a:p>
        </p:txBody>
      </p:sp>
      <p:sp>
        <p:nvSpPr>
          <p:cNvPr id="335" name="AWS Global Infrastructure"/>
          <p:cNvSpPr/>
          <p:nvPr/>
        </p:nvSpPr>
        <p:spPr>
          <a:xfrm>
            <a:off x="1803288" y="5792592"/>
            <a:ext cx="9398224" cy="616573"/>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AWS Global Infrastructure</a:t>
            </a:r>
          </a:p>
        </p:txBody>
      </p:sp>
      <p:sp>
        <p:nvSpPr>
          <p:cNvPr id="336" name="Elastic…"/>
          <p:cNvSpPr txBox="1"/>
          <p:nvPr/>
        </p:nvSpPr>
        <p:spPr>
          <a:xfrm>
            <a:off x="1979958" y="7931020"/>
            <a:ext cx="122976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000">
                <a:latin typeface="Helvetica"/>
                <a:ea typeface="Helvetica"/>
                <a:cs typeface="Helvetica"/>
                <a:sym typeface="Helvetica"/>
              </a:defRPr>
            </a:pPr>
            <a:r>
              <a:t>Elastic</a:t>
            </a:r>
          </a:p>
          <a:p>
            <a:pPr>
              <a:defRPr sz="2000">
                <a:latin typeface="Helvetica"/>
                <a:ea typeface="Helvetica"/>
                <a:cs typeface="Helvetica"/>
                <a:sym typeface="Helvetica"/>
              </a:defRPr>
            </a:pPr>
            <a:r>
              <a:t>Beanstalk</a:t>
            </a:r>
          </a:p>
        </p:txBody>
      </p:sp>
      <p:sp>
        <p:nvSpPr>
          <p:cNvPr id="337" name="Cloud…"/>
          <p:cNvSpPr txBox="1"/>
          <p:nvPr/>
        </p:nvSpPr>
        <p:spPr>
          <a:xfrm>
            <a:off x="3478095" y="7953199"/>
            <a:ext cx="91908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000">
                <a:latin typeface="Helvetica"/>
                <a:ea typeface="Helvetica"/>
                <a:cs typeface="Helvetica"/>
                <a:sym typeface="Helvetica"/>
              </a:defRPr>
            </a:pPr>
            <a:r>
              <a:t>Cloud</a:t>
            </a:r>
          </a:p>
          <a:p>
            <a:pPr>
              <a:defRPr sz="2000">
                <a:latin typeface="Helvetica"/>
                <a:ea typeface="Helvetica"/>
                <a:cs typeface="Helvetica"/>
                <a:sym typeface="Helvetica"/>
              </a:defRPr>
            </a:pPr>
            <a:r>
              <a:t>Search</a:t>
            </a:r>
          </a:p>
        </p:txBody>
      </p:sp>
      <p:sp>
        <p:nvSpPr>
          <p:cNvPr id="338" name="OpWorks"/>
          <p:cNvSpPr txBox="1"/>
          <p:nvPr/>
        </p:nvSpPr>
        <p:spPr>
          <a:xfrm>
            <a:off x="8496875" y="8057857"/>
            <a:ext cx="1168253"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atin typeface="Helvetica"/>
                <a:ea typeface="Helvetica"/>
                <a:cs typeface="Helvetica"/>
                <a:sym typeface="Helvetica"/>
              </a:defRPr>
            </a:lvl1pPr>
          </a:lstStyle>
          <a:p>
            <a:pPr/>
            <a:r>
              <a:t>OpWorks</a:t>
            </a:r>
          </a:p>
        </p:txBody>
      </p:sp>
      <p:sp>
        <p:nvSpPr>
          <p:cNvPr id="339" name="Data…"/>
          <p:cNvSpPr txBox="1"/>
          <p:nvPr/>
        </p:nvSpPr>
        <p:spPr>
          <a:xfrm>
            <a:off x="4690762" y="7976008"/>
            <a:ext cx="101806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000">
                <a:latin typeface="Helvetica"/>
                <a:ea typeface="Helvetica"/>
                <a:cs typeface="Helvetica"/>
                <a:sym typeface="Helvetica"/>
              </a:defRPr>
            </a:pPr>
            <a:r>
              <a:t>Data</a:t>
            </a:r>
          </a:p>
          <a:p>
            <a:pPr>
              <a:defRPr sz="2000">
                <a:latin typeface="Helvetica"/>
                <a:ea typeface="Helvetica"/>
                <a:cs typeface="Helvetica"/>
                <a:sym typeface="Helvetica"/>
              </a:defRPr>
            </a:pPr>
            <a:r>
              <a:t>Pipeline</a:t>
            </a:r>
          </a:p>
        </p:txBody>
      </p:sp>
      <p:sp>
        <p:nvSpPr>
          <p:cNvPr id="340" name="IAMs"/>
          <p:cNvSpPr txBox="1"/>
          <p:nvPr/>
        </p:nvSpPr>
        <p:spPr>
          <a:xfrm>
            <a:off x="5953966" y="8110073"/>
            <a:ext cx="692870"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atin typeface="Helvetica"/>
                <a:ea typeface="Helvetica"/>
                <a:cs typeface="Helvetica"/>
                <a:sym typeface="Helvetica"/>
              </a:defRPr>
            </a:lvl1pPr>
          </a:lstStyle>
          <a:p>
            <a:pPr/>
            <a:r>
              <a:t>IAMs</a:t>
            </a:r>
          </a:p>
        </p:txBody>
      </p:sp>
      <p:sp>
        <p:nvSpPr>
          <p:cNvPr id="341" name="Cloud…"/>
          <p:cNvSpPr txBox="1"/>
          <p:nvPr/>
        </p:nvSpPr>
        <p:spPr>
          <a:xfrm>
            <a:off x="7014489" y="7931020"/>
            <a:ext cx="125767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000">
                <a:latin typeface="Helvetica"/>
                <a:ea typeface="Helvetica"/>
                <a:cs typeface="Helvetica"/>
                <a:sym typeface="Helvetica"/>
              </a:defRPr>
            </a:pPr>
            <a:r>
              <a:t>Cloud</a:t>
            </a:r>
          </a:p>
          <a:p>
            <a:pPr>
              <a:defRPr sz="2000">
                <a:latin typeface="Helvetica"/>
                <a:ea typeface="Helvetica"/>
                <a:cs typeface="Helvetica"/>
                <a:sym typeface="Helvetica"/>
              </a:defRPr>
            </a:pPr>
            <a:r>
              <a:t>Formation</a:t>
            </a:r>
          </a:p>
        </p:txBody>
      </p:sp>
      <p:pic>
        <p:nvPicPr>
          <p:cNvPr id="342" name="pasted-image.png" descr="pasted-image.png"/>
          <p:cNvPicPr>
            <a:picLocks noChangeAspect="1"/>
          </p:cNvPicPr>
          <p:nvPr/>
        </p:nvPicPr>
        <p:blipFill>
          <a:blip r:embed="rId5">
            <a:extLst/>
          </a:blip>
          <a:stretch>
            <a:fillRect/>
          </a:stretch>
        </p:blipFill>
        <p:spPr>
          <a:xfrm>
            <a:off x="2149989" y="6640775"/>
            <a:ext cx="8704823" cy="1103623"/>
          </a:xfrm>
          <a:prstGeom prst="rect">
            <a:avLst/>
          </a:prstGeom>
          <a:ln w="12700">
            <a:miter lim="400000"/>
          </a:ln>
        </p:spPr>
      </p:pic>
      <p:sp>
        <p:nvSpPr>
          <p:cNvPr id="343" name="CloudTrail"/>
          <p:cNvSpPr txBox="1"/>
          <p:nvPr/>
        </p:nvSpPr>
        <p:spPr>
          <a:xfrm>
            <a:off x="9847417" y="8057857"/>
            <a:ext cx="1262510"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atin typeface="Helvetica"/>
                <a:ea typeface="Helvetica"/>
                <a:cs typeface="Helvetica"/>
                <a:sym typeface="Helvetica"/>
              </a:defRPr>
            </a:lvl1pPr>
          </a:lstStyle>
          <a:p>
            <a:pPr/>
            <a:r>
              <a:t>CloudTrail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Topics"/>
          <p:cNvSpPr txBox="1"/>
          <p:nvPr>
            <p:ph type="title"/>
          </p:nvPr>
        </p:nvSpPr>
        <p:spPr>
          <a:prstGeom prst="rect">
            <a:avLst/>
          </a:prstGeom>
        </p:spPr>
        <p:txBody>
          <a:bodyPr/>
          <a:lstStyle/>
          <a:p>
            <a:pPr/>
            <a:r>
              <a:t>Topics</a:t>
            </a:r>
          </a:p>
        </p:txBody>
      </p:sp>
      <p:sp>
        <p:nvSpPr>
          <p:cNvPr id="123" name="Overview of Amazon Web Services…"/>
          <p:cNvSpPr txBox="1"/>
          <p:nvPr>
            <p:ph type="body" idx="1"/>
          </p:nvPr>
        </p:nvSpPr>
        <p:spPr>
          <a:prstGeom prst="rect">
            <a:avLst/>
          </a:prstGeom>
        </p:spPr>
        <p:txBody>
          <a:bodyPr/>
          <a:lstStyle/>
          <a:p>
            <a:pPr/>
            <a:r>
              <a:t>Overview of Amazon Web Services</a:t>
            </a:r>
          </a:p>
          <a:p>
            <a:pPr/>
            <a:r>
              <a:t>AWS Products and Services</a:t>
            </a:r>
          </a:p>
          <a:p>
            <a:pPr/>
            <a:r>
              <a:t>Migrating &amp; AWS Pricing</a:t>
            </a:r>
          </a:p>
          <a:p>
            <a:pPr/>
            <a:r>
              <a:t>AWS Partner Program &amp; Resources</a:t>
            </a:r>
          </a:p>
        </p:txBody>
      </p:sp>
      <p:sp>
        <p:nvSpPr>
          <p:cNvPr id="124" name="Slide Number"/>
          <p:cNvSpPr txBox="1"/>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AWS Pricing Model"/>
          <p:cNvSpPr txBox="1"/>
          <p:nvPr>
            <p:ph type="title"/>
          </p:nvPr>
        </p:nvSpPr>
        <p:spPr>
          <a:prstGeom prst="rect">
            <a:avLst/>
          </a:prstGeom>
        </p:spPr>
        <p:txBody>
          <a:bodyPr/>
          <a:lstStyle/>
          <a:p>
            <a:pPr/>
            <a:r>
              <a:t>AWS Pricing Model</a:t>
            </a:r>
          </a:p>
        </p:txBody>
      </p:sp>
      <p:sp>
        <p:nvSpPr>
          <p:cNvPr id="348" name="Free Tier :-   The AWS Free Tier is designed to enable you to get hands-on experience with AWS at no charge for 12 months after you sign up.…"/>
          <p:cNvSpPr txBox="1"/>
          <p:nvPr>
            <p:ph type="body" idx="1"/>
          </p:nvPr>
        </p:nvSpPr>
        <p:spPr>
          <a:prstGeom prst="rect">
            <a:avLst/>
          </a:prstGeom>
        </p:spPr>
        <p:txBody>
          <a:bodyPr/>
          <a:lstStyle/>
          <a:p>
            <a:pPr marL="280034" indent="-280034" defTabSz="368045">
              <a:spcBef>
                <a:spcPts val="2600"/>
              </a:spcBef>
              <a:defRPr sz="2268"/>
            </a:pPr>
            <a:r>
              <a:t>Free Tier :- </a:t>
            </a:r>
            <a:br/>
            <a:br/>
            <a:r>
              <a:t>The AWS Free Tier is designed to enable you to get hands-on experience with AWS at no charge for 12 months after you sign up.</a:t>
            </a:r>
          </a:p>
          <a:p>
            <a:pPr marL="280034" indent="-280034" defTabSz="368045">
              <a:spcBef>
                <a:spcPts val="2600"/>
              </a:spcBef>
              <a:defRPr sz="2268"/>
            </a:pPr>
            <a:r>
              <a:t>Pay-as-you-go :- </a:t>
            </a:r>
            <a:br/>
            <a:br/>
            <a:r>
              <a:t>For certain services like Amazon EC2 and Amazon RDS, you can invest in reserved capacity. In that case, you pay a low upfront fee and get a significantly discounted hourly rate, which results in overall savings up to 60% (depending on the type of instance you reserve) over equivalent On-Demand capacity.</a:t>
            </a:r>
          </a:p>
          <a:p>
            <a:pPr marL="280034" indent="-280034" defTabSz="368045">
              <a:spcBef>
                <a:spcPts val="2600"/>
              </a:spcBef>
              <a:defRPr sz="2268"/>
            </a:pPr>
            <a:r>
              <a:t>Pay less when you reserve :- </a:t>
            </a:r>
            <a:br/>
            <a:br/>
            <a:r>
              <a:t>For certain services like Amazon EC2 and Amazon RDS, you can invest in reserved capacity. In that case, you pay a low upfront fee and get a significantly discounted hourly rate, which results in overall savings up to 60% (depending on the type of instance you reserve) over equivalent On-Demand capacity.</a:t>
            </a:r>
          </a:p>
        </p:txBody>
      </p:sp>
      <p:sp>
        <p:nvSpPr>
          <p:cNvPr id="34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AWS Free Tier"/>
          <p:cNvSpPr txBox="1"/>
          <p:nvPr>
            <p:ph type="title"/>
          </p:nvPr>
        </p:nvSpPr>
        <p:spPr>
          <a:prstGeom prst="rect">
            <a:avLst/>
          </a:prstGeom>
        </p:spPr>
        <p:txBody>
          <a:bodyPr/>
          <a:lstStyle>
            <a:lvl1pPr>
              <a:defRPr sz="6600"/>
            </a:lvl1pPr>
          </a:lstStyle>
          <a:p>
            <a:pPr/>
            <a:r>
              <a:t>AWS Free Tier</a:t>
            </a:r>
          </a:p>
        </p:txBody>
      </p:sp>
      <p:sp>
        <p:nvSpPr>
          <p:cNvPr id="352" name="The AWS Free Tier is designed to enable you to get hands-on experience with AWS at no charge for 12 months after you sign up.…"/>
          <p:cNvSpPr txBox="1"/>
          <p:nvPr>
            <p:ph type="body" sz="quarter" idx="1"/>
          </p:nvPr>
        </p:nvSpPr>
        <p:spPr>
          <a:xfrm>
            <a:off x="952500" y="2603500"/>
            <a:ext cx="11099800" cy="1896396"/>
          </a:xfrm>
          <a:prstGeom prst="rect">
            <a:avLst/>
          </a:prstGeom>
        </p:spPr>
        <p:txBody>
          <a:bodyPr/>
          <a:lstStyle/>
          <a:p>
            <a:pPr marL="293370" indent="-293370" defTabSz="385572">
              <a:spcBef>
                <a:spcPts val="2700"/>
              </a:spcBef>
              <a:defRPr sz="2376"/>
            </a:pPr>
            <a:r>
              <a:t>The AWS Free Tier is designed to enable you to get hands-on experience with AWS at no charge for 12 months after you sign up.</a:t>
            </a:r>
          </a:p>
          <a:p>
            <a:pPr marL="293370" indent="-293370" defTabSz="385572">
              <a:spcBef>
                <a:spcPts val="2700"/>
              </a:spcBef>
              <a:defRPr sz="2376"/>
            </a:pPr>
            <a:r>
              <a:t>After creating your AWS account you can use any of the 20 products and services, listed below, for free within certain usage limits.</a:t>
            </a:r>
          </a:p>
        </p:txBody>
      </p:sp>
      <p:sp>
        <p:nvSpPr>
          <p:cNvPr id="35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4" name="EC2"/>
          <p:cNvSpPr txBox="1"/>
          <p:nvPr/>
        </p:nvSpPr>
        <p:spPr>
          <a:xfrm>
            <a:off x="997142" y="5925980"/>
            <a:ext cx="546126"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EC2</a:t>
            </a:r>
          </a:p>
        </p:txBody>
      </p:sp>
      <p:sp>
        <p:nvSpPr>
          <p:cNvPr id="355" name="S3"/>
          <p:cNvSpPr txBox="1"/>
          <p:nvPr/>
        </p:nvSpPr>
        <p:spPr>
          <a:xfrm>
            <a:off x="2119418" y="5917893"/>
            <a:ext cx="381077"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S3</a:t>
            </a:r>
          </a:p>
        </p:txBody>
      </p:sp>
      <p:sp>
        <p:nvSpPr>
          <p:cNvPr id="356" name="Lambda"/>
          <p:cNvSpPr txBox="1"/>
          <p:nvPr/>
        </p:nvSpPr>
        <p:spPr>
          <a:xfrm>
            <a:off x="2839952" y="5908528"/>
            <a:ext cx="965379"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Lambda</a:t>
            </a:r>
          </a:p>
        </p:txBody>
      </p:sp>
      <p:pic>
        <p:nvPicPr>
          <p:cNvPr id="357" name="icon_key-management-service.png" descr="icon_key-management-service.png"/>
          <p:cNvPicPr>
            <a:picLocks noChangeAspect="1"/>
          </p:cNvPicPr>
          <p:nvPr/>
        </p:nvPicPr>
        <p:blipFill>
          <a:blip r:embed="rId2">
            <a:extLst/>
          </a:blip>
          <a:stretch>
            <a:fillRect/>
          </a:stretch>
        </p:blipFill>
        <p:spPr>
          <a:xfrm>
            <a:off x="4186142" y="5030385"/>
            <a:ext cx="594107" cy="594107"/>
          </a:xfrm>
          <a:prstGeom prst="rect">
            <a:avLst/>
          </a:prstGeom>
          <a:ln w="12700">
            <a:miter lim="400000"/>
          </a:ln>
        </p:spPr>
      </p:pic>
      <p:pic>
        <p:nvPicPr>
          <p:cNvPr id="358" name="aws-icons_06_amazon-ec2.png" descr="aws-icons_06_amazon-ec2.png"/>
          <p:cNvPicPr>
            <a:picLocks noChangeAspect="1"/>
          </p:cNvPicPr>
          <p:nvPr/>
        </p:nvPicPr>
        <p:blipFill>
          <a:blip r:embed="rId3">
            <a:extLst/>
          </a:blip>
          <a:stretch>
            <a:fillRect/>
          </a:stretch>
        </p:blipFill>
        <p:spPr>
          <a:xfrm>
            <a:off x="914671" y="4973064"/>
            <a:ext cx="698501" cy="698501"/>
          </a:xfrm>
          <a:prstGeom prst="rect">
            <a:avLst/>
          </a:prstGeom>
          <a:ln w="12700">
            <a:miter lim="400000"/>
          </a:ln>
        </p:spPr>
      </p:pic>
      <p:pic>
        <p:nvPicPr>
          <p:cNvPr id="359" name="aws_lambda_free_tier.png" descr="aws_lambda_free_tier.png"/>
          <p:cNvPicPr>
            <a:picLocks noChangeAspect="1"/>
          </p:cNvPicPr>
          <p:nvPr/>
        </p:nvPicPr>
        <p:blipFill>
          <a:blip r:embed="rId4">
            <a:extLst/>
          </a:blip>
          <a:stretch>
            <a:fillRect/>
          </a:stretch>
        </p:blipFill>
        <p:spPr>
          <a:xfrm>
            <a:off x="2998857" y="4982984"/>
            <a:ext cx="646304" cy="646304"/>
          </a:xfrm>
          <a:prstGeom prst="rect">
            <a:avLst/>
          </a:prstGeom>
          <a:ln w="12700">
            <a:miter lim="400000"/>
          </a:ln>
        </p:spPr>
      </p:pic>
      <p:pic>
        <p:nvPicPr>
          <p:cNvPr id="360" name="aws-icons_15_amazon-s3.png" descr="aws-icons_15_amazon-s3.png"/>
          <p:cNvPicPr>
            <a:picLocks noChangeAspect="1"/>
          </p:cNvPicPr>
          <p:nvPr/>
        </p:nvPicPr>
        <p:blipFill>
          <a:blip r:embed="rId5">
            <a:extLst/>
          </a:blip>
          <a:stretch>
            <a:fillRect/>
          </a:stretch>
        </p:blipFill>
        <p:spPr>
          <a:xfrm>
            <a:off x="1954422" y="4960599"/>
            <a:ext cx="698501" cy="698501"/>
          </a:xfrm>
          <a:prstGeom prst="rect">
            <a:avLst/>
          </a:prstGeom>
          <a:ln w="12700">
            <a:miter lim="400000"/>
          </a:ln>
        </p:spPr>
      </p:pic>
      <p:sp>
        <p:nvSpPr>
          <p:cNvPr id="361" name="AMI Key"/>
          <p:cNvSpPr txBox="1"/>
          <p:nvPr/>
        </p:nvSpPr>
        <p:spPr>
          <a:xfrm>
            <a:off x="3994106" y="5899354"/>
            <a:ext cx="978180"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AMI Key</a:t>
            </a:r>
          </a:p>
        </p:txBody>
      </p:sp>
      <p:pic>
        <p:nvPicPr>
          <p:cNvPr id="362" name="SimpleIcon_Cognito.png" descr="SimpleIcon_Cognito.png"/>
          <p:cNvPicPr>
            <a:picLocks noChangeAspect="1"/>
          </p:cNvPicPr>
          <p:nvPr/>
        </p:nvPicPr>
        <p:blipFill>
          <a:blip r:embed="rId6">
            <a:extLst/>
          </a:blip>
          <a:stretch>
            <a:fillRect/>
          </a:stretch>
        </p:blipFill>
        <p:spPr>
          <a:xfrm>
            <a:off x="5302836" y="5030385"/>
            <a:ext cx="631079" cy="631079"/>
          </a:xfrm>
          <a:prstGeom prst="rect">
            <a:avLst/>
          </a:prstGeom>
          <a:ln w="12700">
            <a:miter lim="400000"/>
          </a:ln>
        </p:spPr>
      </p:pic>
      <p:sp>
        <p:nvSpPr>
          <p:cNvPr id="363" name="Cognito"/>
          <p:cNvSpPr txBox="1"/>
          <p:nvPr/>
        </p:nvSpPr>
        <p:spPr>
          <a:xfrm>
            <a:off x="5161060" y="5917840"/>
            <a:ext cx="914630"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Cognito</a:t>
            </a:r>
          </a:p>
        </p:txBody>
      </p:sp>
      <p:pic>
        <p:nvPicPr>
          <p:cNvPr id="364" name="aws-icons_06_amazon-appstream.png" descr="aws-icons_06_amazon-appstream.png"/>
          <p:cNvPicPr>
            <a:picLocks noChangeAspect="1"/>
          </p:cNvPicPr>
          <p:nvPr/>
        </p:nvPicPr>
        <p:blipFill>
          <a:blip r:embed="rId7">
            <a:extLst/>
          </a:blip>
          <a:stretch>
            <a:fillRect/>
          </a:stretch>
        </p:blipFill>
        <p:spPr>
          <a:xfrm>
            <a:off x="6488963" y="5015724"/>
            <a:ext cx="660401" cy="660401"/>
          </a:xfrm>
          <a:prstGeom prst="rect">
            <a:avLst/>
          </a:prstGeom>
          <a:ln w="12700">
            <a:miter lim="400000"/>
          </a:ln>
        </p:spPr>
      </p:pic>
      <p:sp>
        <p:nvSpPr>
          <p:cNvPr id="365" name="Appstream"/>
          <p:cNvSpPr txBox="1"/>
          <p:nvPr/>
        </p:nvSpPr>
        <p:spPr>
          <a:xfrm>
            <a:off x="6296926" y="5902087"/>
            <a:ext cx="1240613"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Appstream</a:t>
            </a:r>
          </a:p>
        </p:txBody>
      </p:sp>
      <p:pic>
        <p:nvPicPr>
          <p:cNvPr id="366" name="trusted_advisor.png" descr="trusted_advisor.png"/>
          <p:cNvPicPr>
            <a:picLocks noChangeAspect="1"/>
          </p:cNvPicPr>
          <p:nvPr/>
        </p:nvPicPr>
        <p:blipFill>
          <a:blip r:embed="rId8">
            <a:extLst/>
          </a:blip>
          <a:stretch>
            <a:fillRect/>
          </a:stretch>
        </p:blipFill>
        <p:spPr>
          <a:xfrm>
            <a:off x="7752740" y="5015724"/>
            <a:ext cx="571501" cy="685801"/>
          </a:xfrm>
          <a:prstGeom prst="rect">
            <a:avLst/>
          </a:prstGeom>
          <a:ln w="12700">
            <a:miter lim="400000"/>
          </a:ln>
        </p:spPr>
      </p:pic>
      <p:sp>
        <p:nvSpPr>
          <p:cNvPr id="367" name="Trusted…"/>
          <p:cNvSpPr txBox="1"/>
          <p:nvPr/>
        </p:nvSpPr>
        <p:spPr>
          <a:xfrm>
            <a:off x="7591589" y="5816739"/>
            <a:ext cx="89743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600"/>
            </a:pPr>
            <a:r>
              <a:t>Trusted </a:t>
            </a:r>
          </a:p>
          <a:p>
            <a:pPr>
              <a:defRPr sz="1600"/>
            </a:pPr>
            <a:r>
              <a:t>Advisor</a:t>
            </a:r>
          </a:p>
        </p:txBody>
      </p:sp>
      <p:pic>
        <p:nvPicPr>
          <p:cNvPr id="368" name="aws-icons_10_amazon-dynamodb.png" descr="aws-icons_10_amazon-dynamodb.png"/>
          <p:cNvPicPr>
            <a:picLocks noChangeAspect="1"/>
          </p:cNvPicPr>
          <p:nvPr/>
        </p:nvPicPr>
        <p:blipFill>
          <a:blip r:embed="rId9">
            <a:extLst/>
          </a:blip>
          <a:stretch>
            <a:fillRect/>
          </a:stretch>
        </p:blipFill>
        <p:spPr>
          <a:xfrm>
            <a:off x="8864412" y="5015724"/>
            <a:ext cx="660401" cy="660401"/>
          </a:xfrm>
          <a:prstGeom prst="rect">
            <a:avLst/>
          </a:prstGeom>
          <a:ln w="12700">
            <a:miter lim="400000"/>
          </a:ln>
        </p:spPr>
      </p:pic>
      <p:sp>
        <p:nvSpPr>
          <p:cNvPr id="369" name="DynamoDB"/>
          <p:cNvSpPr txBox="1"/>
          <p:nvPr/>
        </p:nvSpPr>
        <p:spPr>
          <a:xfrm>
            <a:off x="8585622" y="5911019"/>
            <a:ext cx="1217981"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
            </a:lvl1pPr>
          </a:lstStyle>
          <a:p>
            <a:pPr/>
            <a:r>
              <a:t>DynamoDB</a:t>
            </a:r>
          </a:p>
        </p:txBody>
      </p:sp>
      <p:pic>
        <p:nvPicPr>
          <p:cNvPr id="370" name="aws-icons_13_amazon-cloudfront.png" descr="aws-icons_13_amazon-cloudfront.png"/>
          <p:cNvPicPr>
            <a:picLocks noChangeAspect="1"/>
          </p:cNvPicPr>
          <p:nvPr/>
        </p:nvPicPr>
        <p:blipFill>
          <a:blip r:embed="rId10">
            <a:extLst/>
          </a:blip>
          <a:stretch>
            <a:fillRect/>
          </a:stretch>
        </p:blipFill>
        <p:spPr>
          <a:xfrm>
            <a:off x="10026686" y="4960599"/>
            <a:ext cx="762001" cy="762001"/>
          </a:xfrm>
          <a:prstGeom prst="rect">
            <a:avLst/>
          </a:prstGeom>
          <a:ln w="12700">
            <a:miter lim="400000"/>
          </a:ln>
        </p:spPr>
      </p:pic>
      <p:sp>
        <p:nvSpPr>
          <p:cNvPr id="371" name="CloudFront"/>
          <p:cNvSpPr txBox="1"/>
          <p:nvPr/>
        </p:nvSpPr>
        <p:spPr>
          <a:xfrm>
            <a:off x="9787266" y="5897715"/>
            <a:ext cx="1240841"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CloudFront</a:t>
            </a:r>
          </a:p>
        </p:txBody>
      </p:sp>
      <p:pic>
        <p:nvPicPr>
          <p:cNvPr id="372" name="aws-icons_09_amazon-rds.png" descr="aws-icons_09_amazon-rds.png"/>
          <p:cNvPicPr>
            <a:picLocks noChangeAspect="1"/>
          </p:cNvPicPr>
          <p:nvPr/>
        </p:nvPicPr>
        <p:blipFill>
          <a:blip r:embed="rId11">
            <a:extLst/>
          </a:blip>
          <a:stretch>
            <a:fillRect/>
          </a:stretch>
        </p:blipFill>
        <p:spPr>
          <a:xfrm>
            <a:off x="966230" y="6741743"/>
            <a:ext cx="631080" cy="631079"/>
          </a:xfrm>
          <a:prstGeom prst="rect">
            <a:avLst/>
          </a:prstGeom>
          <a:ln w="12700">
            <a:miter lim="400000"/>
          </a:ln>
        </p:spPr>
      </p:pic>
      <p:sp>
        <p:nvSpPr>
          <p:cNvPr id="373" name="RDS"/>
          <p:cNvSpPr txBox="1"/>
          <p:nvPr/>
        </p:nvSpPr>
        <p:spPr>
          <a:xfrm>
            <a:off x="996020" y="7540298"/>
            <a:ext cx="571501"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RDS</a:t>
            </a:r>
          </a:p>
        </p:txBody>
      </p:sp>
      <p:pic>
        <p:nvPicPr>
          <p:cNvPr id="374" name="SimpleIcon_MobileAnalytics.png" descr="SimpleIcon_MobileAnalytics.png"/>
          <p:cNvPicPr>
            <a:picLocks noChangeAspect="1"/>
          </p:cNvPicPr>
          <p:nvPr/>
        </p:nvPicPr>
        <p:blipFill>
          <a:blip r:embed="rId12">
            <a:extLst/>
          </a:blip>
          <a:stretch>
            <a:fillRect/>
          </a:stretch>
        </p:blipFill>
        <p:spPr>
          <a:xfrm>
            <a:off x="2017956" y="6718996"/>
            <a:ext cx="660401" cy="660401"/>
          </a:xfrm>
          <a:prstGeom prst="rect">
            <a:avLst/>
          </a:prstGeom>
          <a:ln w="12700">
            <a:miter lim="400000"/>
          </a:ln>
        </p:spPr>
      </p:pic>
      <p:sp>
        <p:nvSpPr>
          <p:cNvPr id="375" name="Mobile…"/>
          <p:cNvSpPr txBox="1"/>
          <p:nvPr/>
        </p:nvSpPr>
        <p:spPr>
          <a:xfrm>
            <a:off x="1827290" y="7379779"/>
            <a:ext cx="1041732"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800"/>
            </a:pPr>
            <a:r>
              <a:t>Mobile </a:t>
            </a:r>
          </a:p>
          <a:p>
            <a:pPr>
              <a:defRPr sz="1800"/>
            </a:pPr>
            <a:r>
              <a:t>Analytics</a:t>
            </a:r>
          </a:p>
        </p:txBody>
      </p:sp>
      <p:pic>
        <p:nvPicPr>
          <p:cNvPr id="376" name="aws-icons_14_amazon-ebs.png" descr="aws-icons_14_amazon-ebs.png"/>
          <p:cNvPicPr>
            <a:picLocks noChangeAspect="1"/>
          </p:cNvPicPr>
          <p:nvPr/>
        </p:nvPicPr>
        <p:blipFill>
          <a:blip r:embed="rId13">
            <a:extLst/>
          </a:blip>
          <a:stretch>
            <a:fillRect/>
          </a:stretch>
        </p:blipFill>
        <p:spPr>
          <a:xfrm>
            <a:off x="3075090" y="6754081"/>
            <a:ext cx="571501" cy="571501"/>
          </a:xfrm>
          <a:prstGeom prst="rect">
            <a:avLst/>
          </a:prstGeom>
          <a:ln w="12700">
            <a:miter lim="400000"/>
          </a:ln>
        </p:spPr>
      </p:pic>
      <p:sp>
        <p:nvSpPr>
          <p:cNvPr id="377" name="EBS"/>
          <p:cNvSpPr txBox="1"/>
          <p:nvPr/>
        </p:nvSpPr>
        <p:spPr>
          <a:xfrm>
            <a:off x="3087778" y="7522847"/>
            <a:ext cx="546126"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EBS</a:t>
            </a:r>
          </a:p>
        </p:txBody>
      </p:sp>
      <p:pic>
        <p:nvPicPr>
          <p:cNvPr id="378" name="aws-icons_08_amazon-elasticache.png" descr="aws-icons_08_amazon-elasticache.png"/>
          <p:cNvPicPr>
            <a:picLocks noChangeAspect="1"/>
          </p:cNvPicPr>
          <p:nvPr/>
        </p:nvPicPr>
        <p:blipFill>
          <a:blip r:embed="rId14">
            <a:extLst/>
          </a:blip>
          <a:stretch>
            <a:fillRect/>
          </a:stretch>
        </p:blipFill>
        <p:spPr>
          <a:xfrm>
            <a:off x="4229295" y="6760281"/>
            <a:ext cx="584201" cy="584201"/>
          </a:xfrm>
          <a:prstGeom prst="rect">
            <a:avLst/>
          </a:prstGeom>
          <a:ln w="12700">
            <a:miter lim="400000"/>
          </a:ln>
        </p:spPr>
      </p:pic>
      <p:sp>
        <p:nvSpPr>
          <p:cNvPr id="379" name="ElastiCache"/>
          <p:cNvSpPr txBox="1"/>
          <p:nvPr/>
        </p:nvSpPr>
        <p:spPr>
          <a:xfrm>
            <a:off x="3854454" y="7522847"/>
            <a:ext cx="1333882"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ElastiCache</a:t>
            </a:r>
          </a:p>
        </p:txBody>
      </p:sp>
      <p:pic>
        <p:nvPicPr>
          <p:cNvPr id="380" name="aws-icons_07_amazon-elb.png" descr="aws-icons_07_amazon-elb.png"/>
          <p:cNvPicPr>
            <a:picLocks noChangeAspect="1"/>
          </p:cNvPicPr>
          <p:nvPr/>
        </p:nvPicPr>
        <p:blipFill>
          <a:blip r:embed="rId15">
            <a:extLst/>
          </a:blip>
          <a:stretch>
            <a:fillRect/>
          </a:stretch>
        </p:blipFill>
        <p:spPr>
          <a:xfrm>
            <a:off x="5396199" y="6755328"/>
            <a:ext cx="594107" cy="594107"/>
          </a:xfrm>
          <a:prstGeom prst="rect">
            <a:avLst/>
          </a:prstGeom>
          <a:ln w="12700">
            <a:miter lim="400000"/>
          </a:ln>
        </p:spPr>
      </p:pic>
      <p:sp>
        <p:nvSpPr>
          <p:cNvPr id="381" name="ELB"/>
          <p:cNvSpPr txBox="1"/>
          <p:nvPr/>
        </p:nvSpPr>
        <p:spPr>
          <a:xfrm>
            <a:off x="5423253" y="7522847"/>
            <a:ext cx="533554"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ELB</a:t>
            </a:r>
          </a:p>
        </p:txBody>
      </p:sp>
      <p:pic>
        <p:nvPicPr>
          <p:cNvPr id="382" name="aws-icons_12_amazon-cloudwatch.png" descr="aws-icons_12_amazon-cloudwatch.png"/>
          <p:cNvPicPr>
            <a:picLocks noChangeAspect="1"/>
          </p:cNvPicPr>
          <p:nvPr/>
        </p:nvPicPr>
        <p:blipFill>
          <a:blip r:embed="rId16">
            <a:extLst/>
          </a:blip>
          <a:stretch>
            <a:fillRect/>
          </a:stretch>
        </p:blipFill>
        <p:spPr>
          <a:xfrm>
            <a:off x="6534211" y="6729230"/>
            <a:ext cx="646304" cy="646304"/>
          </a:xfrm>
          <a:prstGeom prst="rect">
            <a:avLst/>
          </a:prstGeom>
          <a:ln w="12700">
            <a:miter lim="400000"/>
          </a:ln>
        </p:spPr>
      </p:pic>
      <p:sp>
        <p:nvSpPr>
          <p:cNvPr id="383" name="CloudWatch"/>
          <p:cNvSpPr txBox="1"/>
          <p:nvPr/>
        </p:nvSpPr>
        <p:spPr>
          <a:xfrm>
            <a:off x="6175563" y="7510114"/>
            <a:ext cx="1363600"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CloudWatch</a:t>
            </a:r>
          </a:p>
        </p:txBody>
      </p:sp>
      <p:pic>
        <p:nvPicPr>
          <p:cNvPr id="384" name="aws-icons_04_amazon-sqs.png" descr="aws-icons_04_amazon-sqs.png"/>
          <p:cNvPicPr>
            <a:picLocks noChangeAspect="1"/>
          </p:cNvPicPr>
          <p:nvPr/>
        </p:nvPicPr>
        <p:blipFill>
          <a:blip r:embed="rId17">
            <a:extLst/>
          </a:blip>
          <a:stretch>
            <a:fillRect/>
          </a:stretch>
        </p:blipFill>
        <p:spPr>
          <a:xfrm>
            <a:off x="7772748" y="6709631"/>
            <a:ext cx="631079" cy="631079"/>
          </a:xfrm>
          <a:prstGeom prst="rect">
            <a:avLst/>
          </a:prstGeom>
          <a:ln w="12700">
            <a:miter lim="400000"/>
          </a:ln>
        </p:spPr>
      </p:pic>
      <p:sp>
        <p:nvSpPr>
          <p:cNvPr id="385" name="SQS"/>
          <p:cNvSpPr txBox="1"/>
          <p:nvPr/>
        </p:nvSpPr>
        <p:spPr>
          <a:xfrm>
            <a:off x="7808728" y="7522847"/>
            <a:ext cx="571501"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SQS</a:t>
            </a:r>
          </a:p>
        </p:txBody>
      </p:sp>
      <p:pic>
        <p:nvPicPr>
          <p:cNvPr id="386" name="SimpleIcon_SNS.png" descr="SimpleIcon_SNS.png"/>
          <p:cNvPicPr>
            <a:picLocks noChangeAspect="1"/>
          </p:cNvPicPr>
          <p:nvPr/>
        </p:nvPicPr>
        <p:blipFill>
          <a:blip r:embed="rId18">
            <a:extLst/>
          </a:blip>
          <a:stretch>
            <a:fillRect/>
          </a:stretch>
        </p:blipFill>
        <p:spPr>
          <a:xfrm>
            <a:off x="8902611" y="6721974"/>
            <a:ext cx="660401" cy="660401"/>
          </a:xfrm>
          <a:prstGeom prst="rect">
            <a:avLst/>
          </a:prstGeom>
          <a:ln w="12700">
            <a:miter lim="400000"/>
          </a:ln>
        </p:spPr>
      </p:pic>
      <p:sp>
        <p:nvSpPr>
          <p:cNvPr id="387" name="SNS"/>
          <p:cNvSpPr txBox="1"/>
          <p:nvPr/>
        </p:nvSpPr>
        <p:spPr>
          <a:xfrm>
            <a:off x="8953462" y="7497414"/>
            <a:ext cx="558699"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SNS</a:t>
            </a:r>
          </a:p>
        </p:txBody>
      </p:sp>
      <p:pic>
        <p:nvPicPr>
          <p:cNvPr id="388" name="aws-icons_05_amazon-swf.png" descr="aws-icons_05_amazon-swf.png"/>
          <p:cNvPicPr>
            <a:picLocks noChangeAspect="1"/>
          </p:cNvPicPr>
          <p:nvPr/>
        </p:nvPicPr>
        <p:blipFill>
          <a:blip r:embed="rId19">
            <a:extLst/>
          </a:blip>
          <a:stretch>
            <a:fillRect/>
          </a:stretch>
        </p:blipFill>
        <p:spPr>
          <a:xfrm>
            <a:off x="10153786" y="6772774"/>
            <a:ext cx="584201" cy="584201"/>
          </a:xfrm>
          <a:prstGeom prst="rect">
            <a:avLst/>
          </a:prstGeom>
          <a:ln w="12700">
            <a:miter lim="400000"/>
          </a:ln>
        </p:spPr>
      </p:pic>
      <p:sp>
        <p:nvSpPr>
          <p:cNvPr id="389" name="SWF"/>
          <p:cNvSpPr txBox="1"/>
          <p:nvPr/>
        </p:nvSpPr>
        <p:spPr>
          <a:xfrm>
            <a:off x="10153735" y="7510114"/>
            <a:ext cx="584303"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SWF</a:t>
            </a:r>
          </a:p>
        </p:txBody>
      </p:sp>
      <p:pic>
        <p:nvPicPr>
          <p:cNvPr id="390" name="aws-icons_11_amazon-data-pipeline.png" descr="aws-icons_11_amazon-data-pipeline.png"/>
          <p:cNvPicPr>
            <a:picLocks noChangeAspect="1"/>
          </p:cNvPicPr>
          <p:nvPr/>
        </p:nvPicPr>
        <p:blipFill>
          <a:blip r:embed="rId20">
            <a:extLst/>
          </a:blip>
          <a:stretch>
            <a:fillRect/>
          </a:stretch>
        </p:blipFill>
        <p:spPr>
          <a:xfrm>
            <a:off x="11245528" y="4920762"/>
            <a:ext cx="762001" cy="762001"/>
          </a:xfrm>
          <a:prstGeom prst="rect">
            <a:avLst/>
          </a:prstGeom>
          <a:ln w="12700">
            <a:miter lim="400000"/>
          </a:ln>
        </p:spPr>
      </p:pic>
      <p:pic>
        <p:nvPicPr>
          <p:cNvPr id="391" name="aws-icons_02_amazon-ses.png" descr="aws-icons_02_amazon-ses.png"/>
          <p:cNvPicPr>
            <a:picLocks noChangeAspect="1"/>
          </p:cNvPicPr>
          <p:nvPr/>
        </p:nvPicPr>
        <p:blipFill>
          <a:blip r:embed="rId21">
            <a:extLst/>
          </a:blip>
          <a:stretch>
            <a:fillRect/>
          </a:stretch>
        </p:blipFill>
        <p:spPr>
          <a:xfrm>
            <a:off x="11283727" y="6743555"/>
            <a:ext cx="594107" cy="594107"/>
          </a:xfrm>
          <a:prstGeom prst="rect">
            <a:avLst/>
          </a:prstGeom>
          <a:ln w="12700">
            <a:miter lim="400000"/>
          </a:ln>
        </p:spPr>
      </p:pic>
      <p:sp>
        <p:nvSpPr>
          <p:cNvPr id="392" name="Data…"/>
          <p:cNvSpPr txBox="1"/>
          <p:nvPr/>
        </p:nvSpPr>
        <p:spPr>
          <a:xfrm>
            <a:off x="11162927" y="5761115"/>
            <a:ext cx="927203"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800"/>
            </a:pPr>
            <a:r>
              <a:t>Data</a:t>
            </a:r>
          </a:p>
          <a:p>
            <a:pPr>
              <a:defRPr sz="1800"/>
            </a:pPr>
            <a:r>
              <a:t>Pipeline</a:t>
            </a:r>
          </a:p>
        </p:txBody>
      </p:sp>
      <p:sp>
        <p:nvSpPr>
          <p:cNvPr id="393" name="SES"/>
          <p:cNvSpPr txBox="1"/>
          <p:nvPr/>
        </p:nvSpPr>
        <p:spPr>
          <a:xfrm>
            <a:off x="11405100" y="7497414"/>
            <a:ext cx="533324"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SES</a:t>
            </a:r>
          </a:p>
        </p:txBody>
      </p:sp>
      <p:sp>
        <p:nvSpPr>
          <p:cNvPr id="394" name="Goto http://aws.amazon.com/free/ for more information."/>
          <p:cNvSpPr txBox="1"/>
          <p:nvPr/>
        </p:nvSpPr>
        <p:spPr>
          <a:xfrm>
            <a:off x="1008469" y="8480272"/>
            <a:ext cx="5113631"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i="1" sz="1600">
                <a:latin typeface="Helvetica"/>
                <a:ea typeface="Helvetica"/>
                <a:cs typeface="Helvetica"/>
                <a:sym typeface="Helvetica"/>
              </a:defRPr>
            </a:pPr>
            <a:r>
              <a:t>Goto </a:t>
            </a:r>
            <a:r>
              <a:rPr u="sng">
                <a:hlinkClick r:id="rId22" invalidUrl="" action="" tgtFrame="" tooltip="" history="1" highlightClick="0" endSnd="0"/>
              </a:rPr>
              <a:t>http://aws.amazon.com/free/</a:t>
            </a:r>
            <a:r>
              <a:t> for more information.</a:t>
            </a:r>
          </a:p>
        </p:txBody>
      </p:sp>
      <p:sp>
        <p:nvSpPr>
          <p:cNvPr id="395" name="last update Jan 20, 2015"/>
          <p:cNvSpPr txBox="1"/>
          <p:nvPr/>
        </p:nvSpPr>
        <p:spPr>
          <a:xfrm>
            <a:off x="9962920" y="8499322"/>
            <a:ext cx="1940637" cy="30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1300">
                <a:latin typeface="Helvetica"/>
                <a:ea typeface="Helvetica"/>
                <a:cs typeface="Helvetica"/>
                <a:sym typeface="Helvetica"/>
              </a:defRPr>
            </a:lvl1pPr>
          </a:lstStyle>
          <a:p>
            <a:pPr/>
            <a:r>
              <a:t>last update Jan 20, 2015</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Amazon Partner Network (APN)"/>
          <p:cNvSpPr txBox="1"/>
          <p:nvPr>
            <p:ph type="title"/>
          </p:nvPr>
        </p:nvSpPr>
        <p:spPr>
          <a:prstGeom prst="rect">
            <a:avLst/>
          </a:prstGeom>
        </p:spPr>
        <p:txBody>
          <a:bodyPr/>
          <a:lstStyle>
            <a:lvl1pPr>
              <a:defRPr sz="6100"/>
            </a:lvl1pPr>
          </a:lstStyle>
          <a:p>
            <a:pPr/>
            <a:r>
              <a:t>Amazon Partner Network (APN)</a:t>
            </a:r>
          </a:p>
        </p:txBody>
      </p:sp>
      <p:sp>
        <p:nvSpPr>
          <p:cNvPr id="398" name="The AWS Partner Network (APN) is the global partner program for AWS. It is focused on helping partners build a successful AWS-based business by providing great business, technical, marketing, and GTM support.…"/>
          <p:cNvSpPr txBox="1"/>
          <p:nvPr>
            <p:ph type="body" idx="1"/>
          </p:nvPr>
        </p:nvSpPr>
        <p:spPr>
          <a:xfrm>
            <a:off x="952500" y="2603500"/>
            <a:ext cx="11099800" cy="5802093"/>
          </a:xfrm>
          <a:prstGeom prst="rect">
            <a:avLst/>
          </a:prstGeom>
        </p:spPr>
        <p:txBody>
          <a:bodyPr/>
          <a:lstStyle/>
          <a:p>
            <a:pPr marL="280034" indent="-280034" defTabSz="368045">
              <a:spcBef>
                <a:spcPts val="2600"/>
              </a:spcBef>
              <a:defRPr sz="2268"/>
            </a:pPr>
            <a:r>
              <a:t>The AWS Partner Network (APN) is the global partner program for AWS. It is focused on helping partners build a successful AWS-based business by providing great business, technical, marketing, and GTM support.</a:t>
            </a:r>
          </a:p>
          <a:p>
            <a:pPr marL="280034" indent="-280034" defTabSz="368045">
              <a:spcBef>
                <a:spcPts val="2600"/>
              </a:spcBef>
              <a:defRPr sz="2268"/>
            </a:pPr>
            <a:r>
              <a:t>APN Consulting Partners :- </a:t>
            </a:r>
            <a:br/>
            <a:br/>
            <a:r>
              <a:t>APN Consulting Partners are </a:t>
            </a:r>
            <a:r>
              <a:rPr>
                <a:solidFill>
                  <a:schemeClr val="accent5"/>
                </a:solidFill>
                <a:latin typeface="Helvetica"/>
                <a:ea typeface="Helvetica"/>
                <a:cs typeface="Helvetica"/>
                <a:sym typeface="Helvetica"/>
              </a:rPr>
              <a:t>professional services</a:t>
            </a:r>
            <a:r>
              <a:t> firms that help customers design, architect, build, migrate, and manage their workloads and applications on AWS. Consulting Partners include System Integrators, Strategic Consultancies, Agencies, Managed Service Providers, and Value-Added Resellers.</a:t>
            </a:r>
          </a:p>
          <a:p>
            <a:pPr marL="280034" indent="-280034" defTabSz="368045">
              <a:spcBef>
                <a:spcPts val="2600"/>
              </a:spcBef>
              <a:defRPr sz="2268"/>
            </a:pPr>
            <a:r>
              <a:t>APN Technology Partners :- </a:t>
            </a:r>
            <a:br/>
            <a:br/>
            <a:r>
              <a:t>APN Technology Partners provide software solutions that are either </a:t>
            </a:r>
            <a:r>
              <a:rPr>
                <a:solidFill>
                  <a:schemeClr val="accent5"/>
                </a:solidFill>
                <a:latin typeface="Helvetica"/>
                <a:ea typeface="Helvetica"/>
                <a:cs typeface="Helvetica"/>
                <a:sym typeface="Helvetica"/>
              </a:rPr>
              <a:t>hosted on</a:t>
            </a:r>
            <a:r>
              <a:t>, or </a:t>
            </a:r>
            <a:r>
              <a:rPr>
                <a:solidFill>
                  <a:schemeClr val="accent5"/>
                </a:solidFill>
                <a:latin typeface="Helvetica"/>
                <a:ea typeface="Helvetica"/>
                <a:cs typeface="Helvetica"/>
                <a:sym typeface="Helvetica"/>
              </a:rPr>
              <a:t>integrated with</a:t>
            </a:r>
            <a:r>
              <a:t>, the AWS platform. APN Technology Partners include Independent Software Vendors (ISVs), SaaS, PaaS, Developer Tools, Management and Security Vendors.</a:t>
            </a:r>
          </a:p>
        </p:txBody>
      </p:sp>
      <p:sp>
        <p:nvSpPr>
          <p:cNvPr id="39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0" name="Goto http://aws.amazon.com/free/ for more information."/>
          <p:cNvSpPr txBox="1"/>
          <p:nvPr/>
        </p:nvSpPr>
        <p:spPr>
          <a:xfrm>
            <a:off x="1237666" y="8657321"/>
            <a:ext cx="5113631"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i="1" sz="1600">
                <a:latin typeface="Helvetica"/>
                <a:ea typeface="Helvetica"/>
                <a:cs typeface="Helvetica"/>
                <a:sym typeface="Helvetica"/>
              </a:defRPr>
            </a:pPr>
            <a:r>
              <a:t>Goto </a:t>
            </a:r>
            <a:r>
              <a:rPr u="sng">
                <a:hlinkClick r:id="rId2" invalidUrl="" action="" tgtFrame="" tooltip="" history="1" highlightClick="0" endSnd="0"/>
              </a:rPr>
              <a:t>http://aws.amazon.com/free/</a:t>
            </a:r>
            <a:r>
              <a:t> for more information.</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 name="APN Partner Programs"/>
          <p:cNvSpPr txBox="1"/>
          <p:nvPr>
            <p:ph type="title"/>
          </p:nvPr>
        </p:nvSpPr>
        <p:spPr>
          <a:prstGeom prst="rect">
            <a:avLst/>
          </a:prstGeom>
        </p:spPr>
        <p:txBody>
          <a:bodyPr/>
          <a:lstStyle/>
          <a:p>
            <a:pPr/>
            <a:r>
              <a:t>APN Partner Programs</a:t>
            </a:r>
          </a:p>
        </p:txBody>
      </p:sp>
      <p:sp>
        <p:nvSpPr>
          <p:cNvPr id="403" name="APN Training Partner…"/>
          <p:cNvSpPr txBox="1"/>
          <p:nvPr>
            <p:ph type="body" idx="1"/>
          </p:nvPr>
        </p:nvSpPr>
        <p:spPr>
          <a:prstGeom prst="rect">
            <a:avLst/>
          </a:prstGeom>
        </p:spPr>
        <p:txBody>
          <a:bodyPr/>
          <a:lstStyle/>
          <a:p>
            <a:pPr marL="391159" indent="-391159" defTabSz="514095">
              <a:spcBef>
                <a:spcPts val="3600"/>
              </a:spcBef>
              <a:defRPr sz="3168"/>
            </a:pPr>
            <a:r>
              <a:t>APN Training Partner</a:t>
            </a:r>
          </a:p>
          <a:p>
            <a:pPr marL="391159" indent="-391159" defTabSz="514095">
              <a:spcBef>
                <a:spcPts val="3600"/>
              </a:spcBef>
              <a:defRPr sz="3168"/>
            </a:pPr>
            <a:r>
              <a:t>AWS Channel Reseller</a:t>
            </a:r>
          </a:p>
          <a:p>
            <a:pPr marL="391159" indent="-391159" defTabSz="514095">
              <a:spcBef>
                <a:spcPts val="3600"/>
              </a:spcBef>
              <a:defRPr sz="3168"/>
            </a:pPr>
            <a:r>
              <a:t>AWS China Region Partner</a:t>
            </a:r>
          </a:p>
          <a:p>
            <a:pPr marL="391159" indent="-391159" defTabSz="514095">
              <a:spcBef>
                <a:spcPts val="3600"/>
              </a:spcBef>
              <a:defRPr sz="3168"/>
            </a:pPr>
            <a:r>
              <a:t>AWS Government Partner Program</a:t>
            </a:r>
          </a:p>
          <a:p>
            <a:pPr marL="391159" indent="-391159" defTabSz="514095">
              <a:spcBef>
                <a:spcPts val="3600"/>
              </a:spcBef>
              <a:defRPr sz="3168"/>
            </a:pPr>
            <a:r>
              <a:t>AWS Managed Service Program</a:t>
            </a:r>
          </a:p>
          <a:p>
            <a:pPr marL="391159" indent="-391159" defTabSz="514095">
              <a:spcBef>
                <a:spcPts val="3600"/>
              </a:spcBef>
              <a:defRPr sz="3168"/>
            </a:pPr>
            <a:r>
              <a:t>AWS Marketplace Seller</a:t>
            </a:r>
          </a:p>
          <a:p>
            <a:pPr marL="391159" indent="-391159" defTabSz="514095">
              <a:spcBef>
                <a:spcPts val="3600"/>
              </a:spcBef>
              <a:defRPr sz="3168"/>
            </a:pPr>
            <a:r>
              <a:t>Mechanical Turk Partner</a:t>
            </a:r>
          </a:p>
        </p:txBody>
      </p:sp>
      <p:sp>
        <p:nvSpPr>
          <p:cNvPr id="40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 name="How to Interact with AWS"/>
          <p:cNvSpPr txBox="1"/>
          <p:nvPr>
            <p:ph type="title"/>
          </p:nvPr>
        </p:nvSpPr>
        <p:spPr>
          <a:xfrm>
            <a:off x="952500" y="168476"/>
            <a:ext cx="11099800" cy="1602680"/>
          </a:xfrm>
          <a:prstGeom prst="rect">
            <a:avLst/>
          </a:prstGeom>
        </p:spPr>
        <p:txBody>
          <a:bodyPr/>
          <a:lstStyle>
            <a:lvl1pPr algn="l">
              <a:defRPr sz="5500"/>
            </a:lvl1pPr>
          </a:lstStyle>
          <a:p>
            <a:pPr/>
            <a:r>
              <a:t>How to Interact with AWS</a:t>
            </a:r>
          </a:p>
        </p:txBody>
      </p:sp>
      <p:sp>
        <p:nvSpPr>
          <p:cNvPr id="407" name="AWS Management Console  A graphic user interface you access online at console.aws.amazon.com.…"/>
          <p:cNvSpPr txBox="1"/>
          <p:nvPr>
            <p:ph type="body" idx="1"/>
          </p:nvPr>
        </p:nvSpPr>
        <p:spPr>
          <a:xfrm>
            <a:off x="952500" y="1750242"/>
            <a:ext cx="11099800" cy="7304239"/>
          </a:xfrm>
          <a:prstGeom prst="rect">
            <a:avLst/>
          </a:prstGeom>
        </p:spPr>
        <p:txBody>
          <a:bodyPr/>
          <a:lstStyle/>
          <a:p>
            <a:pPr marL="237066" indent="-237066" defTabSz="280415">
              <a:spcBef>
                <a:spcPts val="0"/>
              </a:spcBef>
              <a:defRPr sz="1727"/>
            </a:pPr>
            <a:r>
              <a:rPr sz="1919">
                <a:latin typeface="Helvetica"/>
                <a:ea typeface="Helvetica"/>
                <a:cs typeface="Helvetica"/>
                <a:sym typeface="Helvetica"/>
              </a:rPr>
              <a:t>AWS Management Console</a:t>
            </a:r>
            <a:br/>
            <a:br/>
            <a:r>
              <a:rPr sz="1776"/>
              <a:t>A graphic user interface you access online at </a:t>
            </a:r>
            <a:r>
              <a:rPr sz="1776" u="sng">
                <a:hlinkClick r:id="rId2" invalidUrl="" action="" tgtFrame="" tooltip="" history="1" highlightClick="0" endSnd="0"/>
              </a:rPr>
              <a:t>console.aws.amazon.com</a:t>
            </a:r>
            <a:r>
              <a:rPr sz="1776"/>
              <a:t>. </a:t>
            </a:r>
            <a:br/>
          </a:p>
          <a:p>
            <a:pPr marL="237066" indent="-237066" defTabSz="280415">
              <a:spcBef>
                <a:spcPts val="0"/>
              </a:spcBef>
              <a:defRPr sz="1727"/>
            </a:pPr>
            <a:r>
              <a:rPr sz="1919">
                <a:latin typeface="Helvetica"/>
                <a:ea typeface="Helvetica"/>
                <a:cs typeface="Helvetica"/>
                <a:sym typeface="Helvetica"/>
              </a:rPr>
              <a:t>Mobile App</a:t>
            </a:r>
            <a:br/>
            <a:br/>
            <a:r>
              <a:rPr sz="1776"/>
              <a:t>A native iOS and Android app that can access many resources on AWS. </a:t>
            </a:r>
            <a:br>
              <a:rPr sz="1776"/>
            </a:br>
          </a:p>
          <a:p>
            <a:pPr marL="237066" indent="-237066" defTabSz="280415">
              <a:spcBef>
                <a:spcPts val="0"/>
              </a:spcBef>
              <a:defRPr sz="1727"/>
            </a:pPr>
            <a:r>
              <a:rPr sz="1919">
                <a:latin typeface="Helvetica"/>
                <a:ea typeface="Helvetica"/>
                <a:cs typeface="Helvetica"/>
                <a:sym typeface="Helvetica"/>
              </a:rPr>
              <a:t>AWS Command Line Interface (CLI)</a:t>
            </a:r>
            <a:br>
              <a:rPr sz="1919"/>
            </a:br>
            <a:br/>
            <a:r>
              <a:rPr sz="1776"/>
              <a:t>The AWS CLI is for developers and those who are more comfortable typing in commands. It text-based tool you install on your computer and connects over the internet to manage your AWS resources. Several command-line tools are available: AWS CLI, custom CLIs for specific services, and Windows PowerShell tools for AWS.</a:t>
            </a:r>
            <a:br>
              <a:rPr sz="1776"/>
            </a:br>
          </a:p>
          <a:p>
            <a:pPr marL="237066" indent="-237066" defTabSz="280415">
              <a:spcBef>
                <a:spcPts val="0"/>
              </a:spcBef>
              <a:defRPr sz="1727"/>
            </a:pPr>
            <a:r>
              <a:rPr sz="1919">
                <a:latin typeface="Helvetica"/>
                <a:ea typeface="Helvetica"/>
                <a:cs typeface="Helvetica"/>
                <a:sym typeface="Helvetica"/>
              </a:rPr>
              <a:t>Software Development Kits (SDKs)</a:t>
            </a:r>
            <a:br/>
            <a:br/>
            <a:r>
              <a:rPr sz="1679"/>
              <a:t>Class libraries and tools you add to your application so it can manage AWS resources. AWS offers SDKs in a varieties of programming and scripting language, as well as mobile SDKs for iOS and Android apps.</a:t>
            </a:r>
            <a:br>
              <a:rPr sz="1679"/>
            </a:br>
          </a:p>
          <a:p>
            <a:pPr marL="237066" indent="-237066" defTabSz="280415">
              <a:spcBef>
                <a:spcPts val="0"/>
              </a:spcBef>
              <a:defRPr sz="1727"/>
            </a:pPr>
            <a:r>
              <a:rPr sz="1919">
                <a:latin typeface="Helvetica"/>
                <a:ea typeface="Helvetica"/>
                <a:cs typeface="Helvetica"/>
                <a:sym typeface="Helvetica"/>
              </a:rPr>
              <a:t>Query APIs</a:t>
            </a:r>
            <a:br/>
            <a:br/>
            <a:r>
              <a:rPr sz="1776"/>
              <a:t>Low-Level APIs that are exposed online through service- and region-specific endpoints. You call API actions by using HTTP requests. The APIs reflect the latest functionality of each service. If your application uses the API instead of an SDK, you must implement the functionality to generate the propose signatures to authenticate your requests.</a:t>
            </a:r>
          </a:p>
        </p:txBody>
      </p:sp>
      <p:sp>
        <p:nvSpPr>
          <p:cNvPr id="40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09" name="21Console.png" descr="21Console.png"/>
          <p:cNvPicPr>
            <a:picLocks noChangeAspect="1"/>
          </p:cNvPicPr>
          <p:nvPr/>
        </p:nvPicPr>
        <p:blipFill>
          <a:blip r:embed="rId3">
            <a:extLst/>
          </a:blip>
          <a:stretch>
            <a:fillRect/>
          </a:stretch>
        </p:blipFill>
        <p:spPr>
          <a:xfrm>
            <a:off x="10011141" y="551307"/>
            <a:ext cx="2638278" cy="1840222"/>
          </a:xfrm>
          <a:prstGeom prst="rect">
            <a:avLst/>
          </a:prstGeom>
          <a:ln w="12700">
            <a:miter lim="400000"/>
          </a:ln>
        </p:spPr>
      </p:pic>
      <p:pic>
        <p:nvPicPr>
          <p:cNvPr id="410" name="pasted-image.png" descr="pasted-image.png"/>
          <p:cNvPicPr>
            <a:picLocks noChangeAspect="1"/>
          </p:cNvPicPr>
          <p:nvPr/>
        </p:nvPicPr>
        <p:blipFill>
          <a:blip r:embed="rId4">
            <a:extLst/>
          </a:blip>
          <a:stretch>
            <a:fillRect/>
          </a:stretch>
        </p:blipFill>
        <p:spPr>
          <a:xfrm rot="21205814">
            <a:off x="9631690" y="1684050"/>
            <a:ext cx="1112458" cy="705875"/>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 name="Conclusion"/>
          <p:cNvSpPr txBox="1"/>
          <p:nvPr>
            <p:ph type="title"/>
          </p:nvPr>
        </p:nvSpPr>
        <p:spPr>
          <a:prstGeom prst="rect">
            <a:avLst/>
          </a:prstGeom>
        </p:spPr>
        <p:txBody>
          <a:bodyPr/>
          <a:lstStyle/>
          <a:p>
            <a:pPr/>
            <a:r>
              <a:t>Conclusion</a:t>
            </a:r>
          </a:p>
        </p:txBody>
      </p:sp>
      <p:sp>
        <p:nvSpPr>
          <p:cNvPr id="413" name="AWS is a collection of remote computing services that make up a cloud computing platform, offered via the internet.…"/>
          <p:cNvSpPr txBox="1"/>
          <p:nvPr>
            <p:ph type="body" idx="1"/>
          </p:nvPr>
        </p:nvSpPr>
        <p:spPr>
          <a:prstGeom prst="rect">
            <a:avLst/>
          </a:prstGeom>
        </p:spPr>
        <p:txBody>
          <a:bodyPr/>
          <a:lstStyle/>
          <a:p>
            <a:pPr marL="302260" indent="-302260" defTabSz="397256">
              <a:spcBef>
                <a:spcPts val="2800"/>
              </a:spcBef>
              <a:defRPr sz="2516"/>
            </a:pPr>
            <a:r>
              <a:t>AWS is a collection of remote computing services that make up a cloud computing platform, offered via the internet.</a:t>
            </a:r>
          </a:p>
          <a:p>
            <a:pPr marL="302260" indent="-302260" defTabSz="397256">
              <a:spcBef>
                <a:spcPts val="2800"/>
              </a:spcBef>
              <a:defRPr sz="2516"/>
            </a:pPr>
            <a:r>
              <a:t>AWS has a large global infrastructure that customers can leverage to optimize performance or meet regulatory requirements.</a:t>
            </a:r>
          </a:p>
          <a:p>
            <a:pPr marL="302260" indent="-302260" defTabSz="397256">
              <a:spcBef>
                <a:spcPts val="2800"/>
              </a:spcBef>
              <a:defRPr sz="2516"/>
            </a:pPr>
            <a:r>
              <a:t>AWS is different than traditional, on-premises solutions:</a:t>
            </a:r>
          </a:p>
          <a:p>
            <a:pPr lvl="1" marL="604520" indent="-302260" defTabSz="397256">
              <a:spcBef>
                <a:spcPts val="1400"/>
              </a:spcBef>
              <a:defRPr sz="2040"/>
            </a:pPr>
            <a:r>
              <a:t>No upfront investment.</a:t>
            </a:r>
          </a:p>
          <a:p>
            <a:pPr lvl="1" marL="604520" indent="-302260" defTabSz="397256">
              <a:spcBef>
                <a:spcPts val="1400"/>
              </a:spcBef>
              <a:defRPr sz="2040"/>
            </a:pPr>
            <a:r>
              <a:t>Low on going cost.</a:t>
            </a:r>
          </a:p>
          <a:p>
            <a:pPr lvl="1" marL="604520" indent="-302260" defTabSz="397256">
              <a:spcBef>
                <a:spcPts val="1400"/>
              </a:spcBef>
              <a:defRPr sz="2040"/>
            </a:pPr>
            <a:r>
              <a:t>Apps not Ops.</a:t>
            </a:r>
          </a:p>
          <a:p>
            <a:pPr lvl="1" marL="604520" indent="-302260" defTabSz="397256">
              <a:spcBef>
                <a:spcPts val="1400"/>
              </a:spcBef>
              <a:defRPr sz="2040"/>
            </a:pPr>
            <a:r>
              <a:t>Flexible capacity.</a:t>
            </a:r>
          </a:p>
          <a:p>
            <a:pPr lvl="1" marL="604520" indent="-302260" defTabSz="397256">
              <a:spcBef>
                <a:spcPts val="1400"/>
              </a:spcBef>
              <a:defRPr sz="2040"/>
            </a:pPr>
            <a:r>
              <a:t>Pay only for what you use.</a:t>
            </a:r>
          </a:p>
          <a:p>
            <a:pPr lvl="1" marL="604520" indent="-302260" defTabSz="397256">
              <a:spcBef>
                <a:spcPts val="1400"/>
              </a:spcBef>
              <a:defRPr sz="2040"/>
            </a:pPr>
            <a:r>
              <a:t>Speed and agility</a:t>
            </a:r>
          </a:p>
          <a:p>
            <a:pPr lvl="1" marL="604520" indent="-302260" defTabSz="397256">
              <a:spcBef>
                <a:spcPts val="1400"/>
              </a:spcBef>
              <a:defRPr sz="2040"/>
            </a:pPr>
            <a:r>
              <a:t>Global reach.</a:t>
            </a:r>
          </a:p>
        </p:txBody>
      </p:sp>
      <p:sp>
        <p:nvSpPr>
          <p:cNvPr id="4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 name="Glossaries"/>
          <p:cNvSpPr txBox="1"/>
          <p:nvPr>
            <p:ph type="title"/>
          </p:nvPr>
        </p:nvSpPr>
        <p:spPr>
          <a:prstGeom prst="rect">
            <a:avLst/>
          </a:prstGeom>
        </p:spPr>
        <p:txBody>
          <a:bodyPr/>
          <a:lstStyle/>
          <a:p>
            <a:pPr/>
            <a:r>
              <a:t>Glossaries  </a:t>
            </a:r>
          </a:p>
        </p:txBody>
      </p:sp>
      <p:sp>
        <p:nvSpPr>
          <p:cNvPr id="417" name="AWS: Amazon Web Services…"/>
          <p:cNvSpPr txBox="1"/>
          <p:nvPr>
            <p:ph type="body" sz="half" idx="1"/>
          </p:nvPr>
        </p:nvSpPr>
        <p:spPr>
          <a:xfrm>
            <a:off x="952500" y="2603500"/>
            <a:ext cx="5201805" cy="6286500"/>
          </a:xfrm>
          <a:prstGeom prst="rect">
            <a:avLst/>
          </a:prstGeom>
        </p:spPr>
        <p:txBody>
          <a:bodyPr/>
          <a:lstStyle/>
          <a:p>
            <a:pPr>
              <a:spcBef>
                <a:spcPts val="1200"/>
              </a:spcBef>
              <a:defRPr sz="2400"/>
            </a:pPr>
            <a:r>
              <a:t>AWS: Amazon Web Services</a:t>
            </a:r>
          </a:p>
          <a:p>
            <a:pPr>
              <a:spcBef>
                <a:spcPts val="1200"/>
              </a:spcBef>
              <a:defRPr sz="2400"/>
            </a:pPr>
            <a:r>
              <a:t>AZ: Availability Zone</a:t>
            </a:r>
          </a:p>
          <a:p>
            <a:pPr>
              <a:spcBef>
                <a:spcPts val="1200"/>
              </a:spcBef>
              <a:defRPr sz="2400"/>
            </a:pPr>
            <a:r>
              <a:t>VPC: Virtual Private Cloud</a:t>
            </a:r>
          </a:p>
          <a:p>
            <a:pPr>
              <a:spcBef>
                <a:spcPts val="1200"/>
              </a:spcBef>
              <a:defRPr sz="2400"/>
            </a:pPr>
            <a:r>
              <a:t>EC2: Elastic Compute Cloud</a:t>
            </a:r>
          </a:p>
          <a:p>
            <a:pPr>
              <a:spcBef>
                <a:spcPts val="1200"/>
              </a:spcBef>
              <a:defRPr sz="2400"/>
            </a:pPr>
            <a:r>
              <a:t>ELB: Elastic Load Balancer</a:t>
            </a:r>
          </a:p>
          <a:p>
            <a:pPr>
              <a:spcBef>
                <a:spcPts val="1200"/>
              </a:spcBef>
              <a:defRPr sz="2400"/>
            </a:pPr>
            <a:r>
              <a:t>S3: Simple Storage Service</a:t>
            </a:r>
          </a:p>
          <a:p>
            <a:pPr>
              <a:spcBef>
                <a:spcPts val="1200"/>
              </a:spcBef>
              <a:defRPr sz="2400"/>
            </a:pPr>
            <a:r>
              <a:t>EBS: Elastic Block Storage</a:t>
            </a:r>
          </a:p>
          <a:p>
            <a:pPr>
              <a:spcBef>
                <a:spcPts val="1200"/>
              </a:spcBef>
              <a:defRPr sz="2400"/>
            </a:pPr>
            <a:r>
              <a:t>RDS: Relational Database Service</a:t>
            </a:r>
          </a:p>
          <a:p>
            <a:pPr>
              <a:spcBef>
                <a:spcPts val="1200"/>
              </a:spcBef>
              <a:defRPr sz="2400"/>
            </a:pPr>
            <a:r>
              <a:t>SWF: Simple Work Flow Service</a:t>
            </a:r>
          </a:p>
          <a:p>
            <a:pPr>
              <a:spcBef>
                <a:spcPts val="1200"/>
              </a:spcBef>
              <a:defRPr sz="2400"/>
            </a:pPr>
            <a:r>
              <a:t>SQS: Simple Queue Service</a:t>
            </a:r>
          </a:p>
        </p:txBody>
      </p:sp>
      <p:sp>
        <p:nvSpPr>
          <p:cNvPr id="41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9" name="EMR: Elastic MapReduces…"/>
          <p:cNvSpPr txBox="1"/>
          <p:nvPr/>
        </p:nvSpPr>
        <p:spPr>
          <a:xfrm>
            <a:off x="6802687" y="2603500"/>
            <a:ext cx="5201805"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44500" indent="-444500" algn="l">
              <a:spcBef>
                <a:spcPts val="1200"/>
              </a:spcBef>
              <a:buSzPct val="75000"/>
              <a:buChar char="•"/>
              <a:defRPr sz="2400"/>
            </a:pPr>
            <a:r>
              <a:t>EMR: Elastic MapReduces</a:t>
            </a:r>
          </a:p>
          <a:p>
            <a:pPr marL="444500" indent="-444500" algn="l">
              <a:spcBef>
                <a:spcPts val="1200"/>
              </a:spcBef>
              <a:buSzPct val="75000"/>
              <a:buChar char="•"/>
              <a:defRPr sz="2400"/>
            </a:pPr>
            <a:r>
              <a:t>SNS: Simple Notification Service</a:t>
            </a:r>
          </a:p>
          <a:p>
            <a:pPr marL="444500" indent="-444500" algn="l">
              <a:spcBef>
                <a:spcPts val="1200"/>
              </a:spcBef>
              <a:buSzPct val="75000"/>
              <a:buChar char="•"/>
              <a:defRPr sz="2400"/>
            </a:pPr>
            <a:r>
              <a:t>SES: Simple Email Service</a:t>
            </a:r>
          </a:p>
          <a:p>
            <a:pPr marL="444500" indent="-444500" algn="l">
              <a:spcBef>
                <a:spcPts val="1200"/>
              </a:spcBef>
              <a:buSzPct val="75000"/>
              <a:buChar char="•"/>
              <a:defRPr sz="2400"/>
            </a:pPr>
            <a:r>
              <a:t>AMI: Amazon Machine Image</a:t>
            </a:r>
          </a:p>
          <a:p>
            <a:pPr marL="444500" indent="-444500" algn="l">
              <a:spcBef>
                <a:spcPts val="1200"/>
              </a:spcBef>
              <a:buSzPct val="75000"/>
              <a:buChar char="•"/>
              <a:defRPr sz="2400"/>
            </a:pPr>
            <a:r>
              <a:t>IAM: Identity and Access Management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1" name="References &amp; Resources"/>
          <p:cNvSpPr txBox="1"/>
          <p:nvPr>
            <p:ph type="title"/>
          </p:nvPr>
        </p:nvSpPr>
        <p:spPr>
          <a:prstGeom prst="rect">
            <a:avLst/>
          </a:prstGeom>
        </p:spPr>
        <p:txBody>
          <a:bodyPr/>
          <a:lstStyle>
            <a:lvl1pPr>
              <a:defRPr sz="6000"/>
            </a:lvl1pPr>
          </a:lstStyle>
          <a:p>
            <a:pPr/>
            <a:r>
              <a:t>References &amp; Resources</a:t>
            </a:r>
          </a:p>
        </p:txBody>
      </p:sp>
      <p:sp>
        <p:nvSpPr>
          <p:cNvPr id="422" name="Amazon Web Services Homepage  https://aws.amazon.com…"/>
          <p:cNvSpPr txBox="1"/>
          <p:nvPr>
            <p:ph type="body" idx="1"/>
          </p:nvPr>
        </p:nvSpPr>
        <p:spPr>
          <a:prstGeom prst="rect">
            <a:avLst/>
          </a:prstGeom>
        </p:spPr>
        <p:txBody>
          <a:bodyPr/>
          <a:lstStyle/>
          <a:p>
            <a:pPr marL="342264" indent="-342264" defTabSz="449833">
              <a:spcBef>
                <a:spcPts val="3200"/>
              </a:spcBef>
              <a:defRPr sz="2772"/>
            </a:pPr>
            <a:r>
              <a:t>Amazon Web Services Homepage  </a:t>
            </a:r>
            <a:r>
              <a:rPr u="sng">
                <a:hlinkClick r:id="rId2" invalidUrl="" action="" tgtFrame="" tooltip="" history="1" highlightClick="0" endSnd="0"/>
              </a:rPr>
              <a:t>https://aws.amazon.com</a:t>
            </a:r>
            <a:r>
              <a:t> </a:t>
            </a:r>
          </a:p>
          <a:p>
            <a:pPr marL="342264" indent="-342264" defTabSz="449833">
              <a:spcBef>
                <a:spcPts val="3200"/>
              </a:spcBef>
              <a:defRPr sz="2772"/>
            </a:pPr>
            <a:r>
              <a:t>AWS Training &amp; Certification info </a:t>
            </a:r>
            <a:r>
              <a:rPr u="sng">
                <a:hlinkClick r:id="rId3" invalidUrl="" action="" tgtFrame="" tooltip="" history="1" highlightClick="0" endSnd="0"/>
              </a:rPr>
              <a:t>http://aws.amazon.com/training/</a:t>
            </a:r>
            <a:r>
              <a:t> </a:t>
            </a:r>
          </a:p>
          <a:p>
            <a:pPr marL="342264" indent="-342264" defTabSz="449833">
              <a:spcBef>
                <a:spcPts val="3200"/>
              </a:spcBef>
              <a:defRPr sz="2772"/>
            </a:pPr>
            <a:r>
              <a:t>qwikLABS </a:t>
            </a:r>
            <a:r>
              <a:rPr u="sng">
                <a:hlinkClick r:id="rId4" invalidUrl="" action="" tgtFrame="" tooltip="" history="1" highlightClick="0" endSnd="0"/>
              </a:rPr>
              <a:t>https://qwiklabs.com</a:t>
            </a:r>
          </a:p>
          <a:p>
            <a:pPr marL="342264" indent="-342264" defTabSz="449833">
              <a:spcBef>
                <a:spcPts val="3200"/>
              </a:spcBef>
              <a:defRPr sz="2772"/>
            </a:pPr>
            <a:r>
              <a:t>AWS Free Tier </a:t>
            </a:r>
            <a:r>
              <a:rPr u="sng">
                <a:hlinkClick r:id="rId5" invalidUrl="" action="" tgtFrame="" tooltip="" history="1" highlightClick="0" endSnd="0"/>
              </a:rPr>
              <a:t>https://aws.amazon.com/free</a:t>
            </a:r>
          </a:p>
          <a:p>
            <a:pPr marL="342264" indent="-342264" defTabSz="449833">
              <a:spcBef>
                <a:spcPts val="3200"/>
              </a:spcBef>
              <a:defRPr sz="2772"/>
            </a:pPr>
            <a:r>
              <a:t>Amazon Partner Network </a:t>
            </a:r>
            <a:r>
              <a:rPr u="sng">
                <a:hlinkClick r:id="rId6" invalidUrl="" action="" tgtFrame="" tooltip="" history="1" highlightClick="0" endSnd="0"/>
              </a:rPr>
              <a:t>http://aws.amazon.com/partners/</a:t>
            </a:r>
            <a:r>
              <a:t> </a:t>
            </a:r>
          </a:p>
          <a:p>
            <a:pPr marL="342264" indent="-342264" defTabSz="449833">
              <a:spcBef>
                <a:spcPts val="3200"/>
              </a:spcBef>
              <a:defRPr sz="2772"/>
            </a:pPr>
            <a:r>
              <a:t>AWS Total Cost of Ownership Calculator </a:t>
            </a:r>
            <a:br/>
            <a:r>
              <a:rPr u="sng">
                <a:hlinkClick r:id="rId7" invalidUrl="" action="" tgtFrame="" tooltip="" history="1" highlightClick="0" endSnd="0"/>
              </a:rPr>
              <a:t>https://awstcocalculator.com</a:t>
            </a:r>
            <a:r>
              <a:t> </a:t>
            </a:r>
          </a:p>
          <a:p>
            <a:pPr marL="342264" indent="-342264" defTabSz="449833">
              <a:spcBef>
                <a:spcPts val="3200"/>
              </a:spcBef>
              <a:defRPr sz="2772"/>
            </a:pPr>
            <a:r>
              <a:t>Simple Monthly Calculator</a:t>
            </a:r>
            <a:br/>
            <a:r>
              <a:rPr u="sng">
                <a:hlinkClick r:id="rId8" invalidUrl="" action="" tgtFrame="" tooltip="" history="1" highlightClick="0" endSnd="0"/>
              </a:rPr>
              <a:t>http://calculator.s3.amazonaws.com/index.html</a:t>
            </a:r>
            <a:r>
              <a:t> </a:t>
            </a:r>
          </a:p>
        </p:txBody>
      </p:sp>
      <p:sp>
        <p:nvSpPr>
          <p:cNvPr id="42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Objectives"/>
          <p:cNvSpPr txBox="1"/>
          <p:nvPr>
            <p:ph type="title"/>
          </p:nvPr>
        </p:nvSpPr>
        <p:spPr>
          <a:prstGeom prst="rect">
            <a:avLst/>
          </a:prstGeom>
        </p:spPr>
        <p:txBody>
          <a:bodyPr/>
          <a:lstStyle/>
          <a:p>
            <a:pPr/>
            <a:r>
              <a:t>Objectives</a:t>
            </a:r>
          </a:p>
        </p:txBody>
      </p:sp>
      <p:sp>
        <p:nvSpPr>
          <p:cNvPr id="127" name="You will be able to…"/>
          <p:cNvSpPr txBox="1"/>
          <p:nvPr>
            <p:ph type="body" idx="1"/>
          </p:nvPr>
        </p:nvSpPr>
        <p:spPr>
          <a:prstGeom prst="rect">
            <a:avLst/>
          </a:prstGeom>
        </p:spPr>
        <p:txBody>
          <a:bodyPr/>
          <a:lstStyle/>
          <a:p>
            <a:pPr marL="0" indent="0">
              <a:buSzTx/>
              <a:buNone/>
              <a:defRPr sz="4200"/>
            </a:pPr>
            <a:r>
              <a:t>You will be able to</a:t>
            </a:r>
          </a:p>
          <a:p>
            <a:pPr marL="444500" indent="-444500">
              <a:defRPr sz="3000"/>
            </a:pPr>
            <a:r>
              <a:t>Describe AWS cloud computing platform &amp; AWS global infrastructure.</a:t>
            </a:r>
          </a:p>
          <a:p>
            <a:pPr marL="444500" indent="-444500">
              <a:defRPr sz="3000"/>
            </a:pPr>
            <a:r>
              <a:t>Describe traditional scalable web hosting &amp; the challenges.</a:t>
            </a:r>
          </a:p>
          <a:p>
            <a:pPr marL="444500" indent="-444500">
              <a:defRPr sz="3000"/>
            </a:pPr>
            <a:r>
              <a:t>Identify characteristics that make the AWS cloud computing platform unique.</a:t>
            </a:r>
          </a:p>
        </p:txBody>
      </p:sp>
      <p:sp>
        <p:nvSpPr>
          <p:cNvPr id="128" name="Slide Number"/>
          <p:cNvSpPr txBox="1"/>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What is Cloud Computing?"/>
          <p:cNvSpPr txBox="1"/>
          <p:nvPr>
            <p:ph type="title"/>
          </p:nvPr>
        </p:nvSpPr>
        <p:spPr>
          <a:prstGeom prst="rect">
            <a:avLst/>
          </a:prstGeom>
        </p:spPr>
        <p:txBody>
          <a:bodyPr/>
          <a:lstStyle>
            <a:lvl1pPr defTabSz="525779">
              <a:defRPr sz="7200"/>
            </a:lvl1pPr>
          </a:lstStyle>
          <a:p>
            <a:pPr/>
            <a:r>
              <a:t>What is Cloud Computing?</a:t>
            </a:r>
          </a:p>
        </p:txBody>
      </p:sp>
      <p:sp>
        <p:nvSpPr>
          <p:cNvPr id="131" name="Slide Number"/>
          <p:cNvSpPr txBox="1"/>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2" name="01cloud.png" descr="01cloud.png"/>
          <p:cNvPicPr>
            <a:picLocks noChangeAspect="1"/>
          </p:cNvPicPr>
          <p:nvPr/>
        </p:nvPicPr>
        <p:blipFill>
          <a:blip r:embed="rId2">
            <a:extLst/>
          </a:blip>
          <a:stretch>
            <a:fillRect/>
          </a:stretch>
        </p:blipFill>
        <p:spPr>
          <a:xfrm>
            <a:off x="4692650" y="3073924"/>
            <a:ext cx="3619500" cy="1930401"/>
          </a:xfrm>
          <a:prstGeom prst="rect">
            <a:avLst/>
          </a:prstGeom>
          <a:ln w="12700">
            <a:miter lim="400000"/>
          </a:ln>
        </p:spPr>
      </p:pic>
      <p:sp>
        <p:nvSpPr>
          <p:cNvPr id="133" name="The on-demand delivery of IT resources via Internet with pay-as-you-go pricing. Consume shared computing and storage resources rather than building, operating, and improving infrastructure on your own."/>
          <p:cNvSpPr txBox="1"/>
          <p:nvPr>
            <p:ph type="body" sz="quarter" idx="1"/>
          </p:nvPr>
        </p:nvSpPr>
        <p:spPr>
          <a:xfrm>
            <a:off x="952500" y="6007554"/>
            <a:ext cx="11099800" cy="1999342"/>
          </a:xfrm>
          <a:prstGeom prst="rect">
            <a:avLst/>
          </a:prstGeom>
        </p:spPr>
        <p:txBody>
          <a:bodyPr/>
          <a:lstStyle>
            <a:lvl1pPr marL="0" indent="0" defTabSz="514095">
              <a:spcBef>
                <a:spcPts val="3600"/>
              </a:spcBef>
              <a:buSzTx/>
              <a:buNone/>
              <a:defRPr sz="3168"/>
            </a:lvl1pPr>
          </a:lstStyle>
          <a:p>
            <a:pPr/>
            <a:r>
              <a:t>The on-demand delivery of IT resources via Internet with pay-as-you-go pricing. Consume shared computing and storage resources rather than building, operating, and improving infrastructure on your own.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Amazon Web Services and  Cloud Computing"/>
          <p:cNvSpPr txBox="1"/>
          <p:nvPr>
            <p:ph type="title"/>
          </p:nvPr>
        </p:nvSpPr>
        <p:spPr>
          <a:xfrm>
            <a:off x="952500" y="444500"/>
            <a:ext cx="11099800" cy="1819871"/>
          </a:xfrm>
          <a:prstGeom prst="rect">
            <a:avLst/>
          </a:prstGeom>
        </p:spPr>
        <p:txBody>
          <a:bodyPr/>
          <a:lstStyle/>
          <a:p>
            <a:pPr defTabSz="408940">
              <a:defRPr sz="5600"/>
            </a:pPr>
            <a:r>
              <a:t>Amazon Web Services and </a:t>
            </a:r>
            <a:br/>
            <a:r>
              <a:t>Cloud Computing</a:t>
            </a:r>
          </a:p>
        </p:txBody>
      </p:sp>
      <p:sp>
        <p:nvSpPr>
          <p:cNvPr id="136" name="AWS is a collection of remote computing services make up a cloud computing platform, offered via internet."/>
          <p:cNvSpPr txBox="1"/>
          <p:nvPr>
            <p:ph type="body" sz="quarter" idx="1"/>
          </p:nvPr>
        </p:nvSpPr>
        <p:spPr>
          <a:xfrm>
            <a:off x="952500" y="2603500"/>
            <a:ext cx="11099800" cy="1362460"/>
          </a:xfrm>
          <a:prstGeom prst="rect">
            <a:avLst/>
          </a:prstGeom>
        </p:spPr>
        <p:txBody>
          <a:bodyPr/>
          <a:lstStyle>
            <a:lvl1pPr marL="413384" indent="-413384" defTabSz="543305">
              <a:spcBef>
                <a:spcPts val="3900"/>
              </a:spcBef>
              <a:defRPr sz="3348"/>
            </a:lvl1pPr>
          </a:lstStyle>
          <a:p>
            <a:pPr/>
            <a:r>
              <a:t>AWS is a collection of remote computing services make up a cloud computing platform, offered via internet.</a:t>
            </a:r>
          </a:p>
        </p:txBody>
      </p:sp>
      <p:sp>
        <p:nvSpPr>
          <p:cNvPr id="137" name="Slide Number"/>
          <p:cNvSpPr txBox="1"/>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8" name="02computing.png" descr="02computing.png"/>
          <p:cNvPicPr>
            <a:picLocks noChangeAspect="1"/>
          </p:cNvPicPr>
          <p:nvPr/>
        </p:nvPicPr>
        <p:blipFill>
          <a:blip r:embed="rId2">
            <a:extLst/>
          </a:blip>
          <a:stretch>
            <a:fillRect/>
          </a:stretch>
        </p:blipFill>
        <p:spPr>
          <a:xfrm>
            <a:off x="2235876" y="4425529"/>
            <a:ext cx="1866901" cy="1308101"/>
          </a:xfrm>
          <a:prstGeom prst="rect">
            <a:avLst/>
          </a:prstGeom>
          <a:ln w="12700">
            <a:miter lim="400000"/>
          </a:ln>
        </p:spPr>
      </p:pic>
      <p:sp>
        <p:nvSpPr>
          <p:cNvPr id="139" name="Compute"/>
          <p:cNvSpPr txBox="1"/>
          <p:nvPr/>
        </p:nvSpPr>
        <p:spPr>
          <a:xfrm>
            <a:off x="2485507" y="5725989"/>
            <a:ext cx="1367639"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Compute</a:t>
            </a:r>
          </a:p>
        </p:txBody>
      </p:sp>
      <p:pic>
        <p:nvPicPr>
          <p:cNvPr id="140" name="03storage.png" descr="03storage.png"/>
          <p:cNvPicPr>
            <a:picLocks noChangeAspect="1"/>
          </p:cNvPicPr>
          <p:nvPr/>
        </p:nvPicPr>
        <p:blipFill>
          <a:blip r:embed="rId3">
            <a:extLst/>
          </a:blip>
          <a:stretch>
            <a:fillRect/>
          </a:stretch>
        </p:blipFill>
        <p:spPr>
          <a:xfrm>
            <a:off x="6008147" y="4305089"/>
            <a:ext cx="1790701" cy="1384301"/>
          </a:xfrm>
          <a:prstGeom prst="rect">
            <a:avLst/>
          </a:prstGeom>
          <a:ln w="12700">
            <a:miter lim="400000"/>
          </a:ln>
        </p:spPr>
      </p:pic>
      <p:sp>
        <p:nvSpPr>
          <p:cNvPr id="141" name="Storage"/>
          <p:cNvSpPr txBox="1"/>
          <p:nvPr/>
        </p:nvSpPr>
        <p:spPr>
          <a:xfrm>
            <a:off x="6312794" y="5725989"/>
            <a:ext cx="118140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Storage</a:t>
            </a:r>
          </a:p>
        </p:txBody>
      </p:sp>
      <p:pic>
        <p:nvPicPr>
          <p:cNvPr id="142" name="04network.png" descr="04network.png"/>
          <p:cNvPicPr>
            <a:picLocks noChangeAspect="1"/>
          </p:cNvPicPr>
          <p:nvPr/>
        </p:nvPicPr>
        <p:blipFill>
          <a:blip r:embed="rId4">
            <a:extLst/>
          </a:blip>
          <a:stretch>
            <a:fillRect/>
          </a:stretch>
        </p:blipFill>
        <p:spPr>
          <a:xfrm>
            <a:off x="9497783" y="4324139"/>
            <a:ext cx="1473201" cy="1346201"/>
          </a:xfrm>
          <a:prstGeom prst="rect">
            <a:avLst/>
          </a:prstGeom>
          <a:ln w="12700">
            <a:miter lim="400000"/>
          </a:ln>
        </p:spPr>
      </p:pic>
      <p:sp>
        <p:nvSpPr>
          <p:cNvPr id="143" name="Storage"/>
          <p:cNvSpPr txBox="1"/>
          <p:nvPr/>
        </p:nvSpPr>
        <p:spPr>
          <a:xfrm>
            <a:off x="9643680" y="5725989"/>
            <a:ext cx="118140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Storage</a:t>
            </a:r>
          </a:p>
        </p:txBody>
      </p:sp>
      <p:pic>
        <p:nvPicPr>
          <p:cNvPr id="144" name="05DB.png" descr="05DB.png"/>
          <p:cNvPicPr>
            <a:picLocks noChangeAspect="1"/>
          </p:cNvPicPr>
          <p:nvPr/>
        </p:nvPicPr>
        <p:blipFill>
          <a:blip r:embed="rId5">
            <a:extLst/>
          </a:blip>
          <a:stretch>
            <a:fillRect/>
          </a:stretch>
        </p:blipFill>
        <p:spPr>
          <a:xfrm>
            <a:off x="2375576" y="6541103"/>
            <a:ext cx="1587501" cy="1244601"/>
          </a:xfrm>
          <a:prstGeom prst="rect">
            <a:avLst/>
          </a:prstGeom>
          <a:ln w="12700">
            <a:miter lim="400000"/>
          </a:ln>
        </p:spPr>
      </p:pic>
      <p:sp>
        <p:nvSpPr>
          <p:cNvPr id="145" name="Database"/>
          <p:cNvSpPr txBox="1"/>
          <p:nvPr/>
        </p:nvSpPr>
        <p:spPr>
          <a:xfrm>
            <a:off x="2451522" y="7936686"/>
            <a:ext cx="1435609"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Database</a:t>
            </a:r>
          </a:p>
        </p:txBody>
      </p:sp>
      <p:sp>
        <p:nvSpPr>
          <p:cNvPr id="146" name="Application Services"/>
          <p:cNvSpPr txBox="1"/>
          <p:nvPr/>
        </p:nvSpPr>
        <p:spPr>
          <a:xfrm>
            <a:off x="5448991" y="7936686"/>
            <a:ext cx="290901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Application Services</a:t>
            </a:r>
          </a:p>
        </p:txBody>
      </p:sp>
      <p:sp>
        <p:nvSpPr>
          <p:cNvPr id="147" name="Management"/>
          <p:cNvSpPr txBox="1"/>
          <p:nvPr/>
        </p:nvSpPr>
        <p:spPr>
          <a:xfrm>
            <a:off x="9279444" y="7936686"/>
            <a:ext cx="190987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Management</a:t>
            </a:r>
          </a:p>
        </p:txBody>
      </p:sp>
      <p:pic>
        <p:nvPicPr>
          <p:cNvPr id="148" name="06AppService.png" descr="06AppService.png"/>
          <p:cNvPicPr>
            <a:picLocks noChangeAspect="1"/>
          </p:cNvPicPr>
          <p:nvPr/>
        </p:nvPicPr>
        <p:blipFill>
          <a:blip r:embed="rId6">
            <a:extLst/>
          </a:blip>
          <a:stretch>
            <a:fillRect/>
          </a:stretch>
        </p:blipFill>
        <p:spPr>
          <a:xfrm>
            <a:off x="5976397" y="6553803"/>
            <a:ext cx="1854201" cy="1219201"/>
          </a:xfrm>
          <a:prstGeom prst="rect">
            <a:avLst/>
          </a:prstGeom>
          <a:ln w="12700">
            <a:miter lim="400000"/>
          </a:ln>
        </p:spPr>
      </p:pic>
      <p:pic>
        <p:nvPicPr>
          <p:cNvPr id="149" name="07Manage.png" descr="07Manage.png"/>
          <p:cNvPicPr>
            <a:picLocks noChangeAspect="1"/>
          </p:cNvPicPr>
          <p:nvPr/>
        </p:nvPicPr>
        <p:blipFill>
          <a:blip r:embed="rId7">
            <a:extLst/>
          </a:blip>
          <a:stretch>
            <a:fillRect/>
          </a:stretch>
        </p:blipFill>
        <p:spPr>
          <a:xfrm>
            <a:off x="9440633" y="6534753"/>
            <a:ext cx="1587501" cy="12573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On-Premise vs. Public Cloud"/>
          <p:cNvSpPr txBox="1"/>
          <p:nvPr>
            <p:ph type="title"/>
          </p:nvPr>
        </p:nvSpPr>
        <p:spPr>
          <a:prstGeom prst="rect">
            <a:avLst/>
          </a:prstGeom>
        </p:spPr>
        <p:txBody>
          <a:bodyPr/>
          <a:lstStyle>
            <a:lvl1pPr defTabSz="490727">
              <a:defRPr sz="6719"/>
            </a:lvl1pPr>
          </a:lstStyle>
          <a:p>
            <a:pPr/>
            <a:r>
              <a:t>On-Premise vs. Public Cloud</a:t>
            </a:r>
          </a:p>
        </p:txBody>
      </p:sp>
      <p:sp>
        <p:nvSpPr>
          <p:cNvPr id="152" name="Slide Number"/>
          <p:cNvSpPr txBox="1"/>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53" name="Table"/>
          <p:cNvGraphicFramePr/>
          <p:nvPr/>
        </p:nvGraphicFramePr>
        <p:xfrm>
          <a:off x="971058" y="2895600"/>
          <a:ext cx="11062684" cy="571500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524898"/>
                <a:gridCol w="5268892"/>
                <a:gridCol w="5268892"/>
              </a:tblGrid>
              <a:tr h="816428">
                <a:tc>
                  <a:txBody>
                    <a:bodyPr/>
                    <a:lstStyle/>
                    <a:p>
                      <a:pPr algn="l" defTabSz="914400">
                        <a:defRPr sz="2200">
                          <a:sym typeface="Helvetica"/>
                        </a:defRPr>
                      </a:pPr>
                    </a:p>
                  </a:txBody>
                  <a:tcPr marL="50800" marR="50800" marT="50800" marB="50800" anchor="ctr" anchorCtr="0" horzOverflow="overflow"/>
                </a:tc>
                <a:tc>
                  <a:txBody>
                    <a:bodyPr/>
                    <a:lstStyle/>
                    <a:p>
                      <a:pPr algn="l" defTabSz="914400">
                        <a:defRPr b="0">
                          <a:solidFill>
                            <a:srgbClr val="000000"/>
                          </a:solidFill>
                        </a:defRPr>
                      </a:pPr>
                      <a:r>
                        <a:rPr b="1" sz="2200">
                          <a:solidFill>
                            <a:srgbClr val="FFFFFF"/>
                          </a:solidFill>
                          <a:sym typeface="Helvetica"/>
                        </a:rPr>
                        <a:t>On-Premise</a:t>
                      </a:r>
                    </a:p>
                  </a:txBody>
                  <a:tcPr marL="50800" marR="50800" marT="50800" marB="50800" anchor="ctr" anchorCtr="0" horzOverflow="overflow"/>
                </a:tc>
                <a:tc>
                  <a:txBody>
                    <a:bodyPr/>
                    <a:lstStyle/>
                    <a:p>
                      <a:pPr algn="l" defTabSz="914400">
                        <a:defRPr b="0">
                          <a:solidFill>
                            <a:srgbClr val="000000"/>
                          </a:solidFill>
                        </a:defRPr>
                      </a:pPr>
                      <a:r>
                        <a:rPr b="1" sz="2200">
                          <a:solidFill>
                            <a:srgbClr val="FFFFFF"/>
                          </a:solidFill>
                          <a:sym typeface="Helvetica"/>
                        </a:rPr>
                        <a:t>Public Cloud</a:t>
                      </a:r>
                    </a:p>
                  </a:txBody>
                  <a:tcPr marL="50800" marR="50800" marT="50800" marB="50800" anchor="ctr" anchorCtr="0" horzOverflow="overflow"/>
                </a:tc>
              </a:tr>
              <a:tr h="816428">
                <a:tc>
                  <a:txBody>
                    <a:bodyPr/>
                    <a:lstStyle/>
                    <a:p>
                      <a:pPr algn="l" defTabSz="914400">
                        <a:defRPr sz="2200">
                          <a:sym typeface="Helvetica"/>
                        </a:defRPr>
                      </a:pPr>
                    </a:p>
                  </a:txBody>
                  <a:tcPr marL="50800" marR="50800" marT="50800" marB="50800" anchor="ctr" anchorCtr="0" horzOverflow="overflow"/>
                </a:tc>
                <a:tc>
                  <a:txBody>
                    <a:bodyPr/>
                    <a:lstStyle/>
                    <a:p>
                      <a:pPr algn="l" defTabSz="914400"/>
                      <a:r>
                        <a:rPr sz="2200"/>
                        <a:t>Pay for resources regardless of whether you utilize them.</a:t>
                      </a:r>
                    </a:p>
                  </a:txBody>
                  <a:tcPr marL="50800" marR="50800" marT="50800" marB="50800" anchor="ctr" anchorCtr="0" horzOverflow="overflow"/>
                </a:tc>
                <a:tc>
                  <a:txBody>
                    <a:bodyPr/>
                    <a:lstStyle/>
                    <a:p>
                      <a:pPr algn="l" defTabSz="914400"/>
                      <a:r>
                        <a:rPr sz="2200"/>
                        <a:t>Pay only for what you use.</a:t>
                      </a:r>
                    </a:p>
                  </a:txBody>
                  <a:tcPr marL="50800" marR="50800" marT="50800" marB="50800" anchor="ctr" anchorCtr="0" horzOverflow="overflow"/>
                </a:tc>
              </a:tr>
              <a:tr h="816428">
                <a:tc>
                  <a:txBody>
                    <a:bodyPr/>
                    <a:lstStyle/>
                    <a:p>
                      <a:pPr algn="l" defTabSz="914400">
                        <a:defRPr sz="2200">
                          <a:sym typeface="Helvetica"/>
                        </a:defRPr>
                      </a:pPr>
                    </a:p>
                  </a:txBody>
                  <a:tcPr marL="50800" marR="50800" marT="50800" marB="50800" anchor="ctr" anchorCtr="0" horzOverflow="overflow"/>
                </a:tc>
                <a:tc>
                  <a:txBody>
                    <a:bodyPr/>
                    <a:lstStyle/>
                    <a:p>
                      <a:pPr algn="l" defTabSz="914400"/>
                      <a:r>
                        <a:rPr sz="2200"/>
                        <a:t>Large purchases on 1 year, 3 year, 5 year circles.</a:t>
                      </a:r>
                    </a:p>
                  </a:txBody>
                  <a:tcPr marL="50800" marR="50800" marT="50800" marB="50800" anchor="ctr" anchorCtr="0" horzOverflow="overflow"/>
                </a:tc>
                <a:tc>
                  <a:txBody>
                    <a:bodyPr/>
                    <a:lstStyle/>
                    <a:p>
                      <a:pPr algn="l" defTabSz="914400"/>
                      <a:r>
                        <a:rPr sz="2200"/>
                        <a:t>Not upfront investment. Pay monthly for variable usage.</a:t>
                      </a:r>
                    </a:p>
                  </a:txBody>
                  <a:tcPr marL="50800" marR="50800" marT="50800" marB="50800" anchor="ctr" anchorCtr="0" horzOverflow="overflow"/>
                </a:tc>
              </a:tr>
              <a:tr h="816428">
                <a:tc>
                  <a:txBody>
                    <a:bodyPr/>
                    <a:lstStyle/>
                    <a:p>
                      <a:pPr algn="l" defTabSz="914400">
                        <a:defRPr sz="2200">
                          <a:sym typeface="Helvetica"/>
                        </a:defRPr>
                      </a:pPr>
                    </a:p>
                  </a:txBody>
                  <a:tcPr marL="50800" marR="50800" marT="50800" marB="50800" anchor="ctr" anchorCtr="0" horzOverflow="overflow"/>
                </a:tc>
                <a:tc>
                  <a:txBody>
                    <a:bodyPr/>
                    <a:lstStyle/>
                    <a:p>
                      <a:pPr algn="l" defTabSz="914400"/>
                      <a:r>
                        <a:rPr sz="2200"/>
                        <a:t>Administration, patching, and daily tasks required to keep maintained.</a:t>
                      </a:r>
                    </a:p>
                  </a:txBody>
                  <a:tcPr marL="50800" marR="50800" marT="50800" marB="50800" anchor="ctr" anchorCtr="0" horzOverflow="overflow"/>
                </a:tc>
                <a:tc>
                  <a:txBody>
                    <a:bodyPr/>
                    <a:lstStyle/>
                    <a:p>
                      <a:pPr algn="l" defTabSz="914400"/>
                      <a:r>
                        <a:rPr sz="2200"/>
                        <a:t>IT has the time to innovate on new projects</a:t>
                      </a:r>
                    </a:p>
                  </a:txBody>
                  <a:tcPr marL="50800" marR="50800" marT="50800" marB="50800" anchor="ctr" anchorCtr="0" horzOverflow="overflow"/>
                </a:tc>
              </a:tr>
              <a:tr h="816428">
                <a:tc>
                  <a:txBody>
                    <a:bodyPr/>
                    <a:lstStyle/>
                    <a:p>
                      <a:pPr algn="l" defTabSz="914400">
                        <a:defRPr sz="2200">
                          <a:sym typeface="Helvetica"/>
                        </a:defRPr>
                      </a:pPr>
                    </a:p>
                  </a:txBody>
                  <a:tcPr marL="50800" marR="50800" marT="50800" marB="50800" anchor="ctr" anchorCtr="0" horzOverflow="overflow"/>
                </a:tc>
                <a:tc>
                  <a:txBody>
                    <a:bodyPr/>
                    <a:lstStyle/>
                    <a:p>
                      <a:pPr algn="l" defTabSz="914400"/>
                      <a:r>
                        <a:rPr sz="2200"/>
                        <a:t>Static Capacity.</a:t>
                      </a:r>
                    </a:p>
                  </a:txBody>
                  <a:tcPr marL="50800" marR="50800" marT="50800" marB="50800" anchor="ctr" anchorCtr="0" horzOverflow="overflow"/>
                </a:tc>
                <a:tc>
                  <a:txBody>
                    <a:bodyPr/>
                    <a:lstStyle/>
                    <a:p>
                      <a:pPr algn="l" defTabSz="914400"/>
                      <a:r>
                        <a:rPr sz="2200"/>
                        <a:t>Flexible Capacity.</a:t>
                      </a:r>
                    </a:p>
                  </a:txBody>
                  <a:tcPr marL="50800" marR="50800" marT="50800" marB="50800" anchor="ctr" anchorCtr="0" horzOverflow="overflow"/>
                </a:tc>
              </a:tr>
              <a:tr h="816428">
                <a:tc>
                  <a:txBody>
                    <a:bodyPr/>
                    <a:lstStyle/>
                    <a:p>
                      <a:pPr algn="l" defTabSz="914400">
                        <a:defRPr sz="2200">
                          <a:sym typeface="Helvetica"/>
                        </a:defRPr>
                      </a:pPr>
                    </a:p>
                  </a:txBody>
                  <a:tcPr marL="50800" marR="50800" marT="50800" marB="50800" anchor="ctr" anchorCtr="0" horzOverflow="overflow"/>
                </a:tc>
                <a:tc>
                  <a:txBody>
                    <a:bodyPr/>
                    <a:lstStyle/>
                    <a:p>
                      <a:pPr algn="l" defTabSz="914400"/>
                      <a:r>
                        <a:rPr sz="2200"/>
                        <a:t>Takes weeks or months to get a server procures, delivered, and running.</a:t>
                      </a:r>
                    </a:p>
                  </a:txBody>
                  <a:tcPr marL="50800" marR="50800" marT="50800" marB="50800" anchor="ctr" anchorCtr="0" horzOverflow="overflow"/>
                </a:tc>
                <a:tc>
                  <a:txBody>
                    <a:bodyPr/>
                    <a:lstStyle/>
                    <a:p>
                      <a:pPr algn="l" defTabSz="914400"/>
                      <a:r>
                        <a:rPr sz="2200"/>
                        <a:t>Provision resources as you need them, within minutes.</a:t>
                      </a:r>
                    </a:p>
                  </a:txBody>
                  <a:tcPr marL="50800" marR="50800" marT="50800" marB="50800" anchor="ctr" anchorCtr="0" horzOverflow="overflow"/>
                </a:tc>
              </a:tr>
              <a:tr h="816428">
                <a:tc>
                  <a:txBody>
                    <a:bodyPr/>
                    <a:lstStyle/>
                    <a:p>
                      <a:pPr algn="l" defTabSz="914400">
                        <a:defRPr sz="2200">
                          <a:sym typeface="Helvetica"/>
                        </a:defRPr>
                      </a:pPr>
                    </a:p>
                  </a:txBody>
                  <a:tcPr marL="50800" marR="50800" marT="50800" marB="50800" anchor="ctr" anchorCtr="0" horzOverflow="overflow"/>
                </a:tc>
                <a:tc>
                  <a:txBody>
                    <a:bodyPr/>
                    <a:lstStyle/>
                    <a:p>
                      <a:pPr algn="l" defTabSz="914400"/>
                      <a:r>
                        <a:rPr sz="2200"/>
                        <a:t>Different to distribute resources and setup end points in various geographies.</a:t>
                      </a:r>
                    </a:p>
                  </a:txBody>
                  <a:tcPr marL="50800" marR="50800" marT="50800" marB="50800" anchor="ctr" anchorCtr="0" horzOverflow="overflow"/>
                </a:tc>
                <a:tc>
                  <a:txBody>
                    <a:bodyPr/>
                    <a:lstStyle/>
                    <a:p>
                      <a:pPr algn="l" defTabSz="914400"/>
                      <a:r>
                        <a:rPr sz="2200"/>
                        <a:t>Quickly deploy resources in locations around the globe, within minutes.</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Flexible Capacity:  Pay only for what you use"/>
          <p:cNvSpPr txBox="1"/>
          <p:nvPr>
            <p:ph type="title"/>
          </p:nvPr>
        </p:nvSpPr>
        <p:spPr>
          <a:xfrm>
            <a:off x="952500" y="444500"/>
            <a:ext cx="11099800" cy="1797050"/>
          </a:xfrm>
          <a:prstGeom prst="rect">
            <a:avLst/>
          </a:prstGeom>
        </p:spPr>
        <p:txBody>
          <a:bodyPr/>
          <a:lstStyle/>
          <a:p>
            <a:pPr defTabSz="397256">
              <a:defRPr sz="5440"/>
            </a:pPr>
            <a:r>
              <a:t>Flexible Capacity: </a:t>
            </a:r>
            <a:br/>
            <a:r>
              <a:t>Pay only for what you use</a:t>
            </a:r>
          </a:p>
        </p:txBody>
      </p:sp>
      <p:sp>
        <p:nvSpPr>
          <p:cNvPr id="156" name="Slide Number"/>
          <p:cNvSpPr txBox="1"/>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7" name="pasted-image.png" descr="pasted-image.png"/>
          <p:cNvPicPr>
            <a:picLocks noChangeAspect="1"/>
          </p:cNvPicPr>
          <p:nvPr/>
        </p:nvPicPr>
        <p:blipFill>
          <a:blip r:embed="rId2">
            <a:extLst/>
          </a:blip>
          <a:stretch>
            <a:fillRect/>
          </a:stretch>
        </p:blipFill>
        <p:spPr>
          <a:xfrm>
            <a:off x="1562964" y="3353417"/>
            <a:ext cx="9952531" cy="479936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The AWS Platform"/>
          <p:cNvSpPr txBox="1"/>
          <p:nvPr>
            <p:ph type="title"/>
          </p:nvPr>
        </p:nvSpPr>
        <p:spPr>
          <a:prstGeom prst="rect">
            <a:avLst/>
          </a:prstGeom>
        </p:spPr>
        <p:txBody>
          <a:bodyPr/>
          <a:lstStyle/>
          <a:p>
            <a:pPr/>
            <a:r>
              <a:t>The AWS Platform</a:t>
            </a:r>
          </a:p>
        </p:txBody>
      </p:sp>
      <p:sp>
        <p:nvSpPr>
          <p:cNvPr id="160" name="Slide Number"/>
          <p:cNvSpPr txBox="1"/>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1" name="Deployment &amp; Management"/>
          <p:cNvSpPr/>
          <p:nvPr/>
        </p:nvSpPr>
        <p:spPr>
          <a:xfrm>
            <a:off x="1803288" y="3430759"/>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Deployment &amp; Management</a:t>
            </a:r>
          </a:p>
        </p:txBody>
      </p:sp>
      <p:sp>
        <p:nvSpPr>
          <p:cNvPr id="162" name="Analytics"/>
          <p:cNvSpPr/>
          <p:nvPr/>
        </p:nvSpPr>
        <p:spPr>
          <a:xfrm>
            <a:off x="1812632" y="4203253"/>
            <a:ext cx="3045258"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Analytics</a:t>
            </a:r>
          </a:p>
        </p:txBody>
      </p:sp>
      <p:sp>
        <p:nvSpPr>
          <p:cNvPr id="163" name="Application Services"/>
          <p:cNvSpPr/>
          <p:nvPr/>
        </p:nvSpPr>
        <p:spPr>
          <a:xfrm>
            <a:off x="4979772" y="4203253"/>
            <a:ext cx="621280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Application Services</a:t>
            </a:r>
          </a:p>
        </p:txBody>
      </p:sp>
      <p:sp>
        <p:nvSpPr>
          <p:cNvPr id="164" name="Compute"/>
          <p:cNvSpPr/>
          <p:nvPr/>
        </p:nvSpPr>
        <p:spPr>
          <a:xfrm>
            <a:off x="1812632" y="4975747"/>
            <a:ext cx="3045258"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Compute</a:t>
            </a:r>
          </a:p>
        </p:txBody>
      </p:sp>
      <p:sp>
        <p:nvSpPr>
          <p:cNvPr id="165" name="Storage"/>
          <p:cNvSpPr/>
          <p:nvPr/>
        </p:nvSpPr>
        <p:spPr>
          <a:xfrm>
            <a:off x="4979772" y="4975747"/>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Storage</a:t>
            </a:r>
          </a:p>
        </p:txBody>
      </p:sp>
      <p:sp>
        <p:nvSpPr>
          <p:cNvPr id="166" name="Database"/>
          <p:cNvSpPr/>
          <p:nvPr/>
        </p:nvSpPr>
        <p:spPr>
          <a:xfrm>
            <a:off x="8146911" y="4975747"/>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Database</a:t>
            </a:r>
          </a:p>
        </p:txBody>
      </p:sp>
      <p:sp>
        <p:nvSpPr>
          <p:cNvPr id="167" name="Networking"/>
          <p:cNvSpPr/>
          <p:nvPr/>
        </p:nvSpPr>
        <p:spPr>
          <a:xfrm>
            <a:off x="1803288" y="5748240"/>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Networking</a:t>
            </a:r>
          </a:p>
        </p:txBody>
      </p:sp>
      <p:sp>
        <p:nvSpPr>
          <p:cNvPr id="168" name="AWS Global Infrastructure"/>
          <p:cNvSpPr/>
          <p:nvPr/>
        </p:nvSpPr>
        <p:spPr>
          <a:xfrm>
            <a:off x="1803288" y="6518440"/>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AWS Global Infrastructure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AWS: Global Infrastructure"/>
          <p:cNvSpPr txBox="1"/>
          <p:nvPr>
            <p:ph type="title"/>
          </p:nvPr>
        </p:nvSpPr>
        <p:spPr>
          <a:prstGeom prst="rect">
            <a:avLst/>
          </a:prstGeom>
        </p:spPr>
        <p:txBody>
          <a:bodyPr/>
          <a:lstStyle>
            <a:lvl1pPr defTabSz="531622">
              <a:defRPr sz="7280"/>
            </a:lvl1pPr>
          </a:lstStyle>
          <a:p>
            <a:pPr/>
            <a:r>
              <a:t>AWS: Global Infrastructure</a:t>
            </a:r>
          </a:p>
        </p:txBody>
      </p:sp>
      <p:sp>
        <p:nvSpPr>
          <p:cNvPr id="171" name="Slide Number"/>
          <p:cNvSpPr txBox="1"/>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2" name="Deployment &amp; Management"/>
          <p:cNvSpPr/>
          <p:nvPr/>
        </p:nvSpPr>
        <p:spPr>
          <a:xfrm>
            <a:off x="1803288" y="2704912"/>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Deployment &amp; Management</a:t>
            </a:r>
          </a:p>
        </p:txBody>
      </p:sp>
      <p:sp>
        <p:nvSpPr>
          <p:cNvPr id="173" name="Analytics"/>
          <p:cNvSpPr/>
          <p:nvPr/>
        </p:nvSpPr>
        <p:spPr>
          <a:xfrm>
            <a:off x="1812632" y="3477405"/>
            <a:ext cx="3045258"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Analytics</a:t>
            </a:r>
          </a:p>
        </p:txBody>
      </p:sp>
      <p:sp>
        <p:nvSpPr>
          <p:cNvPr id="174" name="Application Services"/>
          <p:cNvSpPr/>
          <p:nvPr/>
        </p:nvSpPr>
        <p:spPr>
          <a:xfrm>
            <a:off x="4979772" y="3477405"/>
            <a:ext cx="6212804"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Application Services</a:t>
            </a:r>
          </a:p>
        </p:txBody>
      </p:sp>
      <p:sp>
        <p:nvSpPr>
          <p:cNvPr id="175" name="Compute"/>
          <p:cNvSpPr/>
          <p:nvPr/>
        </p:nvSpPr>
        <p:spPr>
          <a:xfrm>
            <a:off x="1812632" y="4249899"/>
            <a:ext cx="3045258"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Compute</a:t>
            </a:r>
          </a:p>
        </p:txBody>
      </p:sp>
      <p:sp>
        <p:nvSpPr>
          <p:cNvPr id="176" name="Storage"/>
          <p:cNvSpPr/>
          <p:nvPr/>
        </p:nvSpPr>
        <p:spPr>
          <a:xfrm>
            <a:off x="4979772" y="4249899"/>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Storage</a:t>
            </a:r>
          </a:p>
        </p:txBody>
      </p:sp>
      <p:sp>
        <p:nvSpPr>
          <p:cNvPr id="177" name="Database"/>
          <p:cNvSpPr/>
          <p:nvPr/>
        </p:nvSpPr>
        <p:spPr>
          <a:xfrm>
            <a:off x="8146911" y="4249899"/>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Database</a:t>
            </a:r>
          </a:p>
        </p:txBody>
      </p:sp>
      <p:sp>
        <p:nvSpPr>
          <p:cNvPr id="178" name="Networking"/>
          <p:cNvSpPr/>
          <p:nvPr/>
        </p:nvSpPr>
        <p:spPr>
          <a:xfrm>
            <a:off x="1803288" y="5022393"/>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Networking</a:t>
            </a:r>
          </a:p>
        </p:txBody>
      </p:sp>
      <p:sp>
        <p:nvSpPr>
          <p:cNvPr id="179" name="AWS Global Infrastructure"/>
          <p:cNvSpPr/>
          <p:nvPr/>
        </p:nvSpPr>
        <p:spPr>
          <a:xfrm>
            <a:off x="1803288" y="5792592"/>
            <a:ext cx="9398224" cy="616573"/>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AWS Global Infrastructure</a:t>
            </a:r>
          </a:p>
        </p:txBody>
      </p:sp>
      <p:sp>
        <p:nvSpPr>
          <p:cNvPr id="180" name="Region"/>
          <p:cNvSpPr txBox="1"/>
          <p:nvPr/>
        </p:nvSpPr>
        <p:spPr>
          <a:xfrm>
            <a:off x="2720504" y="8148043"/>
            <a:ext cx="107990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Region</a:t>
            </a:r>
          </a:p>
        </p:txBody>
      </p:sp>
      <p:sp>
        <p:nvSpPr>
          <p:cNvPr id="181" name="Availability Zones"/>
          <p:cNvSpPr txBox="1"/>
          <p:nvPr/>
        </p:nvSpPr>
        <p:spPr>
          <a:xfrm>
            <a:off x="5280808" y="8110073"/>
            <a:ext cx="249692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Availability Zones</a:t>
            </a:r>
          </a:p>
        </p:txBody>
      </p:sp>
      <p:sp>
        <p:nvSpPr>
          <p:cNvPr id="182" name="Edge Location"/>
          <p:cNvSpPr txBox="1"/>
          <p:nvPr/>
        </p:nvSpPr>
        <p:spPr>
          <a:xfrm>
            <a:off x="8834902" y="8110073"/>
            <a:ext cx="209641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Edge Location</a:t>
            </a:r>
          </a:p>
        </p:txBody>
      </p:sp>
      <p:pic>
        <p:nvPicPr>
          <p:cNvPr id="183" name="pasted-image.tif" descr="pasted-image.tif"/>
          <p:cNvPicPr>
            <a:picLocks noChangeAspect="1"/>
          </p:cNvPicPr>
          <p:nvPr/>
        </p:nvPicPr>
        <p:blipFill>
          <a:blip r:embed="rId4">
            <a:extLst/>
          </a:blip>
          <a:stretch>
            <a:fillRect/>
          </a:stretch>
        </p:blipFill>
        <p:spPr>
          <a:xfrm>
            <a:off x="2240474" y="6832535"/>
            <a:ext cx="2039968" cy="1176905"/>
          </a:xfrm>
          <a:prstGeom prst="rect">
            <a:avLst/>
          </a:prstGeom>
          <a:ln w="12700">
            <a:miter lim="400000"/>
          </a:ln>
        </p:spPr>
      </p:pic>
      <p:pic>
        <p:nvPicPr>
          <p:cNvPr id="184" name="16AZ.png" descr="16AZ.png"/>
          <p:cNvPicPr>
            <a:picLocks noChangeAspect="1"/>
          </p:cNvPicPr>
          <p:nvPr/>
        </p:nvPicPr>
        <p:blipFill>
          <a:blip r:embed="rId5">
            <a:extLst/>
          </a:blip>
          <a:stretch>
            <a:fillRect/>
          </a:stretch>
        </p:blipFill>
        <p:spPr>
          <a:xfrm>
            <a:off x="5781087" y="6744650"/>
            <a:ext cx="1496365" cy="1352675"/>
          </a:xfrm>
          <a:prstGeom prst="rect">
            <a:avLst/>
          </a:prstGeom>
          <a:ln w="12700">
            <a:miter lim="400000"/>
          </a:ln>
        </p:spPr>
      </p:pic>
      <p:pic>
        <p:nvPicPr>
          <p:cNvPr id="185" name="pasted-image.tif" descr="pasted-image.tif"/>
          <p:cNvPicPr>
            <a:picLocks noChangeAspect="1"/>
          </p:cNvPicPr>
          <p:nvPr/>
        </p:nvPicPr>
        <p:blipFill>
          <a:blip r:embed="rId6">
            <a:extLst/>
          </a:blip>
          <a:stretch>
            <a:fillRect/>
          </a:stretch>
        </p:blipFill>
        <p:spPr>
          <a:xfrm>
            <a:off x="8834902" y="6961520"/>
            <a:ext cx="2096416" cy="918935"/>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