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9" name="Logo - G-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1060" y="443061"/>
            <a:ext cx="18669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Logo - G-ABL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8708" y="9229129"/>
            <a:ext cx="831447" cy="2997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ws.amazon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270000" y="3225800"/>
            <a:ext cx="10464800" cy="2830662"/>
          </a:xfrm>
          <a:prstGeom prst="rect">
            <a:avLst/>
          </a:prstGeom>
        </p:spPr>
        <p:txBody>
          <a:bodyPr/>
          <a:lstStyle/>
          <a:p>
            <a:pPr lvl="0" defTabSz="426466">
              <a:defRPr sz="1800"/>
            </a:pPr>
            <a:r>
              <a:rPr sz="5840"/>
              <a:t>Amazon Web Services Workshop for </a:t>
            </a:r>
            <a:endParaRPr sz="5840"/>
          </a:p>
          <a:p>
            <a:pPr lvl="0" defTabSz="426466">
              <a:defRPr sz="1800"/>
            </a:pPr>
            <a:r>
              <a:rPr sz="5840"/>
              <a:t>System Engineer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270000" y="6464300"/>
            <a:ext cx="10464800" cy="673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Course Outline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587" y="365860"/>
            <a:ext cx="3629271" cy="1323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952500" y="444500"/>
            <a:ext cx="11099800" cy="149205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Create an AWS Account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52500" y="2324100"/>
            <a:ext cx="11099800" cy="1278186"/>
          </a:xfrm>
          <a:prstGeom prst="rect">
            <a:avLst/>
          </a:prstGeom>
        </p:spPr>
        <p:txBody>
          <a:bodyPr/>
          <a:lstStyle/>
          <a:p>
            <a:pPr lvl="0" marL="381000" indent="-381000" defTabSz="350520">
              <a:spcBef>
                <a:spcPts val="2500"/>
              </a:spcBef>
              <a:buSzPct val="100000"/>
              <a:buAutoNum type="arabicPeriod" startAt="11"/>
              <a:defRPr sz="1800"/>
            </a:pPr>
            <a:r>
              <a:rPr sz="2160"/>
              <a:t>In the Support Plan screen, choose </a:t>
            </a:r>
            <a:r>
              <a:rPr b="1" sz="2160">
                <a:latin typeface="Helvetica"/>
                <a:ea typeface="Helvetica"/>
                <a:cs typeface="Helvetica"/>
                <a:sym typeface="Helvetica"/>
              </a:rPr>
              <a:t>Basic (free) </a:t>
            </a:r>
            <a:r>
              <a:rPr sz="2160"/>
              <a:t>(as default), click </a:t>
            </a:r>
            <a:r>
              <a:rPr b="1" sz="2160">
                <a:latin typeface="Helvetica"/>
                <a:ea typeface="Helvetica"/>
                <a:cs typeface="Helvetica"/>
                <a:sym typeface="Helvetica"/>
              </a:rPr>
              <a:t>Continue</a:t>
            </a:r>
            <a:r>
              <a:rPr sz="2160"/>
              <a:t> button.</a:t>
            </a:r>
            <a:endParaRPr sz="2160"/>
          </a:p>
          <a:p>
            <a:pPr lvl="0" marL="381000" indent="-381000" defTabSz="350520">
              <a:spcBef>
                <a:spcPts val="2500"/>
              </a:spcBef>
              <a:buSzPct val="100000"/>
              <a:buAutoNum type="arabicPeriod" startAt="11"/>
              <a:defRPr sz="1800"/>
            </a:pPr>
            <a:r>
              <a:rPr sz="2160"/>
              <a:t>Click </a:t>
            </a:r>
            <a:r>
              <a:rPr b="1" sz="2160">
                <a:latin typeface="Helvetica"/>
                <a:ea typeface="Helvetica"/>
                <a:cs typeface="Helvetica"/>
                <a:sym typeface="Helvetica"/>
              </a:rPr>
              <a:t>Launch Management Console</a:t>
            </a:r>
            <a:r>
              <a:rPr sz="2160"/>
              <a:t> button and login to AWS Management Console.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6009" y="4002533"/>
            <a:ext cx="5932782" cy="473372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Topics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 to this course.</a:t>
            </a:r>
            <a:endParaRPr sz="3600"/>
          </a:p>
          <a:p>
            <a:pPr lvl="0">
              <a:defRPr sz="1800"/>
            </a:pPr>
            <a:r>
              <a:rPr sz="3600"/>
              <a:t>Course objectives and outlines</a:t>
            </a:r>
            <a:endParaRPr sz="3600"/>
          </a:p>
          <a:p>
            <a:pPr lvl="0">
              <a:defRPr sz="1800"/>
            </a:pPr>
            <a:r>
              <a:rPr sz="3600"/>
              <a:t>Pre-requisites.</a:t>
            </a:r>
            <a:endParaRPr sz="3600"/>
          </a:p>
          <a:p>
            <a:pPr lvl="0">
              <a:defRPr sz="1800"/>
            </a:pPr>
            <a:r>
              <a:rPr sz="3600"/>
              <a:t>Topics Covered.</a:t>
            </a:r>
            <a:endParaRPr sz="3600"/>
          </a:p>
          <a:p>
            <a:pPr lvl="0">
              <a:defRPr sz="1800"/>
            </a:pPr>
            <a:r>
              <a:rPr sz="3600"/>
              <a:t>Create AWS Account.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444500"/>
            <a:ext cx="11099800" cy="19633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Topics Covered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52500" y="2603500"/>
            <a:ext cx="11783963" cy="6286500"/>
          </a:xfrm>
          <a:prstGeom prst="rect">
            <a:avLst/>
          </a:prstGeom>
        </p:spPr>
        <p:txBody>
          <a:bodyPr/>
          <a:lstStyle/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Introduction to Amazon Web Services.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Web Services Use Cases.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Simple Storage Service (S3) and Amazon CloudFront.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Elastic Cloud Compute (EC2).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Machine Image (AMI) &amp; Amazon Elastic Block Storage (EBS).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Elastic Load Balancer (ELB).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EC2 Auto Scaling.</a:t>
            </a:r>
            <a:endParaRPr sz="2807"/>
          </a:p>
          <a:p>
            <a:pPr lvl="0" marL="346709" indent="-346709" defTabSz="455675">
              <a:spcBef>
                <a:spcPts val="2400"/>
              </a:spcBef>
              <a:defRPr sz="1800"/>
            </a:pPr>
            <a:r>
              <a:rPr sz="2807"/>
              <a:t>Amazon Virtual Private Cloud (VPC).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444500"/>
            <a:ext cx="11099800" cy="124708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Course Outline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952500" y="2895600"/>
            <a:ext cx="11099800" cy="6080820"/>
          </a:xfrm>
          <a:prstGeom prst="rect">
            <a:avLst/>
          </a:prstGeom>
        </p:spPr>
        <p:txBody>
          <a:bodyPr/>
          <a:lstStyle/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09:00 - 10:15	Introduction to AWS Products and Services </a:t>
            </a:r>
            <a:br>
              <a:rPr sz="2772"/>
            </a:br>
            <a:r>
              <a:rPr sz="2772"/>
              <a:t>                        Amazon Web Services Use Cases.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10:15 - 10:30 	Break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10:30 - 12:00	Using Amazon Elastic Compute Cloud (EC2)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12:00 - 13:00 	Lunch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13:00 - 14:15	Using Amazon Simple Storage Service (S3) &amp;</a:t>
            </a:r>
            <a:br>
              <a:rPr sz="2772"/>
            </a:br>
            <a:r>
              <a:rPr sz="2772"/>
              <a:t>                        Distribute Web Caching with Amazon CloudFront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14:15 - 14:30	Break</a:t>
            </a:r>
            <a:endParaRPr sz="2772"/>
          </a:p>
          <a:p>
            <a:pPr lvl="0" marL="0" indent="0" defTabSz="449833">
              <a:spcBef>
                <a:spcPts val="2700"/>
              </a:spcBef>
              <a:buSzTx/>
              <a:buNone/>
              <a:defRPr sz="1800"/>
            </a:pPr>
            <a:r>
              <a:rPr sz="2772"/>
              <a:t>14:30 - 16:00	Using Amazon Elastic Block Storage (EBS)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45997" y="1912590"/>
            <a:ext cx="1181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Day1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444500"/>
            <a:ext cx="11099800" cy="124708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Course Outline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3025477"/>
            <a:ext cx="11099800" cy="6016923"/>
          </a:xfrm>
          <a:prstGeom prst="rect">
            <a:avLst/>
          </a:prstGeom>
        </p:spPr>
        <p:txBody>
          <a:bodyPr/>
          <a:lstStyle/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09:00 - 10:15		Create Amazon Machine Image (AMI)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10:15 - 10:30 	      Break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10:30 - 12:00		Configure Amazon Elastic Load Balancer (ELB)	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12:00 - 13:00		Lunch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13:00 - 14:15		Configure High Availability with </a:t>
            </a:r>
            <a:br>
              <a:rPr sz="2772"/>
            </a:br>
            <a:r>
              <a:rPr sz="2772"/>
              <a:t>                              Amazon EC2 Auto Scaling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14:15 - 14:30		Break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14:30 - 16:00		Configure Amazon Virtual Private Cloud (VPC)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6" name="Shape 56"/>
          <p:cNvSpPr/>
          <p:nvPr/>
        </p:nvSpPr>
        <p:spPr>
          <a:xfrm>
            <a:off x="945997" y="2034678"/>
            <a:ext cx="1181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Day2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Before we start…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52500" y="2824509"/>
            <a:ext cx="11099800" cy="6071841"/>
          </a:xfrm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WIFI Access Point</a:t>
            </a:r>
            <a:endParaRPr sz="2988"/>
          </a:p>
          <a:p>
            <a:pPr lvl="1" marL="737869" indent="-368934" defTabSz="484886">
              <a:spcBef>
                <a:spcPts val="1800"/>
              </a:spcBef>
              <a:defRPr sz="1800"/>
            </a:pPr>
            <a:r>
              <a:rPr sz="2656"/>
              <a:t>SSID: training</a:t>
            </a:r>
            <a:endParaRPr sz="2656"/>
          </a:p>
          <a:p>
            <a:pPr lvl="1" marL="737869" indent="-368934" defTabSz="484886">
              <a:spcBef>
                <a:spcPts val="1800"/>
              </a:spcBef>
              <a:defRPr sz="1800"/>
            </a:pPr>
            <a:r>
              <a:rPr sz="2656"/>
              <a:t>Password: its@2013 </a:t>
            </a:r>
            <a:endParaRPr sz="2656"/>
          </a:p>
          <a:p>
            <a:pPr lvl="1" marL="737869" indent="-368934" defTabSz="484886">
              <a:spcBef>
                <a:spcPts val="1800"/>
              </a:spcBef>
              <a:defRPr sz="1800"/>
            </a:pPr>
            <a:r>
              <a:rPr sz="2656"/>
              <a:t>No proxy server.</a:t>
            </a:r>
            <a:endParaRPr sz="2656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Browser :- Firefox or Google Chrome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Firefox plug-ins :- Poster </a:t>
            </a:r>
            <a:r>
              <a:rPr i="1" sz="2988"/>
              <a:t>or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Chrome plug-ins :- Advanced REST Client</a:t>
            </a:r>
            <a:endParaRPr sz="2988"/>
          </a:p>
          <a:p>
            <a:pPr lvl="0" marL="368934" indent="-368934" defTabSz="484886">
              <a:spcBef>
                <a:spcPts val="3400"/>
              </a:spcBef>
              <a:defRPr sz="1800"/>
            </a:pPr>
            <a:r>
              <a:rPr sz="2988"/>
              <a:t>HTML editor like :- Sublime2, Atom, EditPlus, Notepad++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Create an AWS Account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 defTabSz="321310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1980"/>
              <a:t>Goto </a:t>
            </a:r>
            <a:r>
              <a:rPr sz="1980" u="sng">
                <a:hlinkClick r:id="rId2" invalidUrl="" action="" tgtFrame="" tooltip="" history="1" highlightClick="0" endSnd="0"/>
              </a:rPr>
              <a:t>https://aws.amazon.com</a:t>
            </a:r>
            <a:r>
              <a:rPr sz="1980"/>
              <a:t> and click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Create a free Account</a:t>
            </a:r>
            <a:r>
              <a:rPr sz="1980"/>
              <a:t> or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Sign in to the Console</a:t>
            </a:r>
            <a:r>
              <a:rPr sz="1980"/>
              <a:t> button.</a:t>
            </a:r>
            <a:endParaRPr sz="1980"/>
          </a:p>
          <a:p>
            <a:pPr lvl="0" marL="349250" indent="-349250" defTabSz="321310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1980"/>
              <a:t>In the Sign In or Create an AWS Account page. Enter your email address, your email will be AWS user name. Choose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I am a new user</a:t>
            </a:r>
            <a:r>
              <a:rPr sz="1980"/>
              <a:t>, or choose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I am a returning…</a:t>
            </a:r>
            <a:r>
              <a:rPr sz="1980"/>
              <a:t> if you ever purchased goods from Amazon.</a:t>
            </a:r>
            <a:endParaRPr sz="1980"/>
          </a:p>
          <a:p>
            <a:pPr lvl="0" marL="349250" indent="-349250" defTabSz="321310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1980"/>
              <a:t>Click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Sign in using our secure server</a:t>
            </a:r>
            <a:r>
              <a:rPr sz="1980"/>
              <a:t> button.</a:t>
            </a:r>
            <a:endParaRPr sz="1980"/>
          </a:p>
          <a:p>
            <a:pPr lvl="0" marL="349250" indent="-349250" defTabSz="321310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1980"/>
              <a:t>Enter all required fields and Captcha, use </a:t>
            </a:r>
            <a:r>
              <a:rPr b="1" sz="198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G-ABLE Address below</a:t>
            </a:r>
            <a:r>
              <a:rPr sz="1980"/>
              <a:t>. </a:t>
            </a:r>
            <a:br>
              <a:rPr sz="1980"/>
            </a:br>
            <a:br>
              <a:rPr sz="1980"/>
            </a:br>
            <a:r>
              <a:rPr sz="1980"/>
              <a:t>               Company Name: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G-ABLE COMPANY LIMITED </a:t>
            </a:r>
            <a:br>
              <a:rPr sz="1980">
                <a:latin typeface="Helvetica"/>
                <a:ea typeface="Helvetica"/>
                <a:cs typeface="Helvetica"/>
                <a:sym typeface="Helvetica"/>
              </a:rPr>
            </a:br>
            <a:r>
              <a:rPr sz="1980">
                <a:latin typeface="Helvetica"/>
                <a:ea typeface="Helvetica"/>
                <a:cs typeface="Helvetica"/>
                <a:sym typeface="Helvetica"/>
              </a:rPr>
              <a:t>                             </a:t>
            </a:r>
            <a:r>
              <a:rPr sz="1980"/>
              <a:t>Country: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Thailand</a:t>
            </a:r>
            <a:br>
              <a:rPr sz="1980"/>
            </a:br>
            <a:r>
              <a:rPr sz="1980"/>
              <a:t>                            Address: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Head Office 127/27, 29-31 Nonsee Road Chongnonsee</a:t>
            </a:r>
            <a:br>
              <a:rPr sz="1980"/>
            </a:br>
            <a:r>
              <a:rPr sz="1980"/>
              <a:t>                                   City: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Yanawa</a:t>
            </a:r>
            <a:r>
              <a:rPr sz="1980"/>
              <a:t> </a:t>
            </a:r>
            <a:br>
              <a:rPr sz="1980"/>
            </a:br>
            <a:r>
              <a:rPr sz="1980"/>
              <a:t>State / Province or Region: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Bangkok</a:t>
            </a:r>
            <a:br>
              <a:rPr sz="1980">
                <a:latin typeface="Helvetica"/>
                <a:ea typeface="Helvetica"/>
                <a:cs typeface="Helvetica"/>
                <a:sym typeface="Helvetica"/>
              </a:rPr>
            </a:br>
            <a:r>
              <a:rPr sz="1980">
                <a:latin typeface="Helvetica"/>
                <a:ea typeface="Helvetica"/>
                <a:cs typeface="Helvetica"/>
                <a:sym typeface="Helvetica"/>
              </a:rPr>
              <a:t>                      </a:t>
            </a:r>
            <a:r>
              <a:rPr sz="1980"/>
              <a:t>Postal Code: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10120</a:t>
            </a:r>
            <a:br>
              <a:rPr sz="1980"/>
            </a:br>
            <a:r>
              <a:rPr sz="1980"/>
              <a:t>                 Phone Number:   </a:t>
            </a:r>
            <a:r>
              <a:rPr sz="1980">
                <a:latin typeface="Helvetica"/>
                <a:ea typeface="Helvetica"/>
                <a:cs typeface="Helvetica"/>
                <a:sym typeface="Helvetica"/>
              </a:rPr>
              <a:t>+6626859000</a:t>
            </a:r>
            <a:endParaRPr sz="1980"/>
          </a:p>
          <a:p>
            <a:pPr lvl="0" marL="349250" indent="-349250" defTabSz="321310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1980"/>
              <a:t>Click the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AWS Customer Agreement</a:t>
            </a:r>
            <a:r>
              <a:rPr sz="1980"/>
              <a:t> check-box, click </a:t>
            </a:r>
            <a:r>
              <a:rPr b="1" sz="1980">
                <a:latin typeface="Helvetica"/>
                <a:ea typeface="Helvetica"/>
                <a:cs typeface="Helvetica"/>
                <a:sym typeface="Helvetica"/>
              </a:rPr>
              <a:t>Create Account and Continue</a:t>
            </a:r>
            <a:r>
              <a:rPr sz="1980"/>
              <a:t> button.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952500" y="444500"/>
            <a:ext cx="11099800" cy="1142951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Create an AWS Account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952500" y="1949400"/>
            <a:ext cx="6979543" cy="6940600"/>
          </a:xfrm>
          <a:prstGeom prst="rect">
            <a:avLst/>
          </a:prstGeom>
        </p:spPr>
        <p:txBody>
          <a:bodyPr/>
          <a:lstStyle/>
          <a:p>
            <a:pPr lvl="0" marL="488950" indent="-488950" defTabSz="449833">
              <a:spcBef>
                <a:spcPts val="3200"/>
              </a:spcBef>
              <a:buSzPct val="100000"/>
              <a:buAutoNum type="arabicPeriod" startAt="6"/>
              <a:defRPr sz="1800"/>
            </a:pPr>
            <a:r>
              <a:rPr sz="2772"/>
              <a:t>In the Payment Information page, enter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Credit Card Number</a:t>
            </a:r>
            <a:r>
              <a:rPr sz="2772"/>
              <a:t>,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Expiration Date</a:t>
            </a:r>
            <a:r>
              <a:rPr sz="2772"/>
              <a:t>, and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Cardholder’s Name</a:t>
            </a:r>
            <a:r>
              <a:rPr sz="2772"/>
              <a:t> with the information below. Leave billing address as default, Click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Continue</a:t>
            </a:r>
            <a:r>
              <a:rPr sz="2772"/>
              <a:t> button.</a:t>
            </a:r>
            <a:br>
              <a:rPr sz="2772"/>
            </a:br>
            <a:br>
              <a:rPr sz="2772"/>
            </a:br>
            <a:r>
              <a:rPr sz="2464"/>
              <a:t>Card Number:  </a:t>
            </a:r>
            <a:r>
              <a:rPr sz="2464">
                <a:latin typeface="Helvetica"/>
                <a:ea typeface="Helvetica"/>
                <a:cs typeface="Helvetica"/>
                <a:sym typeface="Helvetica"/>
              </a:rPr>
              <a:t>xxxx-xxxx-xxxx-xxxx</a:t>
            </a:r>
            <a:br>
              <a:rPr sz="2464"/>
            </a:br>
            <a:r>
              <a:rPr sz="2464"/>
              <a:t>Expire Date:  </a:t>
            </a:r>
            <a:r>
              <a:rPr sz="2464">
                <a:latin typeface="Helvetica"/>
                <a:ea typeface="Helvetica"/>
                <a:cs typeface="Helvetica"/>
                <a:sym typeface="Helvetica"/>
              </a:rPr>
              <a:t>01 2015</a:t>
            </a:r>
            <a:br>
              <a:rPr sz="2464"/>
            </a:br>
            <a:r>
              <a:rPr sz="2464"/>
              <a:t>Cardholder’s Name: </a:t>
            </a:r>
            <a:r>
              <a:rPr sz="2464">
                <a:latin typeface="Helvetica"/>
                <a:ea typeface="Helvetica"/>
                <a:cs typeface="Helvetica"/>
                <a:sym typeface="Helvetica"/>
              </a:rPr>
              <a:t>G-ABLE Co., Ltd.</a:t>
            </a:r>
            <a:endParaRPr sz="2772"/>
          </a:p>
          <a:p>
            <a:pPr lvl="0" marL="488950" indent="-488950" defTabSz="449833">
              <a:spcBef>
                <a:spcPts val="3200"/>
              </a:spcBef>
              <a:buSzPct val="100000"/>
              <a:buAutoNum type="arabicPeriod" startAt="6"/>
              <a:defRPr sz="1800"/>
            </a:pPr>
            <a:r>
              <a:rPr sz="2772"/>
              <a:t>In the Verification page. Enter your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mobile phone number</a:t>
            </a:r>
            <a:r>
              <a:rPr sz="2772"/>
              <a:t> (with out 0, for example:- if your mobile number is </a:t>
            </a:r>
            <a:r>
              <a:rPr i="1" sz="2772"/>
              <a:t>081-000-9999</a:t>
            </a:r>
            <a:r>
              <a:rPr sz="2772"/>
              <a:t>, enter </a:t>
            </a:r>
            <a:r>
              <a:rPr i="1" sz="2772"/>
              <a:t>810009999</a:t>
            </a:r>
            <a:r>
              <a:rPr sz="2772"/>
              <a:t>). </a:t>
            </a:r>
            <a:endParaRPr sz="2772"/>
          </a:p>
          <a:p>
            <a:pPr lvl="0" marL="488950" indent="-488950" defTabSz="449833">
              <a:spcBef>
                <a:spcPts val="3200"/>
              </a:spcBef>
              <a:buSzPct val="100000"/>
              <a:buAutoNum type="arabicPeriod" startAt="6"/>
              <a:defRPr sz="1800"/>
            </a:pPr>
            <a:r>
              <a:rPr sz="2772"/>
              <a:t>Click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Call me now</a:t>
            </a:r>
            <a:r>
              <a:rPr sz="2772"/>
              <a:t> button.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9810" y="1878093"/>
            <a:ext cx="3966840" cy="351289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7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7111" y="5590419"/>
            <a:ext cx="3992240" cy="34011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952500" y="444500"/>
            <a:ext cx="11099800" cy="13945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Create an AWS Account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952500" y="2454696"/>
            <a:ext cx="6388795" cy="4474420"/>
          </a:xfrm>
          <a:prstGeom prst="rect">
            <a:avLst/>
          </a:prstGeom>
        </p:spPr>
        <p:txBody>
          <a:bodyPr/>
          <a:lstStyle/>
          <a:p>
            <a:pPr lvl="0" marL="463550" indent="-463550" defTabSz="426466">
              <a:spcBef>
                <a:spcPts val="3000"/>
              </a:spcBef>
              <a:buSzPct val="100000"/>
              <a:buAutoNum type="arabicPeriod" startAt="9"/>
              <a:defRPr sz="1800"/>
            </a:pPr>
            <a:r>
              <a:rPr sz="2628"/>
              <a:t>Within a few seconds, AWS automatic caller will call you. After answer the phone, enter the </a:t>
            </a:r>
            <a:r>
              <a:rPr b="1" sz="2628">
                <a:latin typeface="Helvetica"/>
                <a:ea typeface="Helvetica"/>
                <a:cs typeface="Helvetica"/>
                <a:sym typeface="Helvetica"/>
              </a:rPr>
              <a:t>PIN Number </a:t>
            </a:r>
            <a:r>
              <a:rPr sz="2628"/>
              <a:t> that display on the screen </a:t>
            </a:r>
            <a:r>
              <a:rPr b="1" sz="2628">
                <a:latin typeface="Helvetica"/>
                <a:ea typeface="Helvetica"/>
                <a:cs typeface="Helvetica"/>
                <a:sym typeface="Helvetica"/>
              </a:rPr>
              <a:t>with you phone numpad</a:t>
            </a:r>
            <a:r>
              <a:rPr sz="2628"/>
              <a:t>. </a:t>
            </a:r>
            <a:br>
              <a:rPr sz="2628"/>
            </a:br>
            <a:br>
              <a:rPr sz="2628"/>
            </a:br>
            <a:br>
              <a:rPr sz="2628"/>
            </a:br>
            <a:endParaRPr sz="2628"/>
          </a:p>
          <a:p>
            <a:pPr lvl="0" marL="463550" indent="-463550" defTabSz="426466">
              <a:spcBef>
                <a:spcPts val="3000"/>
              </a:spcBef>
              <a:buSzPct val="100000"/>
              <a:buAutoNum type="arabicPeriod" startAt="9"/>
              <a:defRPr sz="1800"/>
            </a:pPr>
            <a:r>
              <a:rPr sz="2628"/>
              <a:t>Click </a:t>
            </a:r>
            <a:r>
              <a:rPr b="1" sz="2628">
                <a:latin typeface="Helvetica"/>
                <a:ea typeface="Helvetica"/>
                <a:cs typeface="Helvetica"/>
                <a:sym typeface="Helvetica"/>
              </a:rPr>
              <a:t>Continue to select your Support Plan</a:t>
            </a:r>
            <a:r>
              <a:rPr sz="2628"/>
              <a:t> button.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7968" y="2487618"/>
            <a:ext cx="3881897" cy="335528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7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3926" y="6047729"/>
            <a:ext cx="3929980" cy="297085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