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lvl="0"/>
          </a:p>
        </p:txBody>
      </p:sp>
      <p:sp>
        <p:nvSpPr>
          <p:cNvPr id="33" name="Shape 3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lvl="0"/>
          </a:p>
        </p:txBody>
      </p:sp>
      <p:sp>
        <p:nvSpPr>
          <p:cNvPr id="223" name="Shape 223"/>
          <p:cNvSpPr/>
          <p:nvPr>
            <p:ph type="body" sz="quarter" idx="1"/>
          </p:nvPr>
        </p:nvSpPr>
        <p:spPr>
          <a:prstGeom prst="rect">
            <a:avLst/>
          </a:prstGeom>
        </p:spPr>
        <p:txBody>
          <a:bodyPr/>
          <a:lstStyle/>
          <a:p>
            <a:pPr lvl="0">
              <a:defRPr sz="1800"/>
            </a:pPr>
            <a:r>
              <a:rPr sz="2200"/>
              <a:t>Kinesis = real-time collecting &amp; processing </a:t>
            </a:r>
            <a:endParaRPr sz="2200"/>
          </a:p>
          <a:p>
            <a:pPr lvl="0">
              <a:defRPr sz="1800"/>
            </a:pPr>
            <a:r>
              <a:rPr sz="2200"/>
              <a:t>RedShift = Data Warehouse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lvl="0"/>
          </a:p>
        </p:txBody>
      </p:sp>
      <p:sp>
        <p:nvSpPr>
          <p:cNvPr id="262" name="Shape 262"/>
          <p:cNvSpPr/>
          <p:nvPr>
            <p:ph type="body" sz="quarter" idx="1"/>
          </p:nvPr>
        </p:nvSpPr>
        <p:spPr>
          <a:prstGeom prst="rect">
            <a:avLst/>
          </a:prstGeom>
        </p:spPr>
        <p:txBody>
          <a:bodyPr/>
          <a:lstStyle/>
          <a:p>
            <a:pPr lvl="0">
              <a:defRPr sz="1800"/>
            </a:pPr>
            <a:r>
              <a:rPr sz="2200"/>
              <a:t>Elastic Beanstalk = managed application container (Java, .net, PHP, node.js, Ruby, Python, Docker)</a:t>
            </a:r>
            <a:endParaRPr sz="22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8" name="Shape 8"/>
          <p:cNvSpPr/>
          <p:nvPr>
            <p:ph type="body" idx="1"/>
          </p:nvPr>
        </p:nvSpPr>
        <p:spPr>
          <a:xfrm>
            <a:off x="1270000" y="50292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1" name="Shape 11"/>
          <p:cNvSpPr/>
          <p:nvPr>
            <p:ph type="body" idx="1"/>
          </p:nvPr>
        </p:nvSpPr>
        <p:spPr>
          <a:xfrm>
            <a:off x="1270000" y="81915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3" name="Shape 13"/>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5" name="Shape 15"/>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6" name="Shape 16"/>
          <p:cNvSpPr/>
          <p:nvPr>
            <p:ph type="body" idx="1"/>
          </p:nvPr>
        </p:nvSpPr>
        <p:spPr>
          <a:xfrm>
            <a:off x="952500" y="4762500"/>
            <a:ext cx="5334000" cy="41021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sz="1800"/>
            </a:pPr>
            <a:r>
              <a:rPr sz="8000"/>
              <a:t>Title Text</a:t>
            </a:r>
          </a:p>
        </p:txBody>
      </p:sp>
      <p:sp>
        <p:nvSpPr>
          <p:cNvPr id="21" name="Shape 21"/>
          <p:cNvSpPr/>
          <p:nvPr>
            <p:ph type="body" idx="1"/>
          </p:nvPr>
        </p:nvSpPr>
        <p:spPr>
          <a:prstGeom prst="rect">
            <a:avLst/>
          </a:prstGeom>
        </p:spPr>
        <p:txBody>
          <a:bodyPr/>
          <a:lstStyle>
            <a:lvl2pPr>
              <a:defRPr sz="3000"/>
            </a:lvl2pPr>
            <a:lvl3pPr>
              <a:defRPr sz="2800"/>
            </a:lvl3pPr>
            <a:lvl4pPr>
              <a:defRPr sz="2400"/>
            </a:lvl4pPr>
            <a:lvl5pPr>
              <a:defRPr sz="2000"/>
            </a:lvl5pPr>
          </a:lstStyle>
          <a:p>
            <a:pPr lvl="0">
              <a:defRPr sz="1800"/>
            </a:pPr>
            <a:r>
              <a:rPr sz="3600"/>
              <a:t>Body Level One</a:t>
            </a:r>
            <a:endParaRPr sz="3600"/>
          </a:p>
          <a:p>
            <a:pPr lvl="1">
              <a:defRPr sz="1800"/>
            </a:pPr>
            <a:r>
              <a:rPr sz="3000"/>
              <a:t>Body Level Two</a:t>
            </a:r>
            <a:endParaRPr sz="3000"/>
          </a:p>
          <a:p>
            <a:pPr lvl="2">
              <a:defRPr sz="1800"/>
            </a:pPr>
            <a:r>
              <a:rPr sz="2800"/>
              <a:t>Body Level Three</a:t>
            </a:r>
            <a:endParaRPr sz="2800"/>
          </a:p>
          <a:p>
            <a:pPr lvl="3">
              <a:defRPr sz="1800"/>
            </a:pPr>
            <a:r>
              <a:rPr sz="2400"/>
              <a:t>Body Level Four</a:t>
            </a:r>
            <a:endParaRPr sz="2400"/>
          </a:p>
          <a:p>
            <a:pPr lvl="4">
              <a:defRPr sz="1800"/>
            </a:pPr>
            <a:r>
              <a:rPr sz="2000"/>
              <a:t>Body Level Five</a:t>
            </a:r>
          </a:p>
        </p:txBody>
      </p:sp>
      <p:sp>
        <p:nvSpPr>
          <p:cNvPr id="22" name="Shape 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pPr>
            <a:r>
              <a:rPr sz="8000"/>
              <a:t>Title Text</a:t>
            </a:r>
          </a:p>
        </p:txBody>
      </p:sp>
      <p:sp>
        <p:nvSpPr>
          <p:cNvPr id="25" name="Shape 25"/>
          <p:cNvSpPr/>
          <p:nvPr>
            <p:ph type="body" idx="1"/>
          </p:nvPr>
        </p:nvSpPr>
        <p:spPr>
          <a:xfrm>
            <a:off x="952500" y="2603500"/>
            <a:ext cx="5334000" cy="6286500"/>
          </a:xfrm>
          <a:prstGeom prst="rect">
            <a:avLst/>
          </a:prstGeom>
        </p:spPr>
        <p:txBody>
          <a:bodyPr anchor="ct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7" name="Shape 27"/>
          <p:cNvSpPr/>
          <p:nvPr>
            <p:ph type="body" idx="1"/>
          </p:nvPr>
        </p:nvSpPr>
        <p:spPr>
          <a:xfrm>
            <a:off x="952500" y="1270000"/>
            <a:ext cx="11099800" cy="7213600"/>
          </a:xfrm>
          <a:prstGeom prst="rect">
            <a:avLst/>
          </a:prstGeom>
        </p:spPr>
        <p:txBody>
          <a:bodyPr anchor="ct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2pPr>
              <a:defRPr sz="3000"/>
            </a:lvl2pPr>
            <a:lvl3pPr>
              <a:defRPr sz="2800"/>
            </a:lvl3pPr>
            <a:lvl4pPr>
              <a:defRPr sz="2400"/>
            </a:lvl4pPr>
            <a:lvl5pPr>
              <a:defRPr sz="2000"/>
            </a:lvl5pPr>
          </a:lstStyle>
          <a:p>
            <a:pPr lvl="0">
              <a:defRPr sz="1800"/>
            </a:pPr>
            <a:r>
              <a:rPr sz="3600"/>
              <a:t>Body Level One</a:t>
            </a:r>
            <a:endParaRPr sz="3600"/>
          </a:p>
          <a:p>
            <a:pPr lvl="1">
              <a:defRPr sz="1800"/>
            </a:pPr>
            <a:r>
              <a:rPr sz="3000"/>
              <a:t>Body Level Two</a:t>
            </a:r>
            <a:endParaRPr sz="3000"/>
          </a:p>
          <a:p>
            <a:pPr lvl="2">
              <a:defRPr sz="1800"/>
            </a:pPr>
            <a:r>
              <a:rPr sz="2800"/>
              <a:t>Body Level Three</a:t>
            </a:r>
            <a:endParaRPr sz="2800"/>
          </a:p>
          <a:p>
            <a:pPr lvl="3">
              <a:defRPr sz="1800"/>
            </a:pPr>
            <a:r>
              <a:rPr sz="2400"/>
              <a:t>Body Level Four</a:t>
            </a:r>
            <a:endParaRPr sz="2400"/>
          </a:p>
          <a:p>
            <a:pPr lvl="4">
              <a:defRPr sz="1800"/>
            </a:pPr>
            <a:r>
              <a:rPr sz="2000"/>
              <a:t>Body Level Five</a:t>
            </a:r>
          </a:p>
        </p:txBody>
      </p:sp>
      <p:pic>
        <p:nvPicPr>
          <p:cNvPr id="4" name="Logo - G-ABLE-filtered.png"/>
          <p:cNvPicPr/>
          <p:nvPr/>
        </p:nvPicPr>
        <p:blipFill>
          <a:blip r:embed="rId2">
            <a:extLst/>
          </a:blip>
          <a:stretch>
            <a:fillRect/>
          </a:stretch>
        </p:blipFill>
        <p:spPr>
          <a:xfrm>
            <a:off x="11948708" y="9229129"/>
            <a:ext cx="831447" cy="299774"/>
          </a:xfrm>
          <a:prstGeom prst="rect">
            <a:avLst/>
          </a:prstGeom>
          <a:ln w="12700">
            <a:miter lim="400000"/>
          </a:ln>
        </p:spPr>
      </p:pic>
      <p:sp>
        <p:nvSpPr>
          <p:cNvPr id="5" name="Shape 5"/>
          <p:cNvSpPr/>
          <p:nvPr>
            <p:ph type="sldNum" sz="quarter" idx="2"/>
          </p:nvPr>
        </p:nvSpPr>
        <p:spPr>
          <a:xfrm>
            <a:off x="6311798" y="9251950"/>
            <a:ext cx="368504" cy="381000"/>
          </a:xfrm>
          <a:prstGeom prst="rect">
            <a:avLst/>
          </a:prstGeom>
          <a:ln w="12700">
            <a:miter lim="400000"/>
          </a:ln>
        </p:spPr>
        <p:txBody>
          <a:bodyPr wrap="none" lIns="0" tIns="0" rIns="0" bIns="0">
            <a:spAutoFit/>
          </a:bodyPr>
          <a:lstStyle>
            <a:lvl1pPr>
              <a:defRPr sz="18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2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7.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4.png"/><Relationship Id="rId4" Type="http://schemas.openxmlformats.org/officeDocument/2006/relationships/image" Target="../media/image3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6.png"/><Relationship Id="rId4" Type="http://schemas.openxmlformats.org/officeDocument/2006/relationships/image" Target="../media/image2.png"/><Relationship Id="rId5" Type="http://schemas.openxmlformats.org/officeDocument/2006/relationships/image" Target="../media/image3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image" Target="../media/image49.png"/><Relationship Id="rId14" Type="http://schemas.openxmlformats.org/officeDocument/2006/relationships/image" Target="../media/image50.png"/><Relationship Id="rId15" Type="http://schemas.openxmlformats.org/officeDocument/2006/relationships/image" Target="../media/image51.png"/><Relationship Id="rId16" Type="http://schemas.openxmlformats.org/officeDocument/2006/relationships/image" Target="../media/image52.png"/><Relationship Id="rId17" Type="http://schemas.openxmlformats.org/officeDocument/2006/relationships/image" Target="../media/image53.png"/><Relationship Id="rId18" Type="http://schemas.openxmlformats.org/officeDocument/2006/relationships/image" Target="../media/image54.png"/><Relationship Id="rId19" Type="http://schemas.openxmlformats.org/officeDocument/2006/relationships/image" Target="../media/image55.png"/><Relationship Id="rId20" Type="http://schemas.openxmlformats.org/officeDocument/2006/relationships/image" Target="../media/image56.png"/><Relationship Id="rId21" Type="http://schemas.openxmlformats.org/officeDocument/2006/relationships/image" Target="../media/image57.png"/><Relationship Id="rId22" Type="http://schemas.openxmlformats.org/officeDocument/2006/relationships/hyperlink" Target="http://aws.amazon.com/free/"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ws.amazon.com/free/"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console.aws.amazon.com" TargetMode="External"/><Relationship Id="rId3" Type="http://schemas.openxmlformats.org/officeDocument/2006/relationships/image" Target="../media/image58.png"/><Relationship Id="rId4" Type="http://schemas.openxmlformats.org/officeDocument/2006/relationships/image" Target="../media/image5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ws.amazon.com" TargetMode="External"/><Relationship Id="rId3" Type="http://schemas.openxmlformats.org/officeDocument/2006/relationships/hyperlink" Target="http://aws.amazon.com/training/" TargetMode="External"/><Relationship Id="rId4" Type="http://schemas.openxmlformats.org/officeDocument/2006/relationships/hyperlink" Target="https://qwiklabs.com" TargetMode="External"/><Relationship Id="rId5" Type="http://schemas.openxmlformats.org/officeDocument/2006/relationships/hyperlink" Target="https://aws.amazon.com/free" TargetMode="External"/><Relationship Id="rId6" Type="http://schemas.openxmlformats.org/officeDocument/2006/relationships/hyperlink" Target="http://aws.amazon.com/partners/" TargetMode="External"/><Relationship Id="rId7" Type="http://schemas.openxmlformats.org/officeDocument/2006/relationships/hyperlink" Target="https://awstcocalculator.com" TargetMode="External"/><Relationship Id="rId8" Type="http://schemas.openxmlformats.org/officeDocument/2006/relationships/hyperlink" Target="http://calculator.s3.amazonaws.com/index.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1.tif"/><Relationship Id="rId5" Type="http://schemas.openxmlformats.org/officeDocument/2006/relationships/image" Target="../media/image13.png"/><Relationship Id="rId6"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xfrm>
            <a:off x="1270000" y="2260600"/>
            <a:ext cx="10464800" cy="3302000"/>
          </a:xfrm>
          <a:prstGeom prst="rect">
            <a:avLst/>
          </a:prstGeom>
        </p:spPr>
        <p:txBody>
          <a:bodyPr/>
          <a:lstStyle/>
          <a:p>
            <a:pPr lvl="0">
              <a:defRPr sz="1800"/>
            </a:pPr>
            <a:r>
              <a:rPr sz="6800"/>
              <a:t>Amazon Web Services </a:t>
            </a:r>
            <a:endParaRPr sz="6800"/>
          </a:p>
          <a:p>
            <a:pPr lvl="0">
              <a:defRPr sz="1800"/>
            </a:pPr>
            <a:r>
              <a:rPr sz="6800"/>
              <a:t>workshop</a:t>
            </a:r>
            <a:endParaRPr sz="5500"/>
          </a:p>
          <a:p>
            <a:pPr lvl="0">
              <a:defRPr sz="1800"/>
            </a:pPr>
            <a:r>
              <a:rPr sz="1500"/>
              <a:t> </a:t>
            </a:r>
            <a:br>
              <a:rPr sz="1500"/>
            </a:br>
            <a:r>
              <a:rPr sz="2800">
                <a:solidFill>
                  <a:srgbClr val="53585F"/>
                </a:solidFill>
              </a:rPr>
              <a:t>for System Engineer</a:t>
            </a:r>
          </a:p>
        </p:txBody>
      </p:sp>
      <p:sp>
        <p:nvSpPr>
          <p:cNvPr id="36" name="Shape 36"/>
          <p:cNvSpPr/>
          <p:nvPr>
            <p:ph type="body" idx="1"/>
          </p:nvPr>
        </p:nvSpPr>
        <p:spPr>
          <a:xfrm>
            <a:off x="1270000" y="6463880"/>
            <a:ext cx="10464800" cy="1130301"/>
          </a:xfrm>
          <a:prstGeom prst="rect">
            <a:avLst/>
          </a:prstGeom>
        </p:spPr>
        <p:txBody>
          <a:bodyPr/>
          <a:lstStyle/>
          <a:p>
            <a:pPr lvl="0">
              <a:defRPr sz="1800"/>
            </a:pPr>
            <a:r>
              <a:rPr sz="3200"/>
              <a:t>Introduction to Amazon Web Services</a:t>
            </a:r>
          </a:p>
        </p:txBody>
      </p:sp>
      <p:pic>
        <p:nvPicPr>
          <p:cNvPr id="37" name="Logo - G-ABLE.png"/>
          <p:cNvPicPr/>
          <p:nvPr/>
        </p:nvPicPr>
        <p:blipFill>
          <a:blip r:embed="rId2">
            <a:extLst/>
          </a:blip>
          <a:stretch>
            <a:fillRect/>
          </a:stretch>
        </p:blipFill>
        <p:spPr>
          <a:xfrm>
            <a:off x="10787260" y="366861"/>
            <a:ext cx="1866901" cy="673101"/>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lvl1pPr>
              <a:defRPr sz="5600"/>
            </a:lvl1pPr>
          </a:lstStyle>
          <a:p>
            <a:pPr lvl="0">
              <a:defRPr sz="1800"/>
            </a:pPr>
            <a:r>
              <a:rPr sz="5600"/>
              <a:t>AWS Global Infrastructure: Region</a:t>
            </a:r>
          </a:p>
        </p:txBody>
      </p:sp>
      <p:sp>
        <p:nvSpPr>
          <p:cNvPr id="105" name="Shape 1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grpSp>
        <p:nvGrpSpPr>
          <p:cNvPr id="117" name="Group 117"/>
          <p:cNvGrpSpPr/>
          <p:nvPr/>
        </p:nvGrpSpPr>
        <p:grpSpPr>
          <a:xfrm>
            <a:off x="1044417" y="4143354"/>
            <a:ext cx="10915966" cy="4707713"/>
            <a:chOff x="0" y="0"/>
            <a:chExt cx="10915965" cy="4707711"/>
          </a:xfrm>
        </p:grpSpPr>
        <p:pic>
          <p:nvPicPr>
            <p:cNvPr id="106" name="pasted-image-enhanced.png"/>
            <p:cNvPicPr/>
            <p:nvPr/>
          </p:nvPicPr>
          <p:blipFill>
            <a:blip r:embed="rId2">
              <a:extLst/>
            </a:blip>
            <a:stretch>
              <a:fillRect/>
            </a:stretch>
          </p:blipFill>
          <p:spPr>
            <a:xfrm>
              <a:off x="823714" y="0"/>
              <a:ext cx="10092252" cy="4707712"/>
            </a:xfrm>
            <a:prstGeom prst="rect">
              <a:avLst/>
            </a:prstGeom>
            <a:ln w="12700" cap="flat">
              <a:noFill/>
              <a:miter lim="400000"/>
            </a:ln>
            <a:effectLst/>
          </p:spPr>
        </p:pic>
        <p:sp>
          <p:nvSpPr>
            <p:cNvPr id="107" name="Shape 107"/>
            <p:cNvSpPr/>
            <p:nvPr/>
          </p:nvSpPr>
          <p:spPr>
            <a:xfrm>
              <a:off x="3756220" y="1909875"/>
              <a:ext cx="85596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b="1" sz="1600">
                  <a:solidFill>
                    <a:srgbClr val="DE6A10"/>
                  </a:solidFill>
                  <a:latin typeface="Helvetica"/>
                  <a:ea typeface="Helvetica"/>
                  <a:cs typeface="Helvetica"/>
                  <a:sym typeface="Helvetica"/>
                </a:rPr>
                <a:t>North </a:t>
              </a:r>
              <a:endParaRPr b="1" sz="1600">
                <a:solidFill>
                  <a:srgbClr val="DE6A10"/>
                </a:solidFill>
                <a:latin typeface="Helvetica"/>
                <a:ea typeface="Helvetica"/>
                <a:cs typeface="Helvetica"/>
                <a:sym typeface="Helvetica"/>
              </a:endParaRPr>
            </a:p>
            <a:p>
              <a:pPr lvl="0">
                <a:defRPr sz="1800"/>
              </a:pPr>
              <a:r>
                <a:rPr b="1" sz="1600">
                  <a:solidFill>
                    <a:srgbClr val="DE6A10"/>
                  </a:solidFill>
                  <a:latin typeface="Helvetica"/>
                  <a:ea typeface="Helvetica"/>
                  <a:cs typeface="Helvetica"/>
                  <a:sym typeface="Helvetica"/>
                </a:rPr>
                <a:t>Virginia</a:t>
              </a:r>
            </a:p>
          </p:txBody>
        </p:sp>
        <p:sp>
          <p:nvSpPr>
            <p:cNvPr id="108" name="Shape 108"/>
            <p:cNvSpPr/>
            <p:nvPr/>
          </p:nvSpPr>
          <p:spPr>
            <a:xfrm>
              <a:off x="1045028" y="1574752"/>
              <a:ext cx="836812"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Oregon</a:t>
              </a:r>
            </a:p>
          </p:txBody>
        </p:sp>
        <p:sp>
          <p:nvSpPr>
            <p:cNvPr id="109" name="Shape 109"/>
            <p:cNvSpPr/>
            <p:nvPr/>
          </p:nvSpPr>
          <p:spPr>
            <a:xfrm>
              <a:off x="-1" y="1884229"/>
              <a:ext cx="1965823"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Northern California</a:t>
              </a:r>
            </a:p>
          </p:txBody>
        </p:sp>
        <p:sp>
          <p:nvSpPr>
            <p:cNvPr id="110" name="Shape 110"/>
            <p:cNvSpPr/>
            <p:nvPr/>
          </p:nvSpPr>
          <p:spPr>
            <a:xfrm>
              <a:off x="4516655" y="1251825"/>
              <a:ext cx="780555"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Ireland</a:t>
              </a:r>
            </a:p>
          </p:txBody>
        </p:sp>
        <p:sp>
          <p:nvSpPr>
            <p:cNvPr id="111" name="Shape 111"/>
            <p:cNvSpPr/>
            <p:nvPr/>
          </p:nvSpPr>
          <p:spPr>
            <a:xfrm>
              <a:off x="6239503" y="1416795"/>
              <a:ext cx="10061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Frankfurt</a:t>
              </a:r>
            </a:p>
          </p:txBody>
        </p:sp>
        <p:sp>
          <p:nvSpPr>
            <p:cNvPr id="112" name="Shape 112"/>
            <p:cNvSpPr/>
            <p:nvPr/>
          </p:nvSpPr>
          <p:spPr>
            <a:xfrm>
              <a:off x="7283894" y="3081589"/>
              <a:ext cx="11078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Singapore</a:t>
              </a:r>
            </a:p>
          </p:txBody>
        </p:sp>
        <p:sp>
          <p:nvSpPr>
            <p:cNvPr id="113" name="Shape 113"/>
            <p:cNvSpPr/>
            <p:nvPr/>
          </p:nvSpPr>
          <p:spPr>
            <a:xfrm>
              <a:off x="9533476" y="2030525"/>
              <a:ext cx="69770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Tokyo</a:t>
              </a:r>
            </a:p>
          </p:txBody>
        </p:sp>
        <p:sp>
          <p:nvSpPr>
            <p:cNvPr id="114" name="Shape 114"/>
            <p:cNvSpPr/>
            <p:nvPr/>
          </p:nvSpPr>
          <p:spPr>
            <a:xfrm>
              <a:off x="9875551" y="3543437"/>
              <a:ext cx="837110"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Sydney</a:t>
              </a:r>
            </a:p>
          </p:txBody>
        </p:sp>
        <p:sp>
          <p:nvSpPr>
            <p:cNvPr id="115" name="Shape 115"/>
            <p:cNvSpPr/>
            <p:nvPr/>
          </p:nvSpPr>
          <p:spPr>
            <a:xfrm>
              <a:off x="4227002" y="3543437"/>
              <a:ext cx="1096666"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São Paulo</a:t>
              </a:r>
            </a:p>
          </p:txBody>
        </p:sp>
        <p:sp>
          <p:nvSpPr>
            <p:cNvPr id="116" name="Shape 116"/>
            <p:cNvSpPr/>
            <p:nvPr/>
          </p:nvSpPr>
          <p:spPr>
            <a:xfrm>
              <a:off x="7789357" y="1884229"/>
              <a:ext cx="870744"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solidFill>
                    <a:srgbClr val="DE6A10"/>
                  </a:solidFill>
                  <a:latin typeface="Helvetica"/>
                  <a:ea typeface="Helvetica"/>
                  <a:cs typeface="Helvetica"/>
                  <a:sym typeface="Helvetica"/>
                </a:defRPr>
              </a:lvl1pPr>
            </a:lstStyle>
            <a:p>
              <a:pPr lvl="0">
                <a:defRPr b="0" sz="1800">
                  <a:solidFill>
                    <a:srgbClr val="000000"/>
                  </a:solidFill>
                </a:defRPr>
              </a:pPr>
              <a:r>
                <a:rPr b="1" sz="1600">
                  <a:solidFill>
                    <a:srgbClr val="DE6A10"/>
                  </a:solidFill>
                </a:rPr>
                <a:t>Beijing*</a:t>
              </a:r>
            </a:p>
          </p:txBody>
        </p:sp>
      </p:grpSp>
      <p:sp>
        <p:nvSpPr>
          <p:cNvPr id="118" name="Shape 118"/>
          <p:cNvSpPr/>
          <p:nvPr>
            <p:ph type="body" idx="1"/>
          </p:nvPr>
        </p:nvSpPr>
        <p:spPr>
          <a:xfrm>
            <a:off x="952500" y="2603500"/>
            <a:ext cx="11099800" cy="1263913"/>
          </a:xfrm>
          <a:prstGeom prst="rect">
            <a:avLst/>
          </a:prstGeom>
        </p:spPr>
        <p:txBody>
          <a:bodyPr/>
          <a:lstStyle>
            <a:lvl1pPr marL="386715" indent="-386715" defTabSz="508254">
              <a:spcBef>
                <a:spcPts val="3600"/>
              </a:spcBef>
              <a:defRPr sz="2523"/>
            </a:lvl1pPr>
          </a:lstStyle>
          <a:p>
            <a:pPr lvl="0">
              <a:defRPr sz="1800"/>
            </a:pPr>
            <a:r>
              <a:rPr sz="2523"/>
              <a:t>AWS has 10 Regions, provides more than 190 countries, to help customers archive lower latency and higher throughput, and to ensure that their data resides only in the region they specify.</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952500" y="444500"/>
            <a:ext cx="11099800" cy="1797050"/>
          </a:xfrm>
          <a:prstGeom prst="rect">
            <a:avLst/>
          </a:prstGeom>
        </p:spPr>
        <p:txBody>
          <a:bodyPr/>
          <a:lstStyle/>
          <a:p>
            <a:pPr lvl="0" defTabSz="408940">
              <a:defRPr sz="1800"/>
            </a:pPr>
            <a:r>
              <a:rPr sz="5600"/>
              <a:t>AWS Global Infrastructure: </a:t>
            </a:r>
            <a:br>
              <a:rPr sz="5600"/>
            </a:br>
            <a:r>
              <a:rPr sz="5600"/>
              <a:t>Availability Zones </a:t>
            </a:r>
          </a:p>
        </p:txBody>
      </p:sp>
      <p:sp>
        <p:nvSpPr>
          <p:cNvPr id="121" name="Shape 121"/>
          <p:cNvSpPr/>
          <p:nvPr>
            <p:ph type="body" idx="1"/>
          </p:nvPr>
        </p:nvSpPr>
        <p:spPr>
          <a:xfrm>
            <a:off x="952500" y="3121854"/>
            <a:ext cx="7260467" cy="5262492"/>
          </a:xfrm>
          <a:prstGeom prst="rect">
            <a:avLst/>
          </a:prstGeom>
        </p:spPr>
        <p:txBody>
          <a:bodyPr/>
          <a:lstStyle/>
          <a:p>
            <a:pPr lvl="0" marL="346709" indent="-346709" defTabSz="455675">
              <a:spcBef>
                <a:spcPts val="3200"/>
              </a:spcBef>
              <a:defRPr sz="1800"/>
            </a:pPr>
            <a:r>
              <a:rPr sz="2807"/>
              <a:t>A Region is a collection of two or more Availability Zones in a specific geographic region.</a:t>
            </a:r>
            <a:endParaRPr sz="2807"/>
          </a:p>
          <a:p>
            <a:pPr lvl="0" marL="346709" indent="-346709" defTabSz="455675">
              <a:spcBef>
                <a:spcPts val="3200"/>
              </a:spcBef>
              <a:defRPr sz="1800"/>
            </a:pPr>
            <a:r>
              <a:rPr sz="2807"/>
              <a:t>As are analogous to clusters of data center, kept isolated from each other. There is a single digit millisecond finer between AZs. </a:t>
            </a:r>
            <a:endParaRPr sz="2807"/>
          </a:p>
          <a:p>
            <a:pPr lvl="0" marL="346709" indent="-346709" defTabSz="455675">
              <a:spcBef>
                <a:spcPts val="3200"/>
              </a:spcBef>
              <a:defRPr sz="1800"/>
            </a:pPr>
            <a:r>
              <a:rPr sz="2807"/>
              <a:t>It is highly recommended to provision your resources across multiple AZs for added redundancy.</a:t>
            </a:r>
          </a:p>
        </p:txBody>
      </p:sp>
      <p:sp>
        <p:nvSpPr>
          <p:cNvPr id="122" name="Shape 1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123" name="pasted-image.png"/>
          <p:cNvPicPr/>
          <p:nvPr/>
        </p:nvPicPr>
        <p:blipFill>
          <a:blip r:embed="rId2">
            <a:extLst/>
          </a:blip>
          <a:stretch>
            <a:fillRect/>
          </a:stretch>
        </p:blipFill>
        <p:spPr>
          <a:xfrm>
            <a:off x="8621104" y="3616402"/>
            <a:ext cx="3835401" cy="3467101"/>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952500" y="444500"/>
            <a:ext cx="11099800" cy="1797050"/>
          </a:xfrm>
          <a:prstGeom prst="rect">
            <a:avLst/>
          </a:prstGeom>
        </p:spPr>
        <p:txBody>
          <a:bodyPr/>
          <a:lstStyle/>
          <a:p>
            <a:pPr lvl="0" defTabSz="408940">
              <a:defRPr sz="1800"/>
            </a:pPr>
            <a:r>
              <a:rPr sz="5600"/>
              <a:t>AWS Global Infrastructure: </a:t>
            </a:r>
            <a:endParaRPr sz="5600"/>
          </a:p>
          <a:p>
            <a:pPr lvl="0" defTabSz="408940">
              <a:defRPr sz="1800"/>
            </a:pPr>
            <a:r>
              <a:rPr sz="5600"/>
              <a:t>Edge Locations</a:t>
            </a:r>
          </a:p>
        </p:txBody>
      </p:sp>
      <p:sp>
        <p:nvSpPr>
          <p:cNvPr id="126" name="Shape 12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27" name="Shape 127"/>
          <p:cNvSpPr/>
          <p:nvPr>
            <p:ph type="body" idx="1"/>
          </p:nvPr>
        </p:nvSpPr>
        <p:spPr>
          <a:xfrm>
            <a:off x="952500" y="2603500"/>
            <a:ext cx="11099800" cy="1908771"/>
          </a:xfrm>
          <a:prstGeom prst="rect">
            <a:avLst/>
          </a:prstGeom>
        </p:spPr>
        <p:txBody>
          <a:bodyPr/>
          <a:lstStyle/>
          <a:p>
            <a:pPr lvl="0" marL="346710" indent="-346710" defTabSz="455675">
              <a:spcBef>
                <a:spcPts val="3200"/>
              </a:spcBef>
              <a:defRPr sz="1800"/>
            </a:pPr>
            <a:r>
              <a:rPr sz="2262"/>
              <a:t>Hosts Amazon CloudFront, a CDN that can be used to deliver web sites and dynamic, static, and streaming content.</a:t>
            </a:r>
            <a:endParaRPr sz="2262"/>
          </a:p>
          <a:p>
            <a:pPr lvl="0" marL="346710" indent="-346710" defTabSz="455675">
              <a:spcBef>
                <a:spcPts val="3200"/>
              </a:spcBef>
              <a:defRPr sz="1800"/>
            </a:pPr>
            <a:r>
              <a:rPr sz="2262"/>
              <a:t>Requests for content are automatically routed to the nearest edge location, so content is delivered faster to customers.</a:t>
            </a:r>
          </a:p>
        </p:txBody>
      </p:sp>
      <p:pic>
        <p:nvPicPr>
          <p:cNvPr id="128" name="pasted-image-enhanced.png"/>
          <p:cNvPicPr/>
          <p:nvPr/>
        </p:nvPicPr>
        <p:blipFill>
          <a:blip r:embed="rId2">
            <a:extLst/>
          </a:blip>
          <a:stretch>
            <a:fillRect/>
          </a:stretch>
        </p:blipFill>
        <p:spPr>
          <a:xfrm>
            <a:off x="2273719" y="4785410"/>
            <a:ext cx="8457363" cy="4193401"/>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8000"/>
              <a:t>AWS: Networking</a:t>
            </a:r>
          </a:p>
        </p:txBody>
      </p:sp>
      <p:sp>
        <p:nvSpPr>
          <p:cNvPr id="131" name="Shape 13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32" name="Shape 132"/>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133" name="Shape 133"/>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134" name="Shape 134"/>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135" name="Shape 135"/>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136" name="Shape 136"/>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137" name="Shape 137"/>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138" name="Shape 138"/>
          <p:cNvSpPr/>
          <p:nvPr/>
        </p:nvSpPr>
        <p:spPr>
          <a:xfrm>
            <a:off x="1803288" y="5022393"/>
            <a:ext cx="9398224"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139" name="Shape 139"/>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pic>
        <p:nvPicPr>
          <p:cNvPr id="140" name="08Route53.png"/>
          <p:cNvPicPr/>
          <p:nvPr/>
        </p:nvPicPr>
        <p:blipFill>
          <a:blip r:embed="rId4">
            <a:extLst/>
          </a:blip>
          <a:stretch>
            <a:fillRect/>
          </a:stretch>
        </p:blipFill>
        <p:spPr>
          <a:xfrm>
            <a:off x="3224029" y="6887247"/>
            <a:ext cx="831455" cy="953727"/>
          </a:xfrm>
          <a:prstGeom prst="rect">
            <a:avLst/>
          </a:prstGeom>
          <a:ln w="12700">
            <a:miter lim="400000"/>
          </a:ln>
        </p:spPr>
      </p:pic>
      <p:sp>
        <p:nvSpPr>
          <p:cNvPr id="141" name="Shape 141"/>
          <p:cNvSpPr/>
          <p:nvPr/>
        </p:nvSpPr>
        <p:spPr>
          <a:xfrm>
            <a:off x="2972549" y="8089009"/>
            <a:ext cx="133441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Route 53</a:t>
            </a:r>
          </a:p>
        </p:txBody>
      </p:sp>
      <p:pic>
        <p:nvPicPr>
          <p:cNvPr id="142" name="09DirectConnect.png"/>
          <p:cNvPicPr/>
          <p:nvPr/>
        </p:nvPicPr>
        <p:blipFill>
          <a:blip r:embed="rId5">
            <a:extLst/>
          </a:blip>
          <a:stretch>
            <a:fillRect/>
          </a:stretch>
        </p:blipFill>
        <p:spPr>
          <a:xfrm>
            <a:off x="6086673" y="6910590"/>
            <a:ext cx="831454" cy="907041"/>
          </a:xfrm>
          <a:prstGeom prst="rect">
            <a:avLst/>
          </a:prstGeom>
          <a:ln w="12700">
            <a:miter lim="400000"/>
          </a:ln>
        </p:spPr>
      </p:pic>
      <p:sp>
        <p:nvSpPr>
          <p:cNvPr id="143" name="Shape 143"/>
          <p:cNvSpPr/>
          <p:nvPr/>
        </p:nvSpPr>
        <p:spPr>
          <a:xfrm>
            <a:off x="5423103" y="8089008"/>
            <a:ext cx="215859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Direct Connect</a:t>
            </a:r>
          </a:p>
        </p:txBody>
      </p:sp>
      <p:pic>
        <p:nvPicPr>
          <p:cNvPr id="144" name="10VPC.png"/>
          <p:cNvPicPr/>
          <p:nvPr/>
        </p:nvPicPr>
        <p:blipFill>
          <a:blip r:embed="rId6">
            <a:extLst/>
          </a:blip>
          <a:stretch>
            <a:fillRect/>
          </a:stretch>
        </p:blipFill>
        <p:spPr>
          <a:xfrm>
            <a:off x="9225039" y="6868810"/>
            <a:ext cx="889001" cy="990601"/>
          </a:xfrm>
          <a:prstGeom prst="rect">
            <a:avLst/>
          </a:prstGeom>
          <a:ln w="12700">
            <a:miter lim="400000"/>
          </a:ln>
        </p:spPr>
      </p:pic>
      <p:sp>
        <p:nvSpPr>
          <p:cNvPr id="145" name="Shape 145"/>
          <p:cNvSpPr/>
          <p:nvPr/>
        </p:nvSpPr>
        <p:spPr>
          <a:xfrm>
            <a:off x="8697836" y="7904858"/>
            <a:ext cx="1943406"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400"/>
              <a:t>Virtual </a:t>
            </a:r>
            <a:endParaRPr sz="2400"/>
          </a:p>
          <a:p>
            <a:pPr lvl="0">
              <a:defRPr sz="1800"/>
            </a:pPr>
            <a:r>
              <a:rPr sz="2400"/>
              <a:t>Private Cloud</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lvl="0">
              <a:defRPr sz="1800"/>
            </a:pPr>
            <a:r>
              <a:rPr sz="8000"/>
              <a:t>AWS: Compute</a:t>
            </a:r>
          </a:p>
        </p:txBody>
      </p:sp>
      <p:sp>
        <p:nvSpPr>
          <p:cNvPr id="148" name="Shape 14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49" name="Shape 149"/>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150" name="Shape 150"/>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151" name="Shape 151"/>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152" name="Shape 152"/>
          <p:cNvSpPr/>
          <p:nvPr/>
        </p:nvSpPr>
        <p:spPr>
          <a:xfrm>
            <a:off x="1812632" y="4249899"/>
            <a:ext cx="3045258"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153" name="Shape 153"/>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154" name="Shape 154"/>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155" name="Shape 155"/>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156" name="Shape 156"/>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pic>
        <p:nvPicPr>
          <p:cNvPr id="157" name="11EC2-enhanced.png"/>
          <p:cNvPicPr/>
          <p:nvPr/>
        </p:nvPicPr>
        <p:blipFill>
          <a:blip r:embed="rId4">
            <a:extLst/>
          </a:blip>
          <a:stretch>
            <a:fillRect/>
          </a:stretch>
        </p:blipFill>
        <p:spPr>
          <a:xfrm>
            <a:off x="1939977" y="6830436"/>
            <a:ext cx="937947" cy="1009004"/>
          </a:xfrm>
          <a:prstGeom prst="rect">
            <a:avLst/>
          </a:prstGeom>
          <a:ln w="12700">
            <a:miter lim="400000"/>
          </a:ln>
        </p:spPr>
      </p:pic>
      <p:sp>
        <p:nvSpPr>
          <p:cNvPr id="158" name="Shape 158"/>
          <p:cNvSpPr/>
          <p:nvPr/>
        </p:nvSpPr>
        <p:spPr>
          <a:xfrm>
            <a:off x="2063916" y="8032621"/>
            <a:ext cx="69006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EC2</a:t>
            </a:r>
          </a:p>
        </p:txBody>
      </p:sp>
      <p:pic>
        <p:nvPicPr>
          <p:cNvPr id="159" name="12AutoScale.png"/>
          <p:cNvPicPr/>
          <p:nvPr/>
        </p:nvPicPr>
        <p:blipFill>
          <a:blip r:embed="rId5">
            <a:extLst/>
          </a:blip>
          <a:stretch>
            <a:fillRect/>
          </a:stretch>
        </p:blipFill>
        <p:spPr>
          <a:xfrm>
            <a:off x="5624624" y="6839570"/>
            <a:ext cx="990601" cy="939801"/>
          </a:xfrm>
          <a:prstGeom prst="rect">
            <a:avLst/>
          </a:prstGeom>
          <a:ln w="12700">
            <a:miter lim="400000"/>
          </a:ln>
        </p:spPr>
      </p:pic>
      <p:sp>
        <p:nvSpPr>
          <p:cNvPr id="160" name="Shape 160"/>
          <p:cNvSpPr/>
          <p:nvPr/>
        </p:nvSpPr>
        <p:spPr>
          <a:xfrm>
            <a:off x="5198818" y="7994421"/>
            <a:ext cx="184221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Auto Scaling</a:t>
            </a:r>
          </a:p>
        </p:txBody>
      </p:sp>
      <p:pic>
        <p:nvPicPr>
          <p:cNvPr id="161" name="13LB.png"/>
          <p:cNvPicPr/>
          <p:nvPr/>
        </p:nvPicPr>
        <p:blipFill>
          <a:blip r:embed="rId6">
            <a:extLst/>
          </a:blip>
          <a:stretch>
            <a:fillRect/>
          </a:stretch>
        </p:blipFill>
        <p:spPr>
          <a:xfrm>
            <a:off x="7832078" y="6833319"/>
            <a:ext cx="914401" cy="939801"/>
          </a:xfrm>
          <a:prstGeom prst="rect">
            <a:avLst/>
          </a:prstGeom>
          <a:ln w="12700">
            <a:miter lim="400000"/>
          </a:ln>
        </p:spPr>
      </p:pic>
      <p:sp>
        <p:nvSpPr>
          <p:cNvPr id="162" name="Shape 162"/>
          <p:cNvSpPr/>
          <p:nvPr/>
        </p:nvSpPr>
        <p:spPr>
          <a:xfrm>
            <a:off x="7232536" y="8000902"/>
            <a:ext cx="211348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Load Balancer</a:t>
            </a:r>
          </a:p>
        </p:txBody>
      </p:sp>
      <p:pic>
        <p:nvPicPr>
          <p:cNvPr id="163" name="14WorkSpace.png"/>
          <p:cNvPicPr/>
          <p:nvPr/>
        </p:nvPicPr>
        <p:blipFill>
          <a:blip r:embed="rId7">
            <a:extLst/>
          </a:blip>
          <a:stretch>
            <a:fillRect/>
          </a:stretch>
        </p:blipFill>
        <p:spPr>
          <a:xfrm>
            <a:off x="9993138" y="6814170"/>
            <a:ext cx="939801" cy="990601"/>
          </a:xfrm>
          <a:prstGeom prst="rect">
            <a:avLst/>
          </a:prstGeom>
          <a:ln w="12700">
            <a:miter lim="400000"/>
          </a:ln>
        </p:spPr>
      </p:pic>
      <p:sp>
        <p:nvSpPr>
          <p:cNvPr id="164" name="Shape 164"/>
          <p:cNvSpPr/>
          <p:nvPr/>
        </p:nvSpPr>
        <p:spPr>
          <a:xfrm>
            <a:off x="9621028" y="7994421"/>
            <a:ext cx="16840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WorkSpace</a:t>
            </a:r>
          </a:p>
        </p:txBody>
      </p:sp>
      <p:pic>
        <p:nvPicPr>
          <p:cNvPr id="165" name="pasted-image.png"/>
          <p:cNvPicPr/>
          <p:nvPr/>
        </p:nvPicPr>
        <p:blipFill>
          <a:blip r:embed="rId8">
            <a:extLst/>
          </a:blip>
          <a:stretch>
            <a:fillRect/>
          </a:stretch>
        </p:blipFill>
        <p:spPr>
          <a:xfrm>
            <a:off x="3738938" y="6864570"/>
            <a:ext cx="831454" cy="889802"/>
          </a:xfrm>
          <a:prstGeom prst="rect">
            <a:avLst/>
          </a:prstGeom>
          <a:ln w="12700">
            <a:miter lim="400000"/>
          </a:ln>
        </p:spPr>
      </p:pic>
      <p:sp>
        <p:nvSpPr>
          <p:cNvPr id="166" name="Shape 166"/>
          <p:cNvSpPr/>
          <p:nvPr/>
        </p:nvSpPr>
        <p:spPr>
          <a:xfrm>
            <a:off x="3530130" y="7994421"/>
            <a:ext cx="124907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Lambda</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lvl="0">
              <a:defRPr sz="1800"/>
            </a:pPr>
            <a:r>
              <a:rPr sz="8000"/>
              <a:t>AWS: Storage</a:t>
            </a:r>
          </a:p>
        </p:txBody>
      </p:sp>
      <p:sp>
        <p:nvSpPr>
          <p:cNvPr id="169" name="Shape 16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70" name="Shape 170"/>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171" name="Shape 171"/>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172" name="Shape 172"/>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173" name="Shape 173"/>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174" name="Shape 174"/>
          <p:cNvSpPr/>
          <p:nvPr/>
        </p:nvSpPr>
        <p:spPr>
          <a:xfrm>
            <a:off x="4979772"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175" name="Shape 175"/>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176" name="Shape 176"/>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177" name="Shape 177"/>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sp>
        <p:nvSpPr>
          <p:cNvPr id="178" name="Shape 178"/>
          <p:cNvSpPr/>
          <p:nvPr/>
        </p:nvSpPr>
        <p:spPr>
          <a:xfrm>
            <a:off x="2351190" y="8020233"/>
            <a:ext cx="47000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S3</a:t>
            </a:r>
          </a:p>
        </p:txBody>
      </p:sp>
      <p:sp>
        <p:nvSpPr>
          <p:cNvPr id="179" name="Shape 179"/>
          <p:cNvSpPr/>
          <p:nvPr/>
        </p:nvSpPr>
        <p:spPr>
          <a:xfrm>
            <a:off x="3925395" y="8020233"/>
            <a:ext cx="109667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Glacier</a:t>
            </a:r>
          </a:p>
        </p:txBody>
      </p:sp>
      <p:sp>
        <p:nvSpPr>
          <p:cNvPr id="180" name="Shape 180"/>
          <p:cNvSpPr/>
          <p:nvPr/>
        </p:nvSpPr>
        <p:spPr>
          <a:xfrm>
            <a:off x="6157366" y="8020233"/>
            <a:ext cx="69006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EBS</a:t>
            </a:r>
          </a:p>
        </p:txBody>
      </p:sp>
      <p:sp>
        <p:nvSpPr>
          <p:cNvPr id="181" name="Shape 181"/>
          <p:cNvSpPr/>
          <p:nvPr/>
        </p:nvSpPr>
        <p:spPr>
          <a:xfrm>
            <a:off x="7973520" y="7849747"/>
            <a:ext cx="131704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400"/>
              <a:t>Storage </a:t>
            </a:r>
            <a:br>
              <a:rPr sz="2400"/>
            </a:br>
            <a:r>
              <a:rPr sz="2400"/>
              <a:t>Gateway</a:t>
            </a:r>
          </a:p>
        </p:txBody>
      </p:sp>
      <p:pic>
        <p:nvPicPr>
          <p:cNvPr id="182" name="pasted-image.tif"/>
          <p:cNvPicPr/>
          <p:nvPr/>
        </p:nvPicPr>
        <p:blipFill>
          <a:blip r:embed="rId4">
            <a:extLst/>
          </a:blip>
          <a:stretch>
            <a:fillRect/>
          </a:stretch>
        </p:blipFill>
        <p:spPr>
          <a:xfrm>
            <a:off x="2129329" y="6801870"/>
            <a:ext cx="1060882" cy="1140448"/>
          </a:xfrm>
          <a:prstGeom prst="rect">
            <a:avLst/>
          </a:prstGeom>
          <a:ln w="12700">
            <a:miter lim="400000"/>
          </a:ln>
        </p:spPr>
      </p:pic>
      <p:pic>
        <p:nvPicPr>
          <p:cNvPr id="183" name="pasted-image.tif"/>
          <p:cNvPicPr/>
          <p:nvPr/>
        </p:nvPicPr>
        <p:blipFill>
          <a:blip r:embed="rId5">
            <a:extLst/>
          </a:blip>
          <a:stretch>
            <a:fillRect/>
          </a:stretch>
        </p:blipFill>
        <p:spPr>
          <a:xfrm>
            <a:off x="3806768" y="6705132"/>
            <a:ext cx="1333926" cy="1333925"/>
          </a:xfrm>
          <a:prstGeom prst="rect">
            <a:avLst/>
          </a:prstGeom>
          <a:ln w="12700">
            <a:miter lim="400000"/>
          </a:ln>
        </p:spPr>
      </p:pic>
      <p:pic>
        <p:nvPicPr>
          <p:cNvPr id="184" name="pasted-image.tif"/>
          <p:cNvPicPr/>
          <p:nvPr/>
        </p:nvPicPr>
        <p:blipFill>
          <a:blip r:embed="rId6">
            <a:extLst/>
          </a:blip>
          <a:stretch>
            <a:fillRect/>
          </a:stretch>
        </p:blipFill>
        <p:spPr>
          <a:xfrm>
            <a:off x="5830830" y="6705131"/>
            <a:ext cx="1333926" cy="1333926"/>
          </a:xfrm>
          <a:prstGeom prst="rect">
            <a:avLst/>
          </a:prstGeom>
          <a:ln w="12700">
            <a:miter lim="400000"/>
          </a:ln>
        </p:spPr>
      </p:pic>
      <p:pic>
        <p:nvPicPr>
          <p:cNvPr id="185" name="pasted-image.tif"/>
          <p:cNvPicPr/>
          <p:nvPr/>
        </p:nvPicPr>
        <p:blipFill>
          <a:blip r:embed="rId7">
            <a:extLst/>
          </a:blip>
          <a:stretch>
            <a:fillRect/>
          </a:stretch>
        </p:blipFill>
        <p:spPr>
          <a:xfrm>
            <a:off x="7864107" y="6705131"/>
            <a:ext cx="1333925" cy="1333926"/>
          </a:xfrm>
          <a:prstGeom prst="rect">
            <a:avLst/>
          </a:prstGeom>
          <a:ln w="12700">
            <a:miter lim="400000"/>
          </a:ln>
        </p:spPr>
      </p:pic>
      <p:pic>
        <p:nvPicPr>
          <p:cNvPr id="186" name="pasted-image-filtered.png"/>
          <p:cNvPicPr/>
          <p:nvPr/>
        </p:nvPicPr>
        <p:blipFill>
          <a:blip r:embed="rId8">
            <a:extLst/>
          </a:blip>
          <a:stretch>
            <a:fillRect/>
          </a:stretch>
        </p:blipFill>
        <p:spPr>
          <a:xfrm>
            <a:off x="9605371" y="6652570"/>
            <a:ext cx="1491778" cy="1491778"/>
          </a:xfrm>
          <a:prstGeom prst="rect">
            <a:avLst/>
          </a:prstGeom>
          <a:ln w="12700">
            <a:miter lim="400000"/>
          </a:ln>
        </p:spPr>
      </p:pic>
      <p:sp>
        <p:nvSpPr>
          <p:cNvPr id="187" name="Shape 187"/>
          <p:cNvSpPr/>
          <p:nvPr/>
        </p:nvSpPr>
        <p:spPr>
          <a:xfrm>
            <a:off x="9805375" y="7849747"/>
            <a:ext cx="1085089"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400"/>
              <a:t>Import/</a:t>
            </a:r>
            <a:br>
              <a:rPr sz="2400"/>
            </a:br>
            <a:r>
              <a:rPr sz="2400"/>
              <a:t>Export</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lvl="0">
              <a:defRPr sz="1800"/>
            </a:pPr>
            <a:r>
              <a:rPr sz="8000"/>
              <a:t>AWS: Database</a:t>
            </a:r>
          </a:p>
        </p:txBody>
      </p:sp>
      <p:sp>
        <p:nvSpPr>
          <p:cNvPr id="190" name="Shape 1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91" name="Shape 191"/>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192" name="Shape 192"/>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193" name="Shape 193"/>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194" name="Shape 194"/>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195" name="Shape 195"/>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196" name="Shape 196"/>
          <p:cNvSpPr/>
          <p:nvPr/>
        </p:nvSpPr>
        <p:spPr>
          <a:xfrm>
            <a:off x="8146911"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197" name="Shape 197"/>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198" name="Shape 198"/>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sp>
        <p:nvSpPr>
          <p:cNvPr id="199" name="Shape 199"/>
          <p:cNvSpPr/>
          <p:nvPr/>
        </p:nvSpPr>
        <p:spPr>
          <a:xfrm>
            <a:off x="2973311" y="8121764"/>
            <a:ext cx="7239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RDS</a:t>
            </a:r>
          </a:p>
        </p:txBody>
      </p:sp>
      <p:sp>
        <p:nvSpPr>
          <p:cNvPr id="200" name="Shape 200"/>
          <p:cNvSpPr/>
          <p:nvPr/>
        </p:nvSpPr>
        <p:spPr>
          <a:xfrm>
            <a:off x="5666181" y="8110073"/>
            <a:ext cx="167243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DynamoDB</a:t>
            </a:r>
          </a:p>
        </p:txBody>
      </p:sp>
      <p:sp>
        <p:nvSpPr>
          <p:cNvPr id="201" name="Shape 201"/>
          <p:cNvSpPr/>
          <p:nvPr/>
        </p:nvSpPr>
        <p:spPr>
          <a:xfrm>
            <a:off x="8799335" y="8121764"/>
            <a:ext cx="174040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ElastiCache</a:t>
            </a:r>
          </a:p>
        </p:txBody>
      </p:sp>
      <p:pic>
        <p:nvPicPr>
          <p:cNvPr id="202" name="pasted-image.png"/>
          <p:cNvPicPr/>
          <p:nvPr/>
        </p:nvPicPr>
        <p:blipFill>
          <a:blip r:embed="rId4">
            <a:extLst/>
          </a:blip>
          <a:stretch>
            <a:fillRect/>
          </a:stretch>
        </p:blipFill>
        <p:spPr>
          <a:xfrm>
            <a:off x="2848163" y="6873068"/>
            <a:ext cx="974196" cy="974195"/>
          </a:xfrm>
          <a:prstGeom prst="rect">
            <a:avLst/>
          </a:prstGeom>
          <a:ln w="12700">
            <a:miter lim="400000"/>
          </a:ln>
        </p:spPr>
      </p:pic>
      <p:pic>
        <p:nvPicPr>
          <p:cNvPr id="203" name="15DynDB.png"/>
          <p:cNvPicPr/>
          <p:nvPr/>
        </p:nvPicPr>
        <p:blipFill>
          <a:blip r:embed="rId5">
            <a:extLst/>
          </a:blip>
          <a:stretch>
            <a:fillRect/>
          </a:stretch>
        </p:blipFill>
        <p:spPr>
          <a:xfrm>
            <a:off x="5954064" y="6735953"/>
            <a:ext cx="1096672" cy="1160555"/>
          </a:xfrm>
          <a:prstGeom prst="rect">
            <a:avLst/>
          </a:prstGeom>
          <a:ln w="12700">
            <a:miter lim="400000"/>
          </a:ln>
        </p:spPr>
      </p:pic>
      <p:pic>
        <p:nvPicPr>
          <p:cNvPr id="204" name="pasted-image.tif"/>
          <p:cNvPicPr/>
          <p:nvPr/>
        </p:nvPicPr>
        <p:blipFill>
          <a:blip r:embed="rId6">
            <a:extLst/>
          </a:blip>
          <a:stretch>
            <a:fillRect/>
          </a:stretch>
        </p:blipFill>
        <p:spPr>
          <a:xfrm>
            <a:off x="9182441" y="6738318"/>
            <a:ext cx="974196" cy="1155824"/>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lvl="0">
              <a:defRPr sz="1800"/>
            </a:pPr>
            <a:r>
              <a:rPr sz="8000"/>
              <a:t>AWS: Analytics</a:t>
            </a:r>
          </a:p>
        </p:txBody>
      </p:sp>
      <p:sp>
        <p:nvSpPr>
          <p:cNvPr id="207" name="Shape 2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208" name="Shape 208"/>
          <p:cNvSpPr/>
          <p:nvPr/>
        </p:nvSpPr>
        <p:spPr>
          <a:xfrm>
            <a:off x="1803288" y="2704912"/>
            <a:ext cx="9398224"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209" name="Shape 209"/>
          <p:cNvSpPr/>
          <p:nvPr/>
        </p:nvSpPr>
        <p:spPr>
          <a:xfrm>
            <a:off x="1812632" y="3477405"/>
            <a:ext cx="3045258"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210" name="Shape 210"/>
          <p:cNvSpPr/>
          <p:nvPr/>
        </p:nvSpPr>
        <p:spPr>
          <a:xfrm>
            <a:off x="4979772" y="3477405"/>
            <a:ext cx="621280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211" name="Shape 211"/>
          <p:cNvSpPr/>
          <p:nvPr/>
        </p:nvSpPr>
        <p:spPr>
          <a:xfrm>
            <a:off x="1812632" y="4249899"/>
            <a:ext cx="3045258"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212" name="Shape 212"/>
          <p:cNvSpPr/>
          <p:nvPr/>
        </p:nvSpPr>
        <p:spPr>
          <a:xfrm>
            <a:off x="4979772"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213" name="Shape 213"/>
          <p:cNvSpPr/>
          <p:nvPr/>
        </p:nvSpPr>
        <p:spPr>
          <a:xfrm>
            <a:off x="8146911" y="4249899"/>
            <a:ext cx="3045257"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214" name="Shape 214"/>
          <p:cNvSpPr/>
          <p:nvPr/>
        </p:nvSpPr>
        <p:spPr>
          <a:xfrm>
            <a:off x="1803288" y="5022393"/>
            <a:ext cx="9398224" cy="616572"/>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215" name="Shape 215"/>
          <p:cNvSpPr/>
          <p:nvPr/>
        </p:nvSpPr>
        <p:spPr>
          <a:xfrm>
            <a:off x="1803288" y="5792592"/>
            <a:ext cx="939822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sp>
        <p:nvSpPr>
          <p:cNvPr id="216" name="Shape 216"/>
          <p:cNvSpPr/>
          <p:nvPr/>
        </p:nvSpPr>
        <p:spPr>
          <a:xfrm>
            <a:off x="2786925" y="8121764"/>
            <a:ext cx="109667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Kinesis</a:t>
            </a:r>
          </a:p>
        </p:txBody>
      </p:sp>
      <p:sp>
        <p:nvSpPr>
          <p:cNvPr id="217" name="Shape 217"/>
          <p:cNvSpPr/>
          <p:nvPr/>
        </p:nvSpPr>
        <p:spPr>
          <a:xfrm>
            <a:off x="5564377" y="7931020"/>
            <a:ext cx="1876045"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400"/>
              <a:t>Elastic </a:t>
            </a:r>
            <a:endParaRPr sz="2400"/>
          </a:p>
          <a:p>
            <a:pPr lvl="0">
              <a:defRPr sz="1800"/>
            </a:pPr>
            <a:r>
              <a:rPr sz="2400"/>
              <a:t>Map/Reduce</a:t>
            </a:r>
          </a:p>
        </p:txBody>
      </p:sp>
      <p:sp>
        <p:nvSpPr>
          <p:cNvPr id="218" name="Shape 218"/>
          <p:cNvSpPr/>
          <p:nvPr/>
        </p:nvSpPr>
        <p:spPr>
          <a:xfrm>
            <a:off x="9053386" y="8073849"/>
            <a:ext cx="123230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Redshift</a:t>
            </a:r>
          </a:p>
        </p:txBody>
      </p:sp>
      <p:pic>
        <p:nvPicPr>
          <p:cNvPr id="219" name="pasted-image.png"/>
          <p:cNvPicPr/>
          <p:nvPr/>
        </p:nvPicPr>
        <p:blipFill>
          <a:blip r:embed="rId5">
            <a:extLst/>
          </a:blip>
          <a:stretch>
            <a:fillRect/>
          </a:stretch>
        </p:blipFill>
        <p:spPr>
          <a:xfrm>
            <a:off x="2719107" y="6692596"/>
            <a:ext cx="1232308" cy="1247336"/>
          </a:xfrm>
          <a:prstGeom prst="rect">
            <a:avLst/>
          </a:prstGeom>
          <a:ln w="12700">
            <a:miter lim="400000"/>
          </a:ln>
        </p:spPr>
      </p:pic>
      <p:pic>
        <p:nvPicPr>
          <p:cNvPr id="220" name="pasted-image.png"/>
          <p:cNvPicPr/>
          <p:nvPr/>
        </p:nvPicPr>
        <p:blipFill>
          <a:blip r:embed="rId6">
            <a:extLst/>
          </a:blip>
          <a:stretch>
            <a:fillRect/>
          </a:stretch>
        </p:blipFill>
        <p:spPr>
          <a:xfrm>
            <a:off x="5954064" y="6740512"/>
            <a:ext cx="1096672" cy="1138317"/>
          </a:xfrm>
          <a:prstGeom prst="rect">
            <a:avLst/>
          </a:prstGeom>
          <a:ln w="12700">
            <a:miter lim="400000"/>
          </a:ln>
        </p:spPr>
      </p:pic>
      <p:pic>
        <p:nvPicPr>
          <p:cNvPr id="221" name="pasted-image.png"/>
          <p:cNvPicPr/>
          <p:nvPr/>
        </p:nvPicPr>
        <p:blipFill>
          <a:blip r:embed="rId7">
            <a:extLst/>
          </a:blip>
          <a:stretch>
            <a:fillRect/>
          </a:stretch>
        </p:blipFill>
        <p:spPr>
          <a:xfrm>
            <a:off x="9121204" y="6692596"/>
            <a:ext cx="1096671" cy="1151505"/>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lvl1pPr defTabSz="531622">
              <a:defRPr sz="7280"/>
            </a:lvl1pPr>
          </a:lstStyle>
          <a:p>
            <a:pPr lvl="0">
              <a:defRPr sz="1800"/>
            </a:pPr>
            <a:r>
              <a:rPr sz="7280"/>
              <a:t>AWS: Application Services</a:t>
            </a:r>
          </a:p>
        </p:txBody>
      </p:sp>
      <p:sp>
        <p:nvSpPr>
          <p:cNvPr id="226" name="Shape 22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227" name="Shape 227"/>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228" name="Shape 228"/>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229" name="Shape 229"/>
          <p:cNvSpPr/>
          <p:nvPr/>
        </p:nvSpPr>
        <p:spPr>
          <a:xfrm>
            <a:off x="4979772" y="3477405"/>
            <a:ext cx="621280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230" name="Shape 230"/>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231" name="Shape 231"/>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232" name="Shape 232"/>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233" name="Shape 233"/>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234" name="Shape 234"/>
          <p:cNvSpPr/>
          <p:nvPr/>
        </p:nvSpPr>
        <p:spPr>
          <a:xfrm>
            <a:off x="1803288" y="5792592"/>
            <a:ext cx="939822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sp>
        <p:nvSpPr>
          <p:cNvPr id="235" name="Shape 235"/>
          <p:cNvSpPr/>
          <p:nvPr/>
        </p:nvSpPr>
        <p:spPr>
          <a:xfrm>
            <a:off x="2608200" y="7931020"/>
            <a:ext cx="107442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400"/>
              <a:t>Cloud</a:t>
            </a:r>
            <a:endParaRPr sz="2400"/>
          </a:p>
          <a:p>
            <a:pPr lvl="0">
              <a:defRPr sz="1800"/>
            </a:pPr>
            <a:r>
              <a:rPr sz="2400"/>
              <a:t>Search</a:t>
            </a:r>
          </a:p>
        </p:txBody>
      </p:sp>
      <p:sp>
        <p:nvSpPr>
          <p:cNvPr id="236" name="Shape 236"/>
          <p:cNvSpPr/>
          <p:nvPr/>
        </p:nvSpPr>
        <p:spPr>
          <a:xfrm>
            <a:off x="4176449" y="8073849"/>
            <a:ext cx="74097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SWF</a:t>
            </a:r>
          </a:p>
        </p:txBody>
      </p:sp>
      <p:sp>
        <p:nvSpPr>
          <p:cNvPr id="237" name="Shape 237"/>
          <p:cNvSpPr/>
          <p:nvPr/>
        </p:nvSpPr>
        <p:spPr>
          <a:xfrm>
            <a:off x="9150950" y="7931020"/>
            <a:ext cx="1644702"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400"/>
              <a:t>Elastic</a:t>
            </a:r>
            <a:endParaRPr sz="2400"/>
          </a:p>
          <a:p>
            <a:pPr lvl="0">
              <a:defRPr sz="1800"/>
            </a:pPr>
            <a:r>
              <a:rPr sz="2400"/>
              <a:t>Transcoder</a:t>
            </a:r>
          </a:p>
        </p:txBody>
      </p:sp>
      <p:pic>
        <p:nvPicPr>
          <p:cNvPr id="238" name="pasted-image-enhanced.png"/>
          <p:cNvPicPr/>
          <p:nvPr/>
        </p:nvPicPr>
        <p:blipFill>
          <a:blip r:embed="rId4">
            <a:extLst/>
          </a:blip>
          <a:stretch>
            <a:fillRect/>
          </a:stretch>
        </p:blipFill>
        <p:spPr>
          <a:xfrm>
            <a:off x="2615830" y="6679427"/>
            <a:ext cx="7773140" cy="1124159"/>
          </a:xfrm>
          <a:prstGeom prst="rect">
            <a:avLst/>
          </a:prstGeom>
          <a:ln w="12700">
            <a:miter lim="400000"/>
          </a:ln>
        </p:spPr>
      </p:pic>
      <p:sp>
        <p:nvSpPr>
          <p:cNvPr id="239" name="Shape 239"/>
          <p:cNvSpPr/>
          <p:nvPr/>
        </p:nvSpPr>
        <p:spPr>
          <a:xfrm>
            <a:off x="5533056" y="8073849"/>
            <a:ext cx="7239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SQS</a:t>
            </a:r>
          </a:p>
        </p:txBody>
      </p:sp>
      <p:sp>
        <p:nvSpPr>
          <p:cNvPr id="240" name="Shape 240"/>
          <p:cNvSpPr/>
          <p:nvPr/>
        </p:nvSpPr>
        <p:spPr>
          <a:xfrm>
            <a:off x="6871196" y="8073849"/>
            <a:ext cx="70683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SNS</a:t>
            </a:r>
          </a:p>
        </p:txBody>
      </p:sp>
      <p:sp>
        <p:nvSpPr>
          <p:cNvPr id="241" name="Shape 241"/>
          <p:cNvSpPr/>
          <p:nvPr/>
        </p:nvSpPr>
        <p:spPr>
          <a:xfrm>
            <a:off x="8171085" y="8073849"/>
            <a:ext cx="67299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SES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prstGeom prst="rect">
            <a:avLst/>
          </a:prstGeom>
        </p:spPr>
        <p:txBody>
          <a:bodyPr/>
          <a:lstStyle>
            <a:lvl1pPr defTabSz="531622">
              <a:defRPr sz="7280"/>
            </a:lvl1pPr>
          </a:lstStyle>
          <a:p>
            <a:pPr lvl="0">
              <a:defRPr sz="1800"/>
            </a:pPr>
            <a:r>
              <a:rPr sz="7280"/>
              <a:t>AWS: Application Services</a:t>
            </a:r>
          </a:p>
        </p:txBody>
      </p:sp>
      <p:sp>
        <p:nvSpPr>
          <p:cNvPr id="244" name="Shape 24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245" name="Shape 245"/>
          <p:cNvSpPr/>
          <p:nvPr/>
        </p:nvSpPr>
        <p:spPr>
          <a:xfrm>
            <a:off x="1803288" y="2704912"/>
            <a:ext cx="9398224" cy="616572"/>
          </a:xfrm>
          <a:prstGeom prst="rect">
            <a:avLst/>
          </a:prstGeom>
          <a:blipFill>
            <a:blip r:embed="rId3"/>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246" name="Shape 246"/>
          <p:cNvSpPr/>
          <p:nvPr/>
        </p:nvSpPr>
        <p:spPr>
          <a:xfrm>
            <a:off x="1812632" y="3477405"/>
            <a:ext cx="3045258"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247" name="Shape 247"/>
          <p:cNvSpPr/>
          <p:nvPr/>
        </p:nvSpPr>
        <p:spPr>
          <a:xfrm>
            <a:off x="4979772" y="3477405"/>
            <a:ext cx="6212804"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248" name="Shape 248"/>
          <p:cNvSpPr/>
          <p:nvPr/>
        </p:nvSpPr>
        <p:spPr>
          <a:xfrm>
            <a:off x="1812632" y="4249899"/>
            <a:ext cx="3045258"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249" name="Shape 249"/>
          <p:cNvSpPr/>
          <p:nvPr/>
        </p:nvSpPr>
        <p:spPr>
          <a:xfrm>
            <a:off x="4979772" y="4249899"/>
            <a:ext cx="3045257"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250" name="Shape 250"/>
          <p:cNvSpPr/>
          <p:nvPr/>
        </p:nvSpPr>
        <p:spPr>
          <a:xfrm>
            <a:off x="8146911" y="4249899"/>
            <a:ext cx="3045257"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251" name="Shape 251"/>
          <p:cNvSpPr/>
          <p:nvPr/>
        </p:nvSpPr>
        <p:spPr>
          <a:xfrm>
            <a:off x="1803288" y="5022393"/>
            <a:ext cx="9398224" cy="616572"/>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252" name="Shape 252"/>
          <p:cNvSpPr/>
          <p:nvPr/>
        </p:nvSpPr>
        <p:spPr>
          <a:xfrm>
            <a:off x="1803288" y="5792592"/>
            <a:ext cx="9398224" cy="61657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sp>
        <p:nvSpPr>
          <p:cNvPr id="253" name="Shape 253"/>
          <p:cNvSpPr/>
          <p:nvPr/>
        </p:nvSpPr>
        <p:spPr>
          <a:xfrm>
            <a:off x="1979958" y="7931020"/>
            <a:ext cx="122976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000">
                <a:latin typeface="Helvetica"/>
                <a:ea typeface="Helvetica"/>
                <a:cs typeface="Helvetica"/>
                <a:sym typeface="Helvetica"/>
              </a:rPr>
              <a:t>Elastic</a:t>
            </a:r>
            <a:endParaRPr sz="2000">
              <a:latin typeface="Helvetica"/>
              <a:ea typeface="Helvetica"/>
              <a:cs typeface="Helvetica"/>
              <a:sym typeface="Helvetica"/>
            </a:endParaRPr>
          </a:p>
          <a:p>
            <a:pPr lvl="0">
              <a:defRPr sz="1800"/>
            </a:pPr>
            <a:r>
              <a:rPr sz="2000">
                <a:latin typeface="Helvetica"/>
                <a:ea typeface="Helvetica"/>
                <a:cs typeface="Helvetica"/>
                <a:sym typeface="Helvetica"/>
              </a:rPr>
              <a:t>Beanstalk</a:t>
            </a:r>
          </a:p>
        </p:txBody>
      </p:sp>
      <p:sp>
        <p:nvSpPr>
          <p:cNvPr id="254" name="Shape 254"/>
          <p:cNvSpPr/>
          <p:nvPr/>
        </p:nvSpPr>
        <p:spPr>
          <a:xfrm>
            <a:off x="3478095" y="7953199"/>
            <a:ext cx="91908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000">
                <a:latin typeface="Helvetica"/>
                <a:ea typeface="Helvetica"/>
                <a:cs typeface="Helvetica"/>
                <a:sym typeface="Helvetica"/>
              </a:rPr>
              <a:t>Cloud</a:t>
            </a:r>
            <a:endParaRPr sz="2000">
              <a:latin typeface="Helvetica"/>
              <a:ea typeface="Helvetica"/>
              <a:cs typeface="Helvetica"/>
              <a:sym typeface="Helvetica"/>
            </a:endParaRPr>
          </a:p>
          <a:p>
            <a:pPr lvl="0">
              <a:defRPr sz="1800"/>
            </a:pPr>
            <a:r>
              <a:rPr sz="2000">
                <a:latin typeface="Helvetica"/>
                <a:ea typeface="Helvetica"/>
                <a:cs typeface="Helvetica"/>
                <a:sym typeface="Helvetica"/>
              </a:rPr>
              <a:t>Search</a:t>
            </a:r>
          </a:p>
        </p:txBody>
      </p:sp>
      <p:sp>
        <p:nvSpPr>
          <p:cNvPr id="255" name="Shape 255"/>
          <p:cNvSpPr/>
          <p:nvPr/>
        </p:nvSpPr>
        <p:spPr>
          <a:xfrm>
            <a:off x="8496875" y="8057857"/>
            <a:ext cx="116825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Helvetica"/>
                <a:ea typeface="Helvetica"/>
                <a:cs typeface="Helvetica"/>
                <a:sym typeface="Helvetica"/>
              </a:defRPr>
            </a:lvl1pPr>
          </a:lstStyle>
          <a:p>
            <a:pPr lvl="0">
              <a:defRPr sz="1800"/>
            </a:pPr>
            <a:r>
              <a:rPr sz="2000"/>
              <a:t>OpWorks</a:t>
            </a:r>
          </a:p>
        </p:txBody>
      </p:sp>
      <p:sp>
        <p:nvSpPr>
          <p:cNvPr id="256" name="Shape 256"/>
          <p:cNvSpPr/>
          <p:nvPr/>
        </p:nvSpPr>
        <p:spPr>
          <a:xfrm>
            <a:off x="4690762" y="7976008"/>
            <a:ext cx="101806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000">
                <a:latin typeface="Helvetica"/>
                <a:ea typeface="Helvetica"/>
                <a:cs typeface="Helvetica"/>
                <a:sym typeface="Helvetica"/>
              </a:rPr>
              <a:t>Data</a:t>
            </a:r>
            <a:endParaRPr sz="2000">
              <a:latin typeface="Helvetica"/>
              <a:ea typeface="Helvetica"/>
              <a:cs typeface="Helvetica"/>
              <a:sym typeface="Helvetica"/>
            </a:endParaRPr>
          </a:p>
          <a:p>
            <a:pPr lvl="0">
              <a:defRPr sz="1800"/>
            </a:pPr>
            <a:r>
              <a:rPr sz="2000">
                <a:latin typeface="Helvetica"/>
                <a:ea typeface="Helvetica"/>
                <a:cs typeface="Helvetica"/>
                <a:sym typeface="Helvetica"/>
              </a:rPr>
              <a:t>Pipeline</a:t>
            </a:r>
          </a:p>
        </p:txBody>
      </p:sp>
      <p:sp>
        <p:nvSpPr>
          <p:cNvPr id="257" name="Shape 257"/>
          <p:cNvSpPr/>
          <p:nvPr/>
        </p:nvSpPr>
        <p:spPr>
          <a:xfrm>
            <a:off x="5953966" y="8110073"/>
            <a:ext cx="69287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Helvetica"/>
                <a:ea typeface="Helvetica"/>
                <a:cs typeface="Helvetica"/>
                <a:sym typeface="Helvetica"/>
              </a:defRPr>
            </a:lvl1pPr>
          </a:lstStyle>
          <a:p>
            <a:pPr lvl="0">
              <a:defRPr sz="1800"/>
            </a:pPr>
            <a:r>
              <a:rPr sz="2000"/>
              <a:t>IAMs</a:t>
            </a:r>
          </a:p>
        </p:txBody>
      </p:sp>
      <p:sp>
        <p:nvSpPr>
          <p:cNvPr id="258" name="Shape 258"/>
          <p:cNvSpPr/>
          <p:nvPr/>
        </p:nvSpPr>
        <p:spPr>
          <a:xfrm>
            <a:off x="7014489" y="7931020"/>
            <a:ext cx="125767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000">
                <a:latin typeface="Helvetica"/>
                <a:ea typeface="Helvetica"/>
                <a:cs typeface="Helvetica"/>
                <a:sym typeface="Helvetica"/>
              </a:rPr>
              <a:t>Cloud</a:t>
            </a:r>
            <a:endParaRPr sz="2000">
              <a:latin typeface="Helvetica"/>
              <a:ea typeface="Helvetica"/>
              <a:cs typeface="Helvetica"/>
              <a:sym typeface="Helvetica"/>
            </a:endParaRPr>
          </a:p>
          <a:p>
            <a:pPr lvl="0">
              <a:defRPr sz="1800"/>
            </a:pPr>
            <a:r>
              <a:rPr sz="2000">
                <a:latin typeface="Helvetica"/>
                <a:ea typeface="Helvetica"/>
                <a:cs typeface="Helvetica"/>
                <a:sym typeface="Helvetica"/>
              </a:rPr>
              <a:t>Formation</a:t>
            </a:r>
          </a:p>
        </p:txBody>
      </p:sp>
      <p:pic>
        <p:nvPicPr>
          <p:cNvPr id="259" name="pasted-image.png"/>
          <p:cNvPicPr/>
          <p:nvPr/>
        </p:nvPicPr>
        <p:blipFill>
          <a:blip r:embed="rId5">
            <a:extLst/>
          </a:blip>
          <a:stretch>
            <a:fillRect/>
          </a:stretch>
        </p:blipFill>
        <p:spPr>
          <a:xfrm>
            <a:off x="2149989" y="6640775"/>
            <a:ext cx="8704823" cy="1103623"/>
          </a:xfrm>
          <a:prstGeom prst="rect">
            <a:avLst/>
          </a:prstGeom>
          <a:ln w="12700">
            <a:miter lim="400000"/>
          </a:ln>
        </p:spPr>
      </p:pic>
      <p:sp>
        <p:nvSpPr>
          <p:cNvPr id="260" name="Shape 260"/>
          <p:cNvSpPr/>
          <p:nvPr/>
        </p:nvSpPr>
        <p:spPr>
          <a:xfrm>
            <a:off x="9847417" y="8057857"/>
            <a:ext cx="126251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atin typeface="Helvetica"/>
                <a:ea typeface="Helvetica"/>
                <a:cs typeface="Helvetica"/>
                <a:sym typeface="Helvetica"/>
              </a:defRPr>
            </a:lvl1pPr>
          </a:lstStyle>
          <a:p>
            <a:pPr lvl="0">
              <a:defRPr sz="1800"/>
            </a:pPr>
            <a:r>
              <a:rPr sz="2000"/>
              <a:t>CloudTrail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8000"/>
              <a:t>Topics</a:t>
            </a:r>
          </a:p>
        </p:txBody>
      </p:sp>
      <p:sp>
        <p:nvSpPr>
          <p:cNvPr id="40" name="Shape 40"/>
          <p:cNvSpPr/>
          <p:nvPr>
            <p:ph type="body" idx="1"/>
          </p:nvPr>
        </p:nvSpPr>
        <p:spPr>
          <a:prstGeom prst="rect">
            <a:avLst/>
          </a:prstGeom>
        </p:spPr>
        <p:txBody>
          <a:bodyPr/>
          <a:lstStyle/>
          <a:p>
            <a:pPr lvl="0">
              <a:defRPr sz="1800"/>
            </a:pPr>
            <a:r>
              <a:rPr sz="3600"/>
              <a:t>Overview of Amazon Web Services</a:t>
            </a:r>
            <a:endParaRPr sz="3600"/>
          </a:p>
          <a:p>
            <a:pPr lvl="0">
              <a:defRPr sz="1800"/>
            </a:pPr>
            <a:r>
              <a:rPr sz="3600"/>
              <a:t>AWS Products and Services</a:t>
            </a:r>
            <a:endParaRPr sz="3600"/>
          </a:p>
          <a:p>
            <a:pPr lvl="0">
              <a:defRPr sz="1800"/>
            </a:pPr>
            <a:r>
              <a:rPr sz="3600"/>
              <a:t>Migrating &amp; AWS Pricing</a:t>
            </a:r>
            <a:endParaRPr sz="3600"/>
          </a:p>
          <a:p>
            <a:pPr lvl="0">
              <a:defRPr sz="1800"/>
            </a:pPr>
            <a:r>
              <a:rPr sz="3600"/>
              <a:t>AWS Partner Program &amp; Resources</a:t>
            </a:r>
          </a:p>
        </p:txBody>
      </p:sp>
      <p:sp>
        <p:nvSpPr>
          <p:cNvPr id="41" name="Shape 4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pPr lvl="0">
              <a:defRPr sz="1800"/>
            </a:pPr>
            <a:r>
              <a:rPr sz="8000"/>
              <a:t>AWS Pricing Model</a:t>
            </a:r>
          </a:p>
        </p:txBody>
      </p:sp>
      <p:sp>
        <p:nvSpPr>
          <p:cNvPr id="265" name="Shape 265"/>
          <p:cNvSpPr/>
          <p:nvPr>
            <p:ph type="body" idx="1"/>
          </p:nvPr>
        </p:nvSpPr>
        <p:spPr>
          <a:prstGeom prst="rect">
            <a:avLst/>
          </a:prstGeom>
        </p:spPr>
        <p:txBody>
          <a:bodyPr/>
          <a:lstStyle/>
          <a:p>
            <a:pPr lvl="0" marL="280034" indent="-280034" defTabSz="368045">
              <a:spcBef>
                <a:spcPts val="2600"/>
              </a:spcBef>
              <a:defRPr sz="1800"/>
            </a:pPr>
            <a:r>
              <a:rPr sz="2268"/>
              <a:t>Free Tier :- </a:t>
            </a:r>
            <a:br>
              <a:rPr sz="2268"/>
            </a:br>
            <a:br>
              <a:rPr sz="2268"/>
            </a:br>
            <a:r>
              <a:rPr sz="2268"/>
              <a:t>The AWS Free Tier is designed to enable you to get hands-on experience with AWS at no charge for 12 months after you sign up.</a:t>
            </a:r>
            <a:endParaRPr sz="2268"/>
          </a:p>
          <a:p>
            <a:pPr lvl="0" marL="280034" indent="-280034" defTabSz="368045">
              <a:spcBef>
                <a:spcPts val="2600"/>
              </a:spcBef>
              <a:defRPr sz="1800"/>
            </a:pPr>
            <a:r>
              <a:rPr sz="2268"/>
              <a:t>Pay-as-you-go :- </a:t>
            </a:r>
            <a:br>
              <a:rPr sz="2268"/>
            </a:br>
            <a:br>
              <a:rPr sz="2268"/>
            </a:br>
            <a:r>
              <a:rPr sz="2268"/>
              <a:t>For certain services like Amazon EC2 and Amazon RDS, you can invest in reserved capacity. In that case, you pay a low upfront fee and get a significantly discounted hourly rate, which results in overall savings up to 60% (depending on the type of instance you reserve) over equivalent On-Demand capacity.</a:t>
            </a:r>
            <a:endParaRPr sz="2268"/>
          </a:p>
          <a:p>
            <a:pPr lvl="0" marL="280034" indent="-280034" defTabSz="368045">
              <a:spcBef>
                <a:spcPts val="2600"/>
              </a:spcBef>
              <a:defRPr sz="1800"/>
            </a:pPr>
            <a:r>
              <a:rPr sz="2268"/>
              <a:t>Pay less when you reserve :- </a:t>
            </a:r>
            <a:br>
              <a:rPr sz="2268"/>
            </a:br>
            <a:br>
              <a:rPr sz="2268"/>
            </a:br>
            <a:r>
              <a:rPr sz="2268"/>
              <a:t>For certain services like Amazon EC2 and Amazon RDS, you can invest in reserved capacity. In that case, you pay a low upfront fee and get a significantly discounted hourly rate, which results in overall savings up to 60% (depending on the type of instance you reserve) over equivalent On-Demand capacity.</a:t>
            </a:r>
          </a:p>
        </p:txBody>
      </p:sp>
      <p:sp>
        <p:nvSpPr>
          <p:cNvPr id="266" name="Shape 26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lvl1pPr>
              <a:defRPr sz="6600"/>
            </a:lvl1pPr>
          </a:lstStyle>
          <a:p>
            <a:pPr lvl="0">
              <a:defRPr sz="1800"/>
            </a:pPr>
            <a:r>
              <a:rPr sz="6600"/>
              <a:t>AWS Free Tier</a:t>
            </a:r>
          </a:p>
        </p:txBody>
      </p:sp>
      <p:sp>
        <p:nvSpPr>
          <p:cNvPr id="269" name="Shape 269"/>
          <p:cNvSpPr/>
          <p:nvPr>
            <p:ph type="body" idx="1"/>
          </p:nvPr>
        </p:nvSpPr>
        <p:spPr>
          <a:xfrm>
            <a:off x="952500" y="2603500"/>
            <a:ext cx="11099800" cy="1896396"/>
          </a:xfrm>
          <a:prstGeom prst="rect">
            <a:avLst/>
          </a:prstGeom>
        </p:spPr>
        <p:txBody>
          <a:bodyPr/>
          <a:lstStyle/>
          <a:p>
            <a:pPr lvl="0" marL="293370" indent="-293370" defTabSz="385572">
              <a:spcBef>
                <a:spcPts val="2700"/>
              </a:spcBef>
              <a:defRPr sz="1800"/>
            </a:pPr>
            <a:r>
              <a:rPr sz="2376"/>
              <a:t>The AWS Free Tier is designed to enable you to get hands-on experience with AWS at no charge for 12 months after you sign up.</a:t>
            </a:r>
            <a:endParaRPr sz="2376"/>
          </a:p>
          <a:p>
            <a:pPr lvl="0" marL="293370" indent="-293370" defTabSz="385572">
              <a:spcBef>
                <a:spcPts val="2700"/>
              </a:spcBef>
              <a:defRPr sz="1800"/>
            </a:pPr>
            <a:r>
              <a:rPr sz="2376"/>
              <a:t>After creating your AWS account you can use any of the 20 products and services, listed below, for free within certain usage limits.</a:t>
            </a:r>
          </a:p>
        </p:txBody>
      </p:sp>
      <p:sp>
        <p:nvSpPr>
          <p:cNvPr id="270" name="Shape 27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271" name="Shape 271"/>
          <p:cNvSpPr/>
          <p:nvPr/>
        </p:nvSpPr>
        <p:spPr>
          <a:xfrm>
            <a:off x="997142" y="5925980"/>
            <a:ext cx="54612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EC2</a:t>
            </a:r>
          </a:p>
        </p:txBody>
      </p:sp>
      <p:sp>
        <p:nvSpPr>
          <p:cNvPr id="272" name="Shape 272"/>
          <p:cNvSpPr/>
          <p:nvPr/>
        </p:nvSpPr>
        <p:spPr>
          <a:xfrm>
            <a:off x="2119418" y="5917893"/>
            <a:ext cx="381077"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S3</a:t>
            </a:r>
          </a:p>
        </p:txBody>
      </p:sp>
      <p:sp>
        <p:nvSpPr>
          <p:cNvPr id="273" name="Shape 273"/>
          <p:cNvSpPr/>
          <p:nvPr/>
        </p:nvSpPr>
        <p:spPr>
          <a:xfrm>
            <a:off x="2839952" y="5908528"/>
            <a:ext cx="96537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Lambda</a:t>
            </a:r>
          </a:p>
        </p:txBody>
      </p:sp>
      <p:pic>
        <p:nvPicPr>
          <p:cNvPr id="274" name="icon_key-management-service.png"/>
          <p:cNvPicPr/>
          <p:nvPr/>
        </p:nvPicPr>
        <p:blipFill>
          <a:blip r:embed="rId2">
            <a:extLst/>
          </a:blip>
          <a:stretch>
            <a:fillRect/>
          </a:stretch>
        </p:blipFill>
        <p:spPr>
          <a:xfrm>
            <a:off x="4186142" y="5030385"/>
            <a:ext cx="594107" cy="594107"/>
          </a:xfrm>
          <a:prstGeom prst="rect">
            <a:avLst/>
          </a:prstGeom>
          <a:ln w="12700">
            <a:miter lim="400000"/>
          </a:ln>
        </p:spPr>
      </p:pic>
      <p:pic>
        <p:nvPicPr>
          <p:cNvPr id="275" name="aws-icons_06_amazon-ec2.png"/>
          <p:cNvPicPr/>
          <p:nvPr/>
        </p:nvPicPr>
        <p:blipFill>
          <a:blip r:embed="rId3">
            <a:extLst/>
          </a:blip>
          <a:stretch>
            <a:fillRect/>
          </a:stretch>
        </p:blipFill>
        <p:spPr>
          <a:xfrm>
            <a:off x="914671" y="4973064"/>
            <a:ext cx="698501" cy="698501"/>
          </a:xfrm>
          <a:prstGeom prst="rect">
            <a:avLst/>
          </a:prstGeom>
          <a:ln w="12700">
            <a:miter lim="400000"/>
          </a:ln>
        </p:spPr>
      </p:pic>
      <p:pic>
        <p:nvPicPr>
          <p:cNvPr id="276" name="aws_lambda_free_tier.png"/>
          <p:cNvPicPr/>
          <p:nvPr/>
        </p:nvPicPr>
        <p:blipFill>
          <a:blip r:embed="rId4">
            <a:extLst/>
          </a:blip>
          <a:stretch>
            <a:fillRect/>
          </a:stretch>
        </p:blipFill>
        <p:spPr>
          <a:xfrm>
            <a:off x="2998857" y="4982984"/>
            <a:ext cx="646304" cy="646304"/>
          </a:xfrm>
          <a:prstGeom prst="rect">
            <a:avLst/>
          </a:prstGeom>
          <a:ln w="12700">
            <a:miter lim="400000"/>
          </a:ln>
        </p:spPr>
      </p:pic>
      <p:pic>
        <p:nvPicPr>
          <p:cNvPr id="277" name="aws-icons_15_amazon-s3.png"/>
          <p:cNvPicPr/>
          <p:nvPr/>
        </p:nvPicPr>
        <p:blipFill>
          <a:blip r:embed="rId5">
            <a:extLst/>
          </a:blip>
          <a:stretch>
            <a:fillRect/>
          </a:stretch>
        </p:blipFill>
        <p:spPr>
          <a:xfrm>
            <a:off x="1954422" y="4960599"/>
            <a:ext cx="698501" cy="698501"/>
          </a:xfrm>
          <a:prstGeom prst="rect">
            <a:avLst/>
          </a:prstGeom>
          <a:ln w="12700">
            <a:miter lim="400000"/>
          </a:ln>
        </p:spPr>
      </p:pic>
      <p:sp>
        <p:nvSpPr>
          <p:cNvPr id="278" name="Shape 278"/>
          <p:cNvSpPr/>
          <p:nvPr/>
        </p:nvSpPr>
        <p:spPr>
          <a:xfrm>
            <a:off x="3994106" y="5899354"/>
            <a:ext cx="978180"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AMI Key</a:t>
            </a:r>
          </a:p>
        </p:txBody>
      </p:sp>
      <p:pic>
        <p:nvPicPr>
          <p:cNvPr id="279" name="SimpleIcon_Cognito.png"/>
          <p:cNvPicPr/>
          <p:nvPr/>
        </p:nvPicPr>
        <p:blipFill>
          <a:blip r:embed="rId6">
            <a:extLst/>
          </a:blip>
          <a:stretch>
            <a:fillRect/>
          </a:stretch>
        </p:blipFill>
        <p:spPr>
          <a:xfrm>
            <a:off x="5302836" y="5030385"/>
            <a:ext cx="631079" cy="631079"/>
          </a:xfrm>
          <a:prstGeom prst="rect">
            <a:avLst/>
          </a:prstGeom>
          <a:ln w="12700">
            <a:miter lim="400000"/>
          </a:ln>
        </p:spPr>
      </p:pic>
      <p:sp>
        <p:nvSpPr>
          <p:cNvPr id="280" name="Shape 280"/>
          <p:cNvSpPr/>
          <p:nvPr/>
        </p:nvSpPr>
        <p:spPr>
          <a:xfrm>
            <a:off x="5161060" y="5917840"/>
            <a:ext cx="914630"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Cognito</a:t>
            </a:r>
          </a:p>
        </p:txBody>
      </p:sp>
      <p:pic>
        <p:nvPicPr>
          <p:cNvPr id="281" name="aws-icons_06_amazon-appstream.png"/>
          <p:cNvPicPr/>
          <p:nvPr/>
        </p:nvPicPr>
        <p:blipFill>
          <a:blip r:embed="rId7">
            <a:extLst/>
          </a:blip>
          <a:stretch>
            <a:fillRect/>
          </a:stretch>
        </p:blipFill>
        <p:spPr>
          <a:xfrm>
            <a:off x="6488963" y="5015724"/>
            <a:ext cx="660401" cy="660401"/>
          </a:xfrm>
          <a:prstGeom prst="rect">
            <a:avLst/>
          </a:prstGeom>
          <a:ln w="12700">
            <a:miter lim="400000"/>
          </a:ln>
        </p:spPr>
      </p:pic>
      <p:sp>
        <p:nvSpPr>
          <p:cNvPr id="282" name="Shape 282"/>
          <p:cNvSpPr/>
          <p:nvPr/>
        </p:nvSpPr>
        <p:spPr>
          <a:xfrm>
            <a:off x="6296926" y="5902087"/>
            <a:ext cx="124061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Appstream</a:t>
            </a:r>
          </a:p>
        </p:txBody>
      </p:sp>
      <p:pic>
        <p:nvPicPr>
          <p:cNvPr id="283" name="trusted_advisor.png"/>
          <p:cNvPicPr/>
          <p:nvPr/>
        </p:nvPicPr>
        <p:blipFill>
          <a:blip r:embed="rId8">
            <a:extLst/>
          </a:blip>
          <a:stretch>
            <a:fillRect/>
          </a:stretch>
        </p:blipFill>
        <p:spPr>
          <a:xfrm>
            <a:off x="7752740" y="5015724"/>
            <a:ext cx="571501" cy="685801"/>
          </a:xfrm>
          <a:prstGeom prst="rect">
            <a:avLst/>
          </a:prstGeom>
          <a:ln w="12700">
            <a:miter lim="400000"/>
          </a:ln>
        </p:spPr>
      </p:pic>
      <p:sp>
        <p:nvSpPr>
          <p:cNvPr id="284" name="Shape 284"/>
          <p:cNvSpPr/>
          <p:nvPr/>
        </p:nvSpPr>
        <p:spPr>
          <a:xfrm>
            <a:off x="7591589" y="5816739"/>
            <a:ext cx="8974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600"/>
              <a:t>Trusted </a:t>
            </a:r>
            <a:endParaRPr sz="1600"/>
          </a:p>
          <a:p>
            <a:pPr lvl="0">
              <a:defRPr sz="1800"/>
            </a:pPr>
            <a:r>
              <a:rPr sz="1600"/>
              <a:t>Advisor</a:t>
            </a:r>
          </a:p>
        </p:txBody>
      </p:sp>
      <p:pic>
        <p:nvPicPr>
          <p:cNvPr id="285" name="aws-icons_10_amazon-dynamodb.png"/>
          <p:cNvPicPr/>
          <p:nvPr/>
        </p:nvPicPr>
        <p:blipFill>
          <a:blip r:embed="rId9">
            <a:extLst/>
          </a:blip>
          <a:stretch>
            <a:fillRect/>
          </a:stretch>
        </p:blipFill>
        <p:spPr>
          <a:xfrm>
            <a:off x="8864412" y="5015724"/>
            <a:ext cx="660401" cy="660401"/>
          </a:xfrm>
          <a:prstGeom prst="rect">
            <a:avLst/>
          </a:prstGeom>
          <a:ln w="12700">
            <a:miter lim="400000"/>
          </a:ln>
        </p:spPr>
      </p:pic>
      <p:sp>
        <p:nvSpPr>
          <p:cNvPr id="286" name="Shape 286"/>
          <p:cNvSpPr/>
          <p:nvPr/>
        </p:nvSpPr>
        <p:spPr>
          <a:xfrm>
            <a:off x="8585622" y="5911019"/>
            <a:ext cx="121798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lvl1pPr>
          </a:lstStyle>
          <a:p>
            <a:pPr lvl="0">
              <a:defRPr sz="1800"/>
            </a:pPr>
            <a:r>
              <a:rPr sz="1700"/>
              <a:t>DynamoDB</a:t>
            </a:r>
          </a:p>
        </p:txBody>
      </p:sp>
      <p:pic>
        <p:nvPicPr>
          <p:cNvPr id="287" name="aws-icons_13_amazon-cloudfront.png"/>
          <p:cNvPicPr/>
          <p:nvPr/>
        </p:nvPicPr>
        <p:blipFill>
          <a:blip r:embed="rId10">
            <a:extLst/>
          </a:blip>
          <a:stretch>
            <a:fillRect/>
          </a:stretch>
        </p:blipFill>
        <p:spPr>
          <a:xfrm>
            <a:off x="10026686" y="4960599"/>
            <a:ext cx="762001" cy="762001"/>
          </a:xfrm>
          <a:prstGeom prst="rect">
            <a:avLst/>
          </a:prstGeom>
          <a:ln w="12700">
            <a:miter lim="400000"/>
          </a:ln>
        </p:spPr>
      </p:pic>
      <p:sp>
        <p:nvSpPr>
          <p:cNvPr id="288" name="Shape 288"/>
          <p:cNvSpPr/>
          <p:nvPr/>
        </p:nvSpPr>
        <p:spPr>
          <a:xfrm>
            <a:off x="9787266" y="5897715"/>
            <a:ext cx="124084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CloudFront</a:t>
            </a:r>
          </a:p>
        </p:txBody>
      </p:sp>
      <p:pic>
        <p:nvPicPr>
          <p:cNvPr id="289" name="aws-icons_09_amazon-rds.png"/>
          <p:cNvPicPr/>
          <p:nvPr/>
        </p:nvPicPr>
        <p:blipFill>
          <a:blip r:embed="rId11">
            <a:extLst/>
          </a:blip>
          <a:stretch>
            <a:fillRect/>
          </a:stretch>
        </p:blipFill>
        <p:spPr>
          <a:xfrm>
            <a:off x="966230" y="6741743"/>
            <a:ext cx="631080" cy="631079"/>
          </a:xfrm>
          <a:prstGeom prst="rect">
            <a:avLst/>
          </a:prstGeom>
          <a:ln w="12700">
            <a:miter lim="400000"/>
          </a:ln>
        </p:spPr>
      </p:pic>
      <p:sp>
        <p:nvSpPr>
          <p:cNvPr id="290" name="Shape 290"/>
          <p:cNvSpPr/>
          <p:nvPr/>
        </p:nvSpPr>
        <p:spPr>
          <a:xfrm>
            <a:off x="996020" y="7540298"/>
            <a:ext cx="57150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RDS</a:t>
            </a:r>
          </a:p>
        </p:txBody>
      </p:sp>
      <p:pic>
        <p:nvPicPr>
          <p:cNvPr id="291" name="SimpleIcon_MobileAnalytics.png"/>
          <p:cNvPicPr/>
          <p:nvPr/>
        </p:nvPicPr>
        <p:blipFill>
          <a:blip r:embed="rId12">
            <a:extLst/>
          </a:blip>
          <a:stretch>
            <a:fillRect/>
          </a:stretch>
        </p:blipFill>
        <p:spPr>
          <a:xfrm>
            <a:off x="2017956" y="6718996"/>
            <a:ext cx="660401" cy="660401"/>
          </a:xfrm>
          <a:prstGeom prst="rect">
            <a:avLst/>
          </a:prstGeom>
          <a:ln w="12700">
            <a:miter lim="400000"/>
          </a:ln>
        </p:spPr>
      </p:pic>
      <p:sp>
        <p:nvSpPr>
          <p:cNvPr id="292" name="Shape 292"/>
          <p:cNvSpPr/>
          <p:nvPr/>
        </p:nvSpPr>
        <p:spPr>
          <a:xfrm>
            <a:off x="1827290" y="7379779"/>
            <a:ext cx="1041732"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t>Mobile </a:t>
            </a:r>
          </a:p>
          <a:p>
            <a:pPr lvl="0">
              <a:defRPr sz="1800"/>
            </a:pPr>
            <a:r>
              <a:t>Analytics</a:t>
            </a:r>
          </a:p>
        </p:txBody>
      </p:sp>
      <p:pic>
        <p:nvPicPr>
          <p:cNvPr id="293" name="aws-icons_14_amazon-ebs.png"/>
          <p:cNvPicPr/>
          <p:nvPr/>
        </p:nvPicPr>
        <p:blipFill>
          <a:blip r:embed="rId13">
            <a:extLst/>
          </a:blip>
          <a:stretch>
            <a:fillRect/>
          </a:stretch>
        </p:blipFill>
        <p:spPr>
          <a:xfrm>
            <a:off x="3075090" y="6754081"/>
            <a:ext cx="571501" cy="571501"/>
          </a:xfrm>
          <a:prstGeom prst="rect">
            <a:avLst/>
          </a:prstGeom>
          <a:ln w="12700">
            <a:miter lim="400000"/>
          </a:ln>
        </p:spPr>
      </p:pic>
      <p:sp>
        <p:nvSpPr>
          <p:cNvPr id="294" name="Shape 294"/>
          <p:cNvSpPr/>
          <p:nvPr/>
        </p:nvSpPr>
        <p:spPr>
          <a:xfrm>
            <a:off x="3087778" y="7522847"/>
            <a:ext cx="54612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EBS</a:t>
            </a:r>
          </a:p>
        </p:txBody>
      </p:sp>
      <p:pic>
        <p:nvPicPr>
          <p:cNvPr id="295" name="aws-icons_08_amazon-elasticache.png"/>
          <p:cNvPicPr/>
          <p:nvPr/>
        </p:nvPicPr>
        <p:blipFill>
          <a:blip r:embed="rId14">
            <a:extLst/>
          </a:blip>
          <a:stretch>
            <a:fillRect/>
          </a:stretch>
        </p:blipFill>
        <p:spPr>
          <a:xfrm>
            <a:off x="4229295" y="6760281"/>
            <a:ext cx="584201" cy="584201"/>
          </a:xfrm>
          <a:prstGeom prst="rect">
            <a:avLst/>
          </a:prstGeom>
          <a:ln w="12700">
            <a:miter lim="400000"/>
          </a:ln>
        </p:spPr>
      </p:pic>
      <p:sp>
        <p:nvSpPr>
          <p:cNvPr id="296" name="Shape 296"/>
          <p:cNvSpPr/>
          <p:nvPr/>
        </p:nvSpPr>
        <p:spPr>
          <a:xfrm>
            <a:off x="3854454" y="7522847"/>
            <a:ext cx="13338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ElastiCache</a:t>
            </a:r>
          </a:p>
        </p:txBody>
      </p:sp>
      <p:pic>
        <p:nvPicPr>
          <p:cNvPr id="297" name="aws-icons_07_amazon-elb.png"/>
          <p:cNvPicPr/>
          <p:nvPr/>
        </p:nvPicPr>
        <p:blipFill>
          <a:blip r:embed="rId15">
            <a:extLst/>
          </a:blip>
          <a:stretch>
            <a:fillRect/>
          </a:stretch>
        </p:blipFill>
        <p:spPr>
          <a:xfrm>
            <a:off x="5396199" y="6755328"/>
            <a:ext cx="594107" cy="594107"/>
          </a:xfrm>
          <a:prstGeom prst="rect">
            <a:avLst/>
          </a:prstGeom>
          <a:ln w="12700">
            <a:miter lim="400000"/>
          </a:ln>
        </p:spPr>
      </p:pic>
      <p:sp>
        <p:nvSpPr>
          <p:cNvPr id="298" name="Shape 298"/>
          <p:cNvSpPr/>
          <p:nvPr/>
        </p:nvSpPr>
        <p:spPr>
          <a:xfrm>
            <a:off x="5423253" y="7522847"/>
            <a:ext cx="53355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ELB</a:t>
            </a:r>
          </a:p>
        </p:txBody>
      </p:sp>
      <p:pic>
        <p:nvPicPr>
          <p:cNvPr id="299" name="aws-icons_12_amazon-cloudwatch.png"/>
          <p:cNvPicPr/>
          <p:nvPr/>
        </p:nvPicPr>
        <p:blipFill>
          <a:blip r:embed="rId16">
            <a:extLst/>
          </a:blip>
          <a:stretch>
            <a:fillRect/>
          </a:stretch>
        </p:blipFill>
        <p:spPr>
          <a:xfrm>
            <a:off x="6534211" y="6729230"/>
            <a:ext cx="646304" cy="646304"/>
          </a:xfrm>
          <a:prstGeom prst="rect">
            <a:avLst/>
          </a:prstGeom>
          <a:ln w="12700">
            <a:miter lim="400000"/>
          </a:ln>
        </p:spPr>
      </p:pic>
      <p:sp>
        <p:nvSpPr>
          <p:cNvPr id="300" name="Shape 300"/>
          <p:cNvSpPr/>
          <p:nvPr/>
        </p:nvSpPr>
        <p:spPr>
          <a:xfrm>
            <a:off x="6175563" y="7510114"/>
            <a:ext cx="1363600"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CloudWatch</a:t>
            </a:r>
          </a:p>
        </p:txBody>
      </p:sp>
      <p:pic>
        <p:nvPicPr>
          <p:cNvPr id="301" name="aws-icons_04_amazon-sqs.png"/>
          <p:cNvPicPr/>
          <p:nvPr/>
        </p:nvPicPr>
        <p:blipFill>
          <a:blip r:embed="rId17">
            <a:extLst/>
          </a:blip>
          <a:stretch>
            <a:fillRect/>
          </a:stretch>
        </p:blipFill>
        <p:spPr>
          <a:xfrm>
            <a:off x="7772748" y="6709631"/>
            <a:ext cx="631079" cy="631079"/>
          </a:xfrm>
          <a:prstGeom prst="rect">
            <a:avLst/>
          </a:prstGeom>
          <a:ln w="12700">
            <a:miter lim="400000"/>
          </a:ln>
        </p:spPr>
      </p:pic>
      <p:sp>
        <p:nvSpPr>
          <p:cNvPr id="302" name="Shape 302"/>
          <p:cNvSpPr/>
          <p:nvPr/>
        </p:nvSpPr>
        <p:spPr>
          <a:xfrm>
            <a:off x="7808728" y="7522847"/>
            <a:ext cx="57150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SQS</a:t>
            </a:r>
          </a:p>
        </p:txBody>
      </p:sp>
      <p:pic>
        <p:nvPicPr>
          <p:cNvPr id="303" name="SimpleIcon_SNS.png"/>
          <p:cNvPicPr/>
          <p:nvPr/>
        </p:nvPicPr>
        <p:blipFill>
          <a:blip r:embed="rId18">
            <a:extLst/>
          </a:blip>
          <a:stretch>
            <a:fillRect/>
          </a:stretch>
        </p:blipFill>
        <p:spPr>
          <a:xfrm>
            <a:off x="8902611" y="6721974"/>
            <a:ext cx="660401" cy="660401"/>
          </a:xfrm>
          <a:prstGeom prst="rect">
            <a:avLst/>
          </a:prstGeom>
          <a:ln w="12700">
            <a:miter lim="400000"/>
          </a:ln>
        </p:spPr>
      </p:pic>
      <p:sp>
        <p:nvSpPr>
          <p:cNvPr id="304" name="Shape 304"/>
          <p:cNvSpPr/>
          <p:nvPr/>
        </p:nvSpPr>
        <p:spPr>
          <a:xfrm>
            <a:off x="8953462" y="7497414"/>
            <a:ext cx="55869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SNS</a:t>
            </a:r>
          </a:p>
        </p:txBody>
      </p:sp>
      <p:pic>
        <p:nvPicPr>
          <p:cNvPr id="305" name="aws-icons_05_amazon-swf.png"/>
          <p:cNvPicPr/>
          <p:nvPr/>
        </p:nvPicPr>
        <p:blipFill>
          <a:blip r:embed="rId19">
            <a:extLst/>
          </a:blip>
          <a:stretch>
            <a:fillRect/>
          </a:stretch>
        </p:blipFill>
        <p:spPr>
          <a:xfrm>
            <a:off x="10153786" y="6772774"/>
            <a:ext cx="584201" cy="584201"/>
          </a:xfrm>
          <a:prstGeom prst="rect">
            <a:avLst/>
          </a:prstGeom>
          <a:ln w="12700">
            <a:miter lim="400000"/>
          </a:ln>
        </p:spPr>
      </p:pic>
      <p:sp>
        <p:nvSpPr>
          <p:cNvPr id="306" name="Shape 306"/>
          <p:cNvSpPr/>
          <p:nvPr/>
        </p:nvSpPr>
        <p:spPr>
          <a:xfrm>
            <a:off x="10153735" y="7510114"/>
            <a:ext cx="58430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SWF</a:t>
            </a:r>
          </a:p>
        </p:txBody>
      </p:sp>
      <p:pic>
        <p:nvPicPr>
          <p:cNvPr id="307" name="aws-icons_11_amazon-data-pipeline.png"/>
          <p:cNvPicPr/>
          <p:nvPr/>
        </p:nvPicPr>
        <p:blipFill>
          <a:blip r:embed="rId20">
            <a:extLst/>
          </a:blip>
          <a:stretch>
            <a:fillRect/>
          </a:stretch>
        </p:blipFill>
        <p:spPr>
          <a:xfrm>
            <a:off x="11245528" y="4920762"/>
            <a:ext cx="762001" cy="762001"/>
          </a:xfrm>
          <a:prstGeom prst="rect">
            <a:avLst/>
          </a:prstGeom>
          <a:ln w="12700">
            <a:miter lim="400000"/>
          </a:ln>
        </p:spPr>
      </p:pic>
      <p:pic>
        <p:nvPicPr>
          <p:cNvPr id="308" name="aws-icons_02_amazon-ses.png"/>
          <p:cNvPicPr/>
          <p:nvPr/>
        </p:nvPicPr>
        <p:blipFill>
          <a:blip r:embed="rId21">
            <a:extLst/>
          </a:blip>
          <a:stretch>
            <a:fillRect/>
          </a:stretch>
        </p:blipFill>
        <p:spPr>
          <a:xfrm>
            <a:off x="11283727" y="6743555"/>
            <a:ext cx="594107" cy="594107"/>
          </a:xfrm>
          <a:prstGeom prst="rect">
            <a:avLst/>
          </a:prstGeom>
          <a:ln w="12700">
            <a:miter lim="400000"/>
          </a:ln>
        </p:spPr>
      </p:pic>
      <p:sp>
        <p:nvSpPr>
          <p:cNvPr id="309" name="Shape 309"/>
          <p:cNvSpPr/>
          <p:nvPr/>
        </p:nvSpPr>
        <p:spPr>
          <a:xfrm>
            <a:off x="11162927" y="5761115"/>
            <a:ext cx="927203"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t>Data</a:t>
            </a:r>
          </a:p>
          <a:p>
            <a:pPr lvl="0">
              <a:defRPr sz="1800"/>
            </a:pPr>
            <a:r>
              <a:t>Pipeline</a:t>
            </a:r>
          </a:p>
        </p:txBody>
      </p:sp>
      <p:sp>
        <p:nvSpPr>
          <p:cNvPr id="310" name="Shape 310"/>
          <p:cNvSpPr/>
          <p:nvPr/>
        </p:nvSpPr>
        <p:spPr>
          <a:xfrm>
            <a:off x="11405100" y="7497414"/>
            <a:ext cx="53332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SES</a:t>
            </a:r>
          </a:p>
        </p:txBody>
      </p:sp>
      <p:sp>
        <p:nvSpPr>
          <p:cNvPr id="311" name="Shape 311"/>
          <p:cNvSpPr/>
          <p:nvPr/>
        </p:nvSpPr>
        <p:spPr>
          <a:xfrm>
            <a:off x="1008469" y="8480272"/>
            <a:ext cx="511363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i="1" sz="1600"/>
              <a:t>Goto </a:t>
            </a:r>
            <a:r>
              <a:rPr i="1" sz="1600" u="sng">
                <a:hlinkClick r:id="rId22" invalidUrl="" action="" tgtFrame="" tooltip="" history="1" highlightClick="0" endSnd="0"/>
              </a:rPr>
              <a:t>http://aws.amazon.com/free/</a:t>
            </a:r>
            <a:r>
              <a:rPr i="1" sz="1600"/>
              <a:t> for more information.</a:t>
            </a:r>
          </a:p>
        </p:txBody>
      </p:sp>
      <p:sp>
        <p:nvSpPr>
          <p:cNvPr id="312" name="Shape 312"/>
          <p:cNvSpPr/>
          <p:nvPr/>
        </p:nvSpPr>
        <p:spPr>
          <a:xfrm>
            <a:off x="9962920" y="8499322"/>
            <a:ext cx="1940637" cy="30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1300"/>
            </a:lvl1pPr>
          </a:lstStyle>
          <a:p>
            <a:pPr lvl="0">
              <a:defRPr i="0" sz="1800"/>
            </a:pPr>
            <a:r>
              <a:rPr i="1" sz="1300"/>
              <a:t>last update Jan 20, 2015</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prstGeom prst="rect">
            <a:avLst/>
          </a:prstGeom>
        </p:spPr>
        <p:txBody>
          <a:bodyPr/>
          <a:lstStyle>
            <a:lvl1pPr>
              <a:defRPr sz="6100"/>
            </a:lvl1pPr>
          </a:lstStyle>
          <a:p>
            <a:pPr lvl="0">
              <a:defRPr sz="1800"/>
            </a:pPr>
            <a:r>
              <a:rPr sz="6100"/>
              <a:t>Amazon Partner Network (APN)</a:t>
            </a:r>
          </a:p>
        </p:txBody>
      </p:sp>
      <p:sp>
        <p:nvSpPr>
          <p:cNvPr id="315" name="Shape 315"/>
          <p:cNvSpPr/>
          <p:nvPr>
            <p:ph type="body" idx="1"/>
          </p:nvPr>
        </p:nvSpPr>
        <p:spPr>
          <a:xfrm>
            <a:off x="952500" y="2603500"/>
            <a:ext cx="11099800" cy="5802093"/>
          </a:xfrm>
          <a:prstGeom prst="rect">
            <a:avLst/>
          </a:prstGeom>
        </p:spPr>
        <p:txBody>
          <a:bodyPr/>
          <a:lstStyle/>
          <a:p>
            <a:pPr lvl="0" marL="280034" indent="-280034" defTabSz="368045">
              <a:spcBef>
                <a:spcPts val="2600"/>
              </a:spcBef>
              <a:defRPr sz="1800"/>
            </a:pPr>
            <a:r>
              <a:rPr sz="2268"/>
              <a:t>The AWS Partner Network (APN) is the global partner program for AWS. It is focused on helping partners build a successful AWS-based business by providing great business, technical, marketing, and GTM support.</a:t>
            </a:r>
            <a:endParaRPr sz="2268"/>
          </a:p>
          <a:p>
            <a:pPr lvl="0" marL="280034" indent="-280034" defTabSz="368045">
              <a:spcBef>
                <a:spcPts val="2600"/>
              </a:spcBef>
              <a:defRPr sz="1800"/>
            </a:pPr>
            <a:r>
              <a:rPr sz="2268"/>
              <a:t>APN Consulting Partners :- </a:t>
            </a:r>
            <a:br>
              <a:rPr sz="2268"/>
            </a:br>
            <a:br>
              <a:rPr sz="2268"/>
            </a:br>
            <a:r>
              <a:rPr sz="2268"/>
              <a:t>APN Consulting Partners are </a:t>
            </a:r>
            <a:r>
              <a:rPr sz="2268">
                <a:solidFill>
                  <a:srgbClr val="C82506"/>
                </a:solidFill>
                <a:latin typeface="Helvetica"/>
                <a:ea typeface="Helvetica"/>
                <a:cs typeface="Helvetica"/>
                <a:sym typeface="Helvetica"/>
              </a:rPr>
              <a:t>professional services</a:t>
            </a:r>
            <a:r>
              <a:rPr sz="2268"/>
              <a:t> firms that help customers design, architect, build, migrate, and manage their workloads and applications on AWS. Consulting Partners include System Integrators, Strategic Consultancies, Agencies, Managed Service Providers, and Value-Added Resellers.</a:t>
            </a:r>
            <a:endParaRPr sz="2268"/>
          </a:p>
          <a:p>
            <a:pPr lvl="0" marL="280034" indent="-280034" defTabSz="368045">
              <a:spcBef>
                <a:spcPts val="2600"/>
              </a:spcBef>
              <a:defRPr sz="1800"/>
            </a:pPr>
            <a:r>
              <a:rPr sz="2268"/>
              <a:t>APN Technology Partners :- </a:t>
            </a:r>
            <a:br>
              <a:rPr sz="2268"/>
            </a:br>
            <a:br>
              <a:rPr sz="2268"/>
            </a:br>
            <a:r>
              <a:rPr sz="2268"/>
              <a:t>APN Technology Partners provide software solutions that are either </a:t>
            </a:r>
            <a:r>
              <a:rPr sz="2268">
                <a:solidFill>
                  <a:srgbClr val="C82506"/>
                </a:solidFill>
                <a:latin typeface="Helvetica"/>
                <a:ea typeface="Helvetica"/>
                <a:cs typeface="Helvetica"/>
                <a:sym typeface="Helvetica"/>
              </a:rPr>
              <a:t>hosted on</a:t>
            </a:r>
            <a:r>
              <a:rPr sz="2268"/>
              <a:t>, or </a:t>
            </a:r>
            <a:r>
              <a:rPr sz="2268">
                <a:solidFill>
                  <a:srgbClr val="C82506"/>
                </a:solidFill>
                <a:latin typeface="Helvetica"/>
                <a:ea typeface="Helvetica"/>
                <a:cs typeface="Helvetica"/>
                <a:sym typeface="Helvetica"/>
              </a:rPr>
              <a:t>integrated with</a:t>
            </a:r>
            <a:r>
              <a:rPr sz="2268"/>
              <a:t>, the AWS platform. APN Technology Partners include Independent Software Vendors (ISVs), SaaS, PaaS, Developer Tools, Management and Security Vendors.</a:t>
            </a:r>
          </a:p>
        </p:txBody>
      </p:sp>
      <p:sp>
        <p:nvSpPr>
          <p:cNvPr id="316" name="Shape 3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317" name="Shape 317"/>
          <p:cNvSpPr/>
          <p:nvPr/>
        </p:nvSpPr>
        <p:spPr>
          <a:xfrm>
            <a:off x="1237666" y="8657321"/>
            <a:ext cx="511363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i="1" sz="1600"/>
              <a:t>Goto </a:t>
            </a:r>
            <a:r>
              <a:rPr i="1" sz="1600" u="sng">
                <a:hlinkClick r:id="rId2" invalidUrl="" action="" tgtFrame="" tooltip="" history="1" highlightClick="0" endSnd="0"/>
              </a:rPr>
              <a:t>http://aws.amazon.com/free/</a:t>
            </a:r>
            <a:r>
              <a:rPr i="1" sz="1600"/>
              <a:t> for more information.</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pPr lvl="0">
              <a:defRPr sz="1800"/>
            </a:pPr>
            <a:r>
              <a:rPr sz="8000"/>
              <a:t>APN Partner Programs</a:t>
            </a:r>
          </a:p>
        </p:txBody>
      </p:sp>
      <p:sp>
        <p:nvSpPr>
          <p:cNvPr id="320" name="Shape 320"/>
          <p:cNvSpPr/>
          <p:nvPr>
            <p:ph type="body" idx="1"/>
          </p:nvPr>
        </p:nvSpPr>
        <p:spPr>
          <a:prstGeom prst="rect">
            <a:avLst/>
          </a:prstGeom>
        </p:spPr>
        <p:txBody>
          <a:bodyPr/>
          <a:lstStyle/>
          <a:p>
            <a:pPr lvl="0" marL="391159" indent="-391159" defTabSz="514095">
              <a:spcBef>
                <a:spcPts val="3600"/>
              </a:spcBef>
              <a:defRPr sz="1800"/>
            </a:pPr>
            <a:r>
              <a:rPr sz="3168"/>
              <a:t>APN Training Partner</a:t>
            </a:r>
            <a:endParaRPr sz="3168"/>
          </a:p>
          <a:p>
            <a:pPr lvl="0" marL="391159" indent="-391159" defTabSz="514095">
              <a:spcBef>
                <a:spcPts val="3600"/>
              </a:spcBef>
              <a:defRPr sz="1800"/>
            </a:pPr>
            <a:r>
              <a:rPr sz="3168"/>
              <a:t>AWS Channel Reseller</a:t>
            </a:r>
            <a:endParaRPr sz="3168"/>
          </a:p>
          <a:p>
            <a:pPr lvl="0" marL="391159" indent="-391159" defTabSz="514095">
              <a:spcBef>
                <a:spcPts val="3600"/>
              </a:spcBef>
              <a:defRPr sz="1800"/>
            </a:pPr>
            <a:r>
              <a:rPr sz="3168"/>
              <a:t>AWS China Region Partner</a:t>
            </a:r>
            <a:endParaRPr sz="3168"/>
          </a:p>
          <a:p>
            <a:pPr lvl="0" marL="391159" indent="-391159" defTabSz="514095">
              <a:spcBef>
                <a:spcPts val="3600"/>
              </a:spcBef>
              <a:defRPr sz="1800"/>
            </a:pPr>
            <a:r>
              <a:rPr sz="3168"/>
              <a:t>AWS Government Partner Program</a:t>
            </a:r>
            <a:endParaRPr sz="3168"/>
          </a:p>
          <a:p>
            <a:pPr lvl="0" marL="391159" indent="-391159" defTabSz="514095">
              <a:spcBef>
                <a:spcPts val="3600"/>
              </a:spcBef>
              <a:defRPr sz="1800"/>
            </a:pPr>
            <a:r>
              <a:rPr sz="3168"/>
              <a:t>AWS Managed Service Program</a:t>
            </a:r>
            <a:endParaRPr sz="3168"/>
          </a:p>
          <a:p>
            <a:pPr lvl="0" marL="391159" indent="-391159" defTabSz="514095">
              <a:spcBef>
                <a:spcPts val="3600"/>
              </a:spcBef>
              <a:defRPr sz="1800"/>
            </a:pPr>
            <a:r>
              <a:rPr sz="3168"/>
              <a:t>AWS Marketplace Seller</a:t>
            </a:r>
            <a:endParaRPr sz="3168"/>
          </a:p>
          <a:p>
            <a:pPr lvl="0" marL="391159" indent="-391159" defTabSz="514095">
              <a:spcBef>
                <a:spcPts val="3600"/>
              </a:spcBef>
              <a:defRPr sz="1800"/>
            </a:pPr>
            <a:r>
              <a:rPr sz="3168"/>
              <a:t>Mechanical Turk Partner</a:t>
            </a:r>
          </a:p>
        </p:txBody>
      </p:sp>
      <p:sp>
        <p:nvSpPr>
          <p:cNvPr id="321" name="Shape 3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xfrm>
            <a:off x="952500" y="168476"/>
            <a:ext cx="11099800" cy="1602680"/>
          </a:xfrm>
          <a:prstGeom prst="rect">
            <a:avLst/>
          </a:prstGeom>
        </p:spPr>
        <p:txBody>
          <a:bodyPr/>
          <a:lstStyle>
            <a:lvl1pPr algn="l">
              <a:defRPr sz="5500"/>
            </a:lvl1pPr>
          </a:lstStyle>
          <a:p>
            <a:pPr lvl="0">
              <a:defRPr sz="1800"/>
            </a:pPr>
            <a:r>
              <a:rPr sz="5500"/>
              <a:t>How to Interact with AWS</a:t>
            </a:r>
          </a:p>
        </p:txBody>
      </p:sp>
      <p:sp>
        <p:nvSpPr>
          <p:cNvPr id="324" name="Shape 324"/>
          <p:cNvSpPr/>
          <p:nvPr>
            <p:ph type="body" idx="1"/>
          </p:nvPr>
        </p:nvSpPr>
        <p:spPr>
          <a:xfrm>
            <a:off x="952500" y="1750242"/>
            <a:ext cx="11099800" cy="7304239"/>
          </a:xfrm>
          <a:prstGeom prst="rect">
            <a:avLst/>
          </a:prstGeom>
        </p:spPr>
        <p:txBody>
          <a:bodyPr/>
          <a:lstStyle/>
          <a:p>
            <a:pPr lvl="0" marL="237066" indent="-237066" defTabSz="280415">
              <a:spcBef>
                <a:spcPts val="0"/>
              </a:spcBef>
              <a:defRPr sz="1800"/>
            </a:pPr>
            <a:r>
              <a:rPr sz="1919">
                <a:latin typeface="Helvetica"/>
                <a:ea typeface="Helvetica"/>
                <a:cs typeface="Helvetica"/>
                <a:sym typeface="Helvetica"/>
              </a:rPr>
              <a:t>AWS Management Console</a:t>
            </a:r>
            <a:br>
              <a:rPr sz="1727"/>
            </a:br>
            <a:br>
              <a:rPr sz="1727"/>
            </a:br>
            <a:r>
              <a:rPr sz="1776"/>
              <a:t>A graphic user interface you access online at </a:t>
            </a:r>
            <a:r>
              <a:rPr sz="1776">
                <a:hlinkClick r:id="rId2" invalidUrl="" action="" tgtFrame="" tooltip="" history="1" highlightClick="0" endSnd="0"/>
              </a:rPr>
              <a:t>console.aws.amazon.com</a:t>
            </a:r>
            <a:r>
              <a:rPr sz="1776"/>
              <a:t>. </a:t>
            </a:r>
            <a:br>
              <a:rPr sz="1727"/>
            </a:br>
            <a:endParaRPr sz="1727"/>
          </a:p>
          <a:p>
            <a:pPr lvl="0" marL="237066" indent="-237066" defTabSz="280415">
              <a:spcBef>
                <a:spcPts val="0"/>
              </a:spcBef>
              <a:defRPr sz="1800"/>
            </a:pPr>
            <a:r>
              <a:rPr sz="1919">
                <a:latin typeface="Helvetica"/>
                <a:ea typeface="Helvetica"/>
                <a:cs typeface="Helvetica"/>
                <a:sym typeface="Helvetica"/>
              </a:rPr>
              <a:t>Mobile App</a:t>
            </a:r>
            <a:br>
              <a:rPr sz="1727"/>
            </a:br>
            <a:br>
              <a:rPr sz="1727"/>
            </a:br>
            <a:r>
              <a:rPr sz="1776"/>
              <a:t>A native iOS and Android app that can access many resources on AWS. </a:t>
            </a:r>
            <a:br>
              <a:rPr sz="1776"/>
            </a:br>
            <a:endParaRPr sz="1727"/>
          </a:p>
          <a:p>
            <a:pPr lvl="0" marL="237066" indent="-237066" defTabSz="280415">
              <a:spcBef>
                <a:spcPts val="0"/>
              </a:spcBef>
              <a:defRPr sz="1800"/>
            </a:pPr>
            <a:r>
              <a:rPr sz="1919">
                <a:latin typeface="Helvetica"/>
                <a:ea typeface="Helvetica"/>
                <a:cs typeface="Helvetica"/>
                <a:sym typeface="Helvetica"/>
              </a:rPr>
              <a:t>AWS Command Line Interface (CLI)</a:t>
            </a:r>
            <a:br>
              <a:rPr sz="1919"/>
            </a:br>
            <a:br>
              <a:rPr sz="1727"/>
            </a:br>
            <a:r>
              <a:rPr sz="1776"/>
              <a:t>The AWS CLI is for developers and those who are more comfortable typing in commands. It text-based tool you install on your computer and connects over the internet to manage your AWS resources. Several command-line tools are available: AWS CLI, custom CLIs for specific services, and Windows PowerShell tools for AWS.</a:t>
            </a:r>
            <a:br>
              <a:rPr sz="1776"/>
            </a:br>
            <a:endParaRPr sz="1727"/>
          </a:p>
          <a:p>
            <a:pPr lvl="0" marL="237066" indent="-237066" defTabSz="280415">
              <a:spcBef>
                <a:spcPts val="0"/>
              </a:spcBef>
              <a:defRPr sz="1800"/>
            </a:pPr>
            <a:r>
              <a:rPr sz="1919">
                <a:latin typeface="Helvetica"/>
                <a:ea typeface="Helvetica"/>
                <a:cs typeface="Helvetica"/>
                <a:sym typeface="Helvetica"/>
              </a:rPr>
              <a:t>Software Development Kits (SDKs)</a:t>
            </a:r>
            <a:br>
              <a:rPr sz="1727"/>
            </a:br>
            <a:br>
              <a:rPr sz="1727"/>
            </a:br>
            <a:r>
              <a:rPr sz="1679"/>
              <a:t>Class libraries and tools you add to your application so it can manage AWS resources. AWS offers SDKs in a varieties of programming and scripting language, as well as mobile SDKs for iOS and Android apps.</a:t>
            </a:r>
            <a:br>
              <a:rPr sz="1679"/>
            </a:br>
            <a:endParaRPr sz="1727"/>
          </a:p>
          <a:p>
            <a:pPr lvl="0" marL="237066" indent="-237066" defTabSz="280415">
              <a:spcBef>
                <a:spcPts val="0"/>
              </a:spcBef>
              <a:defRPr sz="1800"/>
            </a:pPr>
            <a:r>
              <a:rPr sz="1919">
                <a:latin typeface="Helvetica"/>
                <a:ea typeface="Helvetica"/>
                <a:cs typeface="Helvetica"/>
                <a:sym typeface="Helvetica"/>
              </a:rPr>
              <a:t>Query APIs</a:t>
            </a:r>
            <a:br>
              <a:rPr sz="1727"/>
            </a:br>
            <a:br>
              <a:rPr sz="1727"/>
            </a:br>
            <a:r>
              <a:rPr sz="1776"/>
              <a:t>Low-Level APIs that are exposed online through service- and region-specific endpoints. You call API actions by using HTTP requests. The APIs reflect the latest functionality of each service. If your application uses the API instead of an SDK, you must implement the functionality to generate the propose signatures to authenticate your requests.</a:t>
            </a:r>
          </a:p>
        </p:txBody>
      </p:sp>
      <p:sp>
        <p:nvSpPr>
          <p:cNvPr id="325" name="Shape 3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326" name="21Console-enhanced.png"/>
          <p:cNvPicPr/>
          <p:nvPr/>
        </p:nvPicPr>
        <p:blipFill>
          <a:blip r:embed="rId3">
            <a:extLst/>
          </a:blip>
          <a:stretch>
            <a:fillRect/>
          </a:stretch>
        </p:blipFill>
        <p:spPr>
          <a:xfrm>
            <a:off x="10011141" y="551307"/>
            <a:ext cx="2638278" cy="1840222"/>
          </a:xfrm>
          <a:prstGeom prst="rect">
            <a:avLst/>
          </a:prstGeom>
          <a:ln w="12700">
            <a:miter lim="400000"/>
          </a:ln>
        </p:spPr>
      </p:pic>
      <p:pic>
        <p:nvPicPr>
          <p:cNvPr id="327" name="pasted-image-enhanced.png"/>
          <p:cNvPicPr/>
          <p:nvPr/>
        </p:nvPicPr>
        <p:blipFill>
          <a:blip r:embed="rId4">
            <a:extLst/>
          </a:blip>
          <a:stretch>
            <a:fillRect/>
          </a:stretch>
        </p:blipFill>
        <p:spPr>
          <a:xfrm rot="21205814">
            <a:off x="9631690" y="1684050"/>
            <a:ext cx="1112458" cy="70587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p>
            <a:pPr lvl="0">
              <a:defRPr sz="1800"/>
            </a:pPr>
            <a:r>
              <a:rPr sz="8000"/>
              <a:t>Conclusion</a:t>
            </a:r>
          </a:p>
        </p:txBody>
      </p:sp>
      <p:sp>
        <p:nvSpPr>
          <p:cNvPr id="330" name="Shape 330"/>
          <p:cNvSpPr/>
          <p:nvPr>
            <p:ph type="body" idx="1"/>
          </p:nvPr>
        </p:nvSpPr>
        <p:spPr>
          <a:prstGeom prst="rect">
            <a:avLst/>
          </a:prstGeom>
        </p:spPr>
        <p:txBody>
          <a:bodyPr/>
          <a:lstStyle/>
          <a:p>
            <a:pPr lvl="0" marL="302260" indent="-302260" defTabSz="397256">
              <a:spcBef>
                <a:spcPts val="2800"/>
              </a:spcBef>
              <a:defRPr sz="1800"/>
            </a:pPr>
            <a:r>
              <a:rPr sz="2516"/>
              <a:t>AWS is a collection of remote computing services that make up a cloud computing platform, offered via the internet.</a:t>
            </a:r>
            <a:endParaRPr sz="2516"/>
          </a:p>
          <a:p>
            <a:pPr lvl="0" marL="302260" indent="-302260" defTabSz="397256">
              <a:spcBef>
                <a:spcPts val="2800"/>
              </a:spcBef>
              <a:defRPr sz="1800"/>
            </a:pPr>
            <a:r>
              <a:rPr sz="2516"/>
              <a:t>AWS has a large global infrastructure that customers can leverage to optimize performance or meet regulatory requirements.</a:t>
            </a:r>
            <a:endParaRPr sz="2516"/>
          </a:p>
          <a:p>
            <a:pPr lvl="0" marL="302260" indent="-302260" defTabSz="397256">
              <a:spcBef>
                <a:spcPts val="2800"/>
              </a:spcBef>
              <a:defRPr sz="1800"/>
            </a:pPr>
            <a:r>
              <a:rPr sz="2516"/>
              <a:t>AWS is different than traditional, on-premises solutions:</a:t>
            </a:r>
            <a:endParaRPr sz="2516"/>
          </a:p>
          <a:p>
            <a:pPr lvl="1" marL="604520" indent="-302260" defTabSz="397256">
              <a:spcBef>
                <a:spcPts val="1400"/>
              </a:spcBef>
              <a:defRPr sz="1800"/>
            </a:pPr>
            <a:r>
              <a:rPr sz="2040"/>
              <a:t>No upfront investment.</a:t>
            </a:r>
            <a:endParaRPr sz="2040"/>
          </a:p>
          <a:p>
            <a:pPr lvl="1" marL="604520" indent="-302260" defTabSz="397256">
              <a:spcBef>
                <a:spcPts val="1400"/>
              </a:spcBef>
              <a:defRPr sz="1800"/>
            </a:pPr>
            <a:r>
              <a:rPr sz="2040"/>
              <a:t>Low on going cost.</a:t>
            </a:r>
            <a:endParaRPr sz="2040"/>
          </a:p>
          <a:p>
            <a:pPr lvl="1" marL="604520" indent="-302260" defTabSz="397256">
              <a:spcBef>
                <a:spcPts val="1400"/>
              </a:spcBef>
              <a:defRPr sz="1800"/>
            </a:pPr>
            <a:r>
              <a:rPr sz="2040"/>
              <a:t>Apps not Ops.</a:t>
            </a:r>
            <a:endParaRPr sz="2040"/>
          </a:p>
          <a:p>
            <a:pPr lvl="1" marL="604520" indent="-302260" defTabSz="397256">
              <a:spcBef>
                <a:spcPts val="1400"/>
              </a:spcBef>
              <a:defRPr sz="1800"/>
            </a:pPr>
            <a:r>
              <a:rPr sz="2040"/>
              <a:t>Flexible capacity.</a:t>
            </a:r>
            <a:endParaRPr sz="2040"/>
          </a:p>
          <a:p>
            <a:pPr lvl="1" marL="604520" indent="-302260" defTabSz="397256">
              <a:spcBef>
                <a:spcPts val="1400"/>
              </a:spcBef>
              <a:defRPr sz="1800"/>
            </a:pPr>
            <a:r>
              <a:rPr sz="2040"/>
              <a:t>Pay only for what you use.</a:t>
            </a:r>
            <a:endParaRPr sz="2040"/>
          </a:p>
          <a:p>
            <a:pPr lvl="1" marL="604520" indent="-302260" defTabSz="397256">
              <a:spcBef>
                <a:spcPts val="1400"/>
              </a:spcBef>
              <a:defRPr sz="1800"/>
            </a:pPr>
            <a:r>
              <a:rPr sz="2040"/>
              <a:t>Speed and agility</a:t>
            </a:r>
            <a:endParaRPr sz="2040"/>
          </a:p>
          <a:p>
            <a:pPr lvl="1" marL="604520" indent="-302260" defTabSz="397256">
              <a:spcBef>
                <a:spcPts val="1400"/>
              </a:spcBef>
              <a:defRPr sz="1800"/>
            </a:pPr>
            <a:r>
              <a:rPr sz="2040"/>
              <a:t>Global reach.</a:t>
            </a:r>
          </a:p>
        </p:txBody>
      </p:sp>
      <p:sp>
        <p:nvSpPr>
          <p:cNvPr id="331" name="Shape 33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prstGeom prst="rect">
            <a:avLst/>
          </a:prstGeom>
        </p:spPr>
        <p:txBody>
          <a:bodyPr/>
          <a:lstStyle/>
          <a:p>
            <a:pPr lvl="0">
              <a:defRPr sz="1800"/>
            </a:pPr>
            <a:r>
              <a:rPr sz="8000"/>
              <a:t>Glossaries  </a:t>
            </a:r>
          </a:p>
        </p:txBody>
      </p:sp>
      <p:sp>
        <p:nvSpPr>
          <p:cNvPr id="334" name="Shape 334"/>
          <p:cNvSpPr/>
          <p:nvPr>
            <p:ph type="body" idx="1"/>
          </p:nvPr>
        </p:nvSpPr>
        <p:spPr>
          <a:xfrm>
            <a:off x="952500" y="2603500"/>
            <a:ext cx="5201805" cy="6286500"/>
          </a:xfrm>
          <a:prstGeom prst="rect">
            <a:avLst/>
          </a:prstGeom>
        </p:spPr>
        <p:txBody>
          <a:bodyPr/>
          <a:lstStyle/>
          <a:p>
            <a:pPr lvl="0">
              <a:spcBef>
                <a:spcPts val="1200"/>
              </a:spcBef>
              <a:defRPr sz="1800"/>
            </a:pPr>
            <a:r>
              <a:rPr sz="2400"/>
              <a:t>AWS: Amazon Web Services</a:t>
            </a:r>
            <a:endParaRPr sz="2400"/>
          </a:p>
          <a:p>
            <a:pPr lvl="0">
              <a:spcBef>
                <a:spcPts val="1200"/>
              </a:spcBef>
              <a:defRPr sz="1800"/>
            </a:pPr>
            <a:r>
              <a:rPr sz="2400"/>
              <a:t>AZ: Availability Zone</a:t>
            </a:r>
            <a:endParaRPr sz="2400"/>
          </a:p>
          <a:p>
            <a:pPr lvl="0">
              <a:spcBef>
                <a:spcPts val="1200"/>
              </a:spcBef>
              <a:defRPr sz="1800"/>
            </a:pPr>
            <a:r>
              <a:rPr sz="2400"/>
              <a:t>VPC: Virtual Private Cloud</a:t>
            </a:r>
            <a:endParaRPr sz="2400"/>
          </a:p>
          <a:p>
            <a:pPr lvl="0">
              <a:spcBef>
                <a:spcPts val="1200"/>
              </a:spcBef>
              <a:defRPr sz="1800"/>
            </a:pPr>
            <a:r>
              <a:rPr sz="2400"/>
              <a:t>EC2: Elastic Compute Cloud</a:t>
            </a:r>
            <a:endParaRPr sz="2400"/>
          </a:p>
          <a:p>
            <a:pPr lvl="0">
              <a:spcBef>
                <a:spcPts val="1200"/>
              </a:spcBef>
              <a:defRPr sz="1800"/>
            </a:pPr>
            <a:r>
              <a:rPr sz="2400"/>
              <a:t>ELB: Elastic Load Balancer</a:t>
            </a:r>
            <a:endParaRPr sz="2400"/>
          </a:p>
          <a:p>
            <a:pPr lvl="0">
              <a:spcBef>
                <a:spcPts val="1200"/>
              </a:spcBef>
              <a:defRPr sz="1800"/>
            </a:pPr>
            <a:r>
              <a:rPr sz="2400"/>
              <a:t>S3: Simple Storage Service</a:t>
            </a:r>
            <a:endParaRPr sz="2400"/>
          </a:p>
          <a:p>
            <a:pPr lvl="0">
              <a:spcBef>
                <a:spcPts val="1200"/>
              </a:spcBef>
              <a:defRPr sz="1800"/>
            </a:pPr>
            <a:r>
              <a:rPr sz="2400"/>
              <a:t>EBS: Elastic Block Storage</a:t>
            </a:r>
            <a:endParaRPr sz="2400"/>
          </a:p>
          <a:p>
            <a:pPr lvl="0">
              <a:spcBef>
                <a:spcPts val="1200"/>
              </a:spcBef>
              <a:defRPr sz="1800"/>
            </a:pPr>
            <a:r>
              <a:rPr sz="2400"/>
              <a:t>RDS: Relational Database Service</a:t>
            </a:r>
            <a:endParaRPr sz="2400"/>
          </a:p>
          <a:p>
            <a:pPr lvl="0">
              <a:spcBef>
                <a:spcPts val="1200"/>
              </a:spcBef>
              <a:defRPr sz="1800"/>
            </a:pPr>
            <a:r>
              <a:rPr sz="2400"/>
              <a:t>SWF: Simple Work Flow Service</a:t>
            </a:r>
            <a:endParaRPr sz="2400"/>
          </a:p>
          <a:p>
            <a:pPr lvl="0">
              <a:spcBef>
                <a:spcPts val="1200"/>
              </a:spcBef>
              <a:defRPr sz="1800"/>
            </a:pPr>
            <a:r>
              <a:rPr sz="2400"/>
              <a:t>SQS: Simple Queue Service</a:t>
            </a:r>
          </a:p>
        </p:txBody>
      </p:sp>
      <p:sp>
        <p:nvSpPr>
          <p:cNvPr id="335" name="Shape 33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336" name="Shape 336"/>
          <p:cNvSpPr/>
          <p:nvPr/>
        </p:nvSpPr>
        <p:spPr>
          <a:xfrm>
            <a:off x="6802687" y="2603500"/>
            <a:ext cx="5201805"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444500" indent="-444500" algn="l">
              <a:spcBef>
                <a:spcPts val="1200"/>
              </a:spcBef>
              <a:buSzPct val="75000"/>
              <a:buChar char="•"/>
              <a:defRPr sz="1800"/>
            </a:pPr>
            <a:r>
              <a:rPr sz="2400"/>
              <a:t>EMR: Elastic MapReduces</a:t>
            </a:r>
            <a:endParaRPr sz="2400"/>
          </a:p>
          <a:p>
            <a:pPr lvl="0" marL="444500" indent="-444500" algn="l">
              <a:spcBef>
                <a:spcPts val="1200"/>
              </a:spcBef>
              <a:buSzPct val="75000"/>
              <a:buChar char="•"/>
              <a:defRPr sz="1800"/>
            </a:pPr>
            <a:r>
              <a:rPr sz="2400"/>
              <a:t>SNS: Simple Notification Service</a:t>
            </a:r>
            <a:endParaRPr sz="2400"/>
          </a:p>
          <a:p>
            <a:pPr lvl="0" marL="444500" indent="-444500" algn="l">
              <a:spcBef>
                <a:spcPts val="1200"/>
              </a:spcBef>
              <a:buSzPct val="75000"/>
              <a:buChar char="•"/>
              <a:defRPr sz="1800"/>
            </a:pPr>
            <a:r>
              <a:rPr sz="2400"/>
              <a:t>SES: Simple Email Service</a:t>
            </a:r>
            <a:endParaRPr sz="2400"/>
          </a:p>
          <a:p>
            <a:pPr lvl="0" marL="444500" indent="-444500" algn="l">
              <a:spcBef>
                <a:spcPts val="1200"/>
              </a:spcBef>
              <a:buSzPct val="75000"/>
              <a:buChar char="•"/>
              <a:defRPr sz="1800"/>
            </a:pPr>
            <a:r>
              <a:rPr sz="2400"/>
              <a:t>AMI: Amazon Machine Image</a:t>
            </a:r>
            <a:endParaRPr sz="2400"/>
          </a:p>
          <a:p>
            <a:pPr lvl="0" marL="444500" indent="-444500" algn="l">
              <a:spcBef>
                <a:spcPts val="1200"/>
              </a:spcBef>
              <a:buSzPct val="75000"/>
              <a:buChar char="•"/>
              <a:defRPr sz="1800"/>
            </a:pPr>
            <a:r>
              <a:rPr sz="2400"/>
              <a:t>IAM: Identity and Access Management</a:t>
            </a:r>
            <a:endParaRPr sz="2400"/>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title"/>
          </p:nvPr>
        </p:nvSpPr>
        <p:spPr>
          <a:prstGeom prst="rect">
            <a:avLst/>
          </a:prstGeom>
        </p:spPr>
        <p:txBody>
          <a:bodyPr/>
          <a:lstStyle>
            <a:lvl1pPr>
              <a:defRPr sz="6000"/>
            </a:lvl1pPr>
          </a:lstStyle>
          <a:p>
            <a:pPr lvl="0">
              <a:defRPr sz="1800"/>
            </a:pPr>
            <a:r>
              <a:rPr sz="6000"/>
              <a:t>References &amp; Resources</a:t>
            </a:r>
          </a:p>
        </p:txBody>
      </p:sp>
      <p:sp>
        <p:nvSpPr>
          <p:cNvPr id="339" name="Shape 339"/>
          <p:cNvSpPr/>
          <p:nvPr>
            <p:ph type="body" idx="1"/>
          </p:nvPr>
        </p:nvSpPr>
        <p:spPr>
          <a:prstGeom prst="rect">
            <a:avLst/>
          </a:prstGeom>
        </p:spPr>
        <p:txBody>
          <a:bodyPr/>
          <a:lstStyle/>
          <a:p>
            <a:pPr lvl="0" marL="342264" indent="-342264" defTabSz="449833">
              <a:spcBef>
                <a:spcPts val="3200"/>
              </a:spcBef>
              <a:defRPr sz="1800"/>
            </a:pPr>
            <a:r>
              <a:rPr sz="2772"/>
              <a:t>Amazon Web Services Homepage  </a:t>
            </a:r>
            <a:r>
              <a:rPr sz="2772" u="sng">
                <a:hlinkClick r:id="rId2" invalidUrl="" action="" tgtFrame="" tooltip="" history="1" highlightClick="0" endSnd="0"/>
              </a:rPr>
              <a:t>https://aws.amazon.com</a:t>
            </a:r>
            <a:r>
              <a:rPr sz="2772"/>
              <a:t> </a:t>
            </a:r>
            <a:endParaRPr sz="2772"/>
          </a:p>
          <a:p>
            <a:pPr lvl="0" marL="342264" indent="-342264" defTabSz="449833">
              <a:spcBef>
                <a:spcPts val="3200"/>
              </a:spcBef>
              <a:defRPr sz="1800"/>
            </a:pPr>
            <a:r>
              <a:rPr sz="2772"/>
              <a:t>AWS Training &amp; Certification info </a:t>
            </a:r>
            <a:r>
              <a:rPr sz="2772" u="sng">
                <a:hlinkClick r:id="rId3" invalidUrl="" action="" tgtFrame="" tooltip="" history="1" highlightClick="0" endSnd="0"/>
              </a:rPr>
              <a:t>http://aws.amazon.com/training/</a:t>
            </a:r>
            <a:r>
              <a:rPr sz="2772"/>
              <a:t> </a:t>
            </a:r>
            <a:endParaRPr sz="2772"/>
          </a:p>
          <a:p>
            <a:pPr lvl="0" marL="342264" indent="-342264" defTabSz="449833">
              <a:spcBef>
                <a:spcPts val="3200"/>
              </a:spcBef>
              <a:defRPr sz="1800"/>
            </a:pPr>
            <a:r>
              <a:rPr sz="2772"/>
              <a:t>qwikLABS </a:t>
            </a:r>
            <a:r>
              <a:rPr sz="2772" u="sng">
                <a:hlinkClick r:id="rId4" invalidUrl="" action="" tgtFrame="" tooltip="" history="1" highlightClick="0" endSnd="0"/>
              </a:rPr>
              <a:t>https://qwiklabs.com</a:t>
            </a:r>
            <a:endParaRPr sz="2772"/>
          </a:p>
          <a:p>
            <a:pPr lvl="0" marL="342264" indent="-342264" defTabSz="449833">
              <a:spcBef>
                <a:spcPts val="3200"/>
              </a:spcBef>
              <a:defRPr sz="1800"/>
            </a:pPr>
            <a:r>
              <a:rPr sz="2772"/>
              <a:t>AWS Free Tier </a:t>
            </a:r>
            <a:r>
              <a:rPr sz="2772" u="sng">
                <a:hlinkClick r:id="rId5" invalidUrl="" action="" tgtFrame="" tooltip="" history="1" highlightClick="0" endSnd="0"/>
              </a:rPr>
              <a:t>https://aws.amazon.com/free</a:t>
            </a:r>
            <a:endParaRPr sz="2772"/>
          </a:p>
          <a:p>
            <a:pPr lvl="0" marL="342264" indent="-342264" defTabSz="449833">
              <a:spcBef>
                <a:spcPts val="3200"/>
              </a:spcBef>
              <a:defRPr sz="1800"/>
            </a:pPr>
            <a:r>
              <a:rPr sz="2772"/>
              <a:t>Amazon Partner Network </a:t>
            </a:r>
            <a:r>
              <a:rPr sz="2772" u="sng">
                <a:hlinkClick r:id="rId6" invalidUrl="" action="" tgtFrame="" tooltip="" history="1" highlightClick="0" endSnd="0"/>
              </a:rPr>
              <a:t>http://aws.amazon.com/partners/</a:t>
            </a:r>
            <a:r>
              <a:rPr sz="2772"/>
              <a:t> </a:t>
            </a:r>
            <a:endParaRPr sz="2772"/>
          </a:p>
          <a:p>
            <a:pPr lvl="0" marL="342264" indent="-342264" defTabSz="449833">
              <a:spcBef>
                <a:spcPts val="3200"/>
              </a:spcBef>
              <a:defRPr sz="1800"/>
            </a:pPr>
            <a:r>
              <a:rPr sz="2772"/>
              <a:t>AWS Total Cost of Ownership Calculator </a:t>
            </a:r>
            <a:br>
              <a:rPr sz="2772"/>
            </a:br>
            <a:r>
              <a:rPr sz="2772" u="sng">
                <a:hlinkClick r:id="rId7" invalidUrl="" action="" tgtFrame="" tooltip="" history="1" highlightClick="0" endSnd="0"/>
              </a:rPr>
              <a:t>https://awstcocalculator.com</a:t>
            </a:r>
            <a:r>
              <a:rPr sz="2772"/>
              <a:t> </a:t>
            </a:r>
            <a:endParaRPr sz="2772"/>
          </a:p>
          <a:p>
            <a:pPr lvl="0" marL="342264" indent="-342264" defTabSz="449833">
              <a:spcBef>
                <a:spcPts val="3200"/>
              </a:spcBef>
              <a:defRPr sz="1800"/>
            </a:pPr>
            <a:r>
              <a:rPr sz="2772"/>
              <a:t>Simple Monthly Calculator</a:t>
            </a:r>
            <a:br>
              <a:rPr sz="2772"/>
            </a:br>
            <a:r>
              <a:rPr sz="2772" u="sng">
                <a:hlinkClick r:id="rId8" invalidUrl="" action="" tgtFrame="" tooltip="" history="1" highlightClick="0" endSnd="0"/>
              </a:rPr>
              <a:t>http://calculator.s3.amazonaws.com/index.html</a:t>
            </a:r>
            <a:r>
              <a:rPr sz="2772"/>
              <a:t> </a:t>
            </a:r>
          </a:p>
        </p:txBody>
      </p:sp>
      <p:sp>
        <p:nvSpPr>
          <p:cNvPr id="340" name="Shape 34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a:defRPr sz="1800"/>
            </a:pPr>
            <a:r>
              <a:rPr sz="8000"/>
              <a:t>Objectives</a:t>
            </a:r>
          </a:p>
        </p:txBody>
      </p:sp>
      <p:sp>
        <p:nvSpPr>
          <p:cNvPr id="44" name="Shape 44"/>
          <p:cNvSpPr/>
          <p:nvPr>
            <p:ph type="body" idx="1"/>
          </p:nvPr>
        </p:nvSpPr>
        <p:spPr>
          <a:prstGeom prst="rect">
            <a:avLst/>
          </a:prstGeom>
        </p:spPr>
        <p:txBody>
          <a:bodyPr/>
          <a:lstStyle/>
          <a:p>
            <a:pPr lvl="0" marL="0" indent="0">
              <a:buSzTx/>
              <a:buNone/>
              <a:defRPr sz="1800"/>
            </a:pPr>
            <a:r>
              <a:rPr sz="4200"/>
              <a:t>You will be able to</a:t>
            </a:r>
            <a:endParaRPr sz="4200"/>
          </a:p>
          <a:p>
            <a:pPr lvl="0" marL="444500" indent="-444500">
              <a:defRPr sz="1800"/>
            </a:pPr>
            <a:r>
              <a:rPr sz="3000"/>
              <a:t>Describe AWS cloud computing platform &amp; AWS global infrastructure.</a:t>
            </a:r>
            <a:endParaRPr sz="3000"/>
          </a:p>
          <a:p>
            <a:pPr lvl="0" marL="444500" indent="-444500">
              <a:defRPr sz="1800"/>
            </a:pPr>
            <a:r>
              <a:rPr sz="3000"/>
              <a:t>Describe traditional scalable web hosting &amp; the challenges.</a:t>
            </a:r>
            <a:endParaRPr sz="3000"/>
          </a:p>
          <a:p>
            <a:pPr lvl="0" marL="444500" indent="-444500">
              <a:defRPr sz="1800"/>
            </a:pPr>
            <a:r>
              <a:rPr sz="3000"/>
              <a:t>Identify characteristics that make the AWS cloud computing platform unique.</a:t>
            </a:r>
          </a:p>
        </p:txBody>
      </p:sp>
      <p:sp>
        <p:nvSpPr>
          <p:cNvPr id="45" name="Shape 45"/>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lvl1pPr defTabSz="525779">
              <a:defRPr sz="7200"/>
            </a:lvl1pPr>
          </a:lstStyle>
          <a:p>
            <a:pPr lvl="0">
              <a:defRPr sz="1800"/>
            </a:pPr>
            <a:r>
              <a:rPr sz="7200"/>
              <a:t>What is Cloud Computing?</a:t>
            </a:r>
          </a:p>
        </p:txBody>
      </p:sp>
      <p:sp>
        <p:nvSpPr>
          <p:cNvPr id="48" name="Shape 48"/>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49" name="01cloud.png"/>
          <p:cNvPicPr/>
          <p:nvPr/>
        </p:nvPicPr>
        <p:blipFill>
          <a:blip r:embed="rId2">
            <a:extLst/>
          </a:blip>
          <a:stretch>
            <a:fillRect/>
          </a:stretch>
        </p:blipFill>
        <p:spPr>
          <a:xfrm>
            <a:off x="4692650" y="3073924"/>
            <a:ext cx="3619500" cy="1930401"/>
          </a:xfrm>
          <a:prstGeom prst="rect">
            <a:avLst/>
          </a:prstGeom>
          <a:ln w="12700">
            <a:miter lim="400000"/>
          </a:ln>
        </p:spPr>
      </p:pic>
      <p:sp>
        <p:nvSpPr>
          <p:cNvPr id="50" name="Shape 50"/>
          <p:cNvSpPr/>
          <p:nvPr>
            <p:ph type="body" idx="1"/>
          </p:nvPr>
        </p:nvSpPr>
        <p:spPr>
          <a:xfrm>
            <a:off x="952500" y="6007554"/>
            <a:ext cx="11099800" cy="1999342"/>
          </a:xfrm>
          <a:prstGeom prst="rect">
            <a:avLst/>
          </a:prstGeom>
        </p:spPr>
        <p:txBody>
          <a:bodyPr/>
          <a:lstStyle>
            <a:lvl1pPr marL="0" indent="0" defTabSz="514095">
              <a:spcBef>
                <a:spcPts val="3600"/>
              </a:spcBef>
              <a:buSzTx/>
              <a:buNone/>
              <a:defRPr sz="3168"/>
            </a:lvl1pPr>
          </a:lstStyle>
          <a:p>
            <a:pPr lvl="0">
              <a:defRPr sz="1800"/>
            </a:pPr>
            <a:r>
              <a:rPr sz="3168"/>
              <a:t>The on-demand delivery of IT resources via Internet with pat-as-you-go pricing. Consume shared computing and storage resources rather than building, operating, and improving infrastructure on your own.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952500" y="444500"/>
            <a:ext cx="11099800" cy="1819871"/>
          </a:xfrm>
          <a:prstGeom prst="rect">
            <a:avLst/>
          </a:prstGeom>
        </p:spPr>
        <p:txBody>
          <a:bodyPr/>
          <a:lstStyle/>
          <a:p>
            <a:pPr lvl="0" defTabSz="408940">
              <a:defRPr sz="1800"/>
            </a:pPr>
            <a:r>
              <a:rPr sz="5600"/>
              <a:t>Amazon Web Services and </a:t>
            </a:r>
            <a:br>
              <a:rPr sz="5600"/>
            </a:br>
            <a:r>
              <a:rPr sz="5600"/>
              <a:t>Cloud Computing</a:t>
            </a:r>
          </a:p>
        </p:txBody>
      </p:sp>
      <p:sp>
        <p:nvSpPr>
          <p:cNvPr id="53" name="Shape 53"/>
          <p:cNvSpPr/>
          <p:nvPr>
            <p:ph type="body" idx="1"/>
          </p:nvPr>
        </p:nvSpPr>
        <p:spPr>
          <a:xfrm>
            <a:off x="952500" y="2603500"/>
            <a:ext cx="11099800" cy="1362460"/>
          </a:xfrm>
          <a:prstGeom prst="rect">
            <a:avLst/>
          </a:prstGeom>
        </p:spPr>
        <p:txBody>
          <a:bodyPr/>
          <a:lstStyle>
            <a:lvl1pPr marL="413384" indent="-413384" defTabSz="543305">
              <a:spcBef>
                <a:spcPts val="3900"/>
              </a:spcBef>
              <a:defRPr sz="3348"/>
            </a:lvl1pPr>
          </a:lstStyle>
          <a:p>
            <a:pPr lvl="0">
              <a:defRPr sz="1800"/>
            </a:pPr>
            <a:r>
              <a:rPr sz="3348"/>
              <a:t>AWS is a collection of remote computing services make up a cloud computing platform, offered via internet.</a:t>
            </a:r>
          </a:p>
        </p:txBody>
      </p:sp>
      <p:sp>
        <p:nvSpPr>
          <p:cNvPr id="54" name="Shape 54"/>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55" name="02computing-enhanced.png"/>
          <p:cNvPicPr/>
          <p:nvPr/>
        </p:nvPicPr>
        <p:blipFill>
          <a:blip r:embed="rId2">
            <a:extLst/>
          </a:blip>
          <a:stretch>
            <a:fillRect/>
          </a:stretch>
        </p:blipFill>
        <p:spPr>
          <a:xfrm>
            <a:off x="2235876" y="4425529"/>
            <a:ext cx="1866901" cy="1308101"/>
          </a:xfrm>
          <a:prstGeom prst="rect">
            <a:avLst/>
          </a:prstGeom>
          <a:ln w="12700">
            <a:miter lim="400000"/>
          </a:ln>
        </p:spPr>
      </p:pic>
      <p:sp>
        <p:nvSpPr>
          <p:cNvPr id="56" name="Shape 56"/>
          <p:cNvSpPr/>
          <p:nvPr/>
        </p:nvSpPr>
        <p:spPr>
          <a:xfrm>
            <a:off x="2485507" y="5725989"/>
            <a:ext cx="136763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Compute</a:t>
            </a:r>
          </a:p>
        </p:txBody>
      </p:sp>
      <p:pic>
        <p:nvPicPr>
          <p:cNvPr id="57" name="03storage.png"/>
          <p:cNvPicPr/>
          <p:nvPr/>
        </p:nvPicPr>
        <p:blipFill>
          <a:blip r:embed="rId3">
            <a:extLst/>
          </a:blip>
          <a:stretch>
            <a:fillRect/>
          </a:stretch>
        </p:blipFill>
        <p:spPr>
          <a:xfrm>
            <a:off x="6008147" y="4305089"/>
            <a:ext cx="1790701" cy="1384301"/>
          </a:xfrm>
          <a:prstGeom prst="rect">
            <a:avLst/>
          </a:prstGeom>
          <a:ln w="12700">
            <a:miter lim="400000"/>
          </a:ln>
        </p:spPr>
      </p:pic>
      <p:sp>
        <p:nvSpPr>
          <p:cNvPr id="58" name="Shape 58"/>
          <p:cNvSpPr/>
          <p:nvPr/>
        </p:nvSpPr>
        <p:spPr>
          <a:xfrm>
            <a:off x="6312794" y="5725989"/>
            <a:ext cx="118140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Storage</a:t>
            </a:r>
          </a:p>
        </p:txBody>
      </p:sp>
      <p:pic>
        <p:nvPicPr>
          <p:cNvPr id="59" name="04network.png"/>
          <p:cNvPicPr/>
          <p:nvPr/>
        </p:nvPicPr>
        <p:blipFill>
          <a:blip r:embed="rId4">
            <a:extLst/>
          </a:blip>
          <a:stretch>
            <a:fillRect/>
          </a:stretch>
        </p:blipFill>
        <p:spPr>
          <a:xfrm>
            <a:off x="9497783" y="4324139"/>
            <a:ext cx="1473201" cy="1346201"/>
          </a:xfrm>
          <a:prstGeom prst="rect">
            <a:avLst/>
          </a:prstGeom>
          <a:ln w="12700">
            <a:miter lim="400000"/>
          </a:ln>
        </p:spPr>
      </p:pic>
      <p:sp>
        <p:nvSpPr>
          <p:cNvPr id="60" name="Shape 60"/>
          <p:cNvSpPr/>
          <p:nvPr/>
        </p:nvSpPr>
        <p:spPr>
          <a:xfrm>
            <a:off x="9643680" y="5725989"/>
            <a:ext cx="118140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Storage</a:t>
            </a:r>
          </a:p>
        </p:txBody>
      </p:sp>
      <p:pic>
        <p:nvPicPr>
          <p:cNvPr id="61" name="05DB.png"/>
          <p:cNvPicPr/>
          <p:nvPr/>
        </p:nvPicPr>
        <p:blipFill>
          <a:blip r:embed="rId5">
            <a:extLst/>
          </a:blip>
          <a:stretch>
            <a:fillRect/>
          </a:stretch>
        </p:blipFill>
        <p:spPr>
          <a:xfrm>
            <a:off x="2375576" y="6541103"/>
            <a:ext cx="1587501" cy="1244601"/>
          </a:xfrm>
          <a:prstGeom prst="rect">
            <a:avLst/>
          </a:prstGeom>
          <a:ln w="12700">
            <a:miter lim="400000"/>
          </a:ln>
        </p:spPr>
      </p:pic>
      <p:sp>
        <p:nvSpPr>
          <p:cNvPr id="62" name="Shape 62"/>
          <p:cNvSpPr/>
          <p:nvPr/>
        </p:nvSpPr>
        <p:spPr>
          <a:xfrm>
            <a:off x="2451522" y="7936686"/>
            <a:ext cx="143560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Database</a:t>
            </a:r>
          </a:p>
        </p:txBody>
      </p:sp>
      <p:sp>
        <p:nvSpPr>
          <p:cNvPr id="63" name="Shape 63"/>
          <p:cNvSpPr/>
          <p:nvPr/>
        </p:nvSpPr>
        <p:spPr>
          <a:xfrm>
            <a:off x="5448991" y="7936686"/>
            <a:ext cx="290901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Application Services</a:t>
            </a:r>
          </a:p>
        </p:txBody>
      </p:sp>
      <p:sp>
        <p:nvSpPr>
          <p:cNvPr id="64" name="Shape 64"/>
          <p:cNvSpPr/>
          <p:nvPr/>
        </p:nvSpPr>
        <p:spPr>
          <a:xfrm>
            <a:off x="9279444" y="7936686"/>
            <a:ext cx="19098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Management</a:t>
            </a:r>
          </a:p>
        </p:txBody>
      </p:sp>
      <p:pic>
        <p:nvPicPr>
          <p:cNvPr id="65" name="06AppService.png"/>
          <p:cNvPicPr/>
          <p:nvPr/>
        </p:nvPicPr>
        <p:blipFill>
          <a:blip r:embed="rId6">
            <a:extLst/>
          </a:blip>
          <a:stretch>
            <a:fillRect/>
          </a:stretch>
        </p:blipFill>
        <p:spPr>
          <a:xfrm>
            <a:off x="5976397" y="6553803"/>
            <a:ext cx="1854201" cy="1219201"/>
          </a:xfrm>
          <a:prstGeom prst="rect">
            <a:avLst/>
          </a:prstGeom>
          <a:ln w="12700">
            <a:miter lim="400000"/>
          </a:ln>
        </p:spPr>
      </p:pic>
      <p:pic>
        <p:nvPicPr>
          <p:cNvPr id="66" name="07Manage.png"/>
          <p:cNvPicPr/>
          <p:nvPr/>
        </p:nvPicPr>
        <p:blipFill>
          <a:blip r:embed="rId7">
            <a:extLst/>
          </a:blip>
          <a:stretch>
            <a:fillRect/>
          </a:stretch>
        </p:blipFill>
        <p:spPr>
          <a:xfrm>
            <a:off x="9440633" y="6534753"/>
            <a:ext cx="1587501" cy="12573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lvl1pPr defTabSz="490727">
              <a:defRPr sz="6719"/>
            </a:lvl1pPr>
          </a:lstStyle>
          <a:p>
            <a:pPr lvl="0">
              <a:defRPr sz="1800"/>
            </a:pPr>
            <a:r>
              <a:rPr sz="6719"/>
              <a:t>On-Premise vs. Public Cloud</a:t>
            </a:r>
          </a:p>
        </p:txBody>
      </p:sp>
      <p:sp>
        <p:nvSpPr>
          <p:cNvPr id="69" name="Shape 69"/>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graphicFrame>
        <p:nvGraphicFramePr>
          <p:cNvPr id="70" name="Table 70"/>
          <p:cNvGraphicFramePr/>
          <p:nvPr/>
        </p:nvGraphicFramePr>
        <p:xfrm>
          <a:off x="971058" y="2895600"/>
          <a:ext cx="11062684" cy="57150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524898"/>
                <a:gridCol w="5268892"/>
                <a:gridCol w="5268892"/>
              </a:tblGrid>
              <a:tr h="816428">
                <a:tc>
                  <a:txBody>
                    <a:bodyPr/>
                    <a:lstStyle/>
                    <a:p>
                      <a:pPr lvl="0" algn="l" defTabSz="914400">
                        <a:defRPr sz="2200">
                          <a:sym typeface="Helvetica"/>
                        </a:defRPr>
                      </a:pPr>
                    </a:p>
                  </a:txBody>
                  <a:tcPr marL="50800" marR="50800" marT="50800" marB="50800" anchor="ctr" anchorCtr="0" horzOverflow="overflow"/>
                </a:tc>
                <a:tc>
                  <a:txBody>
                    <a:bodyPr/>
                    <a:lstStyle/>
                    <a:p>
                      <a:pPr lvl="0" algn="l" defTabSz="914400">
                        <a:defRPr b="0">
                          <a:solidFill>
                            <a:srgbClr val="000000"/>
                          </a:solidFill>
                        </a:defRPr>
                      </a:pPr>
                      <a:r>
                        <a:rPr b="1" sz="2200">
                          <a:solidFill>
                            <a:srgbClr val="FFFFFF"/>
                          </a:solidFill>
                          <a:sym typeface="Helvetica"/>
                        </a:rPr>
                        <a:t>On-Premise</a:t>
                      </a:r>
                    </a:p>
                  </a:txBody>
                  <a:tcPr marL="50800" marR="50800" marT="50800" marB="50800" anchor="ctr" anchorCtr="0" horzOverflow="overflow"/>
                </a:tc>
                <a:tc>
                  <a:txBody>
                    <a:bodyPr/>
                    <a:lstStyle/>
                    <a:p>
                      <a:pPr lvl="0" algn="l" defTabSz="914400">
                        <a:defRPr b="0">
                          <a:solidFill>
                            <a:srgbClr val="000000"/>
                          </a:solidFill>
                        </a:defRPr>
                      </a:pPr>
                      <a:r>
                        <a:rPr b="1" sz="2200">
                          <a:solidFill>
                            <a:srgbClr val="FFFFFF"/>
                          </a:solidFill>
                          <a:sym typeface="Helvetica"/>
                        </a:rPr>
                        <a:t>Public Cloud</a:t>
                      </a:r>
                    </a:p>
                  </a:txBody>
                  <a:tcPr marL="50800" marR="50800" marT="50800" marB="50800" anchor="ctr" anchorCtr="0" horzOverflow="overflow"/>
                </a:tc>
              </a:tr>
              <a:tr h="816428">
                <a:tc>
                  <a:txBody>
                    <a:bodyPr/>
                    <a:lstStyle/>
                    <a:p>
                      <a:pPr lvl="0" algn="l" defTabSz="914400">
                        <a:defRPr sz="2200">
                          <a:sym typeface="Helvetica"/>
                        </a:defRPr>
                      </a:pPr>
                    </a:p>
                  </a:txBody>
                  <a:tcPr marL="50800" marR="50800" marT="50800" marB="50800" anchor="ctr" anchorCtr="0" horzOverflow="overflow"/>
                </a:tc>
                <a:tc>
                  <a:txBody>
                    <a:bodyPr/>
                    <a:lstStyle/>
                    <a:p>
                      <a:pPr lvl="0" algn="l" defTabSz="914400"/>
                      <a:r>
                        <a:rPr sz="2200"/>
                        <a:t>Pay for resources regardless of whether you utilize them.</a:t>
                      </a:r>
                    </a:p>
                  </a:txBody>
                  <a:tcPr marL="50800" marR="50800" marT="50800" marB="50800" anchor="ctr" anchorCtr="0" horzOverflow="overflow"/>
                </a:tc>
                <a:tc>
                  <a:txBody>
                    <a:bodyPr/>
                    <a:lstStyle/>
                    <a:p>
                      <a:pPr lvl="0" algn="l" defTabSz="914400"/>
                      <a:r>
                        <a:rPr sz="2200"/>
                        <a:t>Pay only for what you use.</a:t>
                      </a:r>
                    </a:p>
                  </a:txBody>
                  <a:tcPr marL="50800" marR="50800" marT="50800" marB="50800" anchor="ctr" anchorCtr="0" horzOverflow="overflow"/>
                </a:tc>
              </a:tr>
              <a:tr h="816428">
                <a:tc>
                  <a:txBody>
                    <a:bodyPr/>
                    <a:lstStyle/>
                    <a:p>
                      <a:pPr lvl="0" algn="l" defTabSz="914400">
                        <a:defRPr sz="2200">
                          <a:sym typeface="Helvetica"/>
                        </a:defRPr>
                      </a:pPr>
                    </a:p>
                  </a:txBody>
                  <a:tcPr marL="50800" marR="50800" marT="50800" marB="50800" anchor="ctr" anchorCtr="0" horzOverflow="overflow"/>
                </a:tc>
                <a:tc>
                  <a:txBody>
                    <a:bodyPr/>
                    <a:lstStyle/>
                    <a:p>
                      <a:pPr lvl="0" algn="l" defTabSz="914400"/>
                      <a:r>
                        <a:rPr sz="2200"/>
                        <a:t>Large purchases on 1 year, 3 year, 5 year circles.</a:t>
                      </a:r>
                    </a:p>
                  </a:txBody>
                  <a:tcPr marL="50800" marR="50800" marT="50800" marB="50800" anchor="ctr" anchorCtr="0" horzOverflow="overflow"/>
                </a:tc>
                <a:tc>
                  <a:txBody>
                    <a:bodyPr/>
                    <a:lstStyle/>
                    <a:p>
                      <a:pPr lvl="0" algn="l" defTabSz="914400"/>
                      <a:r>
                        <a:rPr sz="2200"/>
                        <a:t>Not upfront investment. Pay monthly for variable usage.</a:t>
                      </a:r>
                    </a:p>
                  </a:txBody>
                  <a:tcPr marL="50800" marR="50800" marT="50800" marB="50800" anchor="ctr" anchorCtr="0" horzOverflow="overflow"/>
                </a:tc>
              </a:tr>
              <a:tr h="816428">
                <a:tc>
                  <a:txBody>
                    <a:bodyPr/>
                    <a:lstStyle/>
                    <a:p>
                      <a:pPr lvl="0" algn="l" defTabSz="914400">
                        <a:defRPr sz="2200">
                          <a:sym typeface="Helvetica"/>
                        </a:defRPr>
                      </a:pPr>
                    </a:p>
                  </a:txBody>
                  <a:tcPr marL="50800" marR="50800" marT="50800" marB="50800" anchor="ctr" anchorCtr="0" horzOverflow="overflow"/>
                </a:tc>
                <a:tc>
                  <a:txBody>
                    <a:bodyPr/>
                    <a:lstStyle/>
                    <a:p>
                      <a:pPr lvl="0" algn="l" defTabSz="914400"/>
                      <a:r>
                        <a:rPr sz="2200"/>
                        <a:t>Administration, patching, and daily tasks required to keep maintained.</a:t>
                      </a:r>
                    </a:p>
                  </a:txBody>
                  <a:tcPr marL="50800" marR="50800" marT="50800" marB="50800" anchor="ctr" anchorCtr="0" horzOverflow="overflow"/>
                </a:tc>
                <a:tc>
                  <a:txBody>
                    <a:bodyPr/>
                    <a:lstStyle/>
                    <a:p>
                      <a:pPr lvl="0" algn="l" defTabSz="914400"/>
                      <a:r>
                        <a:rPr sz="2200"/>
                        <a:t>IT has the time to innovate on new projects</a:t>
                      </a:r>
                    </a:p>
                  </a:txBody>
                  <a:tcPr marL="50800" marR="50800" marT="50800" marB="50800" anchor="ctr" anchorCtr="0" horzOverflow="overflow"/>
                </a:tc>
              </a:tr>
              <a:tr h="816428">
                <a:tc>
                  <a:txBody>
                    <a:bodyPr/>
                    <a:lstStyle/>
                    <a:p>
                      <a:pPr lvl="0" algn="l" defTabSz="914400">
                        <a:defRPr sz="2200">
                          <a:sym typeface="Helvetica"/>
                        </a:defRPr>
                      </a:pPr>
                    </a:p>
                  </a:txBody>
                  <a:tcPr marL="50800" marR="50800" marT="50800" marB="50800" anchor="ctr" anchorCtr="0" horzOverflow="overflow"/>
                </a:tc>
                <a:tc>
                  <a:txBody>
                    <a:bodyPr/>
                    <a:lstStyle/>
                    <a:p>
                      <a:pPr lvl="0" algn="l" defTabSz="914400"/>
                      <a:r>
                        <a:rPr sz="2200"/>
                        <a:t>Static Capacity.</a:t>
                      </a:r>
                    </a:p>
                  </a:txBody>
                  <a:tcPr marL="50800" marR="50800" marT="50800" marB="50800" anchor="ctr" anchorCtr="0" horzOverflow="overflow"/>
                </a:tc>
                <a:tc>
                  <a:txBody>
                    <a:bodyPr/>
                    <a:lstStyle/>
                    <a:p>
                      <a:pPr lvl="0" algn="l" defTabSz="914400"/>
                      <a:r>
                        <a:rPr sz="2200"/>
                        <a:t>Flexible Capacity.</a:t>
                      </a:r>
                    </a:p>
                  </a:txBody>
                  <a:tcPr marL="50800" marR="50800" marT="50800" marB="50800" anchor="ctr" anchorCtr="0" horzOverflow="overflow"/>
                </a:tc>
              </a:tr>
              <a:tr h="816428">
                <a:tc>
                  <a:txBody>
                    <a:bodyPr/>
                    <a:lstStyle/>
                    <a:p>
                      <a:pPr lvl="0" algn="l" defTabSz="914400">
                        <a:defRPr sz="2200">
                          <a:sym typeface="Helvetica"/>
                        </a:defRPr>
                      </a:pPr>
                    </a:p>
                  </a:txBody>
                  <a:tcPr marL="50800" marR="50800" marT="50800" marB="50800" anchor="ctr" anchorCtr="0" horzOverflow="overflow"/>
                </a:tc>
                <a:tc>
                  <a:txBody>
                    <a:bodyPr/>
                    <a:lstStyle/>
                    <a:p>
                      <a:pPr lvl="0" algn="l" defTabSz="914400"/>
                      <a:r>
                        <a:rPr sz="2200"/>
                        <a:t>Takes weeks or months to get a server procures, delivered, and running.</a:t>
                      </a:r>
                    </a:p>
                  </a:txBody>
                  <a:tcPr marL="50800" marR="50800" marT="50800" marB="50800" anchor="ctr" anchorCtr="0" horzOverflow="overflow"/>
                </a:tc>
                <a:tc>
                  <a:txBody>
                    <a:bodyPr/>
                    <a:lstStyle/>
                    <a:p>
                      <a:pPr lvl="0" algn="l" defTabSz="914400"/>
                      <a:r>
                        <a:rPr sz="2200"/>
                        <a:t>Provision resources as you need them, within minutes.</a:t>
                      </a:r>
                    </a:p>
                  </a:txBody>
                  <a:tcPr marL="50800" marR="50800" marT="50800" marB="50800" anchor="ctr" anchorCtr="0" horzOverflow="overflow"/>
                </a:tc>
              </a:tr>
              <a:tr h="816428">
                <a:tc>
                  <a:txBody>
                    <a:bodyPr/>
                    <a:lstStyle/>
                    <a:p>
                      <a:pPr lvl="0" algn="l" defTabSz="914400">
                        <a:defRPr sz="2200">
                          <a:sym typeface="Helvetica"/>
                        </a:defRPr>
                      </a:pPr>
                    </a:p>
                  </a:txBody>
                  <a:tcPr marL="50800" marR="50800" marT="50800" marB="50800" anchor="ctr" anchorCtr="0" horzOverflow="overflow"/>
                </a:tc>
                <a:tc>
                  <a:txBody>
                    <a:bodyPr/>
                    <a:lstStyle/>
                    <a:p>
                      <a:pPr lvl="0" algn="l" defTabSz="914400"/>
                      <a:r>
                        <a:rPr sz="2200"/>
                        <a:t>Different to distribute resources and setup end points in various geographies.</a:t>
                      </a:r>
                    </a:p>
                  </a:txBody>
                  <a:tcPr marL="50800" marR="50800" marT="50800" marB="50800" anchor="ctr" anchorCtr="0" horzOverflow="overflow"/>
                </a:tc>
                <a:tc>
                  <a:txBody>
                    <a:bodyPr/>
                    <a:lstStyle/>
                    <a:p>
                      <a:pPr lvl="0" algn="l" defTabSz="914400"/>
                      <a:r>
                        <a:rPr sz="2200"/>
                        <a:t>Quickly deploy resources in locations around the globe, within minutes.</a:t>
                      </a:r>
                    </a:p>
                  </a:txBody>
                  <a:tcPr marL="50800" marR="50800" marT="50800" marB="50800" anchor="ctr" anchorCtr="0" horzOverflow="overflow"/>
                </a:tc>
              </a:tr>
            </a:tbl>
          </a:graphicData>
        </a:graphic>
      </p:graphicFrame>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952500" y="444500"/>
            <a:ext cx="11099800" cy="1797050"/>
          </a:xfrm>
          <a:prstGeom prst="rect">
            <a:avLst/>
          </a:prstGeom>
        </p:spPr>
        <p:txBody>
          <a:bodyPr/>
          <a:lstStyle/>
          <a:p>
            <a:pPr lvl="0" defTabSz="397256">
              <a:defRPr sz="1800"/>
            </a:pPr>
            <a:r>
              <a:rPr sz="5440"/>
              <a:t>Flexible Capacity: </a:t>
            </a:r>
            <a:br>
              <a:rPr sz="5440"/>
            </a:br>
            <a:r>
              <a:rPr sz="5440"/>
              <a:t>Pay only for what you use</a:t>
            </a:r>
          </a:p>
        </p:txBody>
      </p:sp>
      <p:sp>
        <p:nvSpPr>
          <p:cNvPr id="73" name="Shape 73"/>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74" name="pasted-image-enhanced.png"/>
          <p:cNvPicPr/>
          <p:nvPr/>
        </p:nvPicPr>
        <p:blipFill>
          <a:blip r:embed="rId2">
            <a:extLst/>
          </a:blip>
          <a:stretch>
            <a:fillRect/>
          </a:stretch>
        </p:blipFill>
        <p:spPr>
          <a:xfrm>
            <a:off x="1562964" y="3353417"/>
            <a:ext cx="9952531" cy="4799366"/>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pPr>
            <a:r>
              <a:rPr sz="8000"/>
              <a:t>The AWS Platform</a:t>
            </a:r>
          </a:p>
        </p:txBody>
      </p:sp>
      <p:sp>
        <p:nvSpPr>
          <p:cNvPr id="77" name="Shape 77"/>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78" name="Shape 78"/>
          <p:cNvSpPr/>
          <p:nvPr/>
        </p:nvSpPr>
        <p:spPr>
          <a:xfrm>
            <a:off x="1803288" y="3430759"/>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79" name="Shape 79"/>
          <p:cNvSpPr/>
          <p:nvPr/>
        </p:nvSpPr>
        <p:spPr>
          <a:xfrm>
            <a:off x="1812632" y="4203253"/>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80" name="Shape 80"/>
          <p:cNvSpPr/>
          <p:nvPr/>
        </p:nvSpPr>
        <p:spPr>
          <a:xfrm>
            <a:off x="4979772" y="4203253"/>
            <a:ext cx="621280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81" name="Shape 81"/>
          <p:cNvSpPr/>
          <p:nvPr/>
        </p:nvSpPr>
        <p:spPr>
          <a:xfrm>
            <a:off x="1812632" y="4975747"/>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Compute</a:t>
            </a:r>
          </a:p>
        </p:txBody>
      </p:sp>
      <p:sp>
        <p:nvSpPr>
          <p:cNvPr id="82" name="Shape 82"/>
          <p:cNvSpPr/>
          <p:nvPr/>
        </p:nvSpPr>
        <p:spPr>
          <a:xfrm>
            <a:off x="4979772" y="4975747"/>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83" name="Shape 83"/>
          <p:cNvSpPr/>
          <p:nvPr/>
        </p:nvSpPr>
        <p:spPr>
          <a:xfrm>
            <a:off x="8146911" y="4975747"/>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84" name="Shape 84"/>
          <p:cNvSpPr/>
          <p:nvPr/>
        </p:nvSpPr>
        <p:spPr>
          <a:xfrm>
            <a:off x="1803288" y="5748240"/>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85" name="Shape 85"/>
          <p:cNvSpPr/>
          <p:nvPr/>
        </p:nvSpPr>
        <p:spPr>
          <a:xfrm>
            <a:off x="1803288" y="6518440"/>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a:lstStyle>
            <a:lvl1pPr defTabSz="531622">
              <a:defRPr sz="7280"/>
            </a:lvl1pPr>
          </a:lstStyle>
          <a:p>
            <a:pPr lvl="0">
              <a:defRPr sz="1800"/>
            </a:pPr>
            <a:r>
              <a:rPr sz="7280"/>
              <a:t>AWS: Global Infrastructure</a:t>
            </a:r>
          </a:p>
        </p:txBody>
      </p:sp>
      <p:sp>
        <p:nvSpPr>
          <p:cNvPr id="88" name="Shape 88"/>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89" name="Shape 89"/>
          <p:cNvSpPr/>
          <p:nvPr/>
        </p:nvSpPr>
        <p:spPr>
          <a:xfrm>
            <a:off x="1803288" y="2704912"/>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Deployment &amp; Management</a:t>
            </a:r>
          </a:p>
        </p:txBody>
      </p:sp>
      <p:sp>
        <p:nvSpPr>
          <p:cNvPr id="90" name="Shape 90"/>
          <p:cNvSpPr/>
          <p:nvPr/>
        </p:nvSpPr>
        <p:spPr>
          <a:xfrm>
            <a:off x="1812632" y="3477405"/>
            <a:ext cx="3045258"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Analytics</a:t>
            </a:r>
          </a:p>
        </p:txBody>
      </p:sp>
      <p:sp>
        <p:nvSpPr>
          <p:cNvPr id="91" name="Shape 91"/>
          <p:cNvSpPr/>
          <p:nvPr/>
        </p:nvSpPr>
        <p:spPr>
          <a:xfrm>
            <a:off x="4979772" y="3477405"/>
            <a:ext cx="6212804" cy="61657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Application Services</a:t>
            </a:r>
          </a:p>
        </p:txBody>
      </p:sp>
      <p:sp>
        <p:nvSpPr>
          <p:cNvPr id="92" name="Shape 92"/>
          <p:cNvSpPr/>
          <p:nvPr/>
        </p:nvSpPr>
        <p:spPr>
          <a:xfrm>
            <a:off x="1812632" y="4249899"/>
            <a:ext cx="3045258"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Compute</a:t>
            </a:r>
          </a:p>
        </p:txBody>
      </p:sp>
      <p:sp>
        <p:nvSpPr>
          <p:cNvPr id="93" name="Shape 93"/>
          <p:cNvSpPr/>
          <p:nvPr/>
        </p:nvSpPr>
        <p:spPr>
          <a:xfrm>
            <a:off x="4979772"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Storage</a:t>
            </a:r>
          </a:p>
        </p:txBody>
      </p:sp>
      <p:sp>
        <p:nvSpPr>
          <p:cNvPr id="94" name="Shape 94"/>
          <p:cNvSpPr/>
          <p:nvPr/>
        </p:nvSpPr>
        <p:spPr>
          <a:xfrm>
            <a:off x="8146911" y="4249899"/>
            <a:ext cx="3045257"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Database</a:t>
            </a:r>
          </a:p>
        </p:txBody>
      </p:sp>
      <p:sp>
        <p:nvSpPr>
          <p:cNvPr id="95" name="Shape 95"/>
          <p:cNvSpPr/>
          <p:nvPr/>
        </p:nvSpPr>
        <p:spPr>
          <a:xfrm>
            <a:off x="1803288" y="5022393"/>
            <a:ext cx="9398224" cy="61657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Networking</a:t>
            </a:r>
          </a:p>
        </p:txBody>
      </p:sp>
      <p:sp>
        <p:nvSpPr>
          <p:cNvPr id="96" name="Shape 96"/>
          <p:cNvSpPr/>
          <p:nvPr/>
        </p:nvSpPr>
        <p:spPr>
          <a:xfrm>
            <a:off x="1803288" y="5792592"/>
            <a:ext cx="9398224" cy="616573"/>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lvl="0">
              <a:defRPr b="0" sz="1800">
                <a:solidFill>
                  <a:srgbClr val="000000"/>
                </a:solidFill>
              </a:defRPr>
            </a:pPr>
            <a:r>
              <a:rPr b="1" sz="2400">
                <a:solidFill>
                  <a:srgbClr val="FFFFFF"/>
                </a:solidFill>
              </a:rPr>
              <a:t>AWS Global Infrastructure</a:t>
            </a:r>
          </a:p>
        </p:txBody>
      </p:sp>
      <p:sp>
        <p:nvSpPr>
          <p:cNvPr id="97" name="Shape 97"/>
          <p:cNvSpPr/>
          <p:nvPr/>
        </p:nvSpPr>
        <p:spPr>
          <a:xfrm>
            <a:off x="2720504" y="8148043"/>
            <a:ext cx="107990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Region</a:t>
            </a:r>
          </a:p>
        </p:txBody>
      </p:sp>
      <p:sp>
        <p:nvSpPr>
          <p:cNvPr id="98" name="Shape 98"/>
          <p:cNvSpPr/>
          <p:nvPr/>
        </p:nvSpPr>
        <p:spPr>
          <a:xfrm>
            <a:off x="5280808" y="8110073"/>
            <a:ext cx="249692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Availability Zones</a:t>
            </a:r>
          </a:p>
        </p:txBody>
      </p:sp>
      <p:sp>
        <p:nvSpPr>
          <p:cNvPr id="99" name="Shape 99"/>
          <p:cNvSpPr/>
          <p:nvPr/>
        </p:nvSpPr>
        <p:spPr>
          <a:xfrm>
            <a:off x="8834902" y="8110073"/>
            <a:ext cx="20964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Edge Location</a:t>
            </a:r>
          </a:p>
        </p:txBody>
      </p:sp>
      <p:pic>
        <p:nvPicPr>
          <p:cNvPr id="100" name="pasted-image.tif"/>
          <p:cNvPicPr/>
          <p:nvPr/>
        </p:nvPicPr>
        <p:blipFill>
          <a:blip r:embed="rId4">
            <a:extLst/>
          </a:blip>
          <a:stretch>
            <a:fillRect/>
          </a:stretch>
        </p:blipFill>
        <p:spPr>
          <a:xfrm>
            <a:off x="2240474" y="6832535"/>
            <a:ext cx="2039968" cy="1176905"/>
          </a:xfrm>
          <a:prstGeom prst="rect">
            <a:avLst/>
          </a:prstGeom>
          <a:ln w="12700">
            <a:miter lim="400000"/>
          </a:ln>
        </p:spPr>
      </p:pic>
      <p:pic>
        <p:nvPicPr>
          <p:cNvPr id="101" name="16AZ.png"/>
          <p:cNvPicPr/>
          <p:nvPr/>
        </p:nvPicPr>
        <p:blipFill>
          <a:blip r:embed="rId5">
            <a:extLst/>
          </a:blip>
          <a:stretch>
            <a:fillRect/>
          </a:stretch>
        </p:blipFill>
        <p:spPr>
          <a:xfrm>
            <a:off x="5781087" y="6744650"/>
            <a:ext cx="1496365" cy="1352675"/>
          </a:xfrm>
          <a:prstGeom prst="rect">
            <a:avLst/>
          </a:prstGeom>
          <a:ln w="12700">
            <a:miter lim="400000"/>
          </a:ln>
        </p:spPr>
      </p:pic>
      <p:pic>
        <p:nvPicPr>
          <p:cNvPr id="102" name="pasted-image.tif"/>
          <p:cNvPicPr/>
          <p:nvPr/>
        </p:nvPicPr>
        <p:blipFill>
          <a:blip r:embed="rId6">
            <a:extLst/>
          </a:blip>
          <a:stretch>
            <a:fillRect/>
          </a:stretch>
        </p:blipFill>
        <p:spPr>
          <a:xfrm>
            <a:off x="8834902" y="6961520"/>
            <a:ext cx="2096416" cy="918935"/>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