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>
            <a:lvl1pPr marL="444500" indent="-444500">
              <a:buSzPct val="75000"/>
              <a:buChar char="•"/>
            </a:lvl1pPr>
            <a:lvl2pPr marL="889000" indent="-444500">
              <a:buSzPct val="75000"/>
              <a:buChar char="•"/>
              <a:defRPr sz="3000"/>
            </a:lvl2pPr>
            <a:lvl3pPr marL="1333500" indent="-444500">
              <a:buSzPct val="75000"/>
              <a:buChar char="•"/>
              <a:defRPr sz="2800"/>
            </a:lvl3pPr>
            <a:lvl4pPr marL="1778000" indent="-444500">
              <a:buSzPct val="75000"/>
              <a:buChar char="•"/>
              <a:defRPr sz="2400"/>
            </a:lvl4pPr>
            <a:lvl5pPr marL="2222500" indent="-444500">
              <a:buSzPct val="75000"/>
              <a:buChar char="•"/>
              <a:defRPr sz="20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14916" indent="-370416">
              <a:buSzPct val="75000"/>
              <a:buChar char="•"/>
              <a:defRPr sz="3000"/>
            </a:lvl2pPr>
            <a:lvl3pPr marL="1234722" indent="-345722">
              <a:buSzPct val="75000"/>
              <a:buChar char="•"/>
              <a:defRPr sz="2600"/>
            </a:lvl3pPr>
            <a:lvl4pPr marL="1629833" indent="-296333">
              <a:buSzPct val="75000"/>
              <a:buChar char="•"/>
              <a:defRPr sz="2400"/>
            </a:lvl4pPr>
            <a:lvl5pPr marL="2024944" indent="-246944">
              <a:buSzPct val="75000"/>
              <a:buChar char="•"/>
              <a:defRPr sz="20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2600"/>
              <a:t>Body Level Three</a:t>
            </a:r>
            <a:endParaRPr sz="26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anchor="ctr"/>
          <a:lstStyle>
            <a:lvl1pPr marL="342900" indent="-342900">
              <a:spcBef>
                <a:spcPts val="3200"/>
              </a:spcBef>
              <a:buSzPct val="75000"/>
              <a:buChar char="•"/>
              <a:defRPr sz="2800"/>
            </a:lvl1pPr>
            <a:lvl2pPr marL="685800" indent="-342900">
              <a:spcBef>
                <a:spcPts val="3200"/>
              </a:spcBef>
              <a:buSzPct val="75000"/>
              <a:buChar char="•"/>
              <a:defRPr sz="2800"/>
            </a:lvl2pPr>
            <a:lvl3pPr marL="1028700" indent="-342900">
              <a:spcBef>
                <a:spcPts val="3200"/>
              </a:spcBef>
              <a:buSzPct val="75000"/>
              <a:buChar char="•"/>
              <a:defRPr sz="2800"/>
            </a:lvl3pPr>
            <a:lvl4pPr marL="1371600" indent="-342900">
              <a:spcBef>
                <a:spcPts val="3200"/>
              </a:spcBef>
              <a:buSzPct val="75000"/>
              <a:buChar char="•"/>
              <a:defRPr sz="2800"/>
            </a:lvl4pPr>
            <a:lvl5pPr marL="1714500" indent="-342900">
              <a:spcBef>
                <a:spcPts val="3200"/>
              </a:spcBef>
              <a:buSzPct val="75000"/>
              <a:buChar char="•"/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anchor="ctr"/>
          <a:lstStyle>
            <a:lvl1pPr marL="444500" indent="-444500">
              <a:buSzPct val="75000"/>
              <a:buChar char="•"/>
            </a:lvl1pPr>
            <a:lvl2pPr marL="889000" indent="-444500">
              <a:buSzPct val="75000"/>
              <a:buChar char="•"/>
            </a:lvl2pPr>
            <a:lvl3pPr marL="1333500" indent="-444500">
              <a:buSzPct val="75000"/>
              <a:buChar char="•"/>
            </a:lvl3pPr>
            <a:lvl4pPr marL="1778000" indent="-444500">
              <a:buSzPct val="75000"/>
              <a:buChar char="•"/>
            </a:lvl4pPr>
            <a:lvl5pPr marL="2222500" indent="-444500">
              <a:buSzPct val="75000"/>
              <a:buChar char="•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1130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1936697"/>
            <a:ext cx="11099800" cy="6953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2pPr marL="814916" indent="-370416">
              <a:buSzPct val="75000"/>
              <a:buChar char="•"/>
              <a:defRPr sz="3000"/>
            </a:lvl2pPr>
            <a:lvl3pPr marL="1234722" indent="-345722">
              <a:buSzPct val="75000"/>
              <a:buChar char="•"/>
              <a:defRPr sz="2600"/>
            </a:lvl3pPr>
            <a:lvl4pPr marL="1629833" indent="-296333">
              <a:buSzPct val="75000"/>
              <a:buChar char="•"/>
              <a:defRPr sz="2400"/>
            </a:lvl4pPr>
            <a:lvl5pPr marL="2024944" indent="-246944">
              <a:buSzPct val="75000"/>
              <a:buChar char="•"/>
              <a:defRPr sz="20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000"/>
              <a:t>Body Level Two</a:t>
            </a:r>
            <a:endParaRPr sz="3000"/>
          </a:p>
          <a:p>
            <a:pPr lvl="2">
              <a:defRPr sz="1800"/>
            </a:pPr>
            <a:r>
              <a:rPr sz="2600"/>
              <a:t>Body Level Three</a:t>
            </a:r>
            <a:endParaRPr sz="26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pic>
        <p:nvPicPr>
          <p:cNvPr id="4" name="Logo - G-ABL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48708" y="9229129"/>
            <a:ext cx="831447" cy="29977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1pPr>
      <a:lvl2pPr marL="1270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2pPr>
      <a:lvl3pPr marL="1905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3pPr>
      <a:lvl4pPr marL="2540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4pPr>
      <a:lvl5pPr marL="3175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5pPr>
      <a:lvl6pPr marL="3810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6pPr>
      <a:lvl7pPr marL="4445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7pPr>
      <a:lvl8pPr marL="5080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8pPr>
      <a:lvl9pPr marL="5715000" indent="-635000" defTabSz="584200">
        <a:spcBef>
          <a:spcPts val="4200"/>
        </a:spcBef>
        <a:buSzPct val="100000"/>
        <a:buAutoNum type="arabicPeriod" startAt="1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onsole.aws.amazon.com" TargetMode="External"/><Relationship Id="rId3" Type="http://schemas.openxmlformats.org/officeDocument/2006/relationships/image" Target="../media/image1.jpeg"/><Relationship Id="rId4" Type="http://schemas.openxmlformats.org/officeDocument/2006/relationships/image" Target="../media/image1.t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ws.amazon.com/ebs/" TargetMode="External"/><Relationship Id="rId3" Type="http://schemas.openxmlformats.org/officeDocument/2006/relationships/hyperlink" Target="http://aws.amazon.com/ebs/details/" TargetMode="External"/><Relationship Id="rId4" Type="http://schemas.openxmlformats.org/officeDocument/2006/relationships/hyperlink" Target="http://aws.amazon.com/ebs/pricing/" TargetMode="External"/><Relationship Id="rId5" Type="http://schemas.openxmlformats.org/officeDocument/2006/relationships/hyperlink" Target="http://ask.xmodulo.com/expand-xfs-file-system.html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1270000" y="22606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800"/>
              <a:t>Amazon Web Services </a:t>
            </a:r>
            <a:endParaRPr sz="6800"/>
          </a:p>
          <a:p>
            <a:pPr lvl="0">
              <a:defRPr sz="1800"/>
            </a:pPr>
            <a:r>
              <a:rPr sz="6800"/>
              <a:t>workshop</a:t>
            </a:r>
            <a:endParaRPr sz="5500"/>
          </a:p>
          <a:p>
            <a:pPr lvl="0">
              <a:defRPr sz="1800"/>
            </a:pPr>
            <a:r>
              <a:rPr sz="1500"/>
              <a:t> </a:t>
            </a:r>
            <a:br>
              <a:rPr sz="1500"/>
            </a:br>
            <a:r>
              <a:rPr sz="2800">
                <a:solidFill>
                  <a:srgbClr val="53585F"/>
                </a:solidFill>
              </a:rPr>
              <a:t>for System Engineer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1270000" y="6463880"/>
            <a:ext cx="104648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Using Amazon </a:t>
            </a:r>
            <a:endParaRPr sz="3200"/>
          </a:p>
          <a:p>
            <a:pPr lvl="0">
              <a:defRPr sz="1800"/>
            </a:pPr>
            <a:r>
              <a:rPr sz="3200"/>
              <a:t>Elastic Block Storage (EBS)</a:t>
            </a:r>
          </a:p>
        </p:txBody>
      </p:sp>
      <p:pic>
        <p:nvPicPr>
          <p:cNvPr id="41" name="Logo - G-AB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7260" y="366861"/>
            <a:ext cx="1866901" cy="67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 lvl="0">
              <a:defRPr sz="1800"/>
            </a:pPr>
            <a:r>
              <a:rPr sz="7919"/>
              <a:t>Amazon EBS Snapshots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4495" indent="-404495" defTabSz="531622">
              <a:spcBef>
                <a:spcPts val="3800"/>
              </a:spcBef>
              <a:defRPr sz="1800"/>
            </a:pPr>
            <a:r>
              <a:rPr sz="3276"/>
              <a:t>Amazon EBS provides the ability to save point-in-time snapshots of your volumes to Amazon S3.</a:t>
            </a:r>
            <a:endParaRPr sz="3276"/>
          </a:p>
          <a:p>
            <a:pPr lvl="0" marL="404495" indent="-404495" defTabSz="531622">
              <a:spcBef>
                <a:spcPts val="3800"/>
              </a:spcBef>
              <a:defRPr sz="1800"/>
            </a:pPr>
            <a:r>
              <a:rPr sz="3276"/>
              <a:t>Amazon EBS Snapshots are stored incrementally: only the blocks that have changed after your last snapshot are saved, and you are billed only for the changed blocks.</a:t>
            </a:r>
            <a:endParaRPr sz="3276"/>
          </a:p>
          <a:p>
            <a:pPr lvl="0" marL="404495" indent="-404495" defTabSz="531622">
              <a:spcBef>
                <a:spcPts val="3800"/>
              </a:spcBef>
              <a:defRPr sz="1800"/>
            </a:pPr>
            <a:r>
              <a:rPr sz="3276"/>
              <a:t>If you have a device with 100 GB of data but only 5 GB has changed after your last snapshot, a subsequent snapshot consumes only 5 additional GB and you are billed only for the additional 5 GB of snapshot storage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200"/>
            </a:lvl1pPr>
          </a:lstStyle>
          <a:p>
            <a:pPr lvl="0">
              <a:defRPr sz="1800"/>
            </a:pPr>
            <a:r>
              <a:rPr sz="5200"/>
              <a:t>Lab: Introduction to Amazon EBS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952500" y="2718098"/>
            <a:ext cx="11099800" cy="6070004"/>
          </a:xfrm>
          <a:prstGeom prst="rect">
            <a:avLst/>
          </a:prstGeom>
        </p:spPr>
        <p:txBody>
          <a:bodyPr/>
          <a:lstStyle/>
          <a:p>
            <a:pPr lvl="0" marL="342264" indent="-342264" defTabSz="449833">
              <a:spcBef>
                <a:spcPts val="1800"/>
              </a:spcBef>
              <a:defRPr sz="1800"/>
            </a:pPr>
            <a:r>
              <a:rPr sz="2772"/>
              <a:t>Overview</a:t>
            </a:r>
            <a:endParaRPr sz="2772"/>
          </a:p>
          <a:p>
            <a:pPr lvl="1" marL="684529" indent="-342264" defTabSz="449833">
              <a:spcBef>
                <a:spcPts val="1800"/>
              </a:spcBef>
              <a:defRPr sz="1800"/>
            </a:pPr>
            <a:r>
              <a:rPr sz="2002"/>
              <a:t>This guide introduces you to Amazon Elastic Block Storage (EBS) using the AWS Management Console.</a:t>
            </a:r>
            <a:endParaRPr sz="2002"/>
          </a:p>
          <a:p>
            <a:pPr lvl="1" marL="684529" indent="-342264" defTabSz="449833">
              <a:spcBef>
                <a:spcPts val="1800"/>
              </a:spcBef>
              <a:defRPr sz="1800"/>
            </a:pPr>
            <a:r>
              <a:rPr sz="2002"/>
              <a:t>4 labs.</a:t>
            </a:r>
            <a:endParaRPr sz="2002"/>
          </a:p>
          <a:p>
            <a:pPr lvl="0" marL="342264" indent="-342264" defTabSz="449833">
              <a:spcBef>
                <a:spcPts val="1800"/>
              </a:spcBef>
              <a:defRPr sz="1800"/>
            </a:pPr>
            <a:r>
              <a:rPr sz="2772"/>
              <a:t>Topic Covered</a:t>
            </a:r>
            <a:endParaRPr sz="2772"/>
          </a:p>
          <a:p>
            <a:pPr lvl="1" marL="752982" indent="-410718" defTabSz="449833">
              <a:spcBef>
                <a:spcPts val="1800"/>
              </a:spcBef>
              <a:defRPr sz="1800"/>
            </a:pPr>
            <a:r>
              <a:rPr sz="2002"/>
              <a:t>Create Linux Ubuntu 14.04 LTS Server on EC2</a:t>
            </a:r>
            <a:endParaRPr sz="2002"/>
          </a:p>
          <a:p>
            <a:pPr lvl="1" marL="752982" indent="-410718" defTabSz="449833">
              <a:spcBef>
                <a:spcPts val="1800"/>
              </a:spcBef>
              <a:defRPr sz="1800"/>
            </a:pPr>
            <a:r>
              <a:rPr sz="2002"/>
              <a:t>Creating an EBS Volume in the Amazon Management Console.</a:t>
            </a:r>
            <a:endParaRPr sz="2002"/>
          </a:p>
          <a:p>
            <a:pPr lvl="1" marL="752982" indent="-410718" defTabSz="449833">
              <a:spcBef>
                <a:spcPts val="1800"/>
              </a:spcBef>
              <a:defRPr sz="1800"/>
            </a:pPr>
            <a:r>
              <a:rPr sz="2002"/>
              <a:t>Adding an EBS Volume to an instance.</a:t>
            </a:r>
            <a:endParaRPr sz="2002"/>
          </a:p>
          <a:p>
            <a:pPr lvl="1" marL="752982" indent="-410718" defTabSz="449833">
              <a:spcBef>
                <a:spcPts val="1800"/>
              </a:spcBef>
              <a:defRPr sz="1800"/>
            </a:pPr>
            <a:r>
              <a:rPr sz="2002"/>
              <a:t>Snapshotting an EBS Volume.</a:t>
            </a:r>
            <a:endParaRPr sz="2002"/>
          </a:p>
          <a:p>
            <a:pPr lvl="0" marL="410718" indent="-410718" defTabSz="449833">
              <a:spcBef>
                <a:spcPts val="1800"/>
              </a:spcBef>
              <a:defRPr sz="1800"/>
            </a:pPr>
            <a:r>
              <a:rPr sz="2772"/>
              <a:t>Note:</a:t>
            </a:r>
            <a:endParaRPr sz="2772"/>
          </a:p>
          <a:p>
            <a:pPr lvl="1" marL="684530" indent="-342265" defTabSz="449833">
              <a:spcBef>
                <a:spcPts val="1800"/>
              </a:spcBef>
              <a:defRPr sz="1800"/>
            </a:pPr>
            <a:r>
              <a:rPr sz="2002"/>
              <a:t>Do not delete EC2 and EBS after finish this lab. It will be use in next chapters.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 lvl="0">
              <a:defRPr sz="1800"/>
            </a:pPr>
            <a:r>
              <a:rPr sz="6160"/>
              <a:t>Lab 1-4: Login to AWS Console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348135" y="2051560"/>
            <a:ext cx="12061006" cy="3288794"/>
          </a:xfrm>
          <a:prstGeom prst="rect">
            <a:avLst/>
          </a:prstGeom>
        </p:spPr>
        <p:txBody>
          <a:bodyPr/>
          <a:lstStyle/>
          <a:p>
            <a:pPr lvl="1" marL="779991" indent="-354541" defTabSz="391414">
              <a:spcBef>
                <a:spcPts val="2800"/>
              </a:spcBef>
              <a:buSzPct val="100000"/>
              <a:buAutoNum type="arabicPeriod" startAt="1"/>
              <a:defRPr sz="1800"/>
            </a:pPr>
            <a:r>
              <a:rPr sz="2010"/>
              <a:t>Goto </a:t>
            </a:r>
            <a:r>
              <a:rPr sz="2010" u="sng">
                <a:hlinkClick r:id="rId2" invalidUrl="" action="" tgtFrame="" tooltip="" history="1" highlightClick="0" endSnd="0"/>
              </a:rPr>
              <a:t>https://console.aws.amazon.com</a:t>
            </a:r>
            <a:r>
              <a:rPr sz="2010"/>
              <a:t>, enter AWS username and password and then click Login button.</a:t>
            </a:r>
            <a:endParaRPr sz="2010"/>
          </a:p>
          <a:p>
            <a:pPr lvl="1" marL="779991" indent="-354541" defTabSz="391414">
              <a:spcBef>
                <a:spcPts val="2800"/>
              </a:spcBef>
              <a:buSzPct val="100000"/>
              <a:buAutoNum type="arabicPeriod" startAt="1"/>
              <a:defRPr sz="1800"/>
            </a:pPr>
            <a:r>
              <a:rPr sz="2010"/>
              <a:t>In AWS Console, change Region to </a:t>
            </a:r>
            <a:r>
              <a:rPr b="1" sz="2010">
                <a:latin typeface="Helvetica"/>
                <a:ea typeface="Helvetica"/>
                <a:cs typeface="Helvetica"/>
                <a:sym typeface="Helvetica"/>
              </a:rPr>
              <a:t>Singapore</a:t>
            </a:r>
            <a:r>
              <a:rPr sz="2010"/>
              <a:t>.</a:t>
            </a:r>
            <a:br>
              <a:rPr sz="2010"/>
            </a:br>
            <a:br>
              <a:rPr sz="2010"/>
            </a:br>
            <a:br>
              <a:rPr sz="2010"/>
            </a:br>
            <a:br>
              <a:rPr sz="2010"/>
            </a:br>
            <a:endParaRPr sz="2010"/>
          </a:p>
          <a:p>
            <a:pPr lvl="1" marL="779991" indent="-354541" defTabSz="391414">
              <a:spcBef>
                <a:spcPts val="2800"/>
              </a:spcBef>
              <a:buSzPct val="100000"/>
              <a:buAutoNum type="arabicPeriod" startAt="1"/>
              <a:defRPr sz="1800"/>
            </a:pPr>
            <a:r>
              <a:rPr sz="2010"/>
              <a:t> Click </a:t>
            </a:r>
            <a:r>
              <a:rPr b="1" sz="2010">
                <a:latin typeface="Helvetica"/>
                <a:ea typeface="Helvetica"/>
                <a:cs typeface="Helvetica"/>
                <a:sym typeface="Helvetica"/>
              </a:rPr>
              <a:t>EC2</a:t>
            </a:r>
            <a:r>
              <a:rPr sz="2010"/>
              <a:t> link under “Compute” group to open EC2 service console. 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88" name="pasted-image-enhanced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2340" y="5823516"/>
            <a:ext cx="5491819" cy="2358556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3632168" y="6354030"/>
            <a:ext cx="1414303" cy="381001"/>
          </a:xfrm>
          <a:prstGeom prst="roundRect">
            <a:avLst>
              <a:gd name="adj" fmla="val 29546"/>
            </a:avLst>
          </a:prstGeom>
          <a:ln w="50800">
            <a:solidFill>
              <a:srgbClr val="C8250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90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63550" y="3747075"/>
            <a:ext cx="7877700" cy="699157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8822728" y="3744469"/>
            <a:ext cx="897964" cy="330201"/>
          </a:xfrm>
          <a:prstGeom prst="roundRect">
            <a:avLst>
              <a:gd name="adj" fmla="val 34092"/>
            </a:avLst>
          </a:prstGeom>
          <a:ln w="50800">
            <a:solidFill>
              <a:srgbClr val="C82506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/>
            </a:pPr>
            <a:r>
              <a:rPr sz="6480"/>
              <a:t>Lab 1-4: Create EC2 Instance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xfrm>
            <a:off x="952500" y="1936697"/>
            <a:ext cx="11364760" cy="7069593"/>
          </a:xfrm>
          <a:prstGeom prst="rect">
            <a:avLst/>
          </a:prstGeom>
        </p:spPr>
        <p:txBody>
          <a:bodyPr/>
          <a:lstStyle/>
          <a:p>
            <a:pPr lvl="0" marL="422274" indent="-422274" defTabSz="368045">
              <a:spcBef>
                <a:spcPts val="2600"/>
              </a:spcBef>
              <a:buAutoNum type="arabicPeriod" startAt="4"/>
              <a:defRPr sz="1800"/>
            </a:pPr>
            <a:r>
              <a:rPr sz="2394"/>
              <a:t>In EC2 Management page, click </a:t>
            </a:r>
            <a:r>
              <a:rPr b="1" sz="2394">
                <a:latin typeface="Helvetica"/>
                <a:ea typeface="Helvetica"/>
                <a:cs typeface="Helvetica"/>
                <a:sym typeface="Helvetica"/>
              </a:rPr>
              <a:t>Launch Instance</a:t>
            </a:r>
            <a:r>
              <a:rPr sz="2394"/>
              <a:t> button.</a:t>
            </a:r>
            <a:endParaRPr sz="2394"/>
          </a:p>
          <a:p>
            <a:pPr lvl="0" marL="400050" indent="-400050" defTabSz="368045">
              <a:spcBef>
                <a:spcPts val="2600"/>
              </a:spcBef>
              <a:buAutoNum type="arabicPeriod" startAt="4"/>
              <a:defRPr sz="1800"/>
            </a:pPr>
            <a:r>
              <a:rPr sz="2268"/>
              <a:t>Step 1. click </a:t>
            </a: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Select</a:t>
            </a:r>
            <a:r>
              <a:rPr sz="2268"/>
              <a:t> button for </a:t>
            </a:r>
            <a:r>
              <a:rPr b="1" i="1" sz="2268">
                <a:latin typeface="Helvetica"/>
                <a:ea typeface="Helvetica"/>
                <a:cs typeface="Helvetica"/>
                <a:sym typeface="Helvetica"/>
              </a:rPr>
              <a:t>Ubuntu Server 14.04 LTS (HVM), SSD Volume Type - ami-d6e7c084</a:t>
            </a:r>
            <a:r>
              <a:rPr sz="2268"/>
              <a:t> (64 bit)</a:t>
            </a:r>
            <a:endParaRPr sz="2268"/>
          </a:p>
          <a:p>
            <a:pPr lvl="0" marL="400049" indent="-400049" defTabSz="368045">
              <a:spcBef>
                <a:spcPts val="2600"/>
              </a:spcBef>
              <a:buAutoNum type="arabicPeriod" startAt="6"/>
              <a:defRPr sz="1800"/>
            </a:pPr>
            <a:r>
              <a:rPr sz="2394"/>
              <a:t>Step 2. Leave the instance type set to default, which is </a:t>
            </a:r>
            <a:r>
              <a:rPr b="1" sz="2394">
                <a:latin typeface="Helvetica"/>
                <a:ea typeface="Helvetica"/>
                <a:cs typeface="Helvetica"/>
                <a:sym typeface="Helvetica"/>
              </a:rPr>
              <a:t>t2.micro</a:t>
            </a:r>
            <a:r>
              <a:rPr sz="2394"/>
              <a:t>. Click </a:t>
            </a:r>
            <a:r>
              <a:rPr b="1" sz="2394">
                <a:latin typeface="Helvetica"/>
                <a:ea typeface="Helvetica"/>
                <a:cs typeface="Helvetica"/>
                <a:sym typeface="Helvetica"/>
              </a:rPr>
              <a:t>Next: Configure Instance Details </a:t>
            </a:r>
            <a:r>
              <a:rPr sz="2394"/>
              <a:t>Button.</a:t>
            </a:r>
            <a:endParaRPr sz="2394"/>
          </a:p>
          <a:p>
            <a:pPr lvl="0" marL="400049" indent="-400049" defTabSz="368045">
              <a:spcBef>
                <a:spcPts val="2600"/>
              </a:spcBef>
              <a:buAutoNum type="arabicPeriod" startAt="6"/>
              <a:defRPr sz="1800"/>
            </a:pPr>
            <a:r>
              <a:rPr sz="2394"/>
              <a:t>Step 3. Leave the default options and click </a:t>
            </a:r>
            <a:r>
              <a:rPr b="1" sz="2394">
                <a:latin typeface="Helvetica"/>
                <a:ea typeface="Helvetica"/>
                <a:cs typeface="Helvetica"/>
                <a:sym typeface="Helvetica"/>
              </a:rPr>
              <a:t>Next: Add Storage</a:t>
            </a:r>
            <a:r>
              <a:rPr sz="2394"/>
              <a:t>.</a:t>
            </a:r>
            <a:endParaRPr sz="2394"/>
          </a:p>
          <a:p>
            <a:pPr lvl="0" marL="400049" indent="-400049" defTabSz="368045">
              <a:spcBef>
                <a:spcPts val="2600"/>
              </a:spcBef>
              <a:buAutoNum type="arabicPeriod" startAt="8"/>
              <a:defRPr sz="1800"/>
            </a:pPr>
            <a:r>
              <a:rPr sz="2394"/>
              <a:t>Step 4: Add Storage. Leave the default options and click </a:t>
            </a:r>
            <a:r>
              <a:rPr b="1" sz="2394">
                <a:latin typeface="Helvetica"/>
                <a:ea typeface="Helvetica"/>
                <a:cs typeface="Helvetica"/>
                <a:sym typeface="Helvetica"/>
              </a:rPr>
              <a:t>Next: Tag Instance </a:t>
            </a:r>
            <a:r>
              <a:rPr sz="2394"/>
              <a:t>button.</a:t>
            </a:r>
            <a:endParaRPr sz="2394"/>
          </a:p>
          <a:p>
            <a:pPr lvl="0" marL="400049" indent="-400049" defTabSz="368045">
              <a:spcBef>
                <a:spcPts val="2600"/>
              </a:spcBef>
              <a:buAutoNum type="arabicPeriod" startAt="8"/>
              <a:defRPr sz="1800"/>
            </a:pPr>
            <a:r>
              <a:rPr sz="2394"/>
              <a:t>Step 5: Tag Instance.</a:t>
            </a:r>
            <a:endParaRPr sz="2394"/>
          </a:p>
          <a:p>
            <a:pPr lvl="1" marL="513397" indent="-233362" defTabSz="368045">
              <a:spcBef>
                <a:spcPts val="2000"/>
              </a:spcBef>
              <a:defRPr sz="1800"/>
            </a:pPr>
            <a:r>
              <a:rPr sz="1890"/>
              <a:t>Provide a name for your instance in the </a:t>
            </a:r>
            <a:r>
              <a:rPr b="1" sz="1890">
                <a:latin typeface="Helvetica"/>
                <a:ea typeface="Helvetica"/>
                <a:cs typeface="Helvetica"/>
                <a:sym typeface="Helvetica"/>
              </a:rPr>
              <a:t>Value</a:t>
            </a:r>
            <a:r>
              <a:rPr sz="1890"/>
              <a:t> field of the </a:t>
            </a:r>
            <a:r>
              <a:rPr b="1" sz="1890">
                <a:latin typeface="Helvetica"/>
                <a:ea typeface="Helvetica"/>
                <a:cs typeface="Helvetica"/>
                <a:sym typeface="Helvetica"/>
              </a:rPr>
              <a:t>Name</a:t>
            </a:r>
            <a:r>
              <a:rPr sz="1890"/>
              <a:t> attribute. Uses </a:t>
            </a:r>
            <a:r>
              <a:rPr i="1" sz="189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&lt;your_name&gt;_db</a:t>
            </a:r>
            <a:r>
              <a:rPr sz="1890"/>
              <a:t> as instance name.</a:t>
            </a:r>
            <a:endParaRPr sz="1890"/>
          </a:p>
          <a:p>
            <a:pPr lvl="1" marL="513397" indent="-233362" defTabSz="368045">
              <a:spcBef>
                <a:spcPts val="2000"/>
              </a:spcBef>
              <a:defRPr sz="1800"/>
            </a:pPr>
            <a:r>
              <a:rPr sz="1890"/>
              <a:t>Click </a:t>
            </a:r>
            <a:r>
              <a:rPr b="1" sz="1890">
                <a:latin typeface="Helvetica"/>
                <a:ea typeface="Helvetica"/>
                <a:cs typeface="Helvetica"/>
                <a:sym typeface="Helvetica"/>
              </a:rPr>
              <a:t>Create Tag</a:t>
            </a:r>
            <a:r>
              <a:rPr sz="1890"/>
              <a:t> button. Enter “Group” in the new </a:t>
            </a:r>
            <a:r>
              <a:rPr b="1" sz="1890">
                <a:latin typeface="Helvetica"/>
                <a:ea typeface="Helvetica"/>
                <a:cs typeface="Helvetica"/>
                <a:sym typeface="Helvetica"/>
              </a:rPr>
              <a:t>Key</a:t>
            </a:r>
            <a:r>
              <a:rPr sz="1890"/>
              <a:t> field, and provide </a:t>
            </a:r>
            <a:r>
              <a:rPr i="1" sz="189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&lt;your_name&gt;_group</a:t>
            </a:r>
            <a:r>
              <a:rPr sz="1890"/>
              <a:t> for </a:t>
            </a:r>
            <a:r>
              <a:rPr b="1" sz="1890">
                <a:latin typeface="Helvetica"/>
                <a:ea typeface="Helvetica"/>
                <a:cs typeface="Helvetica"/>
                <a:sym typeface="Helvetica"/>
              </a:rPr>
              <a:t>Value</a:t>
            </a:r>
            <a:r>
              <a:rPr sz="1890"/>
              <a:t> field.</a:t>
            </a:r>
            <a:br>
              <a:rPr sz="1890"/>
            </a:b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/>
            </a:pPr>
            <a:r>
              <a:rPr sz="6480"/>
              <a:t>Lab 1-4: Create EC2 Instance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939766" y="1867142"/>
            <a:ext cx="11364760" cy="7069594"/>
          </a:xfrm>
          <a:prstGeom prst="rect">
            <a:avLst/>
          </a:prstGeom>
        </p:spPr>
        <p:txBody>
          <a:bodyPr/>
          <a:lstStyle/>
          <a:p>
            <a:pPr lvl="0" marL="469900" indent="-469900" defTabSz="432308">
              <a:spcBef>
                <a:spcPts val="3100"/>
              </a:spcBef>
              <a:buAutoNum type="arabicPeriod" startAt="10"/>
              <a:defRPr sz="1800"/>
            </a:pPr>
            <a:r>
              <a:rPr sz="2664"/>
              <a:t>Step 6: Security Group.</a:t>
            </a:r>
            <a:endParaRPr sz="2664"/>
          </a:p>
          <a:p>
            <a:pPr lvl="1" marL="603038" indent="-274108" defTabSz="432308">
              <a:spcBef>
                <a:spcPts val="2000"/>
              </a:spcBef>
              <a:defRPr sz="1800"/>
            </a:pPr>
            <a:r>
              <a:rPr sz="2220"/>
              <a:t>Choose </a:t>
            </a:r>
            <a:r>
              <a:rPr b="1" sz="2220">
                <a:latin typeface="Helvetica"/>
                <a:ea typeface="Helvetica"/>
                <a:cs typeface="Helvetica"/>
                <a:sym typeface="Helvetica"/>
              </a:rPr>
              <a:t>Create a new security group</a:t>
            </a:r>
            <a:r>
              <a:rPr sz="2220"/>
              <a:t> for Assign a security group. AWS will create SSH rule for you. </a:t>
            </a:r>
            <a:endParaRPr sz="2220"/>
          </a:p>
          <a:p>
            <a:pPr lvl="1" marL="603038" indent="-274108" defTabSz="432308">
              <a:spcBef>
                <a:spcPts val="2000"/>
              </a:spcBef>
              <a:defRPr sz="1800"/>
            </a:pPr>
            <a:r>
              <a:rPr sz="2220"/>
              <a:t>Enter </a:t>
            </a:r>
            <a:r>
              <a:rPr i="1" sz="2220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&lt;your_name&gt;_mongo_sg</a:t>
            </a:r>
            <a:r>
              <a:rPr sz="2220"/>
              <a:t> for </a:t>
            </a:r>
            <a:r>
              <a:rPr b="1" sz="2220">
                <a:latin typeface="Helvetica"/>
                <a:ea typeface="Helvetica"/>
                <a:cs typeface="Helvetica"/>
                <a:sym typeface="Helvetica"/>
              </a:rPr>
              <a:t>Security Group Name</a:t>
            </a:r>
            <a:r>
              <a:rPr sz="2220"/>
              <a:t> and leave Description as default.</a:t>
            </a:r>
            <a:endParaRPr sz="2220"/>
          </a:p>
          <a:p>
            <a:pPr lvl="1" marL="603038" indent="-274108" defTabSz="432308">
              <a:spcBef>
                <a:spcPts val="2000"/>
              </a:spcBef>
              <a:defRPr sz="1800"/>
            </a:pPr>
            <a:r>
              <a:rPr sz="2220"/>
              <a:t>Click </a:t>
            </a:r>
            <a:r>
              <a:rPr b="1" sz="2220">
                <a:latin typeface="Helvetica"/>
                <a:ea typeface="Helvetica"/>
                <a:cs typeface="Helvetica"/>
                <a:sym typeface="Helvetica"/>
              </a:rPr>
              <a:t>Add Rule</a:t>
            </a:r>
            <a:r>
              <a:rPr sz="2220"/>
              <a:t> button, the new rule type should be Custom TCP Rule, enter </a:t>
            </a:r>
            <a:r>
              <a:rPr b="1" sz="2220">
                <a:latin typeface="Helvetica"/>
                <a:ea typeface="Helvetica"/>
                <a:cs typeface="Helvetica"/>
                <a:sym typeface="Helvetica"/>
              </a:rPr>
              <a:t>Port</a:t>
            </a:r>
            <a:r>
              <a:rPr sz="2220"/>
              <a:t> Range to </a:t>
            </a:r>
            <a:r>
              <a:rPr b="1" sz="2220">
                <a:latin typeface="Helvetica"/>
                <a:ea typeface="Helvetica"/>
                <a:cs typeface="Helvetica"/>
                <a:sym typeface="Helvetica"/>
              </a:rPr>
              <a:t>27017</a:t>
            </a:r>
            <a:r>
              <a:rPr sz="2220"/>
              <a:t>, change </a:t>
            </a:r>
            <a:r>
              <a:rPr b="1" sz="2220">
                <a:latin typeface="Helvetica"/>
                <a:ea typeface="Helvetica"/>
                <a:cs typeface="Helvetica"/>
                <a:sym typeface="Helvetica"/>
              </a:rPr>
              <a:t>Source</a:t>
            </a:r>
            <a:r>
              <a:rPr sz="2220"/>
              <a:t> to </a:t>
            </a:r>
            <a:r>
              <a:rPr b="1" sz="2220">
                <a:latin typeface="Helvetica"/>
                <a:ea typeface="Helvetica"/>
                <a:cs typeface="Helvetica"/>
                <a:sym typeface="Helvetica"/>
              </a:rPr>
              <a:t>Anywhere</a:t>
            </a:r>
            <a:r>
              <a:rPr sz="2220"/>
              <a:t>.</a:t>
            </a:r>
            <a:endParaRPr sz="2220"/>
          </a:p>
          <a:p>
            <a:pPr lvl="1" marL="603038" indent="-274108" defTabSz="432308">
              <a:spcBef>
                <a:spcPts val="2000"/>
              </a:spcBef>
              <a:defRPr sz="1800"/>
            </a:pPr>
            <a:r>
              <a:rPr sz="2220"/>
              <a:t>Click </a:t>
            </a:r>
            <a:r>
              <a:rPr b="1" sz="2220">
                <a:latin typeface="Helvetica"/>
                <a:ea typeface="Helvetica"/>
                <a:cs typeface="Helvetica"/>
                <a:sym typeface="Helvetica"/>
              </a:rPr>
              <a:t>Review and Launch</a:t>
            </a:r>
            <a:r>
              <a:rPr sz="2220"/>
              <a:t> button.</a:t>
            </a:r>
            <a:endParaRPr sz="2220"/>
          </a:p>
          <a:p>
            <a:pPr lvl="0" marL="469900" indent="-469900" defTabSz="432308">
              <a:spcBef>
                <a:spcPts val="3100"/>
              </a:spcBef>
              <a:buAutoNum type="arabicPeriod" startAt="11"/>
              <a:defRPr sz="1800"/>
            </a:pPr>
            <a:r>
              <a:rPr sz="2664"/>
              <a:t>Step 7: Click </a:t>
            </a:r>
            <a:r>
              <a:rPr b="1" sz="2664">
                <a:latin typeface="Helvetica"/>
                <a:ea typeface="Helvetica"/>
                <a:cs typeface="Helvetica"/>
                <a:sym typeface="Helvetica"/>
              </a:rPr>
              <a:t>Launch</a:t>
            </a:r>
            <a:r>
              <a:rPr sz="2664"/>
              <a:t> button. A Key Pair Dialog appears.</a:t>
            </a:r>
            <a:endParaRPr sz="2664"/>
          </a:p>
          <a:p>
            <a:pPr lvl="1" marL="603038" indent="-274108" defTabSz="432308">
              <a:spcBef>
                <a:spcPts val="3100"/>
              </a:spcBef>
              <a:defRPr sz="1800"/>
            </a:pPr>
            <a:r>
              <a:rPr sz="2220"/>
              <a:t>In the Select key pair dialog (after click Launch button), </a:t>
            </a:r>
            <a:r>
              <a:rPr b="1" sz="2220">
                <a:latin typeface="Helvetica"/>
                <a:ea typeface="Helvetica"/>
                <a:cs typeface="Helvetica"/>
                <a:sym typeface="Helvetica"/>
              </a:rPr>
              <a:t>choose an exist key pair</a:t>
            </a:r>
            <a:r>
              <a:rPr sz="2220"/>
              <a:t> and choose your created key from previous chapter.</a:t>
            </a:r>
            <a:endParaRPr sz="2220"/>
          </a:p>
          <a:p>
            <a:pPr lvl="1" marL="603038" indent="-274108" defTabSz="432308">
              <a:spcBef>
                <a:spcPts val="3100"/>
              </a:spcBef>
              <a:defRPr sz="1800"/>
            </a:pPr>
            <a:r>
              <a:rPr sz="2220"/>
              <a:t>Click check box </a:t>
            </a:r>
            <a:r>
              <a:rPr b="1" sz="2220">
                <a:latin typeface="Helvetica"/>
                <a:ea typeface="Helvetica"/>
                <a:cs typeface="Helvetica"/>
                <a:sym typeface="Helvetica"/>
              </a:rPr>
              <a:t>I acknowledge…</a:t>
            </a:r>
            <a:r>
              <a:rPr sz="2220"/>
              <a:t>,</a:t>
            </a:r>
            <a:r>
              <a:rPr b="1" sz="222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220"/>
              <a:t>then click </a:t>
            </a:r>
            <a:r>
              <a:rPr b="1" sz="2220">
                <a:latin typeface="Helvetica"/>
                <a:ea typeface="Helvetica"/>
                <a:cs typeface="Helvetica"/>
                <a:sym typeface="Helvetica"/>
              </a:rPr>
              <a:t>Lunch Instances</a:t>
            </a:r>
            <a:r>
              <a:rPr sz="2220"/>
              <a:t> button.</a:t>
            </a:r>
            <a:endParaRPr sz="2220"/>
          </a:p>
          <a:p>
            <a:pPr lvl="1" marL="603038" indent="-274108" defTabSz="432308">
              <a:spcBef>
                <a:spcPts val="2000"/>
              </a:spcBef>
              <a:defRPr sz="1800"/>
            </a:pPr>
            <a:r>
              <a:rPr sz="2220"/>
              <a:t>Click </a:t>
            </a:r>
            <a:r>
              <a:rPr b="1" sz="2220">
                <a:latin typeface="Helvetica"/>
                <a:ea typeface="Helvetica"/>
                <a:cs typeface="Helvetica"/>
                <a:sym typeface="Helvetica"/>
              </a:rPr>
              <a:t>Launch Instances</a:t>
            </a:r>
            <a:r>
              <a:rPr sz="2220"/>
              <a:t> button.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Lab 2-4: Create EBS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952500" y="1936697"/>
            <a:ext cx="11099800" cy="2780326"/>
          </a:xfrm>
          <a:prstGeom prst="rect">
            <a:avLst/>
          </a:prstGeom>
        </p:spPr>
        <p:txBody>
          <a:bodyPr/>
          <a:lstStyle/>
          <a:p>
            <a:pPr lvl="0" marL="285749" indent="-285749" defTabSz="262889">
              <a:spcBef>
                <a:spcPts val="1800"/>
              </a:spcBef>
              <a:defRPr sz="1800"/>
            </a:pPr>
            <a:r>
              <a:t>In EC2 Management page, click menu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Volumes</a:t>
            </a:r>
            <a:r>
              <a:t> under Elastic Block Storage in the left navigation pane.</a:t>
            </a:r>
          </a:p>
          <a:p>
            <a:pPr lvl="0" marL="285749" indent="-285749" defTabSz="262889">
              <a:spcBef>
                <a:spcPts val="1800"/>
              </a:spcBef>
              <a:defRPr sz="1800"/>
            </a:pPr>
            <a:r>
              <a:t>Create a new volume by clicking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Create Volume</a:t>
            </a:r>
            <a:r>
              <a:t> button. In the Create Volume window, select the following:</a:t>
            </a:r>
          </a:p>
          <a:p>
            <a:pPr lvl="1" marL="366712" indent="-166687" defTabSz="262889">
              <a:spcBef>
                <a:spcPts val="900"/>
              </a:spcBef>
              <a:defRPr sz="1800"/>
            </a:pPr>
            <a:r>
              <a:t>Volume Type: General Purpose (SSD)</a:t>
            </a:r>
          </a:p>
          <a:p>
            <a:pPr lvl="1" marL="366712" indent="-166687" defTabSz="262889">
              <a:spcBef>
                <a:spcPts val="900"/>
              </a:spcBef>
              <a:defRPr sz="1800"/>
            </a:pPr>
            <a:r>
              <a:t>Size: 10</a:t>
            </a:r>
          </a:p>
          <a:p>
            <a:pPr lvl="0" marL="285749" indent="-285749" defTabSz="262889">
              <a:spcBef>
                <a:spcPts val="1800"/>
              </a:spcBef>
              <a:buAutoNum type="arabicPeriod" startAt="3"/>
              <a:defRPr sz="1800"/>
            </a:pPr>
            <a:r>
              <a:t>Click Create button. Wait until the volume state change to available.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0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9106" y="4793868"/>
            <a:ext cx="5364929" cy="2891187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952500" y="8128642"/>
            <a:ext cx="11099800" cy="679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15030" indent="-315030" algn="l" defTabSz="274574">
              <a:spcBef>
                <a:spcPts val="1900"/>
              </a:spcBef>
              <a:buSzPct val="100000"/>
              <a:buAutoNum type="arabicPeriod" startAt="4"/>
              <a:defRPr sz="1800"/>
            </a:pPr>
            <a:r>
              <a:rPr sz="1879"/>
              <a:t>Name your volume </a:t>
            </a:r>
            <a:r>
              <a:rPr i="1" sz="1879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&lt;your_name&gt;_db</a:t>
            </a:r>
            <a:r>
              <a:rPr sz="1879"/>
              <a:t> by move mouse over your volume’s name column, the pencil icon should appear, click the pencil icon and named it. 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7941">
              <a:defRPr sz="4080"/>
            </a:lvl1pPr>
          </a:lstStyle>
          <a:p>
            <a:pPr lvl="0">
              <a:defRPr sz="1800"/>
            </a:pPr>
            <a:r>
              <a:rPr sz="4080"/>
              <a:t>Lab 2-4: Adding an EBS Volume to an instance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xfrm>
            <a:off x="952500" y="1936697"/>
            <a:ext cx="11099800" cy="3037658"/>
          </a:xfrm>
          <a:prstGeom prst="rect">
            <a:avLst/>
          </a:prstGeom>
        </p:spPr>
        <p:txBody>
          <a:bodyPr/>
          <a:lstStyle/>
          <a:p>
            <a:pPr lvl="0" marL="406400" indent="-406400" defTabSz="373887">
              <a:spcBef>
                <a:spcPts val="2600"/>
              </a:spcBef>
              <a:buAutoNum type="arabicPeriod" startAt="5"/>
              <a:defRPr sz="1800"/>
            </a:pPr>
            <a:r>
              <a:rPr sz="2304"/>
              <a:t>From Volume screen, right click on the EBS volume you just created and choose </a:t>
            </a:r>
            <a:r>
              <a:rPr b="1" sz="2304">
                <a:latin typeface="Helvetica"/>
                <a:ea typeface="Helvetica"/>
                <a:cs typeface="Helvetica"/>
                <a:sym typeface="Helvetica"/>
              </a:rPr>
              <a:t>Attach Volume</a:t>
            </a:r>
            <a:r>
              <a:rPr sz="2304"/>
              <a:t>.</a:t>
            </a:r>
            <a:endParaRPr sz="2304"/>
          </a:p>
          <a:p>
            <a:pPr lvl="0" marL="406400" indent="-406400" defTabSz="373887">
              <a:spcBef>
                <a:spcPts val="2600"/>
              </a:spcBef>
              <a:buAutoNum type="arabicPeriod" startAt="5"/>
              <a:defRPr sz="1800"/>
            </a:pPr>
            <a:r>
              <a:rPr sz="2304"/>
              <a:t>Click in the </a:t>
            </a:r>
            <a:r>
              <a:rPr b="1" sz="2304">
                <a:latin typeface="Helvetica"/>
                <a:ea typeface="Helvetica"/>
                <a:cs typeface="Helvetica"/>
                <a:sym typeface="Helvetica"/>
              </a:rPr>
              <a:t>Instance</a:t>
            </a:r>
            <a:r>
              <a:rPr sz="2304"/>
              <a:t> field and a list of running instances will pop up. Choose your instance then click </a:t>
            </a:r>
            <a:r>
              <a:rPr b="1" sz="2304">
                <a:latin typeface="Helvetica"/>
                <a:ea typeface="Helvetica"/>
                <a:cs typeface="Helvetica"/>
                <a:sym typeface="Helvetica"/>
              </a:rPr>
              <a:t>Attach</a:t>
            </a:r>
            <a:r>
              <a:rPr sz="2304"/>
              <a:t> button. The EBS volume state should changes to </a:t>
            </a:r>
            <a:br>
              <a:rPr sz="2304"/>
            </a:br>
            <a:r>
              <a:rPr b="1" sz="2304">
                <a:latin typeface="Helvetica"/>
                <a:ea typeface="Helvetica"/>
                <a:cs typeface="Helvetica"/>
                <a:sym typeface="Helvetica"/>
              </a:rPr>
              <a:t>in-use</a:t>
            </a:r>
            <a:r>
              <a:rPr sz="2304"/>
              <a:t>.</a:t>
            </a:r>
            <a:br>
              <a:rPr sz="2304"/>
            </a:br>
            <a:br>
              <a:rPr sz="2304"/>
            </a:br>
            <a:r>
              <a:rPr i="1" sz="2304"/>
              <a:t>Note: The new partition will attach to /dev/xvdf.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952500" y="444500"/>
            <a:ext cx="11099800" cy="1625600"/>
          </a:xfrm>
          <a:prstGeom prst="rect">
            <a:avLst/>
          </a:prstGeom>
        </p:spPr>
        <p:txBody>
          <a:bodyPr/>
          <a:lstStyle/>
          <a:p>
            <a:pPr lvl="0" defTabSz="362204">
              <a:defRPr sz="1800"/>
            </a:pPr>
            <a:r>
              <a:rPr sz="4960"/>
              <a:t>Lab 3-4: Use EBS Volume inside </a:t>
            </a:r>
            <a:br>
              <a:rPr sz="4960"/>
            </a:br>
            <a:r>
              <a:rPr sz="4960"/>
              <a:t>EC2 Instance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952500" y="2403780"/>
            <a:ext cx="11099800" cy="54820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SSH to your EC2 instance.</a:t>
            </a:r>
            <a:endParaRPr sz="3600"/>
          </a:p>
          <a:p>
            <a:pPr lvl="0">
              <a:defRPr sz="1800"/>
            </a:pPr>
            <a:r>
              <a:rPr sz="3600"/>
              <a:t>Install xfsprogs</a:t>
            </a:r>
            <a:br>
              <a:rPr sz="3600"/>
            </a:br>
            <a:endParaRPr sz="3600"/>
          </a:p>
          <a:p>
            <a:pPr lvl="0">
              <a:defRPr sz="1800"/>
            </a:pPr>
            <a:r>
              <a:rPr sz="3600"/>
              <a:t>Create XFS partiton and mount to /mnt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14" name="Shape 114"/>
          <p:cNvSpPr/>
          <p:nvPr/>
        </p:nvSpPr>
        <p:spPr>
          <a:xfrm>
            <a:off x="1711099" y="4357908"/>
            <a:ext cx="909817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2000"/>
              <a:t>&gt; sudo apt-get install xfsprogs </a:t>
            </a:r>
          </a:p>
        </p:txBody>
      </p:sp>
      <p:sp>
        <p:nvSpPr>
          <p:cNvPr id="115" name="Shape 115"/>
          <p:cNvSpPr/>
          <p:nvPr/>
        </p:nvSpPr>
        <p:spPr>
          <a:xfrm>
            <a:off x="1711099" y="6004283"/>
            <a:ext cx="10104144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spcBef>
                <a:spcPts val="1800"/>
              </a:spcBef>
              <a:defRPr sz="1800"/>
            </a:pPr>
            <a:r>
              <a:rPr sz="2000">
                <a:latin typeface="Menlo"/>
                <a:ea typeface="Menlo"/>
                <a:cs typeface="Menlo"/>
                <a:sym typeface="Menlo"/>
              </a:rPr>
              <a:t>&gt; sudo mkfs.xfs /dev/xvdf</a:t>
            </a:r>
            <a:endParaRPr sz="20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spcBef>
                <a:spcPts val="1800"/>
              </a:spcBef>
              <a:defRPr sz="1800"/>
            </a:pPr>
            <a:r>
              <a:rPr sz="2000">
                <a:latin typeface="Menlo"/>
                <a:ea typeface="Menlo"/>
                <a:cs typeface="Menlo"/>
                <a:sym typeface="Menlo"/>
              </a:rPr>
              <a:t>&gt; sudo mount /dev/xvdf /mnt</a:t>
            </a:r>
            <a:endParaRPr sz="20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spcBef>
                <a:spcPts val="1800"/>
              </a:spcBef>
              <a:defRPr sz="1800"/>
            </a:pPr>
            <a:r>
              <a:rPr sz="2000">
                <a:latin typeface="Menlo"/>
                <a:ea typeface="Menlo"/>
                <a:cs typeface="Menlo"/>
                <a:sym typeface="Menlo"/>
              </a:rPr>
              <a:t>&gt; sudo sed -i '$ a /dev/xvdf /mnt xfs  noatime  0  0' /etc/fstab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body" idx="1"/>
          </p:nvPr>
        </p:nvSpPr>
        <p:spPr>
          <a:xfrm>
            <a:off x="952500" y="1936697"/>
            <a:ext cx="11099800" cy="6930484"/>
          </a:xfrm>
          <a:prstGeom prst="rect">
            <a:avLst/>
          </a:prstGeom>
        </p:spPr>
        <p:txBody>
          <a:bodyPr/>
          <a:lstStyle/>
          <a:p>
            <a:pPr lvl="0" marL="400050" indent="-400050" defTabSz="368045">
              <a:spcBef>
                <a:spcPts val="2600"/>
              </a:spcBef>
              <a:buAutoNum type="arabicPeriod" startAt="4"/>
              <a:defRPr sz="1800"/>
            </a:pPr>
            <a:r>
              <a:rPr sz="2268"/>
              <a:t>Install MongoDB</a:t>
            </a:r>
            <a:br>
              <a:rPr sz="2268"/>
            </a:br>
            <a:br>
              <a:rPr sz="2268"/>
            </a:br>
            <a:br>
              <a:rPr sz="2268"/>
            </a:br>
            <a:br>
              <a:rPr sz="2268"/>
            </a:br>
            <a:br>
              <a:rPr sz="2268"/>
            </a:br>
            <a:endParaRPr sz="2268"/>
          </a:p>
          <a:p>
            <a:pPr lvl="0" marL="400050" indent="-400050" defTabSz="368045">
              <a:spcBef>
                <a:spcPts val="2600"/>
              </a:spcBef>
              <a:buAutoNum type="arabicPeriod" startAt="4"/>
              <a:defRPr sz="1800"/>
            </a:pPr>
            <a:r>
              <a:rPr sz="2268"/>
              <a:t>Change MongoDB configuration :-</a:t>
            </a:r>
            <a:endParaRPr sz="2268"/>
          </a:p>
          <a:p>
            <a:pPr lvl="1" marL="513397" indent="-233362" defTabSz="368045">
              <a:spcBef>
                <a:spcPts val="2600"/>
              </a:spcBef>
              <a:defRPr sz="1800"/>
            </a:pPr>
            <a:r>
              <a:rPr sz="1890"/>
              <a:t>Change the value of dbpath=/var/lib/mongodb to /mnt/data</a:t>
            </a:r>
            <a:br>
              <a:rPr sz="1890"/>
            </a:br>
            <a:endParaRPr sz="1890"/>
          </a:p>
          <a:p>
            <a:pPr lvl="1" marL="513397" indent="-233362" defTabSz="368045">
              <a:spcBef>
                <a:spcPts val="2600"/>
              </a:spcBef>
              <a:defRPr sz="1800"/>
            </a:pPr>
            <a:r>
              <a:rPr sz="1890"/>
              <a:t>Delete “#” character from #port=27017</a:t>
            </a:r>
            <a:br>
              <a:rPr sz="1890"/>
            </a:br>
            <a:endParaRPr sz="1890"/>
          </a:p>
          <a:p>
            <a:pPr lvl="1" marL="513397" indent="-233362" defTabSz="368045">
              <a:spcBef>
                <a:spcPts val="2600"/>
              </a:spcBef>
              <a:defRPr sz="1800"/>
            </a:pPr>
            <a:r>
              <a:rPr sz="1890"/>
              <a:t>Add comment character (#) at the left most of the line “bind_ip = 127.0.0.1”</a:t>
            </a:r>
            <a:br>
              <a:rPr sz="1890"/>
            </a:br>
            <a:br>
              <a:rPr sz="1890"/>
            </a:br>
            <a:endParaRPr sz="1890"/>
          </a:p>
          <a:p>
            <a:pPr lvl="0" marL="400050" indent="-400050" defTabSz="368045">
              <a:spcBef>
                <a:spcPts val="2600"/>
              </a:spcBef>
              <a:buAutoNum type="arabicPeriod" startAt="6"/>
              <a:defRPr sz="1800"/>
            </a:pPr>
            <a:r>
              <a:rPr sz="2268"/>
              <a:t>Press Control+O on keyboard to save the configuration, press Enter to confirm file to write. Then press Control+X to exit from nano.</a:t>
            </a:r>
          </a:p>
        </p:txBody>
      </p:sp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Lab 3-4: Install MongoDB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20" name="Shape 120"/>
          <p:cNvSpPr/>
          <p:nvPr/>
        </p:nvSpPr>
        <p:spPr>
          <a:xfrm>
            <a:off x="1672900" y="2494008"/>
            <a:ext cx="1072090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spcBef>
                <a:spcPts val="1000"/>
              </a:spcBef>
              <a:defRPr sz="1800"/>
            </a:pPr>
            <a:r>
              <a:rPr sz="1500">
                <a:latin typeface="Menlo"/>
                <a:ea typeface="Menlo"/>
                <a:cs typeface="Menlo"/>
                <a:sym typeface="Menlo"/>
              </a:rPr>
              <a:t>&gt; sudo apt-key adv --keyserver hkp://keyserver.ubuntu.com:80 --recv 7F0CEB10 </a:t>
            </a:r>
            <a:endParaRPr sz="15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spcBef>
                <a:spcPts val="1000"/>
              </a:spcBef>
              <a:defRPr sz="1800"/>
            </a:pPr>
            <a:r>
              <a:rPr sz="1500">
                <a:latin typeface="Menlo"/>
                <a:ea typeface="Menlo"/>
                <a:cs typeface="Menlo"/>
                <a:sym typeface="Menlo"/>
              </a:rPr>
              <a:t>&gt; echo 'deb http://downloads-distro.mongodb.org/repo/ubuntu-upstart dist 10gen' | sudo tee /etc/apt/sources.list.d/mongodb.list </a:t>
            </a:r>
            <a:endParaRPr sz="15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spcBef>
                <a:spcPts val="1000"/>
              </a:spcBef>
              <a:defRPr sz="1800"/>
            </a:pPr>
            <a:r>
              <a:rPr sz="1500">
                <a:latin typeface="Menlo"/>
                <a:ea typeface="Menlo"/>
                <a:cs typeface="Menlo"/>
                <a:sym typeface="Menlo"/>
              </a:rPr>
              <a:t>&gt; sudo apt-get update </a:t>
            </a:r>
            <a:endParaRPr sz="15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spcBef>
                <a:spcPts val="1000"/>
              </a:spcBef>
              <a:defRPr sz="1800"/>
            </a:pPr>
            <a:r>
              <a:rPr sz="1500">
                <a:latin typeface="Menlo"/>
                <a:ea typeface="Menlo"/>
                <a:cs typeface="Menlo"/>
                <a:sym typeface="Menlo"/>
              </a:rPr>
              <a:t>&gt; sudo apt-get install -y mongodb-org  </a:t>
            </a:r>
          </a:p>
        </p:txBody>
      </p:sp>
      <p:sp>
        <p:nvSpPr>
          <p:cNvPr id="121" name="Shape 121"/>
          <p:cNvSpPr/>
          <p:nvPr/>
        </p:nvSpPr>
        <p:spPr>
          <a:xfrm>
            <a:off x="1685865" y="5413210"/>
            <a:ext cx="904773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ts val="2000"/>
              </a:spcBef>
              <a:defRPr sz="1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1500"/>
              <a:t>&gt; sudo nano /etc/mongod.conf </a:t>
            </a:r>
          </a:p>
        </p:txBody>
      </p:sp>
      <p:sp>
        <p:nvSpPr>
          <p:cNvPr id="122" name="Shape 122"/>
          <p:cNvSpPr/>
          <p:nvPr/>
        </p:nvSpPr>
        <p:spPr>
          <a:xfrm>
            <a:off x="1698300" y="6348792"/>
            <a:ext cx="96590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ts val="2000"/>
              </a:spcBef>
              <a:defRPr sz="1500">
                <a:latin typeface="Menlo"/>
                <a:ea typeface="Menlo"/>
                <a:cs typeface="Menlo"/>
                <a:sym typeface="Menlo"/>
              </a:defRPr>
            </a:lvl1pPr>
          </a:lstStyle>
          <a:p>
            <a:pPr lvl="0">
              <a:defRPr sz="1800"/>
            </a:pPr>
            <a:r>
              <a:rPr sz="1500"/>
              <a:t>port = 27017</a:t>
            </a:r>
          </a:p>
        </p:txBody>
      </p:sp>
      <p:sp>
        <p:nvSpPr>
          <p:cNvPr id="123" name="Shape 123"/>
          <p:cNvSpPr/>
          <p:nvPr/>
        </p:nvSpPr>
        <p:spPr>
          <a:xfrm>
            <a:off x="1672900" y="7319880"/>
            <a:ext cx="1072090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spcBef>
                <a:spcPts val="2000"/>
              </a:spcBef>
              <a:defRPr sz="1800"/>
            </a:pPr>
            <a:r>
              <a:rPr b="1" sz="1500">
                <a:latin typeface="Menlo"/>
                <a:ea typeface="Menlo"/>
                <a:cs typeface="Menlo"/>
                <a:sym typeface="Menlo"/>
              </a:rPr>
              <a:t>#</a:t>
            </a:r>
            <a:r>
              <a:rPr sz="1500">
                <a:latin typeface="Menlo"/>
                <a:ea typeface="Menlo"/>
                <a:cs typeface="Menlo"/>
                <a:sym typeface="Menlo"/>
              </a:rPr>
              <a:t>bind_ip = 127.0.0.1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Lab 3-4: Install MongoDB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xfrm>
            <a:off x="952500" y="1936697"/>
            <a:ext cx="11099800" cy="6395482"/>
          </a:xfrm>
          <a:prstGeom prst="rect">
            <a:avLst/>
          </a:prstGeom>
        </p:spPr>
        <p:txBody>
          <a:bodyPr/>
          <a:lstStyle/>
          <a:p>
            <a:pPr lvl="0" marL="603250" indent="-603250" defTabSz="554990">
              <a:spcBef>
                <a:spcPts val="3900"/>
              </a:spcBef>
              <a:buAutoNum type="arabicPeriod" startAt="7"/>
              <a:defRPr sz="1800"/>
            </a:pPr>
            <a:r>
              <a:rPr sz="3420"/>
              <a:t>Prepare data folder for MongoDB in /mnt partition. </a:t>
            </a:r>
            <a:br>
              <a:rPr sz="3420"/>
            </a:br>
            <a:br>
              <a:rPr sz="3420"/>
            </a:br>
            <a:br>
              <a:rPr sz="3420"/>
            </a:br>
            <a:endParaRPr sz="3420"/>
          </a:p>
          <a:p>
            <a:pPr lvl="0" marL="603250" indent="-603250" defTabSz="554990">
              <a:spcBef>
                <a:spcPts val="3900"/>
              </a:spcBef>
              <a:buAutoNum type="arabicPeriod" startAt="7"/>
              <a:defRPr sz="1800"/>
            </a:pPr>
            <a:r>
              <a:rPr sz="3420"/>
              <a:t>Test MongoDB</a:t>
            </a:r>
            <a:br>
              <a:rPr sz="3420"/>
            </a:br>
            <a:br>
              <a:rPr sz="3420"/>
            </a:br>
            <a:br>
              <a:rPr sz="3420"/>
            </a:br>
            <a:br>
              <a:rPr sz="3420"/>
            </a:br>
            <a:endParaRPr sz="3420"/>
          </a:p>
          <a:p>
            <a:pPr lvl="0" marL="603250" indent="-603250" defTabSz="554990">
              <a:spcBef>
                <a:spcPts val="3900"/>
              </a:spcBef>
              <a:buAutoNum type="arabicPeriod" startAt="7"/>
              <a:defRPr sz="1800"/>
            </a:pPr>
            <a:r>
              <a:rPr sz="3420"/>
              <a:t>Close the SSH session.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28" name="Shape 128"/>
          <p:cNvSpPr/>
          <p:nvPr/>
        </p:nvSpPr>
        <p:spPr>
          <a:xfrm>
            <a:off x="1647433" y="2787003"/>
            <a:ext cx="1072090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spcBef>
                <a:spcPts val="1000"/>
              </a:spcBef>
              <a:defRPr sz="1800"/>
            </a:pPr>
            <a:r>
              <a:rPr sz="1700">
                <a:latin typeface="Menlo"/>
                <a:ea typeface="Menlo"/>
                <a:cs typeface="Menlo"/>
                <a:sym typeface="Menlo"/>
              </a:rPr>
              <a:t>&gt; sudo mkdir -p /mnt/data</a:t>
            </a:r>
            <a:endParaRPr sz="17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spcBef>
                <a:spcPts val="1000"/>
              </a:spcBef>
              <a:defRPr sz="1800"/>
            </a:pPr>
            <a:r>
              <a:rPr sz="1700">
                <a:latin typeface="Menlo"/>
                <a:ea typeface="Menlo"/>
                <a:cs typeface="Menlo"/>
                <a:sym typeface="Menlo"/>
              </a:rPr>
              <a:t>&gt; sudo chmod a+w -R /mnt</a:t>
            </a:r>
            <a:endParaRPr sz="17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spcBef>
                <a:spcPts val="1000"/>
              </a:spcBef>
              <a:defRPr sz="1800"/>
            </a:pPr>
            <a:r>
              <a:rPr sz="1700">
                <a:latin typeface="Menlo"/>
                <a:ea typeface="Menlo"/>
                <a:cs typeface="Menlo"/>
                <a:sym typeface="Menlo"/>
              </a:rPr>
              <a:t>&gt; sudo stop mongod</a:t>
            </a:r>
            <a:endParaRPr sz="17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spcBef>
                <a:spcPts val="1000"/>
              </a:spcBef>
              <a:defRPr sz="1800"/>
            </a:pPr>
            <a:r>
              <a:rPr sz="1700">
                <a:latin typeface="Menlo"/>
                <a:ea typeface="Menlo"/>
                <a:cs typeface="Menlo"/>
                <a:sym typeface="Menlo"/>
              </a:rPr>
              <a:t>&gt; sudo start mongod</a:t>
            </a:r>
          </a:p>
        </p:txBody>
      </p:sp>
      <p:sp>
        <p:nvSpPr>
          <p:cNvPr id="129" name="Shape 129"/>
          <p:cNvSpPr/>
          <p:nvPr/>
        </p:nvSpPr>
        <p:spPr>
          <a:xfrm>
            <a:off x="1647433" y="5421194"/>
            <a:ext cx="10720907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spcBef>
                <a:spcPts val="1000"/>
              </a:spcBef>
              <a:defRPr sz="1800"/>
            </a:pPr>
            <a:r>
              <a:rPr sz="1700">
                <a:latin typeface="Menlo"/>
                <a:ea typeface="Menlo"/>
                <a:cs typeface="Menlo"/>
                <a:sym typeface="Menlo"/>
              </a:rPr>
              <a:t>&gt; mondo</a:t>
            </a:r>
            <a:endParaRPr sz="17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spcBef>
                <a:spcPts val="1000"/>
              </a:spcBef>
              <a:defRPr sz="1800"/>
            </a:pPr>
            <a:endParaRPr sz="17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spcBef>
                <a:spcPts val="1000"/>
              </a:spcBef>
              <a:defRPr sz="1800"/>
            </a:pPr>
            <a:r>
              <a:rPr sz="1700">
                <a:latin typeface="Menlo"/>
                <a:ea typeface="Menlo"/>
                <a:cs typeface="Menlo"/>
                <a:sym typeface="Menlo"/>
              </a:rPr>
              <a:t>in Mongo shell...</a:t>
            </a:r>
            <a:endParaRPr sz="17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spcBef>
                <a:spcPts val="1000"/>
              </a:spcBef>
              <a:defRPr sz="1800"/>
            </a:pPr>
            <a:r>
              <a:rPr sz="1700">
                <a:latin typeface="Menlo"/>
                <a:ea typeface="Menlo"/>
                <a:cs typeface="Menlo"/>
                <a:sym typeface="Menlo"/>
              </a:rPr>
              <a:t>&gt;&gt; show dbs</a:t>
            </a:r>
            <a:endParaRPr sz="17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spcBef>
                <a:spcPts val="1000"/>
              </a:spcBef>
              <a:defRPr sz="1800"/>
            </a:pPr>
            <a:r>
              <a:rPr sz="1700">
                <a:latin typeface="Menlo"/>
                <a:ea typeface="Menlo"/>
                <a:cs typeface="Menlo"/>
                <a:sym typeface="Menlo"/>
              </a:rPr>
              <a:t>&gt;&gt; exit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Topics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Understand of Amazon Elastic Block Storage (EBS)</a:t>
            </a:r>
            <a:endParaRPr sz="3600"/>
          </a:p>
          <a:p>
            <a:pPr lvl="0">
              <a:defRPr sz="1800"/>
            </a:pPr>
            <a:r>
              <a:rPr sz="3600"/>
              <a:t>Lab: </a:t>
            </a:r>
            <a:endParaRPr sz="3600"/>
          </a:p>
          <a:p>
            <a:pPr lvl="1">
              <a:spcBef>
                <a:spcPts val="3000"/>
              </a:spcBef>
              <a:defRPr sz="1800"/>
            </a:pPr>
            <a:r>
              <a:rPr sz="3000"/>
              <a:t>Create Amazon EC2</a:t>
            </a:r>
            <a:endParaRPr sz="3000"/>
          </a:p>
          <a:p>
            <a:pPr lvl="1">
              <a:spcBef>
                <a:spcPts val="3000"/>
              </a:spcBef>
              <a:defRPr sz="1800"/>
            </a:pPr>
            <a:r>
              <a:rPr sz="3000"/>
              <a:t>Attach EBS Volume to an instance</a:t>
            </a:r>
            <a:endParaRPr sz="3000"/>
          </a:p>
          <a:p>
            <a:pPr lvl="1">
              <a:spcBef>
                <a:spcPts val="3000"/>
              </a:spcBef>
              <a:defRPr sz="1800"/>
            </a:pPr>
            <a:r>
              <a:rPr sz="3000"/>
              <a:t>Snapshotting an EBS Volume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8045">
              <a:defRPr sz="5040"/>
            </a:lvl1pPr>
          </a:lstStyle>
          <a:p>
            <a:pPr lvl="0">
              <a:defRPr sz="1800"/>
            </a:pPr>
            <a:r>
              <a:rPr sz="5040"/>
              <a:t>Lab 4-4: Snapshotting an EBS Volume 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0050" indent="-400050" defTabSz="368045">
              <a:spcBef>
                <a:spcPts val="1800"/>
              </a:spcBef>
              <a:defRPr sz="1800"/>
            </a:pPr>
            <a:r>
              <a:rPr sz="2268"/>
              <a:t>In the EC2 Management Console, choose your instance, right-click and then choose menu </a:t>
            </a: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Instance State -&gt; Stop</a:t>
            </a:r>
            <a:r>
              <a:rPr sz="2268"/>
              <a:t>, click </a:t>
            </a: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Yes, Stop</a:t>
            </a:r>
            <a:r>
              <a:rPr sz="2268"/>
              <a:t> button.</a:t>
            </a: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b="1" sz="2268">
              <a:latin typeface="Helvetica"/>
              <a:ea typeface="Helvetica"/>
              <a:cs typeface="Helvetica"/>
              <a:sym typeface="Helvetica"/>
            </a:endParaRPr>
          </a:p>
          <a:p>
            <a:pPr lvl="0" marL="400050" indent="-400050" defTabSz="368045">
              <a:spcBef>
                <a:spcPts val="1800"/>
              </a:spcBef>
              <a:defRPr sz="1800"/>
            </a:pPr>
            <a:r>
              <a:rPr sz="2268"/>
              <a:t>C</a:t>
            </a:r>
            <a:r>
              <a:rPr sz="2394"/>
              <a:t>lick menu </a:t>
            </a:r>
            <a:r>
              <a:rPr b="1" sz="2394">
                <a:latin typeface="Helvetica"/>
                <a:ea typeface="Helvetica"/>
                <a:cs typeface="Helvetica"/>
                <a:sym typeface="Helvetica"/>
              </a:rPr>
              <a:t>Volumes</a:t>
            </a:r>
            <a:r>
              <a:rPr sz="2394"/>
              <a:t> under Elastic Block Storage in the left navigation pane. Right-click your EBS volume, click </a:t>
            </a:r>
            <a:r>
              <a:rPr b="1" sz="2394">
                <a:latin typeface="Helvetica"/>
                <a:ea typeface="Helvetica"/>
                <a:cs typeface="Helvetica"/>
                <a:sym typeface="Helvetica"/>
              </a:rPr>
              <a:t>Detach Volume</a:t>
            </a:r>
            <a:r>
              <a:rPr sz="2394"/>
              <a:t>, and click </a:t>
            </a:r>
            <a:r>
              <a:rPr b="1" sz="2394">
                <a:latin typeface="Helvetica"/>
                <a:ea typeface="Helvetica"/>
                <a:cs typeface="Helvetica"/>
                <a:sym typeface="Helvetica"/>
              </a:rPr>
              <a:t>Yes, Detach</a:t>
            </a:r>
            <a:r>
              <a:rPr sz="2394"/>
              <a:t> button.</a:t>
            </a:r>
            <a:endParaRPr sz="2394"/>
          </a:p>
          <a:p>
            <a:pPr lvl="0" marL="400050" indent="-400050" defTabSz="368045">
              <a:spcBef>
                <a:spcPts val="1800"/>
              </a:spcBef>
              <a:defRPr sz="1800"/>
            </a:pPr>
            <a:r>
              <a:rPr sz="2268"/>
              <a:t> Right-click the volume again, and choose </a:t>
            </a:r>
            <a:r>
              <a:rPr b="1" sz="2268">
                <a:latin typeface="Helvetica"/>
                <a:ea typeface="Helvetica"/>
                <a:cs typeface="Helvetica"/>
                <a:sym typeface="Helvetica"/>
              </a:rPr>
              <a:t>Create Snapshot</a:t>
            </a:r>
            <a:r>
              <a:rPr sz="2268"/>
              <a:t>.</a:t>
            </a:r>
            <a:endParaRPr sz="2268"/>
          </a:p>
          <a:p>
            <a:pPr lvl="1" marL="513397" indent="-233362" defTabSz="368045">
              <a:spcBef>
                <a:spcPts val="1800"/>
              </a:spcBef>
              <a:defRPr sz="1800"/>
            </a:pPr>
            <a:r>
              <a:rPr sz="2016"/>
              <a:t>Name: input </a:t>
            </a:r>
            <a:r>
              <a:rPr i="1" sz="2016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&lt;your_name&gt;_db_snapshot</a:t>
            </a:r>
            <a:endParaRPr sz="2016"/>
          </a:p>
          <a:p>
            <a:pPr lvl="1" marL="513397" indent="-233362" defTabSz="368045">
              <a:spcBef>
                <a:spcPts val="1800"/>
              </a:spcBef>
              <a:defRPr sz="1800"/>
            </a:pPr>
            <a:r>
              <a:rPr sz="2016"/>
              <a:t>Click </a:t>
            </a:r>
            <a:r>
              <a:rPr b="1" sz="2016">
                <a:latin typeface="Helvetica"/>
                <a:ea typeface="Helvetica"/>
                <a:cs typeface="Helvetica"/>
                <a:sym typeface="Helvetica"/>
              </a:rPr>
              <a:t>Create</a:t>
            </a:r>
            <a:r>
              <a:rPr sz="2016"/>
              <a:t> button, click</a:t>
            </a:r>
            <a:r>
              <a:rPr b="1" sz="2016">
                <a:latin typeface="Helvetica"/>
                <a:ea typeface="Helvetica"/>
                <a:cs typeface="Helvetica"/>
                <a:sym typeface="Helvetica"/>
              </a:rPr>
              <a:t> Close</a:t>
            </a:r>
            <a:r>
              <a:rPr sz="2016"/>
              <a:t>.</a:t>
            </a:r>
            <a:endParaRPr sz="2016"/>
          </a:p>
          <a:p>
            <a:pPr lvl="0" marL="400050" indent="-400050" defTabSz="368045">
              <a:spcBef>
                <a:spcPts val="1800"/>
              </a:spcBef>
              <a:buAutoNum type="arabicPeriod" startAt="4"/>
              <a:defRPr sz="1800"/>
            </a:pPr>
            <a:r>
              <a:rPr sz="2268"/>
              <a:t>Now, we will increase the volume size and enable provisioned IOPS for increase performance. Open Snapshot list by click menu Snapshots </a:t>
            </a:r>
            <a:r>
              <a:rPr sz="2394"/>
              <a:t>in the left navigation pane. </a:t>
            </a:r>
            <a:endParaRPr sz="2394"/>
          </a:p>
          <a:p>
            <a:pPr lvl="1" marL="513397" indent="-233362" defTabSz="368045">
              <a:spcBef>
                <a:spcPts val="1800"/>
              </a:spcBef>
              <a:defRPr sz="1800"/>
            </a:pPr>
            <a:r>
              <a:rPr sz="2016"/>
              <a:t>Right-click your EBS volume, then click </a:t>
            </a:r>
            <a:r>
              <a:rPr b="1" sz="2016">
                <a:latin typeface="Helvetica"/>
                <a:ea typeface="Helvetica"/>
                <a:cs typeface="Helvetica"/>
                <a:sym typeface="Helvetica"/>
              </a:rPr>
              <a:t>Create Volume</a:t>
            </a:r>
            <a:r>
              <a:rPr sz="2016"/>
              <a:t>.</a:t>
            </a:r>
            <a:endParaRPr sz="2016"/>
          </a:p>
          <a:p>
            <a:pPr lvl="1" marL="513397" indent="-233362" defTabSz="368045">
              <a:spcBef>
                <a:spcPts val="1800"/>
              </a:spcBef>
              <a:defRPr sz="1800"/>
            </a:pPr>
            <a:r>
              <a:rPr sz="2016"/>
              <a:t>Change size to </a:t>
            </a:r>
            <a:r>
              <a:rPr b="1" sz="2016">
                <a:latin typeface="Helvetica"/>
                <a:ea typeface="Helvetica"/>
                <a:cs typeface="Helvetica"/>
                <a:sym typeface="Helvetica"/>
              </a:rPr>
              <a:t>20</a:t>
            </a:r>
            <a:r>
              <a:rPr sz="2016"/>
              <a:t>.</a:t>
            </a:r>
            <a:endParaRPr sz="2016"/>
          </a:p>
          <a:p>
            <a:pPr lvl="1" marL="513397" indent="-233362" defTabSz="368045">
              <a:spcBef>
                <a:spcPts val="1800"/>
              </a:spcBef>
              <a:defRPr sz="1800"/>
            </a:pPr>
            <a:r>
              <a:rPr sz="2016"/>
              <a:t>Click </a:t>
            </a:r>
            <a:r>
              <a:rPr b="1" sz="2016">
                <a:latin typeface="Helvetica"/>
                <a:ea typeface="Helvetica"/>
                <a:cs typeface="Helvetica"/>
                <a:sym typeface="Helvetica"/>
              </a:rPr>
              <a:t>Create</a:t>
            </a:r>
            <a:r>
              <a:rPr sz="2016"/>
              <a:t> button. Click </a:t>
            </a:r>
            <a:r>
              <a:rPr b="1" sz="2016">
                <a:latin typeface="Helvetica"/>
                <a:ea typeface="Helvetica"/>
                <a:cs typeface="Helvetica"/>
                <a:sym typeface="Helvetica"/>
              </a:rPr>
              <a:t>Close</a:t>
            </a:r>
            <a:r>
              <a:rPr sz="2016"/>
              <a:t>.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8045">
              <a:defRPr sz="5040"/>
            </a:lvl1pPr>
          </a:lstStyle>
          <a:p>
            <a:pPr lvl="0">
              <a:defRPr sz="1800"/>
            </a:pPr>
            <a:r>
              <a:rPr sz="5040"/>
              <a:t>Lab 4-4: Snapshotting an EBS Volume 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xfrm>
            <a:off x="952500" y="1936697"/>
            <a:ext cx="11099800" cy="3618261"/>
          </a:xfrm>
          <a:prstGeom prst="rect">
            <a:avLst/>
          </a:prstGeom>
        </p:spPr>
        <p:txBody>
          <a:bodyPr/>
          <a:lstStyle/>
          <a:p>
            <a:pPr lvl="0" marL="389431" indent="-389431" defTabSz="484886">
              <a:spcBef>
                <a:spcPts val="3300"/>
              </a:spcBef>
              <a:buAutoNum type="arabicPeriod" startAt="5"/>
              <a:defRPr sz="1800"/>
            </a:pPr>
            <a:r>
              <a:rPr sz="3154"/>
              <a:t>go back to the volume page by click menu </a:t>
            </a:r>
            <a:r>
              <a:rPr b="1" sz="3154">
                <a:latin typeface="Helvetica"/>
                <a:ea typeface="Helvetica"/>
                <a:cs typeface="Helvetica"/>
                <a:sym typeface="Helvetica"/>
              </a:rPr>
              <a:t>Volumes</a:t>
            </a:r>
            <a:r>
              <a:rPr sz="3154"/>
              <a:t> under Elastic Block Storage in the left navigation pane. </a:t>
            </a:r>
            <a:endParaRPr sz="3154"/>
          </a:p>
          <a:p>
            <a:pPr lvl="0" marL="389431" indent="-389431" defTabSz="484886">
              <a:spcBef>
                <a:spcPts val="3300"/>
              </a:spcBef>
              <a:buAutoNum type="arabicPeriod" startAt="5"/>
              <a:defRPr sz="1800"/>
            </a:pPr>
            <a:r>
              <a:rPr sz="3154"/>
              <a:t>Follows step 4-6 in Lab 2-4, start your EC2 instances and SSH to it to check the MongoDB. It should started as usual. </a:t>
            </a:r>
            <a:endParaRPr sz="3154"/>
          </a:p>
          <a:p>
            <a:pPr lvl="0" marL="389431" indent="-389431" defTabSz="484886">
              <a:spcBef>
                <a:spcPts val="3300"/>
              </a:spcBef>
              <a:buAutoNum type="arabicPeriod" startAt="5"/>
              <a:defRPr sz="1800"/>
            </a:pPr>
            <a:r>
              <a:rPr sz="3154"/>
              <a:t>Expand the partition to full disk size.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38" name="Shape 138"/>
          <p:cNvSpPr/>
          <p:nvPr/>
        </p:nvSpPr>
        <p:spPr>
          <a:xfrm>
            <a:off x="1405503" y="5562832"/>
            <a:ext cx="1072090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spcBef>
                <a:spcPts val="1000"/>
              </a:spcBef>
              <a:defRPr sz="1800"/>
            </a:pPr>
            <a:r>
              <a:rPr sz="1700">
                <a:latin typeface="Menlo"/>
                <a:ea typeface="Menlo"/>
                <a:cs typeface="Menlo"/>
                <a:sym typeface="Menlo"/>
              </a:rPr>
              <a:t>&gt; df -h                          </a:t>
            </a:r>
            <a:r>
              <a:rPr sz="1700">
                <a:solidFill>
                  <a:srgbClr val="53585F"/>
                </a:solidFill>
                <a:latin typeface="Menlo"/>
                <a:ea typeface="Menlo"/>
                <a:cs typeface="Menlo"/>
                <a:sym typeface="Menlo"/>
              </a:rPr>
              <a:t>// to check /mnt partition size.</a:t>
            </a:r>
            <a:endParaRPr sz="17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spcBef>
                <a:spcPts val="1000"/>
              </a:spcBef>
              <a:defRPr sz="1800"/>
            </a:pPr>
            <a:r>
              <a:rPr sz="1700">
                <a:latin typeface="Menlo"/>
                <a:ea typeface="Menlo"/>
                <a:cs typeface="Menlo"/>
                <a:sym typeface="Menlo"/>
              </a:rPr>
              <a:t>&gt; sudo xfs_growfs /dev/xvdf      </a:t>
            </a:r>
            <a:r>
              <a:rPr sz="1700">
                <a:solidFill>
                  <a:srgbClr val="53585F"/>
                </a:solidFill>
                <a:latin typeface="Menlo"/>
                <a:ea typeface="Menlo"/>
                <a:cs typeface="Menlo"/>
                <a:sym typeface="Menlo"/>
              </a:rPr>
              <a:t>// to expand partition to largest possible size.</a:t>
            </a:r>
            <a:endParaRPr sz="1700">
              <a:latin typeface="Menlo"/>
              <a:ea typeface="Menlo"/>
              <a:cs typeface="Menlo"/>
              <a:sym typeface="Menlo"/>
            </a:endParaRPr>
          </a:p>
          <a:p>
            <a:pPr lvl="0" algn="l">
              <a:spcBef>
                <a:spcPts val="1000"/>
              </a:spcBef>
              <a:defRPr sz="1800"/>
            </a:pPr>
            <a:r>
              <a:rPr sz="1700">
                <a:latin typeface="Menlo"/>
                <a:ea typeface="Menlo"/>
                <a:cs typeface="Menlo"/>
                <a:sym typeface="Menlo"/>
              </a:rPr>
              <a:t>&gt; df -h                          </a:t>
            </a:r>
            <a:r>
              <a:rPr sz="1700">
                <a:solidFill>
                  <a:srgbClr val="53585F"/>
                </a:solidFill>
                <a:latin typeface="Menlo"/>
                <a:ea typeface="Menlo"/>
                <a:cs typeface="Menlo"/>
                <a:sym typeface="Menlo"/>
              </a:rPr>
              <a:t>// to check /mnt partition size again.</a:t>
            </a:r>
            <a:br>
              <a:rPr sz="1700">
                <a:solidFill>
                  <a:srgbClr val="53585F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 sz="1700">
                <a:solidFill>
                  <a:srgbClr val="53585F"/>
                </a:solidFill>
                <a:latin typeface="Menlo"/>
                <a:ea typeface="Menlo"/>
                <a:cs typeface="Menlo"/>
                <a:sym typeface="Menlo"/>
              </a:rPr>
              <a:t>                                 // you can see the partition size increased.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 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952500" y="2832696"/>
            <a:ext cx="11099800" cy="4546601"/>
          </a:xfrm>
          <a:prstGeom prst="rect">
            <a:avLst/>
          </a:prstGeom>
        </p:spPr>
        <p:txBody>
          <a:bodyPr/>
          <a:lstStyle/>
          <a:p>
            <a:pPr lvl="0" marL="0" indent="0" defTabSz="537463">
              <a:spcBef>
                <a:spcPts val="3800"/>
              </a:spcBef>
              <a:buSzTx/>
              <a:buNone/>
              <a:defRPr sz="1800"/>
            </a:pPr>
            <a:r>
              <a:rPr sz="3496"/>
              <a:t>Congratulation! You’re finished this lab. In this lab, you:</a:t>
            </a:r>
            <a:endParaRPr sz="3496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2576"/>
              <a:t>Create a new Elastic Block Storage to keep MongoDB data AWS Management Console.</a:t>
            </a:r>
            <a:endParaRPr sz="2576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2576"/>
              <a:t>Install MongoDB and configure the storage location.</a:t>
            </a:r>
            <a:endParaRPr sz="2576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2576"/>
              <a:t>Create Elastic Block Storage snapshot using AWS Management Console.</a:t>
            </a:r>
          </a:p>
        </p:txBody>
      </p:sp>
      <p:sp>
        <p:nvSpPr>
          <p:cNvPr id="142" name="Shape 1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References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Amazon EBS</a:t>
            </a:r>
            <a:br>
              <a:rPr sz="3600"/>
            </a:br>
            <a:r>
              <a:rPr sz="3600" u="sng">
                <a:hlinkClick r:id="rId2" invalidUrl="" action="" tgtFrame="" tooltip="" history="1" highlightClick="0" endSnd="0"/>
              </a:rPr>
              <a:t>http://aws.amazon.com/ebs/</a:t>
            </a:r>
            <a:r>
              <a:rPr sz="3600"/>
              <a:t> </a:t>
            </a:r>
            <a:endParaRPr sz="3600"/>
          </a:p>
          <a:p>
            <a:pPr lvl="0">
              <a:defRPr sz="1800"/>
            </a:pPr>
            <a:r>
              <a:rPr sz="3600"/>
              <a:t>Amazon EBS Details</a:t>
            </a:r>
            <a:br>
              <a:rPr sz="3600"/>
            </a:br>
            <a:r>
              <a:rPr sz="3600" u="sng">
                <a:hlinkClick r:id="rId3" invalidUrl="" action="" tgtFrame="" tooltip="" history="1" highlightClick="0" endSnd="0"/>
              </a:rPr>
              <a:t>http://aws.amazon.com/ebs/details/</a:t>
            </a:r>
            <a:r>
              <a:rPr sz="3600"/>
              <a:t> </a:t>
            </a:r>
            <a:endParaRPr sz="3600"/>
          </a:p>
          <a:p>
            <a:pPr lvl="0">
              <a:defRPr sz="1800"/>
            </a:pPr>
            <a:r>
              <a:rPr sz="3600"/>
              <a:t>Amazon EBS Pricing</a:t>
            </a:r>
            <a:br>
              <a:rPr sz="3600"/>
            </a:br>
            <a:r>
              <a:rPr sz="3600" u="sng">
                <a:hlinkClick r:id="rId4" invalidUrl="" action="" tgtFrame="" tooltip="" history="1" highlightClick="0" endSnd="0"/>
              </a:rPr>
              <a:t>http://aws.amazon.com/ebs/pricing/</a:t>
            </a:r>
            <a:r>
              <a:rPr sz="3600"/>
              <a:t>  </a:t>
            </a:r>
            <a:endParaRPr sz="3600"/>
          </a:p>
          <a:p>
            <a:pPr lvl="0">
              <a:defRPr sz="1800"/>
            </a:pPr>
            <a:r>
              <a:rPr sz="3600"/>
              <a:t>How to Resize XFS partition on Ubuntu Linux</a:t>
            </a:r>
            <a:br>
              <a:rPr sz="3600"/>
            </a:br>
            <a:r>
              <a:rPr sz="3600" u="sng">
                <a:hlinkClick r:id="rId5" invalidUrl="" action="" tgtFrame="" tooltip="" history="1" highlightClick="0" endSnd="0"/>
              </a:rPr>
              <a:t>http://ask.xmodulo.com/expand-xfs-file-system.html</a:t>
            </a:r>
            <a:r>
              <a:rPr sz="3600"/>
              <a:t> 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Objectives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/>
            </a:pPr>
            <a:r>
              <a:rPr sz="4200"/>
              <a:t>You will be able to</a:t>
            </a:r>
            <a:endParaRPr sz="4200"/>
          </a:p>
          <a:p>
            <a:pPr lvl="0" marL="444500" indent="-444500">
              <a:spcBef>
                <a:spcPts val="3500"/>
              </a:spcBef>
              <a:defRPr sz="1800"/>
            </a:pPr>
            <a:r>
              <a:rPr sz="2800"/>
              <a:t>Create EBS Volume. </a:t>
            </a:r>
            <a:endParaRPr sz="2800"/>
          </a:p>
          <a:p>
            <a:pPr lvl="0" marL="444500" indent="-444500">
              <a:spcBef>
                <a:spcPts val="3500"/>
              </a:spcBef>
              <a:defRPr sz="1800"/>
            </a:pPr>
            <a:r>
              <a:rPr sz="2800"/>
              <a:t>Attach EBS Volume to an EC2 instance.</a:t>
            </a:r>
            <a:endParaRPr sz="2800"/>
          </a:p>
          <a:p>
            <a:pPr lvl="0" marL="444500" indent="-444500">
              <a:spcBef>
                <a:spcPts val="3500"/>
              </a:spcBef>
              <a:defRPr sz="1800"/>
            </a:pPr>
            <a:r>
              <a:rPr sz="2800"/>
              <a:t>Snapshotting an EBS Volume.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 is Amazon EBS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11150" indent="-311150" defTabSz="408940">
              <a:spcBef>
                <a:spcPts val="2900"/>
              </a:spcBef>
              <a:defRPr sz="1800"/>
            </a:pPr>
            <a:r>
              <a:rPr sz="2520"/>
              <a:t>Amazon Elastic Block Store (Amazon EBS) provides </a:t>
            </a:r>
            <a:r>
              <a:rPr sz="2520">
                <a:latin typeface="Helvetica"/>
                <a:ea typeface="Helvetica"/>
                <a:cs typeface="Helvetica"/>
                <a:sym typeface="Helvetica"/>
              </a:rPr>
              <a:t>persistent block</a:t>
            </a:r>
            <a:r>
              <a:rPr sz="2520"/>
              <a:t> </a:t>
            </a:r>
            <a:r>
              <a:rPr sz="2520">
                <a:latin typeface="Helvetica"/>
                <a:ea typeface="Helvetica"/>
                <a:cs typeface="Helvetica"/>
                <a:sym typeface="Helvetica"/>
              </a:rPr>
              <a:t>level</a:t>
            </a:r>
            <a:r>
              <a:rPr sz="2520"/>
              <a:t> </a:t>
            </a:r>
            <a:r>
              <a:rPr sz="2520">
                <a:latin typeface="Helvetica"/>
                <a:ea typeface="Helvetica"/>
                <a:cs typeface="Helvetica"/>
                <a:sym typeface="Helvetica"/>
              </a:rPr>
              <a:t>storage volumes</a:t>
            </a:r>
            <a:r>
              <a:rPr sz="2520"/>
              <a:t> for use with Amazon EC2 instances in the AWS Cloud.  </a:t>
            </a:r>
            <a:endParaRPr sz="2520"/>
          </a:p>
          <a:p>
            <a:pPr lvl="0" marL="311150" indent="-311150" defTabSz="408940">
              <a:spcBef>
                <a:spcPts val="2900"/>
              </a:spcBef>
              <a:defRPr sz="1800"/>
            </a:pPr>
            <a:r>
              <a:rPr sz="2520"/>
              <a:t>Each Amazon EBS volume is </a:t>
            </a:r>
            <a:r>
              <a:rPr sz="2520">
                <a:latin typeface="Helvetica"/>
                <a:ea typeface="Helvetica"/>
                <a:cs typeface="Helvetica"/>
                <a:sym typeface="Helvetica"/>
              </a:rPr>
              <a:t>automatically replicated within its Availability Zone</a:t>
            </a:r>
            <a:r>
              <a:rPr sz="2520"/>
              <a:t> to protect you from component failure, offering high availability and durability. </a:t>
            </a:r>
            <a:endParaRPr sz="2520"/>
          </a:p>
          <a:p>
            <a:pPr lvl="0" marL="311150" indent="-311150" defTabSz="408940">
              <a:spcBef>
                <a:spcPts val="2900"/>
              </a:spcBef>
              <a:defRPr sz="1800"/>
            </a:pPr>
            <a:r>
              <a:rPr sz="2520"/>
              <a:t>Amazon EBS volumes offer the consistent and low-latency performance needed to run your workloads. With Amazon EBS, you can scale your usage up or down within minutes – all while paying a low price for only what you provision.</a:t>
            </a:r>
            <a:endParaRPr sz="2520"/>
          </a:p>
          <a:p>
            <a:pPr lvl="0" marL="311150" indent="-311150" defTabSz="408940">
              <a:spcBef>
                <a:spcPts val="2900"/>
              </a:spcBef>
              <a:defRPr sz="1800"/>
            </a:pPr>
            <a:r>
              <a:rPr sz="2520"/>
              <a:t>Amazon EBS allows you to create storage volumes and </a:t>
            </a:r>
            <a:r>
              <a:rPr sz="2520">
                <a:latin typeface="Helvetica"/>
                <a:ea typeface="Helvetica"/>
                <a:cs typeface="Helvetica"/>
                <a:sym typeface="Helvetica"/>
              </a:rPr>
              <a:t>attach them to Amazon EC2 instances</a:t>
            </a:r>
            <a:r>
              <a:rPr sz="2520"/>
              <a:t>. Once attached, you can create a </a:t>
            </a:r>
            <a:r>
              <a:rPr sz="2520">
                <a:latin typeface="Helvetica"/>
                <a:ea typeface="Helvetica"/>
                <a:cs typeface="Helvetica"/>
                <a:sym typeface="Helvetica"/>
              </a:rPr>
              <a:t>file system</a:t>
            </a:r>
            <a:r>
              <a:rPr sz="2520"/>
              <a:t> on top of these volumes, run a database, or use them in any other way you would use a block device. 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 lvl="0">
              <a:defRPr sz="1800"/>
            </a:pPr>
            <a:r>
              <a:rPr sz="6960"/>
              <a:t>Amazon EBS Volume Types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All EBS volume types offer the same durable snapshot capabilities and are designed for 99.999% availability.</a:t>
            </a:r>
            <a:endParaRPr sz="323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sz="3239"/>
              <a:t>Amazon EBS provides three volume types. Each type differ in performance characteristics and cost, so you can choose the right storage performance and price for the needs of your applications. </a:t>
            </a:r>
            <a:endParaRPr sz="323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2700"/>
              <a:t>General Purpose (SSD) </a:t>
            </a:r>
            <a:endParaRPr sz="2700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2700"/>
              <a:t>Provisioned IOPS (SSD)</a:t>
            </a:r>
            <a:endParaRPr sz="2700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sz="2700"/>
              <a:t>Magnetic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952500" y="444500"/>
            <a:ext cx="11099800" cy="1911599"/>
          </a:xfrm>
          <a:prstGeom prst="rect">
            <a:avLst/>
          </a:prstGeom>
        </p:spPr>
        <p:txBody>
          <a:bodyPr/>
          <a:lstStyle/>
          <a:p>
            <a:pPr lvl="0" defTabSz="426466">
              <a:defRPr sz="1800"/>
            </a:pPr>
            <a:r>
              <a:rPr sz="5840"/>
              <a:t>Amazon EBS : </a:t>
            </a:r>
            <a:br>
              <a:rPr sz="5840"/>
            </a:br>
            <a:r>
              <a:rPr sz="5840"/>
              <a:t>General Purpose (SSD) Volumes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71145" indent="-271145" defTabSz="356362">
              <a:spcBef>
                <a:spcPts val="2500"/>
              </a:spcBef>
              <a:defRPr sz="1800"/>
            </a:pPr>
            <a:r>
              <a:rPr sz="2196"/>
              <a:t>General Purpose (SSD) volumes are the default EBS volume type for Amazon EC2 instances. </a:t>
            </a:r>
            <a:endParaRPr sz="2196"/>
          </a:p>
          <a:p>
            <a:pPr lvl="0" marL="271145" indent="-271145" defTabSz="356362">
              <a:spcBef>
                <a:spcPts val="2500"/>
              </a:spcBef>
              <a:defRPr sz="1800"/>
            </a:pPr>
            <a:r>
              <a:rPr sz="2196"/>
              <a:t>General Purpose (SSD) volumes are backed by Solid-State Drives (SSDs) and are suitable for a broad range of workloads, including small to medium-sized databases, development and test environments, and boot volumes. </a:t>
            </a:r>
            <a:endParaRPr sz="2196"/>
          </a:p>
          <a:p>
            <a:pPr lvl="0" marL="271145" indent="-271145" defTabSz="356362">
              <a:spcBef>
                <a:spcPts val="2500"/>
              </a:spcBef>
              <a:defRPr sz="1800"/>
            </a:pPr>
            <a:r>
              <a:rPr sz="2196"/>
              <a:t>General Purpose (SSD) volumes provide the ability to burst to </a:t>
            </a:r>
            <a:r>
              <a:rPr sz="2196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3,000 IOPS per volume</a:t>
            </a:r>
            <a:r>
              <a:rPr sz="2196">
                <a:solidFill>
                  <a:srgbClr val="C82506"/>
                </a:solidFill>
              </a:rPr>
              <a:t>, </a:t>
            </a:r>
            <a:r>
              <a:rPr sz="2196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independent of volume size</a:t>
            </a:r>
            <a:r>
              <a:rPr sz="2196"/>
              <a:t>, to meet the performance needs of most applications. </a:t>
            </a:r>
            <a:endParaRPr sz="2196"/>
          </a:p>
          <a:p>
            <a:pPr lvl="0" marL="271145" indent="-271145" defTabSz="356362">
              <a:spcBef>
                <a:spcPts val="2500"/>
              </a:spcBef>
              <a:defRPr sz="1800"/>
            </a:pPr>
            <a:r>
              <a:rPr sz="2196"/>
              <a:t>General Purpose (SSD) volumes also deliver a consistent baseline of </a:t>
            </a:r>
            <a:r>
              <a:rPr sz="2196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3 IOPS/GB</a:t>
            </a:r>
            <a:r>
              <a:rPr sz="2196"/>
              <a:t> and provide </a:t>
            </a:r>
            <a:r>
              <a:rPr sz="2196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up to 128MBps</a:t>
            </a:r>
            <a:r>
              <a:rPr sz="2196"/>
              <a:t> of throughput per volume. I/O is included in the price of General Purpose (SSD) volumes, so you pay only for each GB of storage you provision.</a:t>
            </a:r>
            <a:endParaRPr sz="2196"/>
          </a:p>
          <a:p>
            <a:pPr lvl="0" marL="271145" indent="-271145" defTabSz="356362">
              <a:spcBef>
                <a:spcPts val="2500"/>
              </a:spcBef>
              <a:defRPr sz="1800"/>
            </a:pPr>
            <a:r>
              <a:rPr sz="2196"/>
              <a:t>If you need a greater number of IOPS than General Purpose (SSD) volumes provide or you have a workload where performance consistency is critical, we recommend that you use Amazon EBS Provisioned IOPS (SSD) volumes.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952500" y="444500"/>
            <a:ext cx="11099800" cy="1914782"/>
          </a:xfrm>
          <a:prstGeom prst="rect">
            <a:avLst/>
          </a:prstGeom>
        </p:spPr>
        <p:txBody>
          <a:bodyPr/>
          <a:lstStyle/>
          <a:p>
            <a:pPr lvl="0" defTabSz="426466">
              <a:defRPr sz="1800"/>
            </a:pPr>
            <a:r>
              <a:rPr sz="5840"/>
              <a:t>Amazon EBS : </a:t>
            </a:r>
            <a:br>
              <a:rPr sz="5840"/>
            </a:br>
            <a:r>
              <a:rPr sz="5840"/>
              <a:t>Provisioned IOPS (SSD) Volumes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93370" indent="-293370" defTabSz="385572">
              <a:spcBef>
                <a:spcPts val="2700"/>
              </a:spcBef>
              <a:defRPr sz="1800"/>
            </a:pPr>
            <a:r>
              <a:rPr sz="2376"/>
              <a:t>Provisioned IOPS (SSD) volumes offer storage with consistent and low-latency performance, and are designed for applications with </a:t>
            </a:r>
            <a:r>
              <a:rPr sz="2376">
                <a:latin typeface="Helvetica"/>
                <a:ea typeface="Helvetica"/>
                <a:cs typeface="Helvetica"/>
                <a:sym typeface="Helvetica"/>
              </a:rPr>
              <a:t>I/O-intensive workloads</a:t>
            </a:r>
            <a:r>
              <a:rPr sz="2376"/>
              <a:t> such as databases. Backed by Solid-State Drives (SSDs).</a:t>
            </a:r>
            <a:endParaRPr sz="2376"/>
          </a:p>
          <a:p>
            <a:pPr lvl="0" marL="293370" indent="-293370" defTabSz="385572">
              <a:spcBef>
                <a:spcPts val="2700"/>
              </a:spcBef>
              <a:defRPr sz="1800"/>
            </a:pPr>
            <a:r>
              <a:rPr sz="2376"/>
              <a:t>Provisioned IOPS volumes support up to </a:t>
            </a:r>
            <a:r>
              <a:rPr sz="2376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30 IOPS per GB</a:t>
            </a:r>
            <a:r>
              <a:rPr sz="2376"/>
              <a:t>, which enables you to provision </a:t>
            </a:r>
            <a:r>
              <a:rPr sz="2376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4,000 IOPS on a volume as small as 134 GB</a:t>
            </a:r>
            <a:r>
              <a:rPr sz="2376"/>
              <a:t>. You can also achieve up to 128MBps of throughput per volume with as little as 500 provisioned IOPS. Additionally, you can stripe multiple volumes together to achieve </a:t>
            </a:r>
            <a:r>
              <a:rPr sz="2376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up to 48,000 IOPS or 800MBps</a:t>
            </a:r>
            <a:r>
              <a:rPr sz="2376"/>
              <a:t> when attached to larger EC2 instances.</a:t>
            </a:r>
            <a:endParaRPr sz="2376"/>
          </a:p>
          <a:p>
            <a:pPr lvl="0" marL="293370" indent="-293370" defTabSz="385572">
              <a:spcBef>
                <a:spcPts val="2700"/>
              </a:spcBef>
              <a:defRPr sz="1800"/>
            </a:pPr>
            <a:r>
              <a:rPr sz="2376"/>
              <a:t>To maximize the benefit of Provisioned IOPS (SSD) volumes, we recommend using EBS-optimized EC2 instances. When attached to EBS-optimized instances, Provisioned IOPS (SSD) volumes can achieve single-digit millisecond latencies and are designed to deliver the provisioned performance 99.9% of the time. For more information about instance types that can be launched as EBS-optimized instances, see Amazon EC2 Instance Types.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952500" y="444500"/>
            <a:ext cx="11099800" cy="1920353"/>
          </a:xfrm>
          <a:prstGeom prst="rect">
            <a:avLst/>
          </a:prstGeom>
        </p:spPr>
        <p:txBody>
          <a:bodyPr/>
          <a:lstStyle/>
          <a:p>
            <a:pPr lvl="0" defTabSz="426466">
              <a:defRPr sz="1800"/>
            </a:pPr>
            <a:r>
              <a:rPr sz="5840"/>
              <a:t>Amazon EBS : </a:t>
            </a:r>
            <a:br>
              <a:rPr sz="5840"/>
            </a:br>
            <a:r>
              <a:rPr sz="5840"/>
              <a:t>Magnetic Volumes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Magnetic volumes provide the </a:t>
            </a:r>
            <a:r>
              <a:rPr i="1" sz="3168"/>
              <a:t>lowest cost per GB</a:t>
            </a:r>
            <a:r>
              <a:rPr sz="3168"/>
              <a:t> of all EBS volume types. 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Magnetic volumes are backed by magnetic drives and are ideal for workloads where data is accessed infrequently, and scenarios where the lowest storage cost is important. Magnetic volumes provide </a:t>
            </a:r>
            <a:r>
              <a:rPr sz="3168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rPr>
              <a:t>approximately 100 IOPS</a:t>
            </a:r>
            <a:r>
              <a:rPr sz="3168"/>
              <a:t> on average, with an ability to burst to hundreds of IOPS.</a:t>
            </a:r>
            <a:endParaRPr sz="3168"/>
          </a:p>
          <a:p>
            <a:pPr lvl="0" marL="391159" indent="-391159" defTabSz="514095">
              <a:spcBef>
                <a:spcPts val="3600"/>
              </a:spcBef>
              <a:defRPr sz="1800"/>
            </a:pPr>
            <a:r>
              <a:rPr sz="3168"/>
              <a:t>If you need a greater number of IOPS or higher performance than what a Magnetic volume will provide, we recommend that you consider Amazon EBS General Purpose (SSD) or Provisioned IOPS (SSD) volumes.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Table 71"/>
          <p:cNvGraphicFramePr/>
          <p:nvPr/>
        </p:nvGraphicFramePr>
        <p:xfrm>
          <a:off x="1008682" y="2352269"/>
          <a:ext cx="10987435" cy="606428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658780"/>
                <a:gridCol w="161297"/>
                <a:gridCol w="2913075"/>
                <a:gridCol w="3396018"/>
                <a:gridCol w="2858262"/>
              </a:tblGrid>
              <a:tr h="564439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Volumn Type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EBS General Purpose (SSD)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EBS Provisioned IOPS (SSD)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EBS Magnetic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1238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Use Cases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Boot volumes
Small to Med DBs
Dev and Test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I/O intensive
Relational DBs
NoSQL DBs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Infrequent Data Access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64439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Storage Media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SSD-backed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SSD-backed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Magnetic disk-backed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8741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Max Volume Size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1TB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1TB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1TB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8741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Max IOPS/volume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3,000 (burst)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4,000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40 - 200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8741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Max throughput/volume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128MBps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128MBps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40 - 90MBps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8741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Max IOPS/instance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48,000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48,000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48,000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08741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Max throughput/instance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800MBps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800MBps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800MBps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2509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API 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gp2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io1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standard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66800">
                <a:tc>
                  <a:txBody>
                    <a:bodyPr/>
                    <a:lstStyle/>
                    <a:p>
                      <a:pPr lvl="0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Price*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sz="1600"/>
                        <a:t>$0.12 per GB-month of provisioned storage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marL="197555" indent="-197555" algn="l" defTabSz="914400">
                        <a:buSzPct val="75000"/>
                        <a:buChar char="•"/>
                      </a:pPr>
                      <a:r>
                        <a:rPr sz="1600"/>
                        <a:t>$0.138 per GB-month of provisioned storage</a:t>
                      </a:r>
                      <a:endParaRPr sz="1600"/>
                    </a:p>
                    <a:p>
                      <a:pPr lvl="0" marL="197555" indent="-197555" algn="l" defTabSz="914400">
                        <a:buSzPct val="75000"/>
                        <a:buChar char="•"/>
                      </a:pPr>
                      <a:r>
                        <a:rPr sz="1600"/>
                        <a:t>$0.072 per provisioned </a:t>
                      </a:r>
                      <a:br>
                        <a:rPr sz="1600"/>
                      </a:br>
                      <a:r>
                        <a:rPr sz="1600"/>
                        <a:t>IOPS-month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marL="197555" indent="-197555" algn="l" defTabSz="914400">
                        <a:buSzPct val="75000"/>
                        <a:buChar char="•"/>
                      </a:pPr>
                      <a:r>
                        <a:rPr sz="1600"/>
                        <a:t>$0.08 per GB-month of provisioned storage</a:t>
                      </a:r>
                      <a:endParaRPr sz="1600"/>
                    </a:p>
                    <a:p>
                      <a:pPr lvl="0" marL="197555" indent="-197555" algn="l" defTabSz="914400">
                        <a:buSzPct val="75000"/>
                        <a:buChar char="•"/>
                      </a:pPr>
                      <a:r>
                        <a:rPr sz="1600"/>
                        <a:t>$0.08 per 1 million I/O requests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72" name="Shape 72"/>
          <p:cNvSpPr/>
          <p:nvPr>
            <p:ph type="title"/>
          </p:nvPr>
        </p:nvSpPr>
        <p:spPr>
          <a:xfrm>
            <a:off x="952500" y="444500"/>
            <a:ext cx="11099800" cy="1623934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 lvl="0">
              <a:defRPr sz="1800"/>
            </a:pPr>
            <a:r>
              <a:rPr sz="5700"/>
              <a:t>AWS EBS Volume Types &amp; Pricing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4" name="Shape 74"/>
          <p:cNvSpPr/>
          <p:nvPr/>
        </p:nvSpPr>
        <p:spPr>
          <a:xfrm>
            <a:off x="1004588" y="8700384"/>
            <a:ext cx="312188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i="1" sz="1400">
                <a:solidFill>
                  <a:srgbClr val="32333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1400">
                <a:solidFill>
                  <a:srgbClr val="323333"/>
                </a:solidFill>
              </a:rPr>
              <a:t>*Prices shown in Asia Pacific (Singapore)</a:t>
            </a:r>
          </a:p>
        </p:txBody>
      </p:sp>
      <p:sp>
        <p:nvSpPr>
          <p:cNvPr id="75" name="Shape 75"/>
          <p:cNvSpPr/>
          <p:nvPr/>
        </p:nvSpPr>
        <p:spPr>
          <a:xfrm>
            <a:off x="7545814" y="8700384"/>
            <a:ext cx="447986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400">
                <a:solidFill>
                  <a:srgbClr val="323333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23333"/>
                </a:solidFill>
              </a:rPr>
              <a:t>$0.095 per GB-month of data stored snapshots to Amazon S3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