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p:nvPr>
            <p:ph type="sldImg"/>
          </p:nvPr>
        </p:nvSpPr>
        <p:spPr>
          <a:xfrm>
            <a:off x="1143000" y="685800"/>
            <a:ext cx="4572000" cy="3429000"/>
          </a:xfrm>
          <a:prstGeom prst="rect">
            <a:avLst/>
          </a:prstGeom>
        </p:spPr>
        <p:txBody>
          <a:bodyPr/>
          <a:lstStyle/>
          <a:p>
            <a:pPr lvl="0"/>
          </a:p>
        </p:txBody>
      </p:sp>
      <p:sp>
        <p:nvSpPr>
          <p:cNvPr id="37" name="Shape 37"/>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p:spTree>
      <p:nvGrpSpPr>
        <p:cNvPr id="1" name=""/>
        <p:cNvGrpSpPr/>
        <p:nvPr/>
      </p:nvGrpSpPr>
      <p:grpSpPr>
        <a:xfrm>
          <a:off x="0" y="0"/>
          <a:ext cx="0" cy="0"/>
          <a:chOff x="0" y="0"/>
          <a:chExt cx="0" cy="0"/>
        </a:xfrm>
      </p:grpSpPr>
      <p:sp>
        <p:nvSpPr>
          <p:cNvPr id="7" name="Shape 7"/>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8" name="Shape 8"/>
          <p:cNvSpPr/>
          <p:nvPr>
            <p:ph type="body" idx="1"/>
          </p:nvPr>
        </p:nvSpPr>
        <p:spPr>
          <a:xfrm>
            <a:off x="1270000" y="5029200"/>
            <a:ext cx="10464800" cy="11303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10" name="Shape 10"/>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11" name="Shape 11"/>
          <p:cNvSpPr/>
          <p:nvPr>
            <p:ph type="body" idx="1"/>
          </p:nvPr>
        </p:nvSpPr>
        <p:spPr>
          <a:xfrm>
            <a:off x="1270000" y="8191500"/>
            <a:ext cx="10464800" cy="11303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13" name="Shape 13"/>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15" name="Shape 15"/>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6" name="Shape 16"/>
          <p:cNvSpPr/>
          <p:nvPr>
            <p:ph type="body" idx="1"/>
          </p:nvPr>
        </p:nvSpPr>
        <p:spPr>
          <a:xfrm>
            <a:off x="952500" y="4762500"/>
            <a:ext cx="5334000" cy="4102100"/>
          </a:xfrm>
          <a:prstGeom prst="rect">
            <a:avLst/>
          </a:prstGeom>
        </p:spPr>
        <p:txBody>
          <a:bodyPr/>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18" name="Shape 18"/>
          <p:cNvSpPr/>
          <p:nvPr>
            <p:ph type="title"/>
          </p:nvPr>
        </p:nvSpPr>
        <p:spPr>
          <a:xfrm>
            <a:off x="952500" y="444500"/>
            <a:ext cx="11099800" cy="2159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20" name="Shape 20"/>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1" name="Shape 21"/>
          <p:cNvSpPr/>
          <p:nvPr>
            <p:ph type="body" idx="1"/>
          </p:nvPr>
        </p:nvSpPr>
        <p:spPr>
          <a:xfrm>
            <a:off x="952500" y="2603500"/>
            <a:ext cx="11099800" cy="6286500"/>
          </a:xfrm>
          <a:prstGeom prst="rect">
            <a:avLst/>
          </a:prstGeom>
        </p:spPr>
        <p:txBody>
          <a:bodyPr/>
          <a:lstStyle>
            <a:lvl1pPr marL="444500" indent="-444500">
              <a:buSzPct val="75000"/>
              <a:buChar char="•"/>
            </a:lvl1pPr>
            <a:lvl2pPr marL="889000" indent="-444500">
              <a:buSzPct val="75000"/>
              <a:buChar char="•"/>
              <a:defRPr sz="3000"/>
            </a:lvl2pPr>
            <a:lvl3pPr marL="1333500" indent="-444500">
              <a:buSzPct val="75000"/>
              <a:buChar char="•"/>
              <a:defRPr sz="2800"/>
            </a:lvl3pPr>
            <a:lvl4pPr marL="1778000" indent="-444500">
              <a:buSzPct val="75000"/>
              <a:buChar char="•"/>
              <a:defRPr sz="2400"/>
            </a:lvl4pPr>
            <a:lvl5pPr marL="2222500" indent="-444500">
              <a:buSzPct val="75000"/>
              <a:buChar char="•"/>
              <a:defRPr sz="2000"/>
            </a:lvl5pPr>
          </a:lstStyle>
          <a:p>
            <a:pPr lvl="0">
              <a:defRPr sz="1800"/>
            </a:pPr>
            <a:r>
              <a:rPr sz="3600"/>
              <a:t>Body Level One</a:t>
            </a:r>
            <a:endParaRPr sz="3600"/>
          </a:p>
          <a:p>
            <a:pPr lvl="1">
              <a:defRPr sz="1800"/>
            </a:pPr>
            <a:r>
              <a:rPr sz="3000"/>
              <a:t>Body Level Two</a:t>
            </a:r>
            <a:endParaRPr sz="3000"/>
          </a:p>
          <a:p>
            <a:pPr lvl="2">
              <a:defRPr sz="1800"/>
            </a:pPr>
            <a:r>
              <a:rPr sz="2800"/>
              <a:t>Body Level Three</a:t>
            </a:r>
            <a:endParaRPr sz="2800"/>
          </a:p>
          <a:p>
            <a:pPr lvl="3">
              <a:defRPr sz="1800"/>
            </a:pPr>
            <a:r>
              <a:rPr sz="2400"/>
              <a:t>Body Level Four</a:t>
            </a:r>
            <a:endParaRPr sz="2400"/>
          </a:p>
          <a:p>
            <a:pPr lvl="4">
              <a:defRPr sz="1800"/>
            </a:pPr>
            <a:r>
              <a:rPr sz="2000"/>
              <a:t>Body Level Five</a:t>
            </a:r>
          </a:p>
        </p:txBody>
      </p:sp>
      <p:sp>
        <p:nvSpPr>
          <p:cNvPr id="22" name="Shape 2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Lab Slide">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lvl="0">
              <a:defRPr sz="1800"/>
            </a:pPr>
            <a:r>
              <a:rPr sz="8000"/>
              <a:t>Title Text</a:t>
            </a:r>
          </a:p>
        </p:txBody>
      </p:sp>
      <p:sp>
        <p:nvSpPr>
          <p:cNvPr id="25" name="Shape 25"/>
          <p:cNvSpPr/>
          <p:nvPr>
            <p:ph type="body" idx="1"/>
          </p:nvPr>
        </p:nvSpPr>
        <p:spPr>
          <a:prstGeom prst="rect">
            <a:avLst/>
          </a:prstGeom>
        </p:spPr>
        <p:txBody>
          <a:bodyPr/>
          <a:lstStyle>
            <a:lvl2pPr marL="814916" indent="-370416">
              <a:buSzPct val="75000"/>
              <a:buChar char="•"/>
              <a:defRPr sz="3000"/>
            </a:lvl2pPr>
            <a:lvl3pPr marL="1234722" indent="-345722">
              <a:buSzPct val="75000"/>
              <a:buChar char="•"/>
              <a:defRPr sz="2600"/>
            </a:lvl3pPr>
            <a:lvl4pPr marL="1629833" indent="-296333">
              <a:buSzPct val="75000"/>
              <a:buChar char="•"/>
              <a:defRPr sz="2400"/>
            </a:lvl4pPr>
            <a:lvl5pPr marL="2024944" indent="-246944">
              <a:buSzPct val="75000"/>
              <a:buChar char="•"/>
              <a:defRPr sz="2000"/>
            </a:lvl5pPr>
          </a:lstStyle>
          <a:p>
            <a:pPr lvl="0">
              <a:defRPr sz="1800"/>
            </a:pPr>
            <a:r>
              <a:rPr sz="3600"/>
              <a:t>Body Level One</a:t>
            </a:r>
            <a:endParaRPr sz="3600"/>
          </a:p>
          <a:p>
            <a:pPr lvl="1">
              <a:defRPr sz="1800"/>
            </a:pPr>
            <a:r>
              <a:rPr sz="3000"/>
              <a:t>Body Level Two</a:t>
            </a:r>
            <a:endParaRPr sz="3000"/>
          </a:p>
          <a:p>
            <a:pPr lvl="2">
              <a:defRPr sz="1800"/>
            </a:pPr>
            <a:r>
              <a:rPr sz="2600"/>
              <a:t>Body Level Three</a:t>
            </a:r>
            <a:endParaRPr sz="2600"/>
          </a:p>
          <a:p>
            <a:pPr lvl="3">
              <a:defRPr sz="1800"/>
            </a:pPr>
            <a:r>
              <a:rPr sz="2400"/>
              <a:t>Body Level Four</a:t>
            </a:r>
            <a:endParaRPr sz="2400"/>
          </a:p>
          <a:p>
            <a:pPr lvl="4">
              <a:defRPr sz="1800"/>
            </a:pPr>
            <a:r>
              <a:rPr sz="2000"/>
              <a:t>Body Level Five</a:t>
            </a:r>
          </a:p>
        </p:txBody>
      </p:sp>
      <p:sp>
        <p:nvSpPr>
          <p:cNvPr id="26" name="Shape 2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28" name="Shape 28"/>
          <p:cNvSpPr/>
          <p:nvPr>
            <p:ph type="title"/>
          </p:nvPr>
        </p:nvSpPr>
        <p:spPr>
          <a:xfrm>
            <a:off x="952500" y="444500"/>
            <a:ext cx="11099800" cy="2159000"/>
          </a:xfrm>
          <a:prstGeom prst="rect">
            <a:avLst/>
          </a:prstGeom>
        </p:spPr>
        <p:txBody>
          <a:bodyPr/>
          <a:lstStyle/>
          <a:p>
            <a:pPr lvl="0">
              <a:defRPr sz="1800"/>
            </a:pPr>
            <a:r>
              <a:rPr sz="8000"/>
              <a:t>Title Text</a:t>
            </a:r>
          </a:p>
        </p:txBody>
      </p:sp>
      <p:sp>
        <p:nvSpPr>
          <p:cNvPr id="29" name="Shape 29"/>
          <p:cNvSpPr/>
          <p:nvPr>
            <p:ph type="body" idx="1"/>
          </p:nvPr>
        </p:nvSpPr>
        <p:spPr>
          <a:xfrm>
            <a:off x="952500" y="2603500"/>
            <a:ext cx="5334000" cy="6286500"/>
          </a:xfrm>
          <a:prstGeom prst="rect">
            <a:avLst/>
          </a:prstGeom>
        </p:spPr>
        <p:txBody>
          <a:bodyPr anchor="ctr"/>
          <a:lstStyle>
            <a:lvl1pPr marL="342900" indent="-342900">
              <a:spcBef>
                <a:spcPts val="3200"/>
              </a:spcBef>
              <a:buSzPct val="75000"/>
              <a:buChar char="•"/>
              <a:defRPr sz="2800"/>
            </a:lvl1pPr>
            <a:lvl2pPr marL="685800" indent="-342900">
              <a:spcBef>
                <a:spcPts val="3200"/>
              </a:spcBef>
              <a:buSzPct val="75000"/>
              <a:buChar char="•"/>
              <a:defRPr sz="2800"/>
            </a:lvl2pPr>
            <a:lvl3pPr marL="1028700" indent="-342900">
              <a:spcBef>
                <a:spcPts val="3200"/>
              </a:spcBef>
              <a:buSzPct val="75000"/>
              <a:buChar char="•"/>
              <a:defRPr sz="2800"/>
            </a:lvl3pPr>
            <a:lvl4pPr marL="1371600" indent="-342900">
              <a:spcBef>
                <a:spcPts val="3200"/>
              </a:spcBef>
              <a:buSzPct val="75000"/>
              <a:buChar char="•"/>
              <a:defRPr sz="2800"/>
            </a:lvl4pPr>
            <a:lvl5pPr marL="1714500" indent="-342900">
              <a:spcBef>
                <a:spcPts val="3200"/>
              </a:spcBef>
              <a:buSzPct val="75000"/>
              <a:buChar char="•"/>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31" name="Shape 31"/>
          <p:cNvSpPr/>
          <p:nvPr>
            <p:ph type="body" idx="1"/>
          </p:nvPr>
        </p:nvSpPr>
        <p:spPr>
          <a:xfrm>
            <a:off x="952500" y="1270000"/>
            <a:ext cx="11099800" cy="7213600"/>
          </a:xfrm>
          <a:prstGeom prst="rect">
            <a:avLst/>
          </a:prstGeom>
        </p:spPr>
        <p:txBody>
          <a:bodyPr anchor="ctr"/>
          <a:lstStyle>
            <a:lvl1pPr marL="444500" indent="-444500">
              <a:buSzPct val="75000"/>
              <a:buChar char="•"/>
            </a:lvl1pPr>
            <a:lvl2pPr marL="889000" indent="-444500">
              <a:buSzPct val="75000"/>
              <a:buChar char="•"/>
            </a:lvl2pPr>
            <a:lvl3pPr marL="1333500" indent="-444500">
              <a:buSzPct val="75000"/>
              <a:buChar char="•"/>
            </a:lvl3pPr>
            <a:lvl4pPr marL="1778000" indent="-444500">
              <a:buSzPct val="75000"/>
              <a:buChar char="•"/>
            </a:lvl4pPr>
            <a:lvl5pPr marL="2222500" indent="-444500">
              <a:buSzPct val="75000"/>
              <a:buChar char="•"/>
            </a:lvl5p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1130248"/>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1936697"/>
            <a:ext cx="11099800" cy="695330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2pPr marL="814916" indent="-370416">
              <a:buSzPct val="75000"/>
              <a:buChar char="•"/>
              <a:defRPr sz="3000"/>
            </a:lvl2pPr>
            <a:lvl3pPr marL="1234722" indent="-345722">
              <a:buSzPct val="75000"/>
              <a:buChar char="•"/>
              <a:defRPr sz="2600"/>
            </a:lvl3pPr>
            <a:lvl4pPr marL="1629833" indent="-296333">
              <a:buSzPct val="75000"/>
              <a:buChar char="•"/>
              <a:defRPr sz="2400"/>
            </a:lvl4pPr>
            <a:lvl5pPr marL="2024944" indent="-246944">
              <a:buSzPct val="75000"/>
              <a:buChar char="•"/>
              <a:defRPr sz="2000"/>
            </a:lvl5pPr>
          </a:lstStyle>
          <a:p>
            <a:pPr lvl="0">
              <a:defRPr sz="1800"/>
            </a:pPr>
            <a:r>
              <a:rPr sz="3600"/>
              <a:t>Body Level One</a:t>
            </a:r>
            <a:endParaRPr sz="3600"/>
          </a:p>
          <a:p>
            <a:pPr lvl="1">
              <a:defRPr sz="1800"/>
            </a:pPr>
            <a:r>
              <a:rPr sz="3000"/>
              <a:t>Body Level Two</a:t>
            </a:r>
            <a:endParaRPr sz="3000"/>
          </a:p>
          <a:p>
            <a:pPr lvl="2">
              <a:defRPr sz="1800"/>
            </a:pPr>
            <a:r>
              <a:rPr sz="2600"/>
              <a:t>Body Level Three</a:t>
            </a:r>
            <a:endParaRPr sz="2600"/>
          </a:p>
          <a:p>
            <a:pPr lvl="3">
              <a:defRPr sz="1800"/>
            </a:pPr>
            <a:r>
              <a:rPr sz="2400"/>
              <a:t>Body Level Four</a:t>
            </a:r>
            <a:endParaRPr sz="2400"/>
          </a:p>
          <a:p>
            <a:pPr lvl="4">
              <a:defRPr sz="1800"/>
            </a:pPr>
            <a:r>
              <a:rPr sz="2000"/>
              <a:t>Body Level Five</a:t>
            </a:r>
          </a:p>
        </p:txBody>
      </p:sp>
      <p:pic>
        <p:nvPicPr>
          <p:cNvPr id="4" name="Logo - G-ABLE-filtered.png"/>
          <p:cNvPicPr/>
          <p:nvPr/>
        </p:nvPicPr>
        <p:blipFill>
          <a:blip r:embed="rId2">
            <a:extLst/>
          </a:blip>
          <a:stretch>
            <a:fillRect/>
          </a:stretch>
        </p:blipFill>
        <p:spPr>
          <a:xfrm>
            <a:off x="11948708" y="9229129"/>
            <a:ext cx="831447" cy="299774"/>
          </a:xfrm>
          <a:prstGeom prst="rect">
            <a:avLst/>
          </a:prstGeom>
          <a:ln w="12700">
            <a:miter lim="400000"/>
          </a:ln>
        </p:spPr>
      </p:pic>
      <p:sp>
        <p:nvSpPr>
          <p:cNvPr id="5" name="Shape 5"/>
          <p:cNvSpPr/>
          <p:nvPr>
            <p:ph type="sldNum" sz="quarter" idx="2"/>
          </p:nvPr>
        </p:nvSpPr>
        <p:spPr>
          <a:xfrm>
            <a:off x="6311798" y="9251950"/>
            <a:ext cx="368504" cy="381000"/>
          </a:xfrm>
          <a:prstGeom prst="rect">
            <a:avLst/>
          </a:prstGeom>
          <a:ln w="12700">
            <a:miter lim="400000"/>
          </a:ln>
        </p:spPr>
        <p:txBody>
          <a:bodyPr wrap="none" lIns="0" tIns="0" rIns="0" bIns="0">
            <a:spAutoFit/>
          </a:bodyPr>
          <a:lstStyle>
            <a:lvl1pPr>
              <a:defRPr sz="1800"/>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spd="med" advClick="1"/>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635000" indent="-635000" defTabSz="584200">
        <a:spcBef>
          <a:spcPts val="4200"/>
        </a:spcBef>
        <a:buSzPct val="100000"/>
        <a:buAutoNum type="arabicPeriod" startAt="1"/>
        <a:defRPr sz="3600">
          <a:latin typeface="+mn-lt"/>
          <a:ea typeface="+mn-ea"/>
          <a:cs typeface="+mn-cs"/>
          <a:sym typeface="Helvetica Light"/>
        </a:defRPr>
      </a:lvl1pPr>
      <a:lvl2pPr marL="1270000" indent="-635000" defTabSz="584200">
        <a:spcBef>
          <a:spcPts val="4200"/>
        </a:spcBef>
        <a:buSzPct val="100000"/>
        <a:buAutoNum type="arabicPeriod" startAt="1"/>
        <a:defRPr sz="3600">
          <a:latin typeface="+mn-lt"/>
          <a:ea typeface="+mn-ea"/>
          <a:cs typeface="+mn-cs"/>
          <a:sym typeface="Helvetica Light"/>
        </a:defRPr>
      </a:lvl2pPr>
      <a:lvl3pPr marL="1905000" indent="-635000" defTabSz="584200">
        <a:spcBef>
          <a:spcPts val="4200"/>
        </a:spcBef>
        <a:buSzPct val="100000"/>
        <a:buAutoNum type="arabicPeriod" startAt="1"/>
        <a:defRPr sz="3600">
          <a:latin typeface="+mn-lt"/>
          <a:ea typeface="+mn-ea"/>
          <a:cs typeface="+mn-cs"/>
          <a:sym typeface="Helvetica Light"/>
        </a:defRPr>
      </a:lvl3pPr>
      <a:lvl4pPr marL="2540000" indent="-635000" defTabSz="584200">
        <a:spcBef>
          <a:spcPts val="4200"/>
        </a:spcBef>
        <a:buSzPct val="100000"/>
        <a:buAutoNum type="arabicPeriod" startAt="1"/>
        <a:defRPr sz="3600">
          <a:latin typeface="+mn-lt"/>
          <a:ea typeface="+mn-ea"/>
          <a:cs typeface="+mn-cs"/>
          <a:sym typeface="Helvetica Light"/>
        </a:defRPr>
      </a:lvl4pPr>
      <a:lvl5pPr marL="3175000" indent="-635000" defTabSz="584200">
        <a:spcBef>
          <a:spcPts val="4200"/>
        </a:spcBef>
        <a:buSzPct val="100000"/>
        <a:buAutoNum type="arabicPeriod" startAt="1"/>
        <a:defRPr sz="3600">
          <a:latin typeface="+mn-lt"/>
          <a:ea typeface="+mn-ea"/>
          <a:cs typeface="+mn-cs"/>
          <a:sym typeface="Helvetica Light"/>
        </a:defRPr>
      </a:lvl5pPr>
      <a:lvl6pPr marL="3810000" indent="-635000" defTabSz="584200">
        <a:spcBef>
          <a:spcPts val="4200"/>
        </a:spcBef>
        <a:buSzPct val="100000"/>
        <a:buAutoNum type="arabicPeriod" startAt="1"/>
        <a:defRPr sz="3600">
          <a:latin typeface="+mn-lt"/>
          <a:ea typeface="+mn-ea"/>
          <a:cs typeface="+mn-cs"/>
          <a:sym typeface="Helvetica Light"/>
        </a:defRPr>
      </a:lvl6pPr>
      <a:lvl7pPr marL="4445000" indent="-635000" defTabSz="584200">
        <a:spcBef>
          <a:spcPts val="4200"/>
        </a:spcBef>
        <a:buSzPct val="100000"/>
        <a:buAutoNum type="arabicPeriod" startAt="1"/>
        <a:defRPr sz="3600">
          <a:latin typeface="+mn-lt"/>
          <a:ea typeface="+mn-ea"/>
          <a:cs typeface="+mn-cs"/>
          <a:sym typeface="Helvetica Light"/>
        </a:defRPr>
      </a:lvl7pPr>
      <a:lvl8pPr marL="5080000" indent="-635000" defTabSz="584200">
        <a:spcBef>
          <a:spcPts val="4200"/>
        </a:spcBef>
        <a:buSzPct val="100000"/>
        <a:buAutoNum type="arabicPeriod" startAt="1"/>
        <a:defRPr sz="3600">
          <a:latin typeface="+mn-lt"/>
          <a:ea typeface="+mn-ea"/>
          <a:cs typeface="+mn-cs"/>
          <a:sym typeface="Helvetica Light"/>
        </a:defRPr>
      </a:lvl8pPr>
      <a:lvl9pPr marL="5715000" indent="-635000" defTabSz="584200">
        <a:spcBef>
          <a:spcPts val="4200"/>
        </a:spcBef>
        <a:buSzPct val="100000"/>
        <a:buAutoNum type="arabicPeriod" startAt="1"/>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node-red/node-red" TargetMode="Externa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ocs.aws.amazon.com/AWSEC2/latest/UserGuide/AMIs.html" TargetMode="External"/><Relationship Id="rId3" Type="http://schemas.openxmlformats.org/officeDocument/2006/relationships/hyperlink" Target="https://aws.amazon.com/marketplace/help/200940380" TargetMode="External"/><Relationship Id="rId4" Type="http://schemas.openxmlformats.org/officeDocument/2006/relationships/hyperlink" Target="https://docs.aws.amazon.com/AWSEC2/latest/UserGuide/creating-an-ami-ebs.html" TargetMode="External"/><Relationship Id="rId5" Type="http://schemas.openxmlformats.org/officeDocument/2006/relationships/hyperlink" Target="http://nodejs.org" TargetMode="External"/><Relationship Id="rId6" Type="http://schemas.openxmlformats.org/officeDocument/2006/relationships/hyperlink" Target="http://nodered.org"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docs.amazonwebservices.com/AWSEC2/latest/UserGuide/instance-types.html?r=2153"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 Id="rId3"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title"/>
          </p:nvPr>
        </p:nvSpPr>
        <p:spPr>
          <a:xfrm>
            <a:off x="1270000" y="2260600"/>
            <a:ext cx="10464800" cy="3302000"/>
          </a:xfrm>
          <a:prstGeom prst="rect">
            <a:avLst/>
          </a:prstGeom>
        </p:spPr>
        <p:txBody>
          <a:bodyPr/>
          <a:lstStyle/>
          <a:p>
            <a:pPr lvl="0">
              <a:defRPr sz="1800"/>
            </a:pPr>
            <a:r>
              <a:rPr sz="6800"/>
              <a:t>Amazon Web Services </a:t>
            </a:r>
            <a:endParaRPr sz="6800"/>
          </a:p>
          <a:p>
            <a:pPr lvl="0">
              <a:defRPr sz="1800"/>
            </a:pPr>
            <a:r>
              <a:rPr sz="6800"/>
              <a:t>workshop</a:t>
            </a:r>
            <a:endParaRPr sz="5500"/>
          </a:p>
          <a:p>
            <a:pPr lvl="0">
              <a:defRPr sz="1800"/>
            </a:pPr>
            <a:r>
              <a:rPr sz="1500"/>
              <a:t> </a:t>
            </a:r>
            <a:br>
              <a:rPr sz="1500"/>
            </a:br>
            <a:r>
              <a:rPr sz="2800">
                <a:solidFill>
                  <a:srgbClr val="53585F"/>
                </a:solidFill>
              </a:rPr>
              <a:t>for System Engineer</a:t>
            </a:r>
          </a:p>
        </p:txBody>
      </p:sp>
      <p:sp>
        <p:nvSpPr>
          <p:cNvPr id="40" name="Shape 40"/>
          <p:cNvSpPr/>
          <p:nvPr>
            <p:ph type="body" idx="1"/>
          </p:nvPr>
        </p:nvSpPr>
        <p:spPr>
          <a:xfrm>
            <a:off x="1270000" y="6463880"/>
            <a:ext cx="10464800" cy="1130301"/>
          </a:xfrm>
          <a:prstGeom prst="rect">
            <a:avLst/>
          </a:prstGeom>
        </p:spPr>
        <p:txBody>
          <a:bodyPr/>
          <a:lstStyle/>
          <a:p>
            <a:pPr lvl="0">
              <a:defRPr sz="1800"/>
            </a:pPr>
            <a:r>
              <a:rPr sz="3200"/>
              <a:t>Using Amazon Machine Image (AMI)</a:t>
            </a:r>
          </a:p>
        </p:txBody>
      </p:sp>
      <p:pic>
        <p:nvPicPr>
          <p:cNvPr id="41" name="Logo - G-ABLE.png"/>
          <p:cNvPicPr/>
          <p:nvPr/>
        </p:nvPicPr>
        <p:blipFill>
          <a:blip r:embed="rId2">
            <a:extLst/>
          </a:blip>
          <a:stretch>
            <a:fillRect/>
          </a:stretch>
        </p:blipFill>
        <p:spPr>
          <a:xfrm>
            <a:off x="10787260" y="366861"/>
            <a:ext cx="1866901" cy="673101"/>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body" idx="1"/>
          </p:nvPr>
        </p:nvSpPr>
        <p:spPr>
          <a:xfrm>
            <a:off x="952500" y="2357297"/>
            <a:ext cx="6672491" cy="6490994"/>
          </a:xfrm>
          <a:prstGeom prst="rect">
            <a:avLst/>
          </a:prstGeom>
        </p:spPr>
        <p:txBody>
          <a:bodyPr/>
          <a:lstStyle/>
          <a:p>
            <a:pPr lvl="0" marL="476250" indent="-476250" defTabSz="438150">
              <a:spcBef>
                <a:spcPts val="3100"/>
              </a:spcBef>
              <a:buSzPct val="100000"/>
              <a:buAutoNum type="arabicPeriod" startAt="5"/>
              <a:defRPr sz="1800"/>
            </a:pPr>
            <a:r>
              <a:rPr sz="2400"/>
              <a:t>Clone Node-RED from GitHub</a:t>
            </a:r>
            <a:br>
              <a:rPr sz="2400"/>
            </a:br>
            <a:endParaRPr sz="2400"/>
          </a:p>
          <a:p>
            <a:pPr lvl="0" marL="476250" indent="-476250" defTabSz="438150">
              <a:spcBef>
                <a:spcPts val="3100"/>
              </a:spcBef>
              <a:buSzPct val="100000"/>
              <a:buAutoNum type="arabicPeriod" startAt="5"/>
              <a:defRPr sz="1800"/>
            </a:pPr>
            <a:r>
              <a:rPr sz="2400"/>
              <a:t>Install Node.js package for Node-RED</a:t>
            </a:r>
            <a:br>
              <a:rPr sz="2400"/>
            </a:br>
            <a:br>
              <a:rPr sz="2400"/>
            </a:br>
            <a:br>
              <a:rPr sz="2400"/>
            </a:br>
            <a:br>
              <a:rPr sz="2400"/>
            </a:br>
            <a:endParaRPr sz="2400"/>
          </a:p>
          <a:p>
            <a:pPr lvl="0" marL="476250" indent="-476250" defTabSz="438150">
              <a:spcBef>
                <a:spcPts val="3100"/>
              </a:spcBef>
              <a:buSzPct val="100000"/>
              <a:buAutoNum type="arabicPeriod" startAt="5"/>
              <a:defRPr sz="1800"/>
            </a:pPr>
            <a:r>
              <a:rPr sz="2400"/>
              <a:t>Start Node-RED</a:t>
            </a:r>
            <a:br>
              <a:rPr sz="2400"/>
            </a:br>
            <a:endParaRPr sz="2400"/>
          </a:p>
          <a:p>
            <a:pPr lvl="0" marL="476250" indent="-476250" defTabSz="438150">
              <a:spcBef>
                <a:spcPts val="3100"/>
              </a:spcBef>
              <a:buSzPct val="100000"/>
              <a:buAutoNum type="arabicPeriod" startAt="5"/>
              <a:defRPr sz="1800"/>
            </a:pPr>
            <a:r>
              <a:rPr sz="2400"/>
              <a:t>Open browser on client </a:t>
            </a:r>
            <a:br>
              <a:rPr sz="2400"/>
            </a:br>
            <a:r>
              <a:rPr sz="2400"/>
              <a:t>and browse to </a:t>
            </a:r>
            <a:br>
              <a:rPr sz="2400"/>
            </a:br>
            <a:r>
              <a:rPr i="1" sz="2400"/>
              <a:t>http://&lt;ec2_dns&gt;:1880</a:t>
            </a:r>
            <a:r>
              <a:rPr sz="2400"/>
              <a:t>. </a:t>
            </a:r>
            <a:br>
              <a:rPr sz="2400"/>
            </a:br>
            <a:r>
              <a:rPr sz="2400"/>
              <a:t>You can see Node-RED </a:t>
            </a:r>
            <a:br>
              <a:rPr sz="2400"/>
            </a:br>
            <a:r>
              <a:rPr sz="2400"/>
              <a:t>main page.</a:t>
            </a:r>
          </a:p>
        </p:txBody>
      </p:sp>
      <p:sp>
        <p:nvSpPr>
          <p:cNvPr id="83" name="Shape 8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84" name="Shape 84"/>
          <p:cNvSpPr/>
          <p:nvPr>
            <p:ph type="title"/>
          </p:nvPr>
        </p:nvSpPr>
        <p:spPr>
          <a:xfrm>
            <a:off x="952500" y="220691"/>
            <a:ext cx="11099800" cy="2159001"/>
          </a:xfrm>
          <a:prstGeom prst="rect">
            <a:avLst/>
          </a:prstGeom>
        </p:spPr>
        <p:txBody>
          <a:bodyPr/>
          <a:lstStyle>
            <a:lvl1pPr>
              <a:defRPr sz="5500"/>
            </a:lvl1pPr>
          </a:lstStyle>
          <a:p>
            <a:pPr lvl="0">
              <a:defRPr sz="1800"/>
            </a:pPr>
            <a:r>
              <a:rPr sz="5500"/>
              <a:t>Lab 1-4: Install Node-RED</a:t>
            </a:r>
          </a:p>
        </p:txBody>
      </p:sp>
      <p:sp>
        <p:nvSpPr>
          <p:cNvPr id="85" name="Shape 85"/>
          <p:cNvSpPr/>
          <p:nvPr/>
        </p:nvSpPr>
        <p:spPr>
          <a:xfrm>
            <a:off x="1791751" y="3014824"/>
            <a:ext cx="6672491"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r>
              <a:rPr sz="1600">
                <a:latin typeface="Menlo"/>
                <a:ea typeface="Menlo"/>
                <a:cs typeface="Menlo"/>
                <a:sym typeface="Menlo"/>
              </a:rPr>
              <a:t>&gt; git clone </a:t>
            </a:r>
            <a:r>
              <a:rPr sz="1600" u="sng">
                <a:latin typeface="Menlo"/>
                <a:ea typeface="Menlo"/>
                <a:cs typeface="Menlo"/>
                <a:sym typeface="Menlo"/>
                <a:hlinkClick r:id="rId2" invalidUrl="" action="" tgtFrame="" tooltip="" history="1" highlightClick="0" endSnd="0"/>
              </a:rPr>
              <a:t>https://github.com/node-red/node-red</a:t>
            </a:r>
            <a:r>
              <a:rPr sz="1600">
                <a:latin typeface="Menlo"/>
                <a:ea typeface="Menlo"/>
                <a:cs typeface="Menlo"/>
                <a:sym typeface="Menlo"/>
              </a:rPr>
              <a:t>  </a:t>
            </a:r>
          </a:p>
        </p:txBody>
      </p:sp>
      <p:sp>
        <p:nvSpPr>
          <p:cNvPr id="86" name="Shape 86"/>
          <p:cNvSpPr/>
          <p:nvPr/>
        </p:nvSpPr>
        <p:spPr>
          <a:xfrm>
            <a:off x="1779018" y="4222750"/>
            <a:ext cx="5905054" cy="1130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spcBef>
                <a:spcPts val="1200"/>
              </a:spcBef>
              <a:defRPr sz="1800"/>
            </a:pPr>
            <a:r>
              <a:rPr sz="1600">
                <a:latin typeface="Menlo"/>
                <a:ea typeface="Menlo"/>
                <a:cs typeface="Menlo"/>
                <a:sym typeface="Menlo"/>
              </a:rPr>
              <a:t>&gt; cd node-red</a:t>
            </a:r>
            <a:endParaRPr sz="1600">
              <a:latin typeface="Menlo"/>
              <a:ea typeface="Menlo"/>
              <a:cs typeface="Menlo"/>
              <a:sym typeface="Menlo"/>
            </a:endParaRPr>
          </a:p>
          <a:p>
            <a:pPr lvl="0" algn="l">
              <a:spcBef>
                <a:spcPts val="1200"/>
              </a:spcBef>
              <a:defRPr sz="1800"/>
            </a:pPr>
            <a:r>
              <a:rPr sz="1600">
                <a:latin typeface="Menlo"/>
                <a:ea typeface="Menlo"/>
                <a:cs typeface="Menlo"/>
                <a:sym typeface="Menlo"/>
              </a:rPr>
              <a:t>&gt; npm install</a:t>
            </a:r>
            <a:endParaRPr sz="1600">
              <a:latin typeface="Menlo"/>
              <a:ea typeface="Menlo"/>
              <a:cs typeface="Menlo"/>
              <a:sym typeface="Menlo"/>
            </a:endParaRPr>
          </a:p>
          <a:p>
            <a:pPr lvl="0" algn="l">
              <a:spcBef>
                <a:spcPts val="1200"/>
              </a:spcBef>
              <a:defRPr sz="1800"/>
            </a:pPr>
            <a:r>
              <a:rPr sz="1600">
                <a:latin typeface="Menlo"/>
                <a:ea typeface="Menlo"/>
                <a:cs typeface="Menlo"/>
                <a:sym typeface="Menlo"/>
              </a:rPr>
              <a:t>&gt; npm install mongodb</a:t>
            </a:r>
          </a:p>
        </p:txBody>
      </p:sp>
      <p:sp>
        <p:nvSpPr>
          <p:cNvPr id="87" name="Shape 87"/>
          <p:cNvSpPr/>
          <p:nvPr/>
        </p:nvSpPr>
        <p:spPr>
          <a:xfrm>
            <a:off x="1779018" y="6383175"/>
            <a:ext cx="5905054" cy="342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600">
                <a:latin typeface="Menlo"/>
                <a:ea typeface="Menlo"/>
                <a:cs typeface="Menlo"/>
                <a:sym typeface="Menlo"/>
              </a:defRPr>
            </a:lvl1pPr>
          </a:lstStyle>
          <a:p>
            <a:pPr lvl="0">
              <a:defRPr sz="1800"/>
            </a:pPr>
            <a:r>
              <a:rPr sz="1600"/>
              <a:t>&gt; node red</a:t>
            </a:r>
          </a:p>
        </p:txBody>
      </p:sp>
      <p:pic>
        <p:nvPicPr>
          <p:cNvPr id="88" name="pasted-image-enhanced.png"/>
          <p:cNvPicPr/>
          <p:nvPr/>
        </p:nvPicPr>
        <p:blipFill>
          <a:blip r:embed="rId3">
            <a:extLst/>
          </a:blip>
          <a:stretch>
            <a:fillRect/>
          </a:stretch>
        </p:blipFill>
        <p:spPr>
          <a:xfrm>
            <a:off x="5747463" y="5213764"/>
            <a:ext cx="6672491" cy="3617235"/>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body" idx="1"/>
          </p:nvPr>
        </p:nvSpPr>
        <p:spPr>
          <a:xfrm>
            <a:off x="952500" y="2333987"/>
            <a:ext cx="11099801" cy="2270085"/>
          </a:xfrm>
          <a:prstGeom prst="rect">
            <a:avLst/>
          </a:prstGeom>
        </p:spPr>
        <p:txBody>
          <a:bodyPr/>
          <a:lstStyle/>
          <a:p>
            <a:pPr lvl="0" marL="387350" indent="-387350" defTabSz="356362">
              <a:spcBef>
                <a:spcPts val="2500"/>
              </a:spcBef>
              <a:buSzPct val="100000"/>
              <a:buAutoNum type="arabicPeriod" startAt="9"/>
              <a:defRPr sz="1800"/>
            </a:pPr>
            <a:r>
              <a:rPr sz="1952"/>
              <a:t>On the Terminal application or PuTTY, press Control+C on keyboard to stop Node-RED.</a:t>
            </a:r>
            <a:endParaRPr sz="1952"/>
          </a:p>
          <a:p>
            <a:pPr lvl="0" marL="387350" indent="-387350" defTabSz="356362">
              <a:spcBef>
                <a:spcPts val="2500"/>
              </a:spcBef>
              <a:buSzPct val="100000"/>
              <a:buAutoNum type="arabicPeriod" startAt="9"/>
              <a:defRPr sz="1800"/>
            </a:pPr>
            <a:r>
              <a:rPr sz="1952"/>
              <a:t>Install forever package for Node.JS</a:t>
            </a:r>
            <a:br>
              <a:rPr sz="1952"/>
            </a:br>
            <a:br>
              <a:rPr sz="1952"/>
            </a:br>
            <a:endParaRPr sz="1952"/>
          </a:p>
          <a:p>
            <a:pPr lvl="0" marL="387350" indent="-387350" defTabSz="356362">
              <a:spcBef>
                <a:spcPts val="2500"/>
              </a:spcBef>
              <a:buSzPct val="100000"/>
              <a:buAutoNum type="arabicPeriod" startAt="9"/>
              <a:defRPr sz="1800"/>
            </a:pPr>
            <a:r>
              <a:rPr sz="1952"/>
              <a:t>Create start up script for Node-RED (copy and paste script below into nano)</a:t>
            </a:r>
          </a:p>
        </p:txBody>
      </p:sp>
      <p:sp>
        <p:nvSpPr>
          <p:cNvPr id="91" name="Shape 9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92" name="Shape 92"/>
          <p:cNvSpPr/>
          <p:nvPr>
            <p:ph type="title"/>
          </p:nvPr>
        </p:nvSpPr>
        <p:spPr>
          <a:xfrm>
            <a:off x="952500" y="265659"/>
            <a:ext cx="11099800" cy="2159001"/>
          </a:xfrm>
          <a:prstGeom prst="rect">
            <a:avLst/>
          </a:prstGeom>
        </p:spPr>
        <p:txBody>
          <a:bodyPr/>
          <a:lstStyle/>
          <a:p>
            <a:pPr lvl="0">
              <a:defRPr sz="1800"/>
            </a:pPr>
            <a:r>
              <a:rPr sz="4700"/>
              <a:t>Lab 1-4: Create Node-RED </a:t>
            </a:r>
            <a:br>
              <a:rPr sz="4700"/>
            </a:br>
            <a:r>
              <a:rPr sz="4700"/>
              <a:t>Startup Script</a:t>
            </a:r>
          </a:p>
        </p:txBody>
      </p:sp>
      <p:sp>
        <p:nvSpPr>
          <p:cNvPr id="93" name="Shape 93"/>
          <p:cNvSpPr/>
          <p:nvPr/>
        </p:nvSpPr>
        <p:spPr>
          <a:xfrm>
            <a:off x="1689885" y="4711700"/>
            <a:ext cx="5905055" cy="330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500">
                <a:latin typeface="Menlo"/>
                <a:ea typeface="Menlo"/>
                <a:cs typeface="Menlo"/>
                <a:sym typeface="Menlo"/>
              </a:defRPr>
            </a:lvl1pPr>
          </a:lstStyle>
          <a:p>
            <a:pPr lvl="0">
              <a:defRPr sz="1800"/>
            </a:pPr>
            <a:r>
              <a:rPr sz="1500"/>
              <a:t>&gt; sudo nano /etc/init/node-red.conf</a:t>
            </a:r>
          </a:p>
        </p:txBody>
      </p:sp>
      <p:sp>
        <p:nvSpPr>
          <p:cNvPr id="94" name="Shape 94"/>
          <p:cNvSpPr/>
          <p:nvPr/>
        </p:nvSpPr>
        <p:spPr>
          <a:xfrm>
            <a:off x="1931882" y="5149528"/>
            <a:ext cx="8157977" cy="3302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sz="1500">
                <a:latin typeface="Menlo"/>
                <a:ea typeface="Menlo"/>
                <a:cs typeface="Menlo"/>
                <a:sym typeface="Menlo"/>
              </a:rPr>
              <a:t>start on startup</a:t>
            </a:r>
            <a:br>
              <a:rPr sz="1500">
                <a:latin typeface="Menlo"/>
                <a:ea typeface="Menlo"/>
                <a:cs typeface="Menlo"/>
                <a:sym typeface="Menlo"/>
              </a:rPr>
            </a:br>
            <a:r>
              <a:rPr sz="1500">
                <a:latin typeface="Menlo"/>
                <a:ea typeface="Menlo"/>
                <a:cs typeface="Menlo"/>
                <a:sym typeface="Menlo"/>
              </a:rPr>
              <a:t>stop on shutdown</a:t>
            </a:r>
            <a:endParaRPr sz="1500">
              <a:latin typeface="Menlo"/>
              <a:ea typeface="Menlo"/>
              <a:cs typeface="Menlo"/>
              <a:sym typeface="Menlo"/>
            </a:endParaRPr>
          </a:p>
          <a:p>
            <a:pPr lvl="0" algn="l">
              <a:defRPr sz="1800"/>
            </a:pPr>
            <a:r>
              <a:rPr sz="1500">
                <a:latin typeface="Menlo"/>
                <a:ea typeface="Menlo"/>
                <a:cs typeface="Menlo"/>
                <a:sym typeface="Menlo"/>
              </a:rPr>
              <a:t>expect fork</a:t>
            </a:r>
            <a:endParaRPr sz="1500">
              <a:latin typeface="Menlo"/>
              <a:ea typeface="Menlo"/>
              <a:cs typeface="Menlo"/>
              <a:sym typeface="Menlo"/>
            </a:endParaRPr>
          </a:p>
          <a:p>
            <a:pPr lvl="0" algn="l">
              <a:defRPr sz="1800"/>
            </a:pPr>
            <a:r>
              <a:rPr sz="1500">
                <a:latin typeface="Menlo"/>
                <a:ea typeface="Menlo"/>
                <a:cs typeface="Menlo"/>
                <a:sym typeface="Menlo"/>
              </a:rPr>
              <a:t> </a:t>
            </a:r>
            <a:endParaRPr sz="1500">
              <a:latin typeface="Menlo"/>
              <a:ea typeface="Menlo"/>
              <a:cs typeface="Menlo"/>
              <a:sym typeface="Menlo"/>
            </a:endParaRPr>
          </a:p>
          <a:p>
            <a:pPr lvl="0" algn="l">
              <a:defRPr sz="1800"/>
            </a:pPr>
            <a:r>
              <a:rPr sz="1500">
                <a:latin typeface="Menlo"/>
                <a:ea typeface="Menlo"/>
                <a:cs typeface="Menlo"/>
                <a:sym typeface="Menlo"/>
              </a:rPr>
              <a:t>script</a:t>
            </a:r>
            <a:br>
              <a:rPr sz="1500">
                <a:latin typeface="Menlo"/>
                <a:ea typeface="Menlo"/>
                <a:cs typeface="Menlo"/>
                <a:sym typeface="Menlo"/>
              </a:rPr>
            </a:br>
            <a:r>
              <a:rPr sz="1500">
                <a:latin typeface="Menlo"/>
                <a:ea typeface="Menlo"/>
                <a:cs typeface="Menlo"/>
                <a:sym typeface="Menlo"/>
              </a:rPr>
              <a:t>  PATH=/opt/node/bin:$PATH</a:t>
            </a:r>
            <a:br>
              <a:rPr sz="1500">
                <a:latin typeface="Menlo"/>
                <a:ea typeface="Menlo"/>
                <a:cs typeface="Menlo"/>
                <a:sym typeface="Menlo"/>
              </a:rPr>
            </a:br>
            <a:r>
              <a:rPr sz="1500">
                <a:latin typeface="Menlo"/>
                <a:ea typeface="Menlo"/>
                <a:cs typeface="Menlo"/>
                <a:sym typeface="Menlo"/>
              </a:rPr>
              <a:t>  exec forever start /home/ubuntu/node-red/red.js flow.json</a:t>
            </a:r>
            <a:br>
              <a:rPr sz="1500">
                <a:latin typeface="Menlo"/>
                <a:ea typeface="Menlo"/>
                <a:cs typeface="Menlo"/>
                <a:sym typeface="Menlo"/>
              </a:rPr>
            </a:br>
            <a:r>
              <a:rPr sz="1500">
                <a:latin typeface="Menlo"/>
                <a:ea typeface="Menlo"/>
                <a:cs typeface="Menlo"/>
                <a:sym typeface="Menlo"/>
              </a:rPr>
              <a:t>end script</a:t>
            </a:r>
            <a:endParaRPr sz="1500">
              <a:latin typeface="Menlo"/>
              <a:ea typeface="Menlo"/>
              <a:cs typeface="Menlo"/>
              <a:sym typeface="Menlo"/>
            </a:endParaRPr>
          </a:p>
          <a:p>
            <a:pPr lvl="0" algn="l">
              <a:defRPr sz="1800"/>
            </a:pPr>
            <a:r>
              <a:rPr sz="1500">
                <a:latin typeface="Menlo"/>
                <a:ea typeface="Menlo"/>
                <a:cs typeface="Menlo"/>
                <a:sym typeface="Menlo"/>
              </a:rPr>
              <a:t> </a:t>
            </a:r>
            <a:endParaRPr sz="1500">
              <a:latin typeface="Menlo"/>
              <a:ea typeface="Menlo"/>
              <a:cs typeface="Menlo"/>
              <a:sym typeface="Menlo"/>
            </a:endParaRPr>
          </a:p>
          <a:p>
            <a:pPr lvl="0" algn="l">
              <a:defRPr sz="1800"/>
            </a:pPr>
            <a:r>
              <a:rPr sz="1500">
                <a:latin typeface="Menlo"/>
                <a:ea typeface="Menlo"/>
                <a:cs typeface="Menlo"/>
                <a:sym typeface="Menlo"/>
              </a:rPr>
              <a:t>pre-stop script</a:t>
            </a:r>
            <a:br>
              <a:rPr sz="1500">
                <a:latin typeface="Menlo"/>
                <a:ea typeface="Menlo"/>
                <a:cs typeface="Menlo"/>
                <a:sym typeface="Menlo"/>
              </a:rPr>
            </a:br>
            <a:r>
              <a:rPr sz="1500">
                <a:latin typeface="Menlo"/>
                <a:ea typeface="Menlo"/>
                <a:cs typeface="Menlo"/>
                <a:sym typeface="Menlo"/>
              </a:rPr>
              <a:t>  PATH=/opt/node/bin:$PATH</a:t>
            </a:r>
            <a:br>
              <a:rPr sz="1500">
                <a:latin typeface="Menlo"/>
                <a:ea typeface="Menlo"/>
                <a:cs typeface="Menlo"/>
                <a:sym typeface="Menlo"/>
              </a:rPr>
            </a:br>
            <a:r>
              <a:rPr sz="1500">
                <a:latin typeface="Menlo"/>
                <a:ea typeface="Menlo"/>
                <a:cs typeface="Menlo"/>
                <a:sym typeface="Menlo"/>
              </a:rPr>
              <a:t>  exec forever stop /home/ubuntu/node-red/red.js flow.json</a:t>
            </a:r>
            <a:br>
              <a:rPr sz="1500">
                <a:latin typeface="Menlo"/>
                <a:ea typeface="Menlo"/>
                <a:cs typeface="Menlo"/>
                <a:sym typeface="Menlo"/>
              </a:rPr>
            </a:br>
            <a:r>
              <a:rPr sz="1500">
                <a:latin typeface="Menlo"/>
                <a:ea typeface="Menlo"/>
                <a:cs typeface="Menlo"/>
                <a:sym typeface="Menlo"/>
              </a:rPr>
              <a:t>end script</a:t>
            </a:r>
            <a:endParaRPr sz="1500">
              <a:latin typeface="Menlo"/>
              <a:ea typeface="Menlo"/>
              <a:cs typeface="Menlo"/>
              <a:sym typeface="Menlo"/>
            </a:endParaRPr>
          </a:p>
        </p:txBody>
      </p:sp>
      <p:sp>
        <p:nvSpPr>
          <p:cNvPr id="95" name="Shape 95"/>
          <p:cNvSpPr/>
          <p:nvPr/>
        </p:nvSpPr>
        <p:spPr>
          <a:xfrm>
            <a:off x="952500" y="8388295"/>
            <a:ext cx="11099800" cy="747676"/>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lvl="0" marL="615950" indent="-615950" algn="l" defTabSz="566674">
              <a:spcBef>
                <a:spcPts val="4000"/>
              </a:spcBef>
              <a:buSzPct val="100000"/>
              <a:buAutoNum type="arabicPeriod" startAt="12"/>
              <a:defRPr sz="1800"/>
            </a:pPr>
            <a:r>
              <a:rPr sz="2134"/>
              <a:t>Press </a:t>
            </a:r>
            <a:r>
              <a:rPr b="1" sz="2134">
                <a:latin typeface="Helvetica"/>
                <a:ea typeface="Helvetica"/>
                <a:cs typeface="Helvetica"/>
                <a:sym typeface="Helvetica"/>
              </a:rPr>
              <a:t>Control+O</a:t>
            </a:r>
            <a:r>
              <a:rPr sz="2134"/>
              <a:t> to save (press enter to confirm file name), then press </a:t>
            </a:r>
            <a:r>
              <a:rPr b="1" sz="2134">
                <a:latin typeface="Helvetica"/>
                <a:ea typeface="Helvetica"/>
                <a:cs typeface="Helvetica"/>
                <a:sym typeface="Helvetica"/>
              </a:rPr>
              <a:t>Control+x</a:t>
            </a:r>
            <a:r>
              <a:rPr sz="2134"/>
              <a:t> to exit.</a:t>
            </a:r>
          </a:p>
        </p:txBody>
      </p:sp>
      <p:sp>
        <p:nvSpPr>
          <p:cNvPr id="96" name="Shape 96"/>
          <p:cNvSpPr/>
          <p:nvPr/>
        </p:nvSpPr>
        <p:spPr>
          <a:xfrm>
            <a:off x="1689885" y="3582590"/>
            <a:ext cx="5905055" cy="330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500">
                <a:latin typeface="Menlo"/>
                <a:ea typeface="Menlo"/>
                <a:cs typeface="Menlo"/>
                <a:sym typeface="Menlo"/>
              </a:defRPr>
            </a:lvl1pPr>
          </a:lstStyle>
          <a:p>
            <a:pPr lvl="0">
              <a:defRPr sz="1800"/>
            </a:pPr>
            <a:r>
              <a:rPr sz="1500"/>
              <a:t>&gt; sudo npm install forever -g</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 name="Shape 98"/>
          <p:cNvSpPr/>
          <p:nvPr>
            <p:ph type="title"/>
          </p:nvPr>
        </p:nvSpPr>
        <p:spPr>
          <a:prstGeom prst="rect">
            <a:avLst/>
          </a:prstGeom>
        </p:spPr>
        <p:txBody>
          <a:bodyPr/>
          <a:lstStyle>
            <a:lvl1pPr>
              <a:defRPr sz="6000"/>
            </a:lvl1pPr>
          </a:lstStyle>
          <a:p>
            <a:pPr lvl="0">
              <a:defRPr sz="1800"/>
            </a:pPr>
            <a:r>
              <a:rPr sz="6000"/>
              <a:t>Lab 1-4: Test Startup Script</a:t>
            </a:r>
          </a:p>
        </p:txBody>
      </p:sp>
      <p:sp>
        <p:nvSpPr>
          <p:cNvPr id="99" name="Shape 99"/>
          <p:cNvSpPr/>
          <p:nvPr>
            <p:ph type="body" idx="1"/>
          </p:nvPr>
        </p:nvSpPr>
        <p:spPr>
          <a:xfrm>
            <a:off x="952500" y="2603500"/>
            <a:ext cx="11099800" cy="3867797"/>
          </a:xfrm>
          <a:prstGeom prst="rect">
            <a:avLst/>
          </a:prstGeom>
        </p:spPr>
        <p:txBody>
          <a:bodyPr/>
          <a:lstStyle/>
          <a:p>
            <a:pPr lvl="0" marL="488950" indent="-488950" defTabSz="449833">
              <a:spcBef>
                <a:spcPts val="3200"/>
              </a:spcBef>
              <a:buSzPct val="100000"/>
              <a:buAutoNum type="arabicPeriod" startAt="13"/>
              <a:defRPr sz="1800"/>
            </a:pPr>
            <a:r>
              <a:rPr sz="2772"/>
              <a:t>Exit from the Terminal application or PuTTY.</a:t>
            </a:r>
            <a:endParaRPr sz="2772"/>
          </a:p>
          <a:p>
            <a:pPr lvl="0" marL="488950" indent="-488950" defTabSz="449833">
              <a:spcBef>
                <a:spcPts val="3200"/>
              </a:spcBef>
              <a:buSzPct val="100000"/>
              <a:buAutoNum type="arabicPeriod" startAt="13"/>
              <a:defRPr sz="1800"/>
            </a:pPr>
            <a:r>
              <a:rPr sz="2772"/>
              <a:t>Open EC2 Management Console, choose your instance, choose menu </a:t>
            </a:r>
            <a:r>
              <a:rPr b="1" sz="2772">
                <a:latin typeface="Helvetica"/>
                <a:ea typeface="Helvetica"/>
                <a:cs typeface="Helvetica"/>
                <a:sym typeface="Helvetica"/>
              </a:rPr>
              <a:t>Actions &gt; Instances State &gt; Reboot</a:t>
            </a:r>
            <a:r>
              <a:rPr sz="2772"/>
              <a:t>, click </a:t>
            </a:r>
            <a:r>
              <a:rPr b="1" sz="2772">
                <a:latin typeface="Helvetica"/>
                <a:ea typeface="Helvetica"/>
                <a:cs typeface="Helvetica"/>
                <a:sym typeface="Helvetica"/>
              </a:rPr>
              <a:t>Yes, Reboot</a:t>
            </a:r>
            <a:r>
              <a:rPr sz="2772"/>
              <a:t> button.</a:t>
            </a:r>
            <a:endParaRPr sz="2772"/>
          </a:p>
          <a:p>
            <a:pPr lvl="0" marL="488950" indent="-488950" defTabSz="449833">
              <a:spcBef>
                <a:spcPts val="3200"/>
              </a:spcBef>
              <a:buSzPct val="100000"/>
              <a:buAutoNum type="arabicPeriod" startAt="13"/>
              <a:defRPr sz="1800"/>
            </a:pPr>
            <a:r>
              <a:rPr sz="2772"/>
              <a:t>After EC2 instance back online. Open browser and connect to </a:t>
            </a:r>
            <a:br>
              <a:rPr sz="2772"/>
            </a:br>
            <a:r>
              <a:rPr i="1" sz="2772"/>
              <a:t>http://&lt;ec2_dns_name&gt;:1880</a:t>
            </a:r>
            <a:r>
              <a:rPr sz="2772"/>
              <a:t> again to confirm everything is work correctly.</a:t>
            </a:r>
          </a:p>
        </p:txBody>
      </p:sp>
      <p:sp>
        <p:nvSpPr>
          <p:cNvPr id="100" name="Shape 10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body" idx="1"/>
          </p:nvPr>
        </p:nvSpPr>
        <p:spPr>
          <a:xfrm>
            <a:off x="952500" y="2005348"/>
            <a:ext cx="11099800" cy="1266154"/>
          </a:xfrm>
          <a:prstGeom prst="rect">
            <a:avLst/>
          </a:prstGeom>
        </p:spPr>
        <p:txBody>
          <a:bodyPr/>
          <a:lstStyle/>
          <a:p>
            <a:pPr lvl="0" defTabSz="408940">
              <a:spcBef>
                <a:spcPts val="2900"/>
              </a:spcBef>
              <a:buSzPct val="100000"/>
              <a:buAutoNum type="arabicPeriod" startAt="1"/>
              <a:defRPr sz="1800"/>
            </a:pPr>
            <a:r>
              <a:rPr sz="2520"/>
              <a:t>Copy script below, click the menu button at the top-right corner, choose </a:t>
            </a:r>
            <a:r>
              <a:rPr sz="2520">
                <a:latin typeface="Helvetica"/>
                <a:ea typeface="Helvetica"/>
                <a:cs typeface="Helvetica"/>
                <a:sym typeface="Helvetica"/>
              </a:rPr>
              <a:t>Import &gt; Clipboard</a:t>
            </a:r>
            <a:r>
              <a:rPr sz="2520"/>
              <a:t>, then paste it into the nodes box, click </a:t>
            </a:r>
            <a:r>
              <a:rPr sz="2520">
                <a:latin typeface="Helvetica"/>
                <a:ea typeface="Helvetica"/>
                <a:cs typeface="Helvetica"/>
                <a:sym typeface="Helvetica"/>
              </a:rPr>
              <a:t>OK</a:t>
            </a:r>
            <a:r>
              <a:rPr sz="2520"/>
              <a:t> button, then click anywhere to drop nodes on the node designer.</a:t>
            </a:r>
          </a:p>
        </p:txBody>
      </p:sp>
      <p:sp>
        <p:nvSpPr>
          <p:cNvPr id="103" name="Shape 103"/>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04" name="Shape 104"/>
          <p:cNvSpPr/>
          <p:nvPr>
            <p:ph type="title"/>
          </p:nvPr>
        </p:nvSpPr>
        <p:spPr>
          <a:xfrm>
            <a:off x="952500" y="444500"/>
            <a:ext cx="11099800" cy="1266154"/>
          </a:xfrm>
          <a:prstGeom prst="rect">
            <a:avLst/>
          </a:prstGeom>
        </p:spPr>
        <p:txBody>
          <a:bodyPr/>
          <a:lstStyle>
            <a:lvl1pPr>
              <a:defRPr sz="6000"/>
            </a:lvl1pPr>
          </a:lstStyle>
          <a:p>
            <a:pPr lvl="0">
              <a:defRPr sz="1800"/>
            </a:pPr>
            <a:r>
              <a:rPr sz="6000"/>
              <a:t>Lab 2-4: Add Node-RED Flow</a:t>
            </a:r>
          </a:p>
        </p:txBody>
      </p:sp>
      <p:sp>
        <p:nvSpPr>
          <p:cNvPr id="105" name="Shape 105"/>
          <p:cNvSpPr/>
          <p:nvPr/>
        </p:nvSpPr>
        <p:spPr>
          <a:xfrm>
            <a:off x="1330962" y="3622958"/>
            <a:ext cx="10342876" cy="2844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a:defRPr sz="1500">
                <a:solidFill>
                  <a:srgbClr val="282828"/>
                </a:solidFill>
                <a:latin typeface="Menlo"/>
                <a:ea typeface="Menlo"/>
                <a:cs typeface="Menlo"/>
                <a:sym typeface="Menlo"/>
              </a:defRPr>
            </a:lvl1pPr>
          </a:lstStyle>
          <a:p>
            <a:pPr lvl="0">
              <a:defRPr sz="1800">
                <a:solidFill>
                  <a:srgbClr val="000000"/>
                </a:solidFill>
              </a:defRPr>
            </a:pPr>
            <a:r>
              <a:rPr sz="1500">
                <a:solidFill>
                  <a:srgbClr val="282828"/>
                </a:solidFill>
              </a:rPr>
              <a:t>[{"id":"bf737f91.408c8","type":"mongodb","hostname":"52.74.7.82","port":"27017","db":"test","name":""},{"id":"cbf8cd83.34073","type":"http in","name":"","url":"/messages","method":"post","x":203,"y":102,"z":"8495d43f.7b6a28","wires":[["8a1e8620.75e178","ccd9ca66.332638","ddf9d787.220628"]]},{"id":"8a1e8620.75e178","type":"http response","name":"","x":348,"y":172,"z":"8495d43f.7b6a28","wires":[]},{"id":"ccd9ca66.332638","type":"debug","name":"","active":true,"console":"false","complete":"false","x":438,"y":72,"z":"8495d43f.7b6a28","wires":[]},{"id":"ddf9d787.220628","type":"mongodb out","mongodb":"bf737f91.408c8","name":"","collection":"messages","payonly":true,"upsert":false,"multi":false,"operation":"store","x":533,"y":130,"z":"8495d43f.7b6a28","wires":[]}]</a:t>
            </a:r>
          </a:p>
        </p:txBody>
      </p:sp>
      <p:pic>
        <p:nvPicPr>
          <p:cNvPr id="106" name="pasted-image.png"/>
          <p:cNvPicPr/>
          <p:nvPr/>
        </p:nvPicPr>
        <p:blipFill>
          <a:blip r:embed="rId2">
            <a:extLst/>
          </a:blip>
          <a:stretch>
            <a:fillRect/>
          </a:stretch>
        </p:blipFill>
        <p:spPr>
          <a:xfrm>
            <a:off x="3135192" y="6964504"/>
            <a:ext cx="7048501" cy="1790701"/>
          </a:xfrm>
          <a:prstGeom prst="rect">
            <a:avLst/>
          </a:prstGeom>
          <a:ln w="12700">
            <a:miter lim="400000"/>
          </a:ln>
        </p:spPr>
      </p:pic>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xfrm>
            <a:off x="952500" y="444500"/>
            <a:ext cx="11099800" cy="1261213"/>
          </a:xfrm>
          <a:prstGeom prst="rect">
            <a:avLst/>
          </a:prstGeom>
        </p:spPr>
        <p:txBody>
          <a:bodyPr/>
          <a:lstStyle>
            <a:lvl1pPr defTabSz="397256">
              <a:defRPr sz="5440"/>
            </a:lvl1pPr>
          </a:lstStyle>
          <a:p>
            <a:pPr lvl="0">
              <a:defRPr sz="1800"/>
            </a:pPr>
            <a:r>
              <a:rPr sz="5440"/>
              <a:t>Lab 2-4: Configure MongoDB node</a:t>
            </a:r>
          </a:p>
        </p:txBody>
      </p:sp>
      <p:sp>
        <p:nvSpPr>
          <p:cNvPr id="109" name="Shape 109"/>
          <p:cNvSpPr/>
          <p:nvPr>
            <p:ph type="body" idx="1"/>
          </p:nvPr>
        </p:nvSpPr>
        <p:spPr>
          <a:xfrm>
            <a:off x="952500" y="1904777"/>
            <a:ext cx="11099800" cy="6448590"/>
          </a:xfrm>
          <a:prstGeom prst="rect">
            <a:avLst/>
          </a:prstGeom>
        </p:spPr>
        <p:txBody>
          <a:bodyPr/>
          <a:lstStyle/>
          <a:p>
            <a:pPr lvl="0" marL="419100" indent="-419100" defTabSz="385572">
              <a:spcBef>
                <a:spcPts val="1300"/>
              </a:spcBef>
              <a:buSzPct val="100000"/>
              <a:buAutoNum type="arabicPeriod" startAt="2"/>
              <a:defRPr sz="1800"/>
            </a:pPr>
            <a:r>
              <a:rPr sz="2376"/>
              <a:t>Double-click on </a:t>
            </a:r>
            <a:r>
              <a:rPr sz="2376">
                <a:latin typeface="Helvetica"/>
                <a:ea typeface="Helvetica"/>
                <a:cs typeface="Helvetica"/>
                <a:sym typeface="Helvetica"/>
              </a:rPr>
              <a:t>MongoDB</a:t>
            </a:r>
            <a:r>
              <a:rPr sz="2376"/>
              <a:t> node (the brown one).</a:t>
            </a:r>
            <a:endParaRPr sz="2376"/>
          </a:p>
          <a:p>
            <a:pPr lvl="1" marL="537844" indent="-244475" defTabSz="385572">
              <a:spcBef>
                <a:spcPts val="1300"/>
              </a:spcBef>
              <a:defRPr sz="1800"/>
            </a:pPr>
            <a:r>
              <a:rPr sz="1980"/>
              <a:t>Select </a:t>
            </a:r>
            <a:r>
              <a:rPr b="1" sz="1980">
                <a:latin typeface="Helvetica"/>
                <a:ea typeface="Helvetica"/>
                <a:cs typeface="Helvetica"/>
                <a:sym typeface="Helvetica"/>
              </a:rPr>
              <a:t>Only store msg.payload object</a:t>
            </a:r>
            <a:r>
              <a:rPr sz="1980"/>
              <a:t> check box.</a:t>
            </a:r>
            <a:endParaRPr sz="1980"/>
          </a:p>
          <a:p>
            <a:pPr lvl="1" marL="537844" indent="-244475" defTabSz="385572">
              <a:spcBef>
                <a:spcPts val="1300"/>
              </a:spcBef>
              <a:defRPr sz="1800"/>
            </a:pPr>
            <a:r>
              <a:rPr sz="1980"/>
              <a:t>Enter </a:t>
            </a:r>
            <a:r>
              <a:rPr b="1" sz="1980">
                <a:latin typeface="Helvetica"/>
                <a:ea typeface="Helvetica"/>
                <a:cs typeface="Helvetica"/>
                <a:sym typeface="Helvetica"/>
              </a:rPr>
              <a:t>test</a:t>
            </a:r>
            <a:r>
              <a:rPr sz="1980"/>
              <a:t> for </a:t>
            </a:r>
            <a:r>
              <a:rPr b="1" sz="1980">
                <a:latin typeface="Helvetica"/>
                <a:ea typeface="Helvetica"/>
                <a:cs typeface="Helvetica"/>
                <a:sym typeface="Helvetica"/>
              </a:rPr>
              <a:t>Collection</a:t>
            </a:r>
            <a:r>
              <a:rPr sz="1980"/>
              <a:t>.</a:t>
            </a:r>
            <a:endParaRPr sz="1980"/>
          </a:p>
          <a:p>
            <a:pPr lvl="1" marL="537844" indent="-244475" defTabSz="385572">
              <a:spcBef>
                <a:spcPts val="1300"/>
              </a:spcBef>
              <a:defRPr sz="1800"/>
            </a:pPr>
            <a:r>
              <a:rPr sz="1980"/>
              <a:t>Change </a:t>
            </a:r>
            <a:r>
              <a:rPr b="1" sz="1980">
                <a:latin typeface="Helvetica"/>
                <a:ea typeface="Helvetica"/>
                <a:cs typeface="Helvetica"/>
                <a:sym typeface="Helvetica"/>
              </a:rPr>
              <a:t>Server</a:t>
            </a:r>
            <a:r>
              <a:rPr sz="1980"/>
              <a:t> drop-down list to </a:t>
            </a:r>
            <a:br>
              <a:rPr sz="1980"/>
            </a:br>
            <a:r>
              <a:rPr b="1" sz="1980">
                <a:latin typeface="Helvetica"/>
                <a:ea typeface="Helvetica"/>
                <a:cs typeface="Helvetica"/>
                <a:sym typeface="Helvetica"/>
              </a:rPr>
              <a:t>Add new mongoldb…</a:t>
            </a:r>
            <a:r>
              <a:rPr sz="1980"/>
              <a:t>, and click the </a:t>
            </a:r>
            <a:br>
              <a:rPr sz="1980"/>
            </a:br>
            <a:r>
              <a:rPr sz="1980"/>
              <a:t>edit button on the right-hand side.</a:t>
            </a:r>
            <a:endParaRPr sz="1980"/>
          </a:p>
          <a:p>
            <a:pPr lvl="0" marL="419100" indent="-419100" defTabSz="385572">
              <a:spcBef>
                <a:spcPts val="1300"/>
              </a:spcBef>
              <a:buSzPct val="100000"/>
              <a:buAutoNum type="arabicPeriod" startAt="3"/>
              <a:defRPr sz="1800"/>
            </a:pPr>
            <a:r>
              <a:rPr sz="2376"/>
              <a:t>In the </a:t>
            </a:r>
            <a:r>
              <a:rPr sz="2376">
                <a:latin typeface="Helvetica"/>
                <a:ea typeface="Helvetica"/>
                <a:cs typeface="Helvetica"/>
                <a:sym typeface="Helvetica"/>
              </a:rPr>
              <a:t>Add new mongodb config node</a:t>
            </a:r>
            <a:r>
              <a:rPr sz="2376"/>
              <a:t> dialog, </a:t>
            </a:r>
            <a:endParaRPr sz="2376"/>
          </a:p>
          <a:p>
            <a:pPr lvl="1" marL="537844" indent="-244475" defTabSz="385572">
              <a:spcBef>
                <a:spcPts val="1300"/>
              </a:spcBef>
              <a:defRPr sz="1800"/>
            </a:pPr>
            <a:r>
              <a:rPr sz="1980"/>
              <a:t>Enter your </a:t>
            </a:r>
            <a:r>
              <a:rPr b="1" sz="1980">
                <a:latin typeface="Helvetica"/>
                <a:ea typeface="Helvetica"/>
                <a:cs typeface="Helvetica"/>
                <a:sym typeface="Helvetica"/>
              </a:rPr>
              <a:t>EC2</a:t>
            </a:r>
            <a:r>
              <a:rPr sz="1980"/>
              <a:t>, that running MongoDB, </a:t>
            </a:r>
            <a:r>
              <a:rPr b="1" sz="1980">
                <a:latin typeface="Helvetica"/>
                <a:ea typeface="Helvetica"/>
                <a:cs typeface="Helvetica"/>
                <a:sym typeface="Helvetica"/>
              </a:rPr>
              <a:t>IP Address</a:t>
            </a:r>
            <a:r>
              <a:rPr sz="1980"/>
              <a:t> </a:t>
            </a:r>
            <a:endParaRPr sz="1980"/>
          </a:p>
          <a:p>
            <a:pPr lvl="1" marL="537844" indent="-244475" defTabSz="385572">
              <a:spcBef>
                <a:spcPts val="1300"/>
              </a:spcBef>
              <a:defRPr sz="1800"/>
            </a:pPr>
            <a:r>
              <a:rPr sz="1980"/>
              <a:t>Enter </a:t>
            </a:r>
            <a:r>
              <a:rPr b="1" sz="1980">
                <a:latin typeface="Helvetica"/>
                <a:ea typeface="Helvetica"/>
                <a:cs typeface="Helvetica"/>
                <a:sym typeface="Helvetica"/>
              </a:rPr>
              <a:t>test</a:t>
            </a:r>
            <a:r>
              <a:rPr sz="1980"/>
              <a:t> in the </a:t>
            </a:r>
            <a:r>
              <a:rPr b="1" sz="1980">
                <a:latin typeface="Helvetica"/>
                <a:ea typeface="Helvetica"/>
                <a:cs typeface="Helvetica"/>
                <a:sym typeface="Helvetica"/>
              </a:rPr>
              <a:t>Database</a:t>
            </a:r>
            <a:r>
              <a:rPr sz="1980"/>
              <a:t> field. </a:t>
            </a:r>
            <a:endParaRPr sz="1980"/>
          </a:p>
          <a:p>
            <a:pPr lvl="1" marL="537844" indent="-244475" defTabSz="385572">
              <a:spcBef>
                <a:spcPts val="1300"/>
              </a:spcBef>
              <a:defRPr sz="1800"/>
            </a:pPr>
            <a:r>
              <a:rPr sz="1980"/>
              <a:t>Click </a:t>
            </a:r>
            <a:r>
              <a:rPr b="1" sz="1980">
                <a:latin typeface="Helvetica"/>
                <a:ea typeface="Helvetica"/>
                <a:cs typeface="Helvetica"/>
                <a:sym typeface="Helvetica"/>
              </a:rPr>
              <a:t>Add</a:t>
            </a:r>
            <a:r>
              <a:rPr sz="1980"/>
              <a:t> button</a:t>
            </a:r>
            <a:endParaRPr sz="1980"/>
          </a:p>
          <a:p>
            <a:pPr lvl="0" marL="419100" indent="-419100" defTabSz="385572">
              <a:spcBef>
                <a:spcPts val="1300"/>
              </a:spcBef>
              <a:buSzPct val="100000"/>
              <a:buAutoNum type="arabicPeriod" startAt="4"/>
              <a:defRPr sz="1800"/>
            </a:pPr>
            <a:r>
              <a:rPr sz="2376"/>
              <a:t> Click </a:t>
            </a:r>
            <a:r>
              <a:rPr b="1" sz="2376">
                <a:latin typeface="Helvetica"/>
                <a:ea typeface="Helvetica"/>
                <a:cs typeface="Helvetica"/>
                <a:sym typeface="Helvetica"/>
              </a:rPr>
              <a:t>Ok</a:t>
            </a:r>
            <a:r>
              <a:rPr sz="2376"/>
              <a:t> button to save change.</a:t>
            </a:r>
            <a:endParaRPr sz="2376"/>
          </a:p>
          <a:p>
            <a:pPr lvl="0" marL="419100" indent="-419100" defTabSz="385572">
              <a:spcBef>
                <a:spcPts val="1300"/>
              </a:spcBef>
              <a:buSzPct val="100000"/>
              <a:buAutoNum type="arabicPeriod" startAt="4"/>
              <a:defRPr sz="1800"/>
            </a:pPr>
            <a:r>
              <a:rPr sz="2376"/>
              <a:t>Click </a:t>
            </a:r>
            <a:r>
              <a:rPr b="1" sz="2376">
                <a:latin typeface="Helvetica"/>
                <a:ea typeface="Helvetica"/>
                <a:cs typeface="Helvetica"/>
                <a:sym typeface="Helvetica"/>
              </a:rPr>
              <a:t>Deploy</a:t>
            </a:r>
            <a:r>
              <a:rPr sz="2376"/>
              <a:t> button.</a:t>
            </a:r>
            <a:br>
              <a:rPr sz="2376"/>
            </a:br>
            <a:br>
              <a:rPr sz="1452"/>
            </a:br>
            <a:r>
              <a:rPr sz="2376"/>
              <a:t>Note: Leave the browser open to see </a:t>
            </a:r>
            <a:br>
              <a:rPr sz="2376"/>
            </a:br>
            <a:r>
              <a:rPr sz="2376"/>
              <a:t>the result at the end of this lab.</a:t>
            </a:r>
          </a:p>
        </p:txBody>
      </p:sp>
      <p:sp>
        <p:nvSpPr>
          <p:cNvPr id="110" name="Shape 11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111" name="pasted-image.png"/>
          <p:cNvPicPr/>
          <p:nvPr/>
        </p:nvPicPr>
        <p:blipFill>
          <a:blip r:embed="rId2">
            <a:extLst/>
          </a:blip>
          <a:stretch>
            <a:fillRect/>
          </a:stretch>
        </p:blipFill>
        <p:spPr>
          <a:xfrm>
            <a:off x="8240315" y="2458819"/>
            <a:ext cx="4145993" cy="2758456"/>
          </a:xfrm>
          <a:prstGeom prst="rect">
            <a:avLst/>
          </a:prstGeom>
          <a:ln w="25400">
            <a:miter lim="400000"/>
          </a:ln>
          <a:effectLst>
            <a:outerShdw sx="100000" sy="100000" kx="0" ky="0" algn="b" rotWithShape="0" blurRad="254000" dist="127000" dir="5400000">
              <a:srgbClr val="000000">
                <a:alpha val="70000"/>
              </a:srgbClr>
            </a:outerShdw>
          </a:effectLst>
        </p:spPr>
      </p:pic>
      <p:pic>
        <p:nvPicPr>
          <p:cNvPr id="112" name="pasted-image.png"/>
          <p:cNvPicPr/>
          <p:nvPr/>
        </p:nvPicPr>
        <p:blipFill>
          <a:blip r:embed="rId3">
            <a:extLst/>
          </a:blip>
          <a:stretch>
            <a:fillRect/>
          </a:stretch>
        </p:blipFill>
        <p:spPr>
          <a:xfrm>
            <a:off x="8267832" y="5758733"/>
            <a:ext cx="4145993" cy="2880550"/>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body" idx="1"/>
          </p:nvPr>
        </p:nvSpPr>
        <p:spPr>
          <a:xfrm>
            <a:off x="939766" y="2679899"/>
            <a:ext cx="6070502" cy="6146402"/>
          </a:xfrm>
          <a:prstGeom prst="rect">
            <a:avLst/>
          </a:prstGeom>
        </p:spPr>
        <p:txBody>
          <a:bodyPr/>
          <a:lstStyle/>
          <a:p>
            <a:pPr lvl="0" marL="558800" indent="-558800" defTabSz="514095">
              <a:spcBef>
                <a:spcPts val="3600"/>
              </a:spcBef>
              <a:buSzPct val="100000"/>
              <a:buAutoNum type="arabicPeriod" startAt="1"/>
              <a:defRPr sz="1800"/>
            </a:pPr>
            <a:r>
              <a:rPr sz="3168"/>
              <a:t>Open Firefox Poster, enter…</a:t>
            </a:r>
            <a:endParaRPr sz="3168"/>
          </a:p>
          <a:p>
            <a:pPr lvl="1" marL="717126" indent="-325966" defTabSz="514095">
              <a:spcBef>
                <a:spcPts val="1900"/>
              </a:spcBef>
              <a:defRPr sz="1800"/>
            </a:pPr>
            <a:r>
              <a:rPr sz="2640"/>
              <a:t>url - </a:t>
            </a:r>
            <a:r>
              <a:rPr i="1" sz="2640"/>
              <a:t>http://&lt;ec2_dns&gt;:1880/test</a:t>
            </a:r>
            <a:endParaRPr sz="2640"/>
          </a:p>
          <a:p>
            <a:pPr lvl="1" marL="717126" indent="-325966" defTabSz="514095">
              <a:spcBef>
                <a:spcPts val="1900"/>
              </a:spcBef>
              <a:defRPr sz="1800"/>
            </a:pPr>
            <a:r>
              <a:rPr sz="2640"/>
              <a:t>Content Type - </a:t>
            </a:r>
            <a:r>
              <a:rPr i="1" sz="2640"/>
              <a:t>application/json</a:t>
            </a:r>
            <a:endParaRPr sz="2640"/>
          </a:p>
          <a:p>
            <a:pPr lvl="1" marL="717126" indent="-325966" defTabSz="514095">
              <a:spcBef>
                <a:spcPts val="1900"/>
              </a:spcBef>
              <a:defRPr sz="1800"/>
            </a:pPr>
            <a:r>
              <a:rPr sz="2640"/>
              <a:t>Body:</a:t>
            </a:r>
            <a:br>
              <a:rPr sz="2640"/>
            </a:br>
            <a:br>
              <a:rPr sz="2640"/>
            </a:br>
            <a:br>
              <a:rPr sz="2640"/>
            </a:br>
            <a:endParaRPr sz="2640"/>
          </a:p>
          <a:p>
            <a:pPr lvl="0" marL="465666" indent="-465666" defTabSz="514095">
              <a:spcBef>
                <a:spcPts val="2400"/>
              </a:spcBef>
              <a:buSzPct val="100000"/>
              <a:buAutoNum type="arabicPeriod" startAt="2"/>
              <a:defRPr sz="1800"/>
            </a:pPr>
            <a:r>
              <a:rPr sz="2640"/>
              <a:t> Click POST button. </a:t>
            </a:r>
            <a:endParaRPr sz="2640"/>
          </a:p>
          <a:p>
            <a:pPr lvl="0" marL="465666" indent="-465666" defTabSz="514095">
              <a:spcBef>
                <a:spcPts val="2400"/>
              </a:spcBef>
              <a:buSzPct val="100000"/>
              <a:buAutoNum type="arabicPeriod" startAt="2"/>
              <a:defRPr sz="1800"/>
            </a:pPr>
            <a:r>
              <a:rPr sz="2640"/>
              <a:t>Back to the browser. You will see the payload message from client in the debug tab in Node-RED designer.</a:t>
            </a:r>
          </a:p>
        </p:txBody>
      </p:sp>
      <p:sp>
        <p:nvSpPr>
          <p:cNvPr id="115" name="Shape 11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16" name="Shape 116"/>
          <p:cNvSpPr/>
          <p:nvPr>
            <p:ph type="title"/>
          </p:nvPr>
        </p:nvSpPr>
        <p:spPr>
          <a:prstGeom prst="rect">
            <a:avLst/>
          </a:prstGeom>
        </p:spPr>
        <p:txBody>
          <a:bodyPr/>
          <a:lstStyle>
            <a:lvl1pPr>
              <a:defRPr sz="6000"/>
            </a:lvl1pPr>
          </a:lstStyle>
          <a:p>
            <a:pPr lvl="0">
              <a:defRPr sz="1800"/>
            </a:pPr>
            <a:r>
              <a:rPr sz="6000"/>
              <a:t>Lab 3-4: Test Node-RED Flow</a:t>
            </a:r>
          </a:p>
        </p:txBody>
      </p:sp>
      <p:pic>
        <p:nvPicPr>
          <p:cNvPr id="117" name="pasted-image.png"/>
          <p:cNvPicPr/>
          <p:nvPr/>
        </p:nvPicPr>
        <p:blipFill>
          <a:blip r:embed="rId2">
            <a:extLst/>
          </a:blip>
          <a:stretch>
            <a:fillRect/>
          </a:stretch>
        </p:blipFill>
        <p:spPr>
          <a:xfrm>
            <a:off x="8138626" y="2487193"/>
            <a:ext cx="3466151" cy="3976428"/>
          </a:xfrm>
          <a:prstGeom prst="rect">
            <a:avLst/>
          </a:prstGeom>
          <a:ln w="25400">
            <a:miter lim="400000"/>
          </a:ln>
          <a:effectLst>
            <a:outerShdw sx="100000" sy="100000" kx="0" ky="0" algn="b" rotWithShape="0" blurRad="254000" dist="127000" dir="5400000">
              <a:srgbClr val="000000">
                <a:alpha val="70000"/>
              </a:srgbClr>
            </a:outerShdw>
          </a:effectLst>
        </p:spPr>
      </p:pic>
      <p:sp>
        <p:nvSpPr>
          <p:cNvPr id="118" name="Shape 118"/>
          <p:cNvSpPr/>
          <p:nvPr/>
        </p:nvSpPr>
        <p:spPr>
          <a:xfrm>
            <a:off x="1738378" y="5302250"/>
            <a:ext cx="4243344" cy="901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gn="l">
              <a:defRPr sz="1800"/>
            </a:pPr>
            <a:r>
              <a:rPr>
                <a:latin typeface="Menlo"/>
                <a:ea typeface="Menlo"/>
                <a:cs typeface="Menlo"/>
                <a:sym typeface="Menlo"/>
              </a:rPr>
              <a:t>{</a:t>
            </a:r>
            <a:endParaRPr>
              <a:latin typeface="Menlo"/>
              <a:ea typeface="Menlo"/>
              <a:cs typeface="Menlo"/>
              <a:sym typeface="Menlo"/>
            </a:endParaRPr>
          </a:p>
          <a:p>
            <a:pPr lvl="0" algn="l">
              <a:defRPr sz="1800"/>
            </a:pPr>
            <a:r>
              <a:rPr>
                <a:latin typeface="Menlo"/>
                <a:ea typeface="Menlo"/>
                <a:cs typeface="Menlo"/>
                <a:sym typeface="Menlo"/>
              </a:rPr>
              <a:t>    "payload":"Hello, World!"</a:t>
            </a:r>
            <a:endParaRPr>
              <a:latin typeface="Menlo"/>
              <a:ea typeface="Menlo"/>
              <a:cs typeface="Menlo"/>
              <a:sym typeface="Menlo"/>
            </a:endParaRPr>
          </a:p>
          <a:p>
            <a:pPr lvl="0" algn="l">
              <a:defRPr sz="1800"/>
            </a:pPr>
            <a:r>
              <a:rPr>
                <a:latin typeface="Menlo"/>
                <a:ea typeface="Menlo"/>
                <a:cs typeface="Menlo"/>
                <a:sym typeface="Menlo"/>
              </a:rPr>
              <a:t>}</a:t>
            </a:r>
          </a:p>
        </p:txBody>
      </p:sp>
      <p:pic>
        <p:nvPicPr>
          <p:cNvPr id="119" name="pasted-image.png"/>
          <p:cNvPicPr/>
          <p:nvPr/>
        </p:nvPicPr>
        <p:blipFill>
          <a:blip r:embed="rId3">
            <a:extLst/>
          </a:blip>
          <a:stretch>
            <a:fillRect/>
          </a:stretch>
        </p:blipFill>
        <p:spPr>
          <a:xfrm>
            <a:off x="8360401" y="6873269"/>
            <a:ext cx="3022601" cy="2159001"/>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Shape 121"/>
          <p:cNvSpPr/>
          <p:nvPr>
            <p:ph type="body" idx="1"/>
          </p:nvPr>
        </p:nvSpPr>
        <p:spPr>
          <a:xfrm>
            <a:off x="952500" y="2173218"/>
            <a:ext cx="11099800" cy="481812"/>
          </a:xfrm>
          <a:prstGeom prst="rect">
            <a:avLst/>
          </a:prstGeom>
        </p:spPr>
        <p:txBody>
          <a:bodyPr/>
          <a:lstStyle>
            <a:lvl1pPr defTabSz="408940">
              <a:spcBef>
                <a:spcPts val="2900"/>
              </a:spcBef>
              <a:buSzPct val="100000"/>
              <a:buAutoNum type="arabicPeriod" startAt="4"/>
              <a:defRPr sz="2520"/>
            </a:lvl1pPr>
          </a:lstStyle>
          <a:p>
            <a:pPr lvl="0">
              <a:defRPr sz="1800"/>
            </a:pPr>
            <a:r>
              <a:rPr sz="2520"/>
              <a:t>SSH to MongoDB EC2 instance. Type mongo to open MongoDB shell.</a:t>
            </a:r>
          </a:p>
        </p:txBody>
      </p:sp>
      <p:sp>
        <p:nvSpPr>
          <p:cNvPr id="122" name="Shape 12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23" name="Shape 123"/>
          <p:cNvSpPr/>
          <p:nvPr>
            <p:ph type="title"/>
          </p:nvPr>
        </p:nvSpPr>
        <p:spPr>
          <a:xfrm>
            <a:off x="952500" y="444500"/>
            <a:ext cx="11099800" cy="1389589"/>
          </a:xfrm>
          <a:prstGeom prst="rect">
            <a:avLst/>
          </a:prstGeom>
        </p:spPr>
        <p:txBody>
          <a:bodyPr/>
          <a:lstStyle>
            <a:lvl1pPr defTabSz="455675">
              <a:defRPr sz="4680"/>
            </a:lvl1pPr>
          </a:lstStyle>
          <a:p>
            <a:pPr lvl="0">
              <a:defRPr sz="1800"/>
            </a:pPr>
            <a:r>
              <a:rPr sz="4680"/>
              <a:t>Lab 3-4: Check posted data in MongoDB</a:t>
            </a:r>
          </a:p>
        </p:txBody>
      </p:sp>
      <p:sp>
        <p:nvSpPr>
          <p:cNvPr id="124" name="Shape 124"/>
          <p:cNvSpPr/>
          <p:nvPr/>
        </p:nvSpPr>
        <p:spPr>
          <a:xfrm>
            <a:off x="1390303" y="2889979"/>
            <a:ext cx="9289555" cy="3771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a:spcBef>
                <a:spcPts val="1300"/>
              </a:spcBef>
              <a:defRPr sz="1800"/>
            </a:pPr>
            <a:r>
              <a:rPr sz="1500">
                <a:latin typeface="Menlo"/>
                <a:ea typeface="Menlo"/>
                <a:cs typeface="Menlo"/>
                <a:sym typeface="Menlo"/>
              </a:rPr>
              <a:t>&gt; mongo</a:t>
            </a:r>
            <a:endParaRPr sz="1500">
              <a:latin typeface="Menlo"/>
              <a:ea typeface="Menlo"/>
              <a:cs typeface="Menlo"/>
              <a:sym typeface="Menlo"/>
            </a:endParaRPr>
          </a:p>
          <a:p>
            <a:pPr lvl="0" algn="l">
              <a:spcBef>
                <a:spcPts val="1300"/>
              </a:spcBef>
              <a:defRPr sz="1800"/>
            </a:pPr>
            <a:endParaRPr sz="1500">
              <a:latin typeface="Menlo"/>
              <a:ea typeface="Menlo"/>
              <a:cs typeface="Menlo"/>
              <a:sym typeface="Menlo"/>
            </a:endParaRPr>
          </a:p>
          <a:p>
            <a:pPr lvl="0" algn="l">
              <a:spcBef>
                <a:spcPts val="1300"/>
              </a:spcBef>
              <a:defRPr sz="1800"/>
            </a:pPr>
            <a:endParaRPr sz="1500">
              <a:latin typeface="Menlo"/>
              <a:ea typeface="Menlo"/>
              <a:cs typeface="Menlo"/>
              <a:sym typeface="Menlo"/>
            </a:endParaRPr>
          </a:p>
          <a:p>
            <a:pPr lvl="0" algn="l">
              <a:spcBef>
                <a:spcPts val="1300"/>
              </a:spcBef>
              <a:defRPr sz="1800"/>
            </a:pPr>
            <a:endParaRPr sz="1500">
              <a:latin typeface="Menlo"/>
              <a:ea typeface="Menlo"/>
              <a:cs typeface="Menlo"/>
              <a:sym typeface="Menlo"/>
            </a:endParaRPr>
          </a:p>
          <a:p>
            <a:pPr lvl="0" algn="l">
              <a:spcBef>
                <a:spcPts val="1300"/>
              </a:spcBef>
              <a:defRPr sz="1800"/>
            </a:pPr>
            <a:r>
              <a:rPr sz="1500">
                <a:latin typeface="Menlo"/>
                <a:ea typeface="Menlo"/>
                <a:cs typeface="Menlo"/>
                <a:sym typeface="Menlo"/>
              </a:rPr>
              <a:t>&gt;&gt; show dbs                // to show all database inside MongoDB.</a:t>
            </a:r>
            <a:br>
              <a:rPr sz="1500">
                <a:latin typeface="Menlo"/>
                <a:ea typeface="Menlo"/>
                <a:cs typeface="Menlo"/>
                <a:sym typeface="Menlo"/>
              </a:rPr>
            </a:br>
            <a:r>
              <a:rPr sz="1500">
                <a:latin typeface="Menlo"/>
                <a:ea typeface="Menlo"/>
                <a:cs typeface="Menlo"/>
                <a:sym typeface="Menlo"/>
              </a:rPr>
              <a:t>                           // you should see “local” and “test”.</a:t>
            </a:r>
            <a:endParaRPr sz="1500">
              <a:latin typeface="Menlo"/>
              <a:ea typeface="Menlo"/>
              <a:cs typeface="Menlo"/>
              <a:sym typeface="Menlo"/>
            </a:endParaRPr>
          </a:p>
          <a:p>
            <a:pPr lvl="0" algn="l">
              <a:spcBef>
                <a:spcPts val="1300"/>
              </a:spcBef>
              <a:defRPr sz="1800"/>
            </a:pPr>
            <a:r>
              <a:rPr sz="1500">
                <a:latin typeface="Menlo"/>
                <a:ea typeface="Menlo"/>
                <a:cs typeface="Menlo"/>
                <a:sym typeface="Menlo"/>
              </a:rPr>
              <a:t>&gt;&gt; use test                // use database named “test”.</a:t>
            </a:r>
            <a:endParaRPr sz="1500">
              <a:latin typeface="Menlo"/>
              <a:ea typeface="Menlo"/>
              <a:cs typeface="Menlo"/>
              <a:sym typeface="Menlo"/>
            </a:endParaRPr>
          </a:p>
          <a:p>
            <a:pPr lvl="0" algn="l">
              <a:spcBef>
                <a:spcPts val="1300"/>
              </a:spcBef>
              <a:defRPr sz="1800"/>
            </a:pPr>
            <a:r>
              <a:rPr sz="1500">
                <a:latin typeface="Menlo"/>
                <a:ea typeface="Menlo"/>
                <a:cs typeface="Menlo"/>
                <a:sym typeface="Menlo"/>
              </a:rPr>
              <a:t>&gt;&gt; show collections        // display all collections inside test database.</a:t>
            </a:r>
            <a:br>
              <a:rPr sz="1500">
                <a:latin typeface="Menlo"/>
                <a:ea typeface="Menlo"/>
                <a:cs typeface="Menlo"/>
                <a:sym typeface="Menlo"/>
              </a:rPr>
            </a:br>
            <a:r>
              <a:rPr sz="1500">
                <a:latin typeface="Menlo"/>
                <a:ea typeface="Menlo"/>
                <a:cs typeface="Menlo"/>
                <a:sym typeface="Menlo"/>
              </a:rPr>
              <a:t>                           // you can see collection named “messages”.</a:t>
            </a:r>
            <a:endParaRPr sz="1500">
              <a:latin typeface="Menlo"/>
              <a:ea typeface="Menlo"/>
              <a:cs typeface="Menlo"/>
              <a:sym typeface="Menlo"/>
            </a:endParaRPr>
          </a:p>
          <a:p>
            <a:pPr lvl="0" algn="l">
              <a:spcBef>
                <a:spcPts val="1300"/>
              </a:spcBef>
              <a:defRPr sz="1800"/>
            </a:pPr>
            <a:r>
              <a:rPr sz="1500">
                <a:latin typeface="Menlo"/>
                <a:ea typeface="Menlo"/>
                <a:cs typeface="Menlo"/>
                <a:sym typeface="Menlo"/>
              </a:rPr>
              <a:t>&gt;&gt; db.messages.find()      // display all documents inside collection “messages”</a:t>
            </a:r>
            <a:br>
              <a:rPr sz="1500">
                <a:latin typeface="Menlo"/>
                <a:ea typeface="Menlo"/>
                <a:cs typeface="Menlo"/>
                <a:sym typeface="Menlo"/>
              </a:rPr>
            </a:br>
            <a:r>
              <a:rPr sz="1500">
                <a:latin typeface="Menlo"/>
                <a:ea typeface="Menlo"/>
                <a:cs typeface="Menlo"/>
                <a:sym typeface="Menlo"/>
              </a:rPr>
              <a:t>                           // you should see posted document</a:t>
            </a:r>
          </a:p>
        </p:txBody>
      </p:sp>
      <p:sp>
        <p:nvSpPr>
          <p:cNvPr id="125" name="Shape 125"/>
          <p:cNvSpPr/>
          <p:nvPr/>
        </p:nvSpPr>
        <p:spPr>
          <a:xfrm>
            <a:off x="952500" y="3534970"/>
            <a:ext cx="11099800" cy="48181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lvl1pPr marL="444500" indent="-444500" algn="l" defTabSz="408940">
              <a:spcBef>
                <a:spcPts val="2900"/>
              </a:spcBef>
              <a:buSzPct val="100000"/>
              <a:buAutoNum type="arabicPeriod" startAt="5"/>
              <a:defRPr sz="2520"/>
            </a:lvl1pPr>
          </a:lstStyle>
          <a:p>
            <a:pPr lvl="0">
              <a:defRPr sz="1800"/>
            </a:pPr>
            <a:r>
              <a:rPr sz="2520"/>
              <a:t>In MongoDB shell…</a:t>
            </a:r>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body" idx="1"/>
          </p:nvPr>
        </p:nvSpPr>
        <p:spPr>
          <a:xfrm>
            <a:off x="952500" y="2310637"/>
            <a:ext cx="11099800" cy="6286501"/>
          </a:xfrm>
          <a:prstGeom prst="rect">
            <a:avLst/>
          </a:prstGeom>
        </p:spPr>
        <p:txBody>
          <a:bodyPr/>
          <a:lstStyle/>
          <a:p>
            <a:pPr lvl="0" marL="488950" indent="-488950" defTabSz="449833">
              <a:spcBef>
                <a:spcPts val="3200"/>
              </a:spcBef>
              <a:buSzPct val="100000"/>
              <a:buAutoNum type="arabicPeriod" startAt="1"/>
              <a:defRPr sz="1800"/>
            </a:pPr>
            <a:r>
              <a:rPr sz="2772"/>
              <a:t>Open EC2 Management Console. Choose your EC2 instance, open menu </a:t>
            </a:r>
            <a:r>
              <a:rPr b="1" sz="2772">
                <a:latin typeface="Helvetica"/>
                <a:ea typeface="Helvetica"/>
                <a:cs typeface="Helvetica"/>
                <a:sym typeface="Helvetica"/>
              </a:rPr>
              <a:t>Actions &gt; Image &gt; Create Image</a:t>
            </a:r>
            <a:r>
              <a:rPr sz="2772"/>
              <a:t>. </a:t>
            </a:r>
            <a:endParaRPr sz="2772"/>
          </a:p>
          <a:p>
            <a:pPr lvl="0" marL="488950" indent="-488950" defTabSz="449833">
              <a:spcBef>
                <a:spcPts val="3200"/>
              </a:spcBef>
              <a:buSzPct val="100000"/>
              <a:buAutoNum type="arabicPeriod" startAt="1"/>
              <a:defRPr sz="1800"/>
            </a:pPr>
            <a:r>
              <a:rPr sz="2772"/>
              <a:t>In Create Image dialog, enter </a:t>
            </a:r>
            <a:r>
              <a:rPr b="1" sz="2772">
                <a:latin typeface="Helvetica"/>
                <a:ea typeface="Helvetica"/>
                <a:cs typeface="Helvetica"/>
                <a:sym typeface="Helvetica"/>
              </a:rPr>
              <a:t>image name</a:t>
            </a:r>
            <a:r>
              <a:rPr sz="2772"/>
              <a:t> and image description as your name (like </a:t>
            </a:r>
            <a:r>
              <a:rPr i="1" sz="2772">
                <a:solidFill>
                  <a:srgbClr val="C82506"/>
                </a:solidFill>
              </a:rPr>
              <a:t>&lt;your_name&gt;_img</a:t>
            </a:r>
            <a:r>
              <a:rPr sz="2772"/>
              <a:t>) and change </a:t>
            </a:r>
            <a:r>
              <a:rPr b="1" sz="2772">
                <a:latin typeface="Helvetica"/>
                <a:ea typeface="Helvetica"/>
                <a:cs typeface="Helvetica"/>
                <a:sym typeface="Helvetica"/>
              </a:rPr>
              <a:t>size</a:t>
            </a:r>
            <a:r>
              <a:rPr sz="2772"/>
              <a:t> to 8GB.</a:t>
            </a:r>
            <a:endParaRPr sz="2772"/>
          </a:p>
          <a:p>
            <a:pPr lvl="0" marL="488950" indent="-488950" defTabSz="449833">
              <a:spcBef>
                <a:spcPts val="3200"/>
              </a:spcBef>
              <a:buSzPct val="100000"/>
              <a:buAutoNum type="arabicPeriod" startAt="1"/>
              <a:defRPr sz="1800"/>
            </a:pPr>
            <a:r>
              <a:rPr sz="2772"/>
              <a:t>Click </a:t>
            </a:r>
            <a:r>
              <a:rPr b="1" sz="2772">
                <a:latin typeface="Helvetica"/>
                <a:ea typeface="Helvetica"/>
                <a:cs typeface="Helvetica"/>
                <a:sym typeface="Helvetica"/>
              </a:rPr>
              <a:t>Create Image</a:t>
            </a:r>
            <a:r>
              <a:rPr sz="2772"/>
              <a:t> button.</a:t>
            </a:r>
            <a:br>
              <a:rPr sz="2772"/>
            </a:br>
            <a:br>
              <a:rPr sz="2772"/>
            </a:br>
            <a:r>
              <a:rPr sz="2772"/>
              <a:t>Note: </a:t>
            </a:r>
            <a:endParaRPr sz="2772"/>
          </a:p>
          <a:p>
            <a:pPr lvl="1" marL="627485" indent="-285220" defTabSz="449833">
              <a:spcBef>
                <a:spcPts val="2000"/>
              </a:spcBef>
              <a:defRPr sz="1800"/>
            </a:pPr>
            <a:r>
              <a:rPr sz="2156"/>
              <a:t>AWS will shutdown your instance and create you EC2 snapshot. </a:t>
            </a:r>
            <a:endParaRPr sz="2156"/>
          </a:p>
          <a:p>
            <a:pPr lvl="1" marL="627485" indent="-285220" defTabSz="449833">
              <a:spcBef>
                <a:spcPts val="2000"/>
              </a:spcBef>
              <a:defRPr sz="1800"/>
            </a:pPr>
            <a:r>
              <a:rPr sz="2156"/>
              <a:t>You can prevents AWS to reboot your instance by click </a:t>
            </a:r>
            <a:r>
              <a:rPr b="1" sz="2156">
                <a:latin typeface="Helvetica"/>
                <a:ea typeface="Helvetica"/>
                <a:cs typeface="Helvetica"/>
                <a:sym typeface="Helvetica"/>
              </a:rPr>
              <a:t>No reboot.</a:t>
            </a:r>
            <a:r>
              <a:rPr sz="2156"/>
              <a:t> When enabled, Amazon EC2 does not shut down the instance before creating the image. When this option is used, file system integrity on the created image cannot be guaranteed.</a:t>
            </a:r>
            <a:endParaRPr sz="2156"/>
          </a:p>
          <a:p>
            <a:pPr lvl="1" marL="627485" indent="-285220" defTabSz="449833">
              <a:spcBef>
                <a:spcPts val="2000"/>
              </a:spcBef>
              <a:defRPr sz="1800"/>
            </a:pPr>
            <a:r>
              <a:rPr sz="2156"/>
              <a:t>This process may takes a few minutes.</a:t>
            </a:r>
          </a:p>
        </p:txBody>
      </p:sp>
      <p:sp>
        <p:nvSpPr>
          <p:cNvPr id="128" name="Shape 12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29" name="Shape 129"/>
          <p:cNvSpPr/>
          <p:nvPr>
            <p:ph type="title"/>
          </p:nvPr>
        </p:nvSpPr>
        <p:spPr>
          <a:xfrm>
            <a:off x="952500" y="444500"/>
            <a:ext cx="11099800" cy="1602422"/>
          </a:xfrm>
          <a:prstGeom prst="rect">
            <a:avLst/>
          </a:prstGeom>
        </p:spPr>
        <p:txBody>
          <a:bodyPr/>
          <a:lstStyle>
            <a:lvl1pPr>
              <a:defRPr sz="5000"/>
            </a:lvl1pPr>
          </a:lstStyle>
          <a:p>
            <a:pPr lvl="0">
              <a:defRPr sz="1800"/>
            </a:pPr>
            <a:r>
              <a:rPr sz="5000"/>
              <a:t>Lab 4-4: Create EC2 Snapshot</a:t>
            </a:r>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body" idx="1"/>
          </p:nvPr>
        </p:nvSpPr>
        <p:spPr>
          <a:prstGeom prst="rect">
            <a:avLst/>
          </a:prstGeom>
        </p:spPr>
        <p:txBody>
          <a:bodyPr/>
          <a:lstStyle/>
          <a:p>
            <a:pPr lvl="0" marL="374649" indent="-374649" defTabSz="344677">
              <a:spcBef>
                <a:spcPts val="2400"/>
              </a:spcBef>
              <a:buSzPct val="100000"/>
              <a:buAutoNum type="arabicPeriod" startAt="4"/>
              <a:defRPr sz="1800"/>
            </a:pPr>
            <a:r>
              <a:rPr sz="2124"/>
              <a:t>From EC2 Management Console, click the </a:t>
            </a:r>
            <a:r>
              <a:rPr b="1" sz="2124">
                <a:latin typeface="Helvetica"/>
                <a:ea typeface="Helvetica"/>
                <a:cs typeface="Helvetica"/>
                <a:sym typeface="Helvetica"/>
              </a:rPr>
              <a:t>AMIs</a:t>
            </a:r>
            <a:r>
              <a:rPr sz="2124"/>
              <a:t> menu under Images group. You can see your AMI created in step 3.</a:t>
            </a:r>
            <a:endParaRPr sz="2124"/>
          </a:p>
          <a:p>
            <a:pPr lvl="0" marL="374649" indent="-374649" defTabSz="344677">
              <a:spcBef>
                <a:spcPts val="2400"/>
              </a:spcBef>
              <a:buSzPct val="100000"/>
              <a:buAutoNum type="arabicPeriod" startAt="4"/>
              <a:defRPr sz="1800"/>
            </a:pPr>
            <a:r>
              <a:rPr sz="2124"/>
              <a:t>Choose your AMI, choose menu </a:t>
            </a:r>
            <a:r>
              <a:rPr b="1" sz="2124">
                <a:latin typeface="Helvetica"/>
                <a:ea typeface="Helvetica"/>
                <a:cs typeface="Helvetica"/>
                <a:sym typeface="Helvetica"/>
              </a:rPr>
              <a:t>Actions &gt; Launch</a:t>
            </a:r>
            <a:r>
              <a:rPr sz="2124"/>
              <a:t>.</a:t>
            </a:r>
            <a:endParaRPr sz="2124"/>
          </a:p>
          <a:p>
            <a:pPr lvl="0" marL="374649" indent="-374649" defTabSz="344677">
              <a:spcBef>
                <a:spcPts val="2400"/>
              </a:spcBef>
              <a:buSzPct val="100000"/>
              <a:buAutoNum type="arabicPeriod" startAt="4"/>
              <a:defRPr sz="1800"/>
            </a:pPr>
            <a:r>
              <a:rPr sz="2124"/>
              <a:t>Follow the create instance wizard.</a:t>
            </a:r>
            <a:endParaRPr sz="2124"/>
          </a:p>
          <a:p>
            <a:pPr lvl="1" marL="480800" indent="-218545" defTabSz="344677">
              <a:spcBef>
                <a:spcPts val="2400"/>
              </a:spcBef>
              <a:defRPr sz="1800"/>
            </a:pPr>
            <a:r>
              <a:rPr sz="1769"/>
              <a:t>In Step 5, provides </a:t>
            </a:r>
            <a:r>
              <a:rPr i="1" sz="1769">
                <a:solidFill>
                  <a:srgbClr val="C82506"/>
                </a:solidFill>
                <a:latin typeface="Helvetica"/>
                <a:ea typeface="Helvetica"/>
                <a:cs typeface="Helvetica"/>
                <a:sym typeface="Helvetica"/>
              </a:rPr>
              <a:t>&lt;your_name&gt;_2</a:t>
            </a:r>
            <a:r>
              <a:rPr sz="1769"/>
              <a:t> for instance name and enter </a:t>
            </a:r>
            <a:r>
              <a:rPr i="1" sz="1769">
                <a:solidFill>
                  <a:srgbClr val="C82506"/>
                </a:solidFill>
                <a:latin typeface="Helvetica"/>
                <a:ea typeface="Helvetica"/>
                <a:cs typeface="Helvetica"/>
                <a:sym typeface="Helvetica"/>
              </a:rPr>
              <a:t>&lt;your_name&gt;_group</a:t>
            </a:r>
            <a:r>
              <a:rPr sz="1769"/>
              <a:t> for Group name.</a:t>
            </a:r>
            <a:endParaRPr sz="1769"/>
          </a:p>
          <a:p>
            <a:pPr lvl="1" marL="480800" indent="-218545" defTabSz="344677">
              <a:spcBef>
                <a:spcPts val="2400"/>
              </a:spcBef>
              <a:defRPr sz="1800"/>
            </a:pPr>
            <a:r>
              <a:rPr sz="1769"/>
              <a:t>In Step 6, choose </a:t>
            </a:r>
            <a:r>
              <a:rPr b="1" sz="1769">
                <a:latin typeface="Helvetica"/>
                <a:ea typeface="Helvetica"/>
                <a:cs typeface="Helvetica"/>
                <a:sym typeface="Helvetica"/>
              </a:rPr>
              <a:t>Select an existing security group</a:t>
            </a:r>
            <a:r>
              <a:rPr sz="1769"/>
              <a:t>, then choose security group </a:t>
            </a:r>
            <a:r>
              <a:rPr b="1" sz="1769">
                <a:latin typeface="Helvetica"/>
                <a:ea typeface="Helvetica"/>
                <a:cs typeface="Helvetica"/>
                <a:sym typeface="Helvetica"/>
              </a:rPr>
              <a:t>Node-RED</a:t>
            </a:r>
            <a:r>
              <a:rPr sz="1769"/>
              <a:t> (created from the previous chapter)</a:t>
            </a:r>
            <a:endParaRPr sz="1769"/>
          </a:p>
          <a:p>
            <a:pPr lvl="1" marL="480800" indent="-218545" defTabSz="344677">
              <a:spcBef>
                <a:spcPts val="2400"/>
              </a:spcBef>
              <a:defRPr sz="1800"/>
            </a:pPr>
            <a:r>
              <a:rPr sz="1769"/>
              <a:t>In Step 7, in the Select key pair dialog (after click Launch button), </a:t>
            </a:r>
            <a:r>
              <a:rPr b="1" sz="1769">
                <a:latin typeface="Helvetica"/>
                <a:ea typeface="Helvetica"/>
                <a:cs typeface="Helvetica"/>
                <a:sym typeface="Helvetica"/>
              </a:rPr>
              <a:t>choose an exist key pair</a:t>
            </a:r>
            <a:r>
              <a:rPr sz="1769"/>
              <a:t> and choose your created key from previous chapter, click check box </a:t>
            </a:r>
            <a:r>
              <a:rPr b="1" sz="1769">
                <a:latin typeface="Helvetica"/>
                <a:ea typeface="Helvetica"/>
                <a:cs typeface="Helvetica"/>
                <a:sym typeface="Helvetica"/>
              </a:rPr>
              <a:t>I acknowledge…</a:t>
            </a:r>
            <a:r>
              <a:rPr sz="1769"/>
              <a:t>,</a:t>
            </a:r>
            <a:r>
              <a:rPr b="1" sz="1769">
                <a:latin typeface="Helvetica"/>
                <a:ea typeface="Helvetica"/>
                <a:cs typeface="Helvetica"/>
                <a:sym typeface="Helvetica"/>
              </a:rPr>
              <a:t> </a:t>
            </a:r>
            <a:r>
              <a:rPr sz="1769"/>
              <a:t>then click </a:t>
            </a:r>
            <a:r>
              <a:rPr b="1" sz="1769">
                <a:latin typeface="Helvetica"/>
                <a:ea typeface="Helvetica"/>
                <a:cs typeface="Helvetica"/>
                <a:sym typeface="Helvetica"/>
              </a:rPr>
              <a:t>Lunch Instances</a:t>
            </a:r>
            <a:r>
              <a:rPr sz="1769"/>
              <a:t> button.</a:t>
            </a:r>
            <a:endParaRPr sz="1769"/>
          </a:p>
          <a:p>
            <a:pPr lvl="0" marL="374649" indent="-374649" defTabSz="344677">
              <a:spcBef>
                <a:spcPts val="2400"/>
              </a:spcBef>
              <a:buSzPct val="100000"/>
              <a:buAutoNum type="arabicPeriod" startAt="7"/>
              <a:defRPr sz="1800"/>
            </a:pPr>
            <a:r>
              <a:rPr sz="2124"/>
              <a:t>Click View Instances button, you can see a EC2 new instance is provisioning. Wait until your instance state changes to </a:t>
            </a:r>
            <a:r>
              <a:rPr b="1" sz="2124">
                <a:latin typeface="Helvetica"/>
                <a:ea typeface="Helvetica"/>
                <a:cs typeface="Helvetica"/>
                <a:sym typeface="Helvetica"/>
              </a:rPr>
              <a:t>running</a:t>
            </a:r>
            <a:r>
              <a:rPr sz="2124"/>
              <a:t>, then use browser connect to </a:t>
            </a:r>
            <a:r>
              <a:rPr i="1" sz="2124"/>
              <a:t>http://&lt;new_ec2_dns&gt;:1880</a:t>
            </a:r>
            <a:r>
              <a:rPr sz="2124"/>
              <a:t>. You should see Node-RED design page.</a:t>
            </a:r>
          </a:p>
        </p:txBody>
      </p:sp>
      <p:sp>
        <p:nvSpPr>
          <p:cNvPr id="132" name="Shape 13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133" name="Shape 133"/>
          <p:cNvSpPr/>
          <p:nvPr>
            <p:ph type="title"/>
          </p:nvPr>
        </p:nvSpPr>
        <p:spPr>
          <a:prstGeom prst="rect">
            <a:avLst/>
          </a:prstGeom>
        </p:spPr>
        <p:txBody>
          <a:bodyPr/>
          <a:lstStyle/>
          <a:p>
            <a:pPr lvl="0">
              <a:defRPr sz="1800"/>
            </a:pPr>
            <a:r>
              <a:rPr sz="5000"/>
              <a:t>Lab 4-4: Create EC2 Instance </a:t>
            </a:r>
            <a:br>
              <a:rPr sz="5000"/>
            </a:br>
            <a:r>
              <a:rPr sz="5000"/>
              <a:t>from you AMI</a:t>
            </a:r>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lvl="0">
              <a:defRPr sz="1800"/>
            </a:pPr>
            <a:r>
              <a:rPr sz="8000"/>
              <a:t>Conclusion </a:t>
            </a:r>
          </a:p>
        </p:txBody>
      </p:sp>
      <p:sp>
        <p:nvSpPr>
          <p:cNvPr id="136" name="Shape 136"/>
          <p:cNvSpPr/>
          <p:nvPr>
            <p:ph type="body" idx="1"/>
          </p:nvPr>
        </p:nvSpPr>
        <p:spPr>
          <a:xfrm>
            <a:off x="952500" y="2832696"/>
            <a:ext cx="11422656" cy="4229963"/>
          </a:xfrm>
          <a:prstGeom prst="rect">
            <a:avLst/>
          </a:prstGeom>
        </p:spPr>
        <p:txBody>
          <a:bodyPr/>
          <a:lstStyle/>
          <a:p>
            <a:pPr lvl="0" marL="0" indent="0" defTabSz="554990">
              <a:spcBef>
                <a:spcPts val="3900"/>
              </a:spcBef>
              <a:buSzTx/>
              <a:buNone/>
              <a:defRPr sz="1800"/>
            </a:pPr>
            <a:r>
              <a:rPr sz="3609"/>
              <a:t>Congratulation! You’re finished this lab. In this lab, you:</a:t>
            </a:r>
            <a:endParaRPr sz="3609"/>
          </a:p>
          <a:p>
            <a:pPr lvl="0" marL="422275" indent="-422275" defTabSz="554990">
              <a:spcBef>
                <a:spcPts val="3900"/>
              </a:spcBef>
              <a:defRPr sz="1800"/>
            </a:pPr>
            <a:r>
              <a:rPr sz="2660"/>
              <a:t>Install software (node.js, Node-RED) on the EC2 Instance (Linux).</a:t>
            </a:r>
            <a:endParaRPr sz="2660"/>
          </a:p>
          <a:p>
            <a:pPr lvl="0" marL="422275" indent="-422275" defTabSz="554990">
              <a:spcBef>
                <a:spcPts val="3900"/>
              </a:spcBef>
              <a:defRPr sz="1800"/>
            </a:pPr>
            <a:r>
              <a:rPr sz="2660"/>
              <a:t>Create Amazon Machine Image using AWS Management Console.</a:t>
            </a:r>
            <a:endParaRPr sz="2660"/>
          </a:p>
          <a:p>
            <a:pPr lvl="0" marL="422275" indent="-422275" defTabSz="554990">
              <a:spcBef>
                <a:spcPts val="3900"/>
              </a:spcBef>
              <a:defRPr sz="1800"/>
            </a:pPr>
            <a:r>
              <a:rPr sz="2660"/>
              <a:t>Create Amazon EC2 from your own AMI using AWS Management Console.</a:t>
            </a:r>
          </a:p>
        </p:txBody>
      </p:sp>
      <p:sp>
        <p:nvSpPr>
          <p:cNvPr id="137" name="Shape 13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lvl="0">
              <a:defRPr sz="1800"/>
            </a:pPr>
            <a:r>
              <a:rPr sz="8000"/>
              <a:t>Topics</a:t>
            </a:r>
          </a:p>
        </p:txBody>
      </p:sp>
      <p:sp>
        <p:nvSpPr>
          <p:cNvPr id="44" name="Shape 44"/>
          <p:cNvSpPr/>
          <p:nvPr>
            <p:ph type="body" idx="1"/>
          </p:nvPr>
        </p:nvSpPr>
        <p:spPr>
          <a:prstGeom prst="rect">
            <a:avLst/>
          </a:prstGeom>
        </p:spPr>
        <p:txBody>
          <a:bodyPr/>
          <a:lstStyle/>
          <a:p>
            <a:pPr lvl="0">
              <a:defRPr sz="1800"/>
            </a:pPr>
            <a:r>
              <a:rPr sz="3600"/>
              <a:t>Understand of Amazon Machine Image</a:t>
            </a:r>
            <a:endParaRPr sz="3600"/>
          </a:p>
          <a:p>
            <a:pPr lvl="0">
              <a:defRPr sz="1800"/>
            </a:pPr>
            <a:r>
              <a:rPr sz="3600"/>
              <a:t>Create Snapshot </a:t>
            </a:r>
            <a:endParaRPr sz="3600"/>
          </a:p>
          <a:p>
            <a:pPr lvl="0">
              <a:defRPr sz="1800"/>
            </a:pPr>
            <a:r>
              <a:rPr sz="3600"/>
              <a:t>Create Amazon EC2 from your AMI</a:t>
            </a:r>
          </a:p>
        </p:txBody>
      </p:sp>
      <p:sp>
        <p:nvSpPr>
          <p:cNvPr id="45" name="Shape 45"/>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pPr lvl="0">
              <a:defRPr sz="1800"/>
            </a:pPr>
            <a:r>
              <a:rPr sz="8000"/>
              <a:t>References</a:t>
            </a:r>
          </a:p>
        </p:txBody>
      </p:sp>
      <p:sp>
        <p:nvSpPr>
          <p:cNvPr id="140" name="Shape 140"/>
          <p:cNvSpPr/>
          <p:nvPr>
            <p:ph type="body" idx="1"/>
          </p:nvPr>
        </p:nvSpPr>
        <p:spPr>
          <a:prstGeom prst="rect">
            <a:avLst/>
          </a:prstGeom>
        </p:spPr>
        <p:txBody>
          <a:bodyPr/>
          <a:lstStyle/>
          <a:p>
            <a:pPr lvl="0" marL="342264" indent="-342264" defTabSz="449833">
              <a:spcBef>
                <a:spcPts val="3200"/>
              </a:spcBef>
              <a:defRPr sz="1800"/>
            </a:pPr>
            <a:r>
              <a:rPr sz="2772"/>
              <a:t>Amazon AMIs</a:t>
            </a:r>
            <a:br>
              <a:rPr sz="2772"/>
            </a:br>
            <a:r>
              <a:rPr sz="2772" u="sng">
                <a:hlinkClick r:id="rId2" invalidUrl="" action="" tgtFrame="" tooltip="" history="1" highlightClick="0" endSnd="0"/>
              </a:rPr>
              <a:t>https://docs.aws.amazon.com/AWSEC2/latest/UserGuide/AMIs.html</a:t>
            </a:r>
            <a:r>
              <a:rPr sz="2772"/>
              <a:t> </a:t>
            </a:r>
            <a:endParaRPr sz="2772"/>
          </a:p>
          <a:p>
            <a:pPr lvl="0" marL="342264" indent="-342264" defTabSz="449833">
              <a:spcBef>
                <a:spcPts val="3200"/>
              </a:spcBef>
              <a:defRPr sz="1800"/>
            </a:pPr>
            <a:r>
              <a:rPr sz="2772"/>
              <a:t>Pricing, Listing and Updating AMIs</a:t>
            </a:r>
            <a:br>
              <a:rPr sz="2772"/>
            </a:br>
            <a:r>
              <a:rPr sz="2772" u="sng">
                <a:hlinkClick r:id="rId3" invalidUrl="" action="" tgtFrame="" tooltip="" history="1" highlightClick="0" endSnd="0"/>
              </a:rPr>
              <a:t>https://aws.amazon.com/marketplace/help/200940380</a:t>
            </a:r>
            <a:r>
              <a:rPr sz="2772"/>
              <a:t> </a:t>
            </a:r>
            <a:endParaRPr sz="2772"/>
          </a:p>
          <a:p>
            <a:pPr lvl="0" marL="342264" indent="-342264" defTabSz="449833">
              <a:spcBef>
                <a:spcPts val="3200"/>
              </a:spcBef>
              <a:defRPr sz="1800"/>
            </a:pPr>
            <a:r>
              <a:rPr sz="2772"/>
              <a:t>Create an AMI EBS-Backed</a:t>
            </a:r>
            <a:br>
              <a:rPr sz="2772"/>
            </a:br>
            <a:r>
              <a:rPr sz="2772" u="sng">
                <a:hlinkClick r:id="rId4" invalidUrl="" action="" tgtFrame="" tooltip="" history="1" highlightClick="0" endSnd="0"/>
              </a:rPr>
              <a:t>https://docs.aws.amazon.com/AWSEC2/latest/UserGuide/creating-an-ami-ebs.html</a:t>
            </a:r>
            <a:endParaRPr sz="2772"/>
          </a:p>
          <a:p>
            <a:pPr lvl="0" marL="342264" indent="-342264" defTabSz="449833">
              <a:spcBef>
                <a:spcPts val="3200"/>
              </a:spcBef>
              <a:defRPr sz="1800"/>
            </a:pPr>
            <a:r>
              <a:rPr sz="2772"/>
              <a:t>Node.JS</a:t>
            </a:r>
            <a:br>
              <a:rPr sz="2772"/>
            </a:br>
            <a:r>
              <a:rPr sz="2772" u="sng">
                <a:hlinkClick r:id="rId5" invalidUrl="" action="" tgtFrame="" tooltip="" history="1" highlightClick="0" endSnd="0"/>
              </a:rPr>
              <a:t>http://nodejs.org</a:t>
            </a:r>
            <a:r>
              <a:rPr sz="2772"/>
              <a:t> </a:t>
            </a:r>
            <a:endParaRPr sz="2772"/>
          </a:p>
          <a:p>
            <a:pPr lvl="0" marL="342264" indent="-342264" defTabSz="449833">
              <a:spcBef>
                <a:spcPts val="3200"/>
              </a:spcBef>
              <a:defRPr sz="1800"/>
            </a:pPr>
            <a:r>
              <a:rPr sz="2772"/>
              <a:t>Node-RED</a:t>
            </a:r>
            <a:br>
              <a:rPr sz="2772"/>
            </a:br>
            <a:r>
              <a:rPr sz="2772" u="sng">
                <a:hlinkClick r:id="rId6" invalidUrl="" action="" tgtFrame="" tooltip="" history="1" highlightClick="0" endSnd="0"/>
              </a:rPr>
              <a:t>http://nodered.org</a:t>
            </a:r>
            <a:r>
              <a:rPr sz="2772"/>
              <a:t>  </a:t>
            </a:r>
          </a:p>
        </p:txBody>
      </p:sp>
      <p:sp>
        <p:nvSpPr>
          <p:cNvPr id="141" name="Shape 14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p>
            <a:pPr lvl="0">
              <a:defRPr sz="1800"/>
            </a:pPr>
            <a:r>
              <a:rPr sz="8000"/>
              <a:t>Objectives</a:t>
            </a:r>
          </a:p>
        </p:txBody>
      </p:sp>
      <p:sp>
        <p:nvSpPr>
          <p:cNvPr id="48" name="Shape 48"/>
          <p:cNvSpPr/>
          <p:nvPr>
            <p:ph type="body" idx="1"/>
          </p:nvPr>
        </p:nvSpPr>
        <p:spPr>
          <a:prstGeom prst="rect">
            <a:avLst/>
          </a:prstGeom>
        </p:spPr>
        <p:txBody>
          <a:bodyPr/>
          <a:lstStyle/>
          <a:p>
            <a:pPr lvl="0" marL="0" indent="0">
              <a:buSzTx/>
              <a:buNone/>
              <a:defRPr sz="1800"/>
            </a:pPr>
            <a:r>
              <a:rPr sz="4200"/>
              <a:t>You will be able to</a:t>
            </a:r>
            <a:endParaRPr sz="4200"/>
          </a:p>
          <a:p>
            <a:pPr lvl="0" marL="444500" indent="-444500">
              <a:spcBef>
                <a:spcPts val="3500"/>
              </a:spcBef>
              <a:defRPr sz="1800"/>
            </a:pPr>
            <a:r>
              <a:rPr sz="2800"/>
              <a:t>Install software on Amazon EC2</a:t>
            </a:r>
            <a:endParaRPr sz="2800"/>
          </a:p>
          <a:p>
            <a:pPr lvl="0" marL="444500" indent="-444500">
              <a:spcBef>
                <a:spcPts val="3500"/>
              </a:spcBef>
              <a:defRPr sz="1800"/>
            </a:pPr>
            <a:r>
              <a:rPr sz="2800"/>
              <a:t>Create EC2 Snapshot</a:t>
            </a:r>
            <a:endParaRPr sz="2800"/>
          </a:p>
          <a:p>
            <a:pPr lvl="0" marL="444500" indent="-444500">
              <a:spcBef>
                <a:spcPts val="3500"/>
              </a:spcBef>
              <a:defRPr sz="1800"/>
            </a:pPr>
            <a:r>
              <a:rPr sz="2800"/>
              <a:t>Create EC2 instances from your AMIs.</a:t>
            </a:r>
          </a:p>
        </p:txBody>
      </p:sp>
      <p:sp>
        <p:nvSpPr>
          <p:cNvPr id="49" name="Shape 49"/>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 name="Shape 51"/>
          <p:cNvSpPr/>
          <p:nvPr>
            <p:ph type="title"/>
          </p:nvPr>
        </p:nvSpPr>
        <p:spPr>
          <a:prstGeom prst="rect">
            <a:avLst/>
          </a:prstGeom>
        </p:spPr>
        <p:txBody>
          <a:bodyPr/>
          <a:lstStyle>
            <a:lvl1pPr>
              <a:defRPr sz="5000"/>
            </a:lvl1pPr>
          </a:lstStyle>
          <a:p>
            <a:pPr lvl="0">
              <a:defRPr sz="1800"/>
            </a:pPr>
            <a:r>
              <a:rPr sz="5000"/>
              <a:t>Amazon Machine Image (AMI)</a:t>
            </a:r>
          </a:p>
        </p:txBody>
      </p:sp>
      <p:sp>
        <p:nvSpPr>
          <p:cNvPr id="52" name="Shape 52"/>
          <p:cNvSpPr/>
          <p:nvPr>
            <p:ph type="body" idx="1"/>
          </p:nvPr>
        </p:nvSpPr>
        <p:spPr>
          <a:xfrm>
            <a:off x="952500" y="2479535"/>
            <a:ext cx="11099800" cy="6116394"/>
          </a:xfrm>
          <a:prstGeom prst="rect">
            <a:avLst/>
          </a:prstGeom>
        </p:spPr>
        <p:txBody>
          <a:bodyPr/>
          <a:lstStyle/>
          <a:p>
            <a:pPr lvl="0" marL="315594" indent="-315594" defTabSz="414781">
              <a:spcBef>
                <a:spcPts val="2900"/>
              </a:spcBef>
              <a:defRPr sz="1800"/>
            </a:pPr>
            <a:r>
              <a:rPr sz="2556"/>
              <a:t>An Amazon Machine Image (AMI) provides the information required to launch an instance, which is a virtual server in the cloud.</a:t>
            </a:r>
            <a:endParaRPr sz="2556"/>
          </a:p>
          <a:p>
            <a:pPr lvl="0" marL="315594" indent="-315594" defTabSz="414781">
              <a:spcBef>
                <a:spcPts val="2900"/>
              </a:spcBef>
              <a:defRPr sz="1800"/>
            </a:pPr>
            <a:r>
              <a:rPr sz="2556"/>
              <a:t>You specify an AMI when you launch an instance, and you can launch as many instances from the AMI as you need. You can also launch instances from as many different AMIs as you need.</a:t>
            </a:r>
            <a:endParaRPr sz="2556"/>
          </a:p>
          <a:p>
            <a:pPr lvl="0" marL="315594" indent="-315594" defTabSz="414781">
              <a:spcBef>
                <a:spcPts val="2900"/>
              </a:spcBef>
              <a:defRPr sz="1800"/>
            </a:pPr>
            <a:r>
              <a:rPr sz="2556"/>
              <a:t>An AMI includes the following:</a:t>
            </a:r>
            <a:endParaRPr sz="2556"/>
          </a:p>
          <a:p>
            <a:pPr lvl="1" marL="631189" indent="-315594" defTabSz="414781">
              <a:spcBef>
                <a:spcPts val="2400"/>
              </a:spcBef>
              <a:defRPr sz="1800"/>
            </a:pPr>
            <a:r>
              <a:rPr sz="2130"/>
              <a:t>A template for the root volume for the instance (for example, an operating system, an application server, and applications)</a:t>
            </a:r>
            <a:endParaRPr sz="2130"/>
          </a:p>
          <a:p>
            <a:pPr lvl="1" marL="631189" indent="-315594" defTabSz="414781">
              <a:spcBef>
                <a:spcPts val="2400"/>
              </a:spcBef>
              <a:defRPr sz="1800"/>
            </a:pPr>
            <a:r>
              <a:rPr sz="2130"/>
              <a:t>Launch permissions that control which AWS accounts can use the AMI to launch instances.</a:t>
            </a:r>
            <a:endParaRPr sz="2130"/>
          </a:p>
          <a:p>
            <a:pPr lvl="1" marL="631189" indent="-315594" defTabSz="414781">
              <a:spcBef>
                <a:spcPts val="2400"/>
              </a:spcBef>
              <a:defRPr sz="1800"/>
            </a:pPr>
            <a:r>
              <a:rPr sz="2130"/>
              <a:t>A block device mapping that specifies the volumes to attach to the instance when it's launched</a:t>
            </a:r>
          </a:p>
        </p:txBody>
      </p:sp>
      <p:sp>
        <p:nvSpPr>
          <p:cNvPr id="53" name="Shape 53"/>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54" name="pasted-image.tif"/>
          <p:cNvPicPr/>
          <p:nvPr/>
        </p:nvPicPr>
        <p:blipFill>
          <a:blip r:embed="rId2">
            <a:extLst/>
          </a:blip>
          <a:stretch>
            <a:fillRect/>
          </a:stretch>
        </p:blipFill>
        <p:spPr>
          <a:xfrm>
            <a:off x="11646140" y="421338"/>
            <a:ext cx="937206" cy="937206"/>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6" name="Shape 56"/>
          <p:cNvSpPr/>
          <p:nvPr>
            <p:ph type="title"/>
          </p:nvPr>
        </p:nvSpPr>
        <p:spPr>
          <a:prstGeom prst="rect">
            <a:avLst/>
          </a:prstGeom>
        </p:spPr>
        <p:txBody>
          <a:bodyPr/>
          <a:lstStyle/>
          <a:p>
            <a:pPr lvl="0">
              <a:defRPr sz="1800"/>
            </a:pPr>
            <a:r>
              <a:rPr sz="8000"/>
              <a:t>AWS Marketplace</a:t>
            </a:r>
          </a:p>
        </p:txBody>
      </p:sp>
      <p:sp>
        <p:nvSpPr>
          <p:cNvPr id="57" name="Shape 57"/>
          <p:cNvSpPr/>
          <p:nvPr>
            <p:ph type="body" idx="1"/>
          </p:nvPr>
        </p:nvSpPr>
        <p:spPr>
          <a:prstGeom prst="rect">
            <a:avLst/>
          </a:prstGeom>
        </p:spPr>
        <p:txBody>
          <a:bodyPr/>
          <a:lstStyle/>
          <a:p>
            <a:pPr lvl="0" marL="346709" indent="-346709" defTabSz="455675">
              <a:spcBef>
                <a:spcPts val="3200"/>
              </a:spcBef>
              <a:defRPr sz="1800"/>
            </a:pPr>
            <a:r>
              <a:rPr sz="2807"/>
              <a:t>AWS Marketplace helps software buyers easily find software that matches their needs. </a:t>
            </a:r>
            <a:endParaRPr sz="2807"/>
          </a:p>
          <a:p>
            <a:pPr lvl="0" marL="346709" indent="-346709" defTabSz="455675">
              <a:spcBef>
                <a:spcPts val="3200"/>
              </a:spcBef>
              <a:defRPr sz="1800"/>
            </a:pPr>
            <a:r>
              <a:rPr sz="2807"/>
              <a:t>AWS Marketplace lets buyers choose from a broad set of software offerings that provide both varied functionality and varied purchase options.</a:t>
            </a:r>
            <a:endParaRPr sz="2807"/>
          </a:p>
          <a:p>
            <a:pPr lvl="0" marL="346709" indent="-346709" defTabSz="455675">
              <a:spcBef>
                <a:spcPts val="3200"/>
              </a:spcBef>
              <a:defRPr sz="1800"/>
            </a:pPr>
            <a:r>
              <a:rPr sz="2807"/>
              <a:t>If a customer already has a license, they should be able to easily run the software on Amazon Web Services (AWS), without paying for the software again.</a:t>
            </a:r>
            <a:endParaRPr sz="2807"/>
          </a:p>
          <a:p>
            <a:pPr lvl="0" marL="346709" indent="-346709" defTabSz="455675">
              <a:spcBef>
                <a:spcPts val="3200"/>
              </a:spcBef>
              <a:defRPr sz="1800"/>
            </a:pPr>
            <a:r>
              <a:rPr sz="2807"/>
              <a:t>If a customer discovers software on AWS Marketplace that they do not have rights for, they should easily be able to gain access to that software by buying the rights directly via AWS Marketplace.</a:t>
            </a:r>
          </a:p>
        </p:txBody>
      </p:sp>
      <p:sp>
        <p:nvSpPr>
          <p:cNvPr id="58" name="Shape 58"/>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0" name="Shape 60"/>
          <p:cNvSpPr/>
          <p:nvPr>
            <p:ph type="title"/>
          </p:nvPr>
        </p:nvSpPr>
        <p:spPr>
          <a:prstGeom prst="rect">
            <a:avLst/>
          </a:prstGeom>
        </p:spPr>
        <p:txBody>
          <a:bodyPr/>
          <a:lstStyle/>
          <a:p>
            <a:pPr lvl="0">
              <a:defRPr sz="1800"/>
            </a:pPr>
            <a:r>
              <a:rPr sz="8000"/>
              <a:t>Pricing AMI Products</a:t>
            </a:r>
          </a:p>
        </p:txBody>
      </p:sp>
      <p:graphicFrame>
        <p:nvGraphicFramePr>
          <p:cNvPr id="61" name="Table 61"/>
          <p:cNvGraphicFramePr/>
          <p:nvPr/>
        </p:nvGraphicFramePr>
        <p:xfrm>
          <a:off x="1370967" y="2574767"/>
          <a:ext cx="10449039" cy="452266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2903558"/>
                <a:gridCol w="2343404"/>
                <a:gridCol w="5202076"/>
              </a:tblGrid>
              <a:tr h="518879">
                <a:tc>
                  <a:txBody>
                    <a:bodyPr/>
                    <a:lstStyle/>
                    <a:p>
                      <a:pPr lvl="0" algn="l" defTabSz="914400">
                        <a:defRPr b="0">
                          <a:solidFill>
                            <a:srgbClr val="000000"/>
                          </a:solidFill>
                        </a:defRPr>
                      </a:pPr>
                      <a:r>
                        <a:rPr b="1" sz="1700">
                          <a:solidFill>
                            <a:srgbClr val="FFFFFF"/>
                          </a:solidFill>
                          <a:sym typeface="Helvetica"/>
                        </a:rPr>
                        <a:t>Category</a:t>
                      </a:r>
                    </a:p>
                  </a:txBody>
                  <a:tcPr marL="50800" marR="50800" marT="50800" marB="50800" anchor="ctr" anchorCtr="0" horzOverflow="overflow"/>
                </a:tc>
                <a:tc>
                  <a:txBody>
                    <a:bodyPr/>
                    <a:lstStyle/>
                    <a:p>
                      <a:pPr lvl="0" algn="l" defTabSz="914400">
                        <a:defRPr b="0">
                          <a:solidFill>
                            <a:srgbClr val="000000"/>
                          </a:solidFill>
                        </a:defRPr>
                      </a:pPr>
                      <a:r>
                        <a:rPr b="1" sz="1700">
                          <a:solidFill>
                            <a:srgbClr val="FFFFFF"/>
                          </a:solidFill>
                          <a:sym typeface="Helvetica"/>
                        </a:rPr>
                        <a:t>Pricing Option</a:t>
                      </a:r>
                    </a:p>
                  </a:txBody>
                  <a:tcPr marL="50800" marR="50800" marT="50800" marB="50800" anchor="ctr" anchorCtr="0" horzOverflow="overflow"/>
                </a:tc>
                <a:tc>
                  <a:txBody>
                    <a:bodyPr/>
                    <a:lstStyle/>
                    <a:p>
                      <a:pPr lvl="0" algn="l" defTabSz="914400">
                        <a:defRPr b="0">
                          <a:solidFill>
                            <a:srgbClr val="000000"/>
                          </a:solidFill>
                        </a:defRPr>
                      </a:pPr>
                      <a:r>
                        <a:rPr b="1" sz="1700">
                          <a:solidFill>
                            <a:srgbClr val="FFFFFF"/>
                          </a:solidFill>
                          <a:sym typeface="Helvetica"/>
                        </a:rPr>
                        <a:t>Description</a:t>
                      </a:r>
                    </a:p>
                  </a:txBody>
                  <a:tcPr marL="50800" marR="50800" marT="50800" marB="50800" anchor="ctr" anchorCtr="0" horzOverflow="overflow"/>
                </a:tc>
              </a:tr>
              <a:tr h="963678">
                <a:tc>
                  <a:txBody>
                    <a:bodyPr/>
                    <a:lstStyle/>
                    <a:p>
                      <a:pPr lvl="0" algn="l" defTabSz="914400">
                        <a:defRPr b="0">
                          <a:solidFill>
                            <a:srgbClr val="000000"/>
                          </a:solidFill>
                        </a:defRPr>
                      </a:pPr>
                      <a:r>
                        <a:rPr b="1" sz="1700">
                          <a:solidFill>
                            <a:srgbClr val="FFFFFF"/>
                          </a:solidFill>
                          <a:sym typeface="Helvetica"/>
                        </a:rPr>
                        <a:t>No Charge</a:t>
                      </a:r>
                    </a:p>
                  </a:txBody>
                  <a:tcPr marL="50800" marR="50800" marT="50800" marB="50800" anchor="t" anchorCtr="0" horzOverflow="overflow"/>
                </a:tc>
                <a:tc>
                  <a:txBody>
                    <a:bodyPr/>
                    <a:lstStyle/>
                    <a:p>
                      <a:pPr lvl="0" algn="l" defTabSz="914400"/>
                      <a:r>
                        <a:rPr sz="1600"/>
                        <a:t>No charge</a:t>
                      </a:r>
                    </a:p>
                  </a:txBody>
                  <a:tcPr marL="50800" marR="50800" marT="50800" marB="50800" anchor="t" anchorCtr="0" horzOverflow="overflow"/>
                </a:tc>
                <a:tc>
                  <a:txBody>
                    <a:bodyPr/>
                    <a:lstStyle/>
                    <a:p>
                      <a:pPr lvl="0" algn="l" defTabSz="914400"/>
                      <a:r>
                        <a:rPr sz="1600"/>
                        <a:t>Buyers are allowed to run an unlimited number of instances of your software, except as limited by Amazon EC2.</a:t>
                      </a:r>
                    </a:p>
                  </a:txBody>
                  <a:tcPr marL="50800" marR="50800" marT="50800" marB="50800" anchor="t" anchorCtr="0" horzOverflow="overflow"/>
                </a:tc>
              </a:tr>
              <a:tr h="1066455">
                <a:tc>
                  <a:txBody>
                    <a:bodyPr/>
                    <a:lstStyle/>
                    <a:p>
                      <a:pPr lvl="0" algn="l" defTabSz="914400">
                        <a:defRPr b="0">
                          <a:solidFill>
                            <a:srgbClr val="000000"/>
                          </a:solidFill>
                        </a:defRPr>
                      </a:pPr>
                      <a:r>
                        <a:rPr b="1" sz="1700">
                          <a:solidFill>
                            <a:srgbClr val="FFFFFF"/>
                          </a:solidFill>
                          <a:sym typeface="Helvetica"/>
                        </a:rPr>
                        <a:t>Bring Your Own License (BYOL)</a:t>
                      </a:r>
                    </a:p>
                  </a:txBody>
                  <a:tcPr marL="50800" marR="50800" marT="50800" marB="50800" anchor="t" anchorCtr="0" horzOverflow="overflow"/>
                </a:tc>
                <a:tc>
                  <a:txBody>
                    <a:bodyPr/>
                    <a:lstStyle/>
                    <a:p>
                      <a:pPr lvl="0" algn="l" defTabSz="914400"/>
                      <a:r>
                        <a:rPr sz="1600"/>
                        <a:t>BYOL</a:t>
                      </a:r>
                    </a:p>
                  </a:txBody>
                  <a:tcPr marL="50800" marR="50800" marT="50800" marB="50800" anchor="t" anchorCtr="0" horzOverflow="overflow"/>
                </a:tc>
                <a:tc>
                  <a:txBody>
                    <a:bodyPr/>
                    <a:lstStyle/>
                    <a:p>
                      <a:pPr lvl="0" algn="l" defTabSz="914400"/>
                      <a:r>
                        <a:rPr sz="1600"/>
                        <a:t>Buyers acknowledge that they already have the license required to use this software. Buyers do not incur software charges. *</a:t>
                      </a:r>
                    </a:p>
                  </a:txBody>
                  <a:tcPr marL="50800" marR="50800" marT="50800" marB="50800" anchor="t" anchorCtr="0" horzOverflow="overflow"/>
                </a:tc>
              </a:tr>
              <a:tr h="1973645">
                <a:tc>
                  <a:txBody>
                    <a:bodyPr/>
                    <a:lstStyle/>
                    <a:p>
                      <a:pPr lvl="0" algn="l" defTabSz="914400">
                        <a:defRPr b="0">
                          <a:solidFill>
                            <a:srgbClr val="000000"/>
                          </a:solidFill>
                        </a:defRPr>
                      </a:pPr>
                      <a:r>
                        <a:rPr b="1" sz="1700">
                          <a:solidFill>
                            <a:srgbClr val="FFFFFF"/>
                          </a:solidFill>
                          <a:sym typeface="Helvetica"/>
                        </a:rPr>
                        <a:t>Fee-based</a:t>
                      </a:r>
                    </a:p>
                  </a:txBody>
                  <a:tcPr marL="50800" marR="50800" marT="50800" marB="50800" anchor="t" anchorCtr="0" horzOverflow="overflow"/>
                </a:tc>
                <a:tc>
                  <a:txBody>
                    <a:bodyPr/>
                    <a:lstStyle/>
                    <a:p>
                      <a:pPr lvl="0" algn="l" defTabSz="914400"/>
                      <a:r>
                        <a:rPr sz="1600"/>
                        <a:t>Choose from among fee-based options</a:t>
                      </a:r>
                    </a:p>
                  </a:txBody>
                  <a:tcPr marL="50800" marR="50800" marT="50800" marB="50800" anchor="t" anchorCtr="0" horzOverflow="overflow"/>
                </a:tc>
                <a:tc>
                  <a:txBody>
                    <a:bodyPr/>
                    <a:lstStyle/>
                    <a:p>
                      <a:pPr lvl="0" algn="l" defTabSz="914400"/>
                      <a:r>
                        <a:rPr sz="1600"/>
                        <a:t>Options:
Buyers pay a monthly usage fee.
Buyers pay an hourly usage fee.
Buyers pay an hourly rate plus monthly usage fee.
Note: The charges can vary by instance type **</a:t>
                      </a:r>
                    </a:p>
                  </a:txBody>
                  <a:tcPr marL="50800" marR="50800" marT="50800" marB="50800" anchor="t" anchorCtr="0" horzOverflow="overflow"/>
                </a:tc>
              </a:tr>
            </a:tbl>
          </a:graphicData>
        </a:graphic>
      </p:graphicFrame>
      <p:sp>
        <p:nvSpPr>
          <p:cNvPr id="62" name="Shape 62"/>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63" name="Shape 63"/>
          <p:cNvSpPr/>
          <p:nvPr/>
        </p:nvSpPr>
        <p:spPr>
          <a:xfrm>
            <a:off x="1348503" y="7555089"/>
            <a:ext cx="10262866" cy="1239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defTabSz="457200">
              <a:defRPr sz="1800"/>
            </a:pPr>
            <a:r>
              <a:rPr sz="1300">
                <a:latin typeface="Arial"/>
                <a:ea typeface="Arial"/>
                <a:cs typeface="Arial"/>
                <a:sym typeface="Arial"/>
              </a:rPr>
              <a:t>*If any customer already owns a license to deploy your software, they can use the license they own to deploy your software on AWS servers, as long as they certify that they have the required license to do so (BYOL). AWS Marketplace does not provide additional validation beyond what you have already built into your software.</a:t>
            </a:r>
            <a:endParaRPr sz="1300">
              <a:latin typeface="Arial"/>
              <a:ea typeface="Arial"/>
              <a:cs typeface="Arial"/>
              <a:sym typeface="Arial"/>
            </a:endParaRPr>
          </a:p>
          <a:p>
            <a:pPr lvl="0" algn="l" defTabSz="457200">
              <a:defRPr sz="1800"/>
            </a:pPr>
            <a:endParaRPr sz="1300">
              <a:latin typeface="Arial"/>
              <a:ea typeface="Arial"/>
              <a:cs typeface="Arial"/>
              <a:sym typeface="Arial"/>
            </a:endParaRPr>
          </a:p>
          <a:p>
            <a:pPr lvl="0" algn="l" defTabSz="457200">
              <a:defRPr sz="1800"/>
            </a:pPr>
            <a:r>
              <a:rPr sz="1300">
                <a:latin typeface="Arial"/>
                <a:ea typeface="Arial"/>
                <a:cs typeface="Arial"/>
                <a:sym typeface="Arial"/>
              </a:rPr>
              <a:t>**AWS Marketplace supports instance types available in Amazon EC2. For the most current list of EC2 instance types, see </a:t>
            </a:r>
            <a:r>
              <a:rPr sz="1300">
                <a:solidFill>
                  <a:srgbClr val="004499"/>
                </a:solidFill>
                <a:latin typeface="Arial"/>
                <a:ea typeface="Arial"/>
                <a:cs typeface="Arial"/>
                <a:sym typeface="Arial"/>
                <a:hlinkClick r:id="rId2" invalidUrl="" action="" tgtFrame="" tooltip="" history="1" highlightClick="0" endSnd="0"/>
              </a:rPr>
              <a:t>Instance Families and Types</a:t>
            </a:r>
            <a:r>
              <a:rPr sz="1300">
                <a:latin typeface="Arial"/>
                <a:ea typeface="Arial"/>
                <a:cs typeface="Arial"/>
                <a:sym typeface="Arial"/>
              </a:rPr>
              <a:t> in the Amazon EC2 documentation.</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xfrm>
            <a:off x="952500" y="584564"/>
            <a:ext cx="11099800" cy="1633908"/>
          </a:xfrm>
          <a:prstGeom prst="rect">
            <a:avLst/>
          </a:prstGeom>
        </p:spPr>
        <p:txBody>
          <a:bodyPr/>
          <a:lstStyle>
            <a:lvl1pPr>
              <a:defRPr sz="5000"/>
            </a:lvl1pPr>
          </a:lstStyle>
          <a:p>
            <a:pPr lvl="0">
              <a:defRPr sz="1800"/>
            </a:pPr>
            <a:r>
              <a:rPr sz="5000"/>
              <a:t>Creating an Amazon Machine Image</a:t>
            </a:r>
          </a:p>
        </p:txBody>
      </p:sp>
      <p:sp>
        <p:nvSpPr>
          <p:cNvPr id="66" name="Shape 66"/>
          <p:cNvSpPr/>
          <p:nvPr>
            <p:ph type="body" idx="1"/>
          </p:nvPr>
        </p:nvSpPr>
        <p:spPr>
          <a:xfrm>
            <a:off x="952500" y="2707047"/>
            <a:ext cx="4508451" cy="6092106"/>
          </a:xfrm>
          <a:prstGeom prst="rect">
            <a:avLst/>
          </a:prstGeom>
        </p:spPr>
        <p:txBody>
          <a:bodyPr/>
          <a:lstStyle/>
          <a:p>
            <a:pPr lvl="0" marL="373379" indent="-373379" defTabSz="490727">
              <a:spcBef>
                <a:spcPts val="3500"/>
              </a:spcBef>
              <a:defRPr sz="1800"/>
            </a:pPr>
            <a:r>
              <a:rPr sz="3024"/>
              <a:t>To create an AMI</a:t>
            </a:r>
            <a:endParaRPr sz="3024"/>
          </a:p>
          <a:p>
            <a:pPr lvl="1" marL="746759" indent="-373379" defTabSz="490727">
              <a:spcBef>
                <a:spcPts val="3500"/>
              </a:spcBef>
              <a:defRPr sz="1800"/>
            </a:pPr>
            <a:r>
              <a:rPr sz="2520"/>
              <a:t>Start from an instance that you've launched from an existing Amazon EBS-backed Linux AMI.</a:t>
            </a:r>
            <a:endParaRPr sz="2520"/>
          </a:p>
          <a:p>
            <a:pPr lvl="1" marL="746759" indent="-373379" defTabSz="490727">
              <a:spcBef>
                <a:spcPts val="3500"/>
              </a:spcBef>
              <a:defRPr sz="1800"/>
            </a:pPr>
            <a:r>
              <a:rPr sz="2520"/>
              <a:t>Customized the instance to suit your needs, create and register a new AMI.</a:t>
            </a:r>
            <a:endParaRPr sz="2520"/>
          </a:p>
          <a:p>
            <a:pPr lvl="1" marL="746759" indent="-373379" defTabSz="490727">
              <a:spcBef>
                <a:spcPts val="3500"/>
              </a:spcBef>
              <a:defRPr sz="1800"/>
            </a:pPr>
            <a:r>
              <a:rPr sz="2520"/>
              <a:t>Launch new instances with these customizations</a:t>
            </a:r>
          </a:p>
        </p:txBody>
      </p:sp>
      <p:sp>
        <p:nvSpPr>
          <p:cNvPr id="67" name="Shape 67"/>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pic>
        <p:nvPicPr>
          <p:cNvPr id="68" name="pasted-image-enhanced.jpeg"/>
          <p:cNvPicPr/>
          <p:nvPr/>
        </p:nvPicPr>
        <p:blipFill>
          <a:blip r:embed="rId2">
            <a:extLst/>
          </a:blip>
          <a:stretch>
            <a:fillRect/>
          </a:stretch>
        </p:blipFill>
        <p:spPr>
          <a:xfrm>
            <a:off x="6623833" y="2740069"/>
            <a:ext cx="5181459" cy="1564215"/>
          </a:xfrm>
          <a:prstGeom prst="rect">
            <a:avLst/>
          </a:prstGeom>
          <a:ln w="12700">
            <a:miter lim="400000"/>
          </a:ln>
        </p:spPr>
      </p:pic>
      <p:pic>
        <p:nvPicPr>
          <p:cNvPr id="69" name="pasted-image-enhanced.png"/>
          <p:cNvPicPr/>
          <p:nvPr/>
        </p:nvPicPr>
        <p:blipFill>
          <a:blip r:embed="rId3">
            <a:extLst/>
          </a:blip>
          <a:stretch>
            <a:fillRect/>
          </a:stretch>
        </p:blipFill>
        <p:spPr>
          <a:xfrm>
            <a:off x="6380280" y="4825882"/>
            <a:ext cx="5974161" cy="4112474"/>
          </a:xfrm>
          <a:prstGeom prst="rect">
            <a:avLst/>
          </a:prstGeom>
          <a:ln w="25400">
            <a:miter lim="400000"/>
          </a:ln>
          <a:effectLst>
            <a:outerShdw sx="100000" sy="100000" kx="0" ky="0" algn="b" rotWithShape="0" blurRad="254000" dist="127000" dir="5400000">
              <a:srgbClr val="000000">
                <a:alpha val="70000"/>
              </a:srgbClr>
            </a:outerShdw>
          </a:effectLst>
        </p:spPr>
      </p:pic>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lvl1pPr>
              <a:defRPr sz="6000"/>
            </a:lvl1pPr>
          </a:lstStyle>
          <a:p>
            <a:pPr lvl="0">
              <a:defRPr sz="1800"/>
            </a:pPr>
            <a:r>
              <a:rPr sz="6000"/>
              <a:t>Lab: Create Your EC2 AMI</a:t>
            </a:r>
          </a:p>
        </p:txBody>
      </p:sp>
      <p:sp>
        <p:nvSpPr>
          <p:cNvPr id="72" name="Shape 72"/>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73" name="Shape 73"/>
          <p:cNvSpPr/>
          <p:nvPr>
            <p:ph type="body" idx="1"/>
          </p:nvPr>
        </p:nvSpPr>
        <p:spPr>
          <a:xfrm>
            <a:off x="952500" y="2578033"/>
            <a:ext cx="11099800" cy="6350134"/>
          </a:xfrm>
          <a:prstGeom prst="rect">
            <a:avLst/>
          </a:prstGeom>
        </p:spPr>
        <p:txBody>
          <a:bodyPr/>
          <a:lstStyle/>
          <a:p>
            <a:pPr lvl="0" marL="320040" indent="-320040" defTabSz="420624">
              <a:spcBef>
                <a:spcPts val="3000"/>
              </a:spcBef>
              <a:defRPr sz="1800"/>
            </a:pPr>
            <a:r>
              <a:rPr sz="2592"/>
              <a:t>Overview</a:t>
            </a:r>
            <a:endParaRPr sz="2592"/>
          </a:p>
          <a:p>
            <a:pPr lvl="1" marL="640080" indent="-320040" defTabSz="420624">
              <a:spcBef>
                <a:spcPts val="2300"/>
              </a:spcBef>
              <a:defRPr sz="1800"/>
            </a:pPr>
            <a:r>
              <a:rPr sz="1872"/>
              <a:t>This guide introduces you to Amazon EC2 snapshot, register AMI and create Amazon EC2 instance from your AMI.</a:t>
            </a:r>
            <a:endParaRPr sz="1872"/>
          </a:p>
          <a:p>
            <a:pPr lvl="1" marL="640080" indent="-320040" defTabSz="420624">
              <a:spcBef>
                <a:spcPts val="2300"/>
              </a:spcBef>
              <a:defRPr sz="1800"/>
            </a:pPr>
            <a:r>
              <a:rPr sz="1872"/>
              <a:t>4 labs. </a:t>
            </a:r>
            <a:endParaRPr sz="1872"/>
          </a:p>
          <a:p>
            <a:pPr lvl="0" marL="320040" indent="-320040" defTabSz="420624">
              <a:spcBef>
                <a:spcPts val="3000"/>
              </a:spcBef>
              <a:defRPr sz="1800"/>
            </a:pPr>
            <a:r>
              <a:rPr sz="2592"/>
              <a:t>Topic Covered</a:t>
            </a:r>
            <a:endParaRPr sz="2592"/>
          </a:p>
          <a:p>
            <a:pPr lvl="1" marL="704088" indent="-384048" defTabSz="420624">
              <a:spcBef>
                <a:spcPts val="2300"/>
              </a:spcBef>
              <a:defRPr sz="1800"/>
            </a:pPr>
            <a:r>
              <a:rPr sz="1872"/>
              <a:t>Install Node.js and Node-RED on Ubuntu Server</a:t>
            </a:r>
            <a:endParaRPr sz="1872"/>
          </a:p>
          <a:p>
            <a:pPr lvl="1" marL="704088" indent="-384048" defTabSz="420624">
              <a:spcBef>
                <a:spcPts val="2300"/>
              </a:spcBef>
              <a:defRPr sz="1800"/>
            </a:pPr>
            <a:r>
              <a:rPr sz="1872"/>
              <a:t>Create Node-RED flow and save POST message from client to MongoDB.</a:t>
            </a:r>
            <a:endParaRPr sz="1872"/>
          </a:p>
          <a:p>
            <a:pPr lvl="1" marL="704088" indent="-384048" defTabSz="420624">
              <a:spcBef>
                <a:spcPts val="2300"/>
              </a:spcBef>
              <a:defRPr sz="1800"/>
            </a:pPr>
            <a:r>
              <a:rPr sz="1872"/>
              <a:t>Create EC2 snapshot.</a:t>
            </a:r>
            <a:endParaRPr sz="1872"/>
          </a:p>
          <a:p>
            <a:pPr lvl="1" marL="704088" indent="-384048" defTabSz="420624">
              <a:spcBef>
                <a:spcPts val="2300"/>
              </a:spcBef>
              <a:defRPr sz="1800"/>
            </a:pPr>
            <a:r>
              <a:rPr sz="1872"/>
              <a:t>Create EC2 instance from your AMI.</a:t>
            </a:r>
            <a:endParaRPr sz="1872"/>
          </a:p>
          <a:p>
            <a:pPr lvl="0" marL="384048" indent="-384048" defTabSz="420624">
              <a:spcBef>
                <a:spcPts val="2300"/>
              </a:spcBef>
              <a:defRPr sz="1800"/>
            </a:pPr>
            <a:r>
              <a:rPr sz="2592"/>
              <a:t>Note:</a:t>
            </a:r>
            <a:endParaRPr sz="2592"/>
          </a:p>
          <a:p>
            <a:pPr lvl="1" marL="704088" indent="-384048" defTabSz="420624">
              <a:spcBef>
                <a:spcPts val="2300"/>
              </a:spcBef>
              <a:defRPr sz="1800"/>
            </a:pPr>
            <a:r>
              <a:rPr sz="1872"/>
              <a:t>Do not delete your AMI. It will be used again in the Auto Scaling lab.</a:t>
            </a: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title"/>
          </p:nvPr>
        </p:nvSpPr>
        <p:spPr>
          <a:prstGeom prst="rect">
            <a:avLst/>
          </a:prstGeom>
        </p:spPr>
        <p:txBody>
          <a:bodyPr/>
          <a:lstStyle>
            <a:lvl1pPr>
              <a:defRPr sz="5500"/>
            </a:lvl1pPr>
          </a:lstStyle>
          <a:p>
            <a:pPr lvl="0">
              <a:defRPr sz="1800"/>
            </a:pPr>
            <a:r>
              <a:rPr sz="5500"/>
              <a:t>Lab 1-4: Install Pre-requisites</a:t>
            </a:r>
          </a:p>
        </p:txBody>
      </p:sp>
      <p:sp>
        <p:nvSpPr>
          <p:cNvPr id="76" name="Shape 76"/>
          <p:cNvSpPr/>
          <p:nvPr>
            <p:ph type="body" idx="1"/>
          </p:nvPr>
        </p:nvSpPr>
        <p:spPr>
          <a:xfrm>
            <a:off x="952500" y="2590766"/>
            <a:ext cx="11099800" cy="5446427"/>
          </a:xfrm>
          <a:prstGeom prst="rect">
            <a:avLst/>
          </a:prstGeom>
        </p:spPr>
        <p:txBody>
          <a:bodyPr/>
          <a:lstStyle/>
          <a:p>
            <a:pPr lvl="0" marL="419100" indent="-419100" defTabSz="385572">
              <a:spcBef>
                <a:spcPts val="2700"/>
              </a:spcBef>
              <a:buSzPct val="100000"/>
              <a:buAutoNum type="arabicPeriod" startAt="1"/>
              <a:defRPr sz="1800"/>
            </a:pPr>
            <a:r>
              <a:rPr sz="2376"/>
              <a:t>Remote to EC2 instance with PuTTY or SSH client.</a:t>
            </a:r>
            <a:endParaRPr sz="2376"/>
          </a:p>
          <a:p>
            <a:pPr lvl="0" marL="419100" indent="-419100" defTabSz="385572">
              <a:spcBef>
                <a:spcPts val="2700"/>
              </a:spcBef>
              <a:buSzPct val="100000"/>
              <a:buAutoNum type="arabicPeriod" startAt="1"/>
              <a:defRPr sz="1800"/>
            </a:pPr>
            <a:r>
              <a:rPr sz="2376"/>
              <a:t>Update OS</a:t>
            </a:r>
            <a:br>
              <a:rPr sz="2376"/>
            </a:br>
            <a:br>
              <a:rPr sz="2376"/>
            </a:br>
            <a:endParaRPr sz="2376"/>
          </a:p>
          <a:p>
            <a:pPr lvl="0" marL="419100" indent="-419100" defTabSz="385572">
              <a:spcBef>
                <a:spcPts val="2700"/>
              </a:spcBef>
              <a:buSzPct val="100000"/>
              <a:buAutoNum type="arabicPeriod" startAt="1"/>
              <a:defRPr sz="1800"/>
            </a:pPr>
            <a:r>
              <a:rPr sz="2376"/>
              <a:t>Install Node.js, Git</a:t>
            </a:r>
            <a:br>
              <a:rPr sz="2376"/>
            </a:br>
            <a:br>
              <a:rPr sz="2376"/>
            </a:br>
            <a:br>
              <a:rPr sz="2376"/>
            </a:br>
            <a:br>
              <a:rPr sz="2376"/>
            </a:br>
            <a:br>
              <a:rPr sz="2376"/>
            </a:br>
            <a:br>
              <a:rPr sz="2376"/>
            </a:br>
            <a:endParaRPr sz="2376"/>
          </a:p>
          <a:p>
            <a:pPr lvl="0" marL="419100" indent="-419100" defTabSz="385572">
              <a:spcBef>
                <a:spcPts val="2700"/>
              </a:spcBef>
              <a:buSzPct val="100000"/>
              <a:buAutoNum type="arabicPeriod" startAt="1"/>
              <a:defRPr sz="1800"/>
            </a:pPr>
            <a:r>
              <a:rPr sz="2376"/>
              <a:t>Test Node.js</a:t>
            </a:r>
          </a:p>
        </p:txBody>
      </p:sp>
      <p:sp>
        <p:nvSpPr>
          <p:cNvPr id="77" name="Shape 77"/>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pPr lvl="0"/>
            <a:fld id="{86CB4B4D-7CA3-9044-876B-883B54F8677D}" type="slidenum"/>
          </a:p>
        </p:txBody>
      </p:sp>
      <p:sp>
        <p:nvSpPr>
          <p:cNvPr id="78" name="Shape 78"/>
          <p:cNvSpPr/>
          <p:nvPr/>
        </p:nvSpPr>
        <p:spPr>
          <a:xfrm>
            <a:off x="1835964" y="3862673"/>
            <a:ext cx="298156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lgn="l">
              <a:spcBef>
                <a:spcPts val="1000"/>
              </a:spcBef>
              <a:defRPr sz="1800"/>
            </a:pPr>
            <a:r>
              <a:rPr sz="1500">
                <a:latin typeface="Menlo"/>
                <a:ea typeface="Menlo"/>
                <a:cs typeface="Menlo"/>
                <a:sym typeface="Menlo"/>
              </a:rPr>
              <a:t>&gt; sudo apt-get update</a:t>
            </a:r>
            <a:endParaRPr sz="1500">
              <a:latin typeface="Menlo"/>
              <a:ea typeface="Menlo"/>
              <a:cs typeface="Menlo"/>
              <a:sym typeface="Menlo"/>
            </a:endParaRPr>
          </a:p>
          <a:p>
            <a:pPr lvl="0" algn="l">
              <a:spcBef>
                <a:spcPts val="1000"/>
              </a:spcBef>
              <a:defRPr sz="1800"/>
            </a:pPr>
            <a:r>
              <a:rPr sz="1500">
                <a:latin typeface="Menlo"/>
                <a:ea typeface="Menlo"/>
                <a:cs typeface="Menlo"/>
                <a:sym typeface="Menlo"/>
              </a:rPr>
              <a:t>&gt; sudo apt-get upgrade -y</a:t>
            </a:r>
          </a:p>
        </p:txBody>
      </p:sp>
      <p:sp>
        <p:nvSpPr>
          <p:cNvPr id="79" name="Shape 79"/>
          <p:cNvSpPr/>
          <p:nvPr/>
        </p:nvSpPr>
        <p:spPr>
          <a:xfrm>
            <a:off x="1899630" y="5436611"/>
            <a:ext cx="9977699" cy="1905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0" algn="l">
              <a:spcBef>
                <a:spcPts val="1300"/>
              </a:spcBef>
              <a:defRPr sz="1800"/>
            </a:pPr>
            <a:r>
              <a:rPr sz="1500">
                <a:latin typeface="Menlo"/>
                <a:ea typeface="Menlo"/>
                <a:cs typeface="Menlo"/>
                <a:sym typeface="Menlo"/>
              </a:rPr>
              <a:t>&gt; sudo apt-get install software-properties-common python-software-properties git -y  </a:t>
            </a:r>
            <a:endParaRPr sz="1500">
              <a:latin typeface="Menlo"/>
              <a:ea typeface="Menlo"/>
              <a:cs typeface="Menlo"/>
              <a:sym typeface="Menlo"/>
            </a:endParaRPr>
          </a:p>
          <a:p>
            <a:pPr lvl="0" algn="l">
              <a:spcBef>
                <a:spcPts val="1300"/>
              </a:spcBef>
              <a:defRPr sz="1800"/>
            </a:pPr>
            <a:r>
              <a:rPr sz="1500">
                <a:latin typeface="Menlo"/>
                <a:ea typeface="Menlo"/>
                <a:cs typeface="Menlo"/>
                <a:sym typeface="Menlo"/>
              </a:rPr>
              <a:t>&gt; sudo add-apt-repository ppa:chris-lea/node.js   </a:t>
            </a:r>
            <a:endParaRPr sz="1500">
              <a:latin typeface="Menlo"/>
              <a:ea typeface="Menlo"/>
              <a:cs typeface="Menlo"/>
              <a:sym typeface="Menlo"/>
            </a:endParaRPr>
          </a:p>
          <a:p>
            <a:pPr lvl="0" algn="l">
              <a:spcBef>
                <a:spcPts val="1300"/>
              </a:spcBef>
              <a:defRPr sz="1800"/>
            </a:pPr>
            <a:r>
              <a:rPr sz="1500">
                <a:latin typeface="Menlo"/>
                <a:ea typeface="Menlo"/>
                <a:cs typeface="Menlo"/>
                <a:sym typeface="Menlo"/>
              </a:rPr>
              <a:t>&gt; sudo apt-get update  </a:t>
            </a:r>
            <a:endParaRPr sz="1500">
              <a:latin typeface="Menlo"/>
              <a:ea typeface="Menlo"/>
              <a:cs typeface="Menlo"/>
              <a:sym typeface="Menlo"/>
            </a:endParaRPr>
          </a:p>
          <a:p>
            <a:pPr lvl="0" algn="l">
              <a:spcBef>
                <a:spcPts val="1300"/>
              </a:spcBef>
              <a:defRPr sz="1800"/>
            </a:pPr>
            <a:r>
              <a:rPr sz="1500">
                <a:latin typeface="Menlo"/>
                <a:ea typeface="Menlo"/>
                <a:cs typeface="Menlo"/>
                <a:sym typeface="Menlo"/>
              </a:rPr>
              <a:t>&gt; sudo apt-get install nodejs -y</a:t>
            </a:r>
            <a:endParaRPr sz="1500">
              <a:latin typeface="Menlo"/>
              <a:ea typeface="Menlo"/>
              <a:cs typeface="Menlo"/>
              <a:sym typeface="Menlo"/>
            </a:endParaRPr>
          </a:p>
          <a:p>
            <a:pPr lvl="0" algn="l">
              <a:spcBef>
                <a:spcPts val="1300"/>
              </a:spcBef>
              <a:defRPr sz="1800"/>
            </a:pPr>
            <a:r>
              <a:rPr sz="1500">
                <a:latin typeface="Menlo"/>
                <a:ea typeface="Menlo"/>
                <a:cs typeface="Menlo"/>
                <a:sym typeface="Menlo"/>
              </a:rPr>
              <a:t>&gt; sudo apt-get autoremove</a:t>
            </a:r>
          </a:p>
        </p:txBody>
      </p:sp>
      <p:sp>
        <p:nvSpPr>
          <p:cNvPr id="80" name="Shape 80"/>
          <p:cNvSpPr/>
          <p:nvPr/>
        </p:nvSpPr>
        <p:spPr>
          <a:xfrm>
            <a:off x="1886897" y="8153549"/>
            <a:ext cx="1865809"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spcBef>
                <a:spcPts val="1000"/>
              </a:spcBef>
              <a:defRPr sz="1800"/>
            </a:pPr>
            <a:r>
              <a:rPr sz="1500">
                <a:latin typeface="Menlo"/>
                <a:ea typeface="Menlo"/>
                <a:cs typeface="Menlo"/>
                <a:sym typeface="Menlo"/>
              </a:rPr>
              <a:t>&gt; node -v</a:t>
            </a:r>
            <a:endParaRPr sz="1500">
              <a:latin typeface="Menlo"/>
              <a:ea typeface="Menlo"/>
              <a:cs typeface="Menlo"/>
              <a:sym typeface="Menlo"/>
            </a:endParaRPr>
          </a:p>
          <a:p>
            <a:pPr lvl="0" algn="l">
              <a:spcBef>
                <a:spcPts val="1000"/>
              </a:spcBef>
              <a:defRPr sz="1800"/>
            </a:pPr>
            <a:r>
              <a:rPr sz="1500">
                <a:latin typeface="Menlo"/>
                <a:ea typeface="Menlo"/>
                <a:cs typeface="Menlo"/>
                <a:sym typeface="Menlo"/>
              </a:rPr>
              <a:t>&gt; npm -v</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