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hape 36"/>
          <p:cNvSpPr/>
          <p:nvPr>
            <p:ph type="sldImg"/>
          </p:nvPr>
        </p:nvSpPr>
        <p:spPr>
          <a:xfrm>
            <a:off x="1143000" y="685800"/>
            <a:ext cx="4572000" cy="3429000"/>
          </a:xfrm>
          <a:prstGeom prst="rect">
            <a:avLst/>
          </a:prstGeom>
        </p:spPr>
        <p:txBody>
          <a:bodyPr/>
          <a:lstStyle/>
          <a:p>
            <a:pPr lvl="0"/>
          </a:p>
        </p:txBody>
      </p:sp>
      <p:sp>
        <p:nvSpPr>
          <p:cNvPr id="37" name="Shape 37"/>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p:spTree>
      <p:nvGrpSpPr>
        <p:cNvPr id="1" name=""/>
        <p:cNvGrpSpPr/>
        <p:nvPr/>
      </p:nvGrpSpPr>
      <p:grpSpPr>
        <a:xfrm>
          <a:off x="0" y="0"/>
          <a:ext cx="0" cy="0"/>
          <a:chOff x="0" y="0"/>
          <a:chExt cx="0" cy="0"/>
        </a:xfrm>
      </p:grpSpPr>
      <p:sp>
        <p:nvSpPr>
          <p:cNvPr id="7" name="Shape 7"/>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8" name="Shape 8"/>
          <p:cNvSpPr/>
          <p:nvPr>
            <p:ph type="body" idx="1"/>
          </p:nvPr>
        </p:nvSpPr>
        <p:spPr>
          <a:xfrm>
            <a:off x="1270000" y="5029200"/>
            <a:ext cx="10464800" cy="1130300"/>
          </a:xfrm>
          <a:prstGeom prst="rect">
            <a:avLst/>
          </a:prstGeom>
        </p:spPr>
        <p:txBody>
          <a:bodyPr/>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10" name="Shape 10"/>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11" name="Shape 11"/>
          <p:cNvSpPr/>
          <p:nvPr>
            <p:ph type="body" idx="1"/>
          </p:nvPr>
        </p:nvSpPr>
        <p:spPr>
          <a:xfrm>
            <a:off x="1270000" y="8191500"/>
            <a:ext cx="10464800" cy="1130300"/>
          </a:xfrm>
          <a:prstGeom prst="rect">
            <a:avLst/>
          </a:prstGeom>
        </p:spPr>
        <p:txBody>
          <a:bodyPr/>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13" name="Shape 13"/>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15" name="Shape 15"/>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6" name="Shape 16"/>
          <p:cNvSpPr/>
          <p:nvPr>
            <p:ph type="body" idx="1"/>
          </p:nvPr>
        </p:nvSpPr>
        <p:spPr>
          <a:xfrm>
            <a:off x="952500" y="4762500"/>
            <a:ext cx="5334000" cy="4102100"/>
          </a:xfrm>
          <a:prstGeom prst="rect">
            <a:avLst/>
          </a:prstGeom>
        </p:spPr>
        <p:txBody>
          <a:bodyPr/>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 Top">
    <p:spTree>
      <p:nvGrpSpPr>
        <p:cNvPr id="1" name=""/>
        <p:cNvGrpSpPr/>
        <p:nvPr/>
      </p:nvGrpSpPr>
      <p:grpSpPr>
        <a:xfrm>
          <a:off x="0" y="0"/>
          <a:ext cx="0" cy="0"/>
          <a:chOff x="0" y="0"/>
          <a:chExt cx="0" cy="0"/>
        </a:xfrm>
      </p:grpSpPr>
      <p:sp>
        <p:nvSpPr>
          <p:cNvPr id="18" name="Shape 18"/>
          <p:cNvSpPr/>
          <p:nvPr>
            <p:ph type="title"/>
          </p:nvPr>
        </p:nvSpPr>
        <p:spPr>
          <a:xfrm>
            <a:off x="952500" y="444500"/>
            <a:ext cx="11099800" cy="2159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20" name="Shape 20"/>
          <p:cNvSpPr/>
          <p:nvPr>
            <p:ph type="title"/>
          </p:nvPr>
        </p:nvSpPr>
        <p:spPr>
          <a:xfrm>
            <a:off x="952500" y="444500"/>
            <a:ext cx="11099800" cy="2159000"/>
          </a:xfrm>
          <a:prstGeom prst="rect">
            <a:avLst/>
          </a:prstGeom>
        </p:spPr>
        <p:txBody>
          <a:bodyPr/>
          <a:lstStyle/>
          <a:p>
            <a:pPr lvl="0">
              <a:defRPr sz="1800"/>
            </a:pPr>
            <a:r>
              <a:rPr sz="8000"/>
              <a:t>Title Text</a:t>
            </a:r>
          </a:p>
        </p:txBody>
      </p:sp>
      <p:sp>
        <p:nvSpPr>
          <p:cNvPr id="21" name="Shape 21"/>
          <p:cNvSpPr/>
          <p:nvPr>
            <p:ph type="body" idx="1"/>
          </p:nvPr>
        </p:nvSpPr>
        <p:spPr>
          <a:xfrm>
            <a:off x="952500" y="2603500"/>
            <a:ext cx="11099800" cy="6286500"/>
          </a:xfrm>
          <a:prstGeom prst="rect">
            <a:avLst/>
          </a:prstGeom>
        </p:spPr>
        <p:txBody>
          <a:bodyPr/>
          <a:lstStyle>
            <a:lvl1pPr marL="444500" indent="-444500">
              <a:buSzPct val="75000"/>
              <a:buChar char="•"/>
            </a:lvl1pPr>
            <a:lvl2pPr marL="889000" indent="-444500">
              <a:buSzPct val="75000"/>
              <a:buChar char="•"/>
              <a:defRPr sz="3000"/>
            </a:lvl2pPr>
            <a:lvl3pPr marL="1333500" indent="-444500">
              <a:buSzPct val="75000"/>
              <a:buChar char="•"/>
              <a:defRPr sz="2800"/>
            </a:lvl3pPr>
            <a:lvl4pPr marL="1778000" indent="-444500">
              <a:buSzPct val="75000"/>
              <a:buChar char="•"/>
              <a:defRPr sz="2400"/>
            </a:lvl4pPr>
            <a:lvl5pPr marL="2222500" indent="-444500">
              <a:buSzPct val="75000"/>
              <a:buChar char="•"/>
              <a:defRPr sz="2000"/>
            </a:lvl5pPr>
          </a:lstStyle>
          <a:p>
            <a:pPr lvl="0">
              <a:defRPr sz="1800"/>
            </a:pPr>
            <a:r>
              <a:rPr sz="3600"/>
              <a:t>Body Level One</a:t>
            </a:r>
            <a:endParaRPr sz="3600"/>
          </a:p>
          <a:p>
            <a:pPr lvl="1">
              <a:defRPr sz="1800"/>
            </a:pPr>
            <a:r>
              <a:rPr sz="3000"/>
              <a:t>Body Level Two</a:t>
            </a:r>
            <a:endParaRPr sz="3000"/>
          </a:p>
          <a:p>
            <a:pPr lvl="2">
              <a:defRPr sz="1800"/>
            </a:pPr>
            <a:r>
              <a:rPr sz="2800"/>
              <a:t>Body Level Three</a:t>
            </a:r>
            <a:endParaRPr sz="2800"/>
          </a:p>
          <a:p>
            <a:pPr lvl="3">
              <a:defRPr sz="1800"/>
            </a:pPr>
            <a:r>
              <a:rPr sz="2400"/>
              <a:t>Body Level Four</a:t>
            </a:r>
            <a:endParaRPr sz="2400"/>
          </a:p>
          <a:p>
            <a:pPr lvl="4">
              <a:defRPr sz="1800"/>
            </a:pPr>
            <a:r>
              <a:rPr sz="2000"/>
              <a:t>Body Level Five</a:t>
            </a:r>
          </a:p>
        </p:txBody>
      </p:sp>
      <p:sp>
        <p:nvSpPr>
          <p:cNvPr id="22" name="Shape 2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Lab Slide">
    <p:spTree>
      <p:nvGrpSpPr>
        <p:cNvPr id="1" name=""/>
        <p:cNvGrpSpPr/>
        <p:nvPr/>
      </p:nvGrpSpPr>
      <p:grpSpPr>
        <a:xfrm>
          <a:off x="0" y="0"/>
          <a:ext cx="0" cy="0"/>
          <a:chOff x="0" y="0"/>
          <a:chExt cx="0" cy="0"/>
        </a:xfrm>
      </p:grpSpPr>
      <p:sp>
        <p:nvSpPr>
          <p:cNvPr id="24" name="Shape 24"/>
          <p:cNvSpPr/>
          <p:nvPr>
            <p:ph type="title"/>
          </p:nvPr>
        </p:nvSpPr>
        <p:spPr>
          <a:prstGeom prst="rect">
            <a:avLst/>
          </a:prstGeom>
        </p:spPr>
        <p:txBody>
          <a:bodyPr/>
          <a:lstStyle/>
          <a:p>
            <a:pPr lvl="0">
              <a:defRPr sz="1800"/>
            </a:pPr>
            <a:r>
              <a:rPr sz="8000"/>
              <a:t>Title Text</a:t>
            </a:r>
          </a:p>
        </p:txBody>
      </p:sp>
      <p:sp>
        <p:nvSpPr>
          <p:cNvPr id="25" name="Shape 25"/>
          <p:cNvSpPr/>
          <p:nvPr>
            <p:ph type="body" idx="1"/>
          </p:nvPr>
        </p:nvSpPr>
        <p:spPr>
          <a:prstGeom prst="rect">
            <a:avLst/>
          </a:prstGeom>
        </p:spPr>
        <p:txBody>
          <a:bodyPr/>
          <a:lstStyle>
            <a:lvl2pPr marL="814916" indent="-370416">
              <a:buSzPct val="75000"/>
              <a:buChar char="•"/>
              <a:defRPr sz="3000"/>
            </a:lvl2pPr>
            <a:lvl3pPr marL="1234722" indent="-345722">
              <a:buSzPct val="75000"/>
              <a:buChar char="•"/>
              <a:defRPr sz="2600"/>
            </a:lvl3pPr>
            <a:lvl4pPr marL="1629833" indent="-296333">
              <a:buSzPct val="75000"/>
              <a:buChar char="•"/>
              <a:defRPr sz="2400"/>
            </a:lvl4pPr>
            <a:lvl5pPr marL="2024944" indent="-246944">
              <a:buSzPct val="75000"/>
              <a:buChar char="•"/>
              <a:defRPr sz="2000"/>
            </a:lvl5pPr>
          </a:lstStyle>
          <a:p>
            <a:pPr lvl="0">
              <a:defRPr sz="1800"/>
            </a:pPr>
            <a:r>
              <a:rPr sz="3600"/>
              <a:t>Body Level One</a:t>
            </a:r>
            <a:endParaRPr sz="3600"/>
          </a:p>
          <a:p>
            <a:pPr lvl="1">
              <a:defRPr sz="1800"/>
            </a:pPr>
            <a:r>
              <a:rPr sz="3000"/>
              <a:t>Body Level Two</a:t>
            </a:r>
            <a:endParaRPr sz="3000"/>
          </a:p>
          <a:p>
            <a:pPr lvl="2">
              <a:defRPr sz="1800"/>
            </a:pPr>
            <a:r>
              <a:rPr sz="2600"/>
              <a:t>Body Level Three</a:t>
            </a:r>
            <a:endParaRPr sz="2600"/>
          </a:p>
          <a:p>
            <a:pPr lvl="3">
              <a:defRPr sz="1800"/>
            </a:pPr>
            <a:r>
              <a:rPr sz="2400"/>
              <a:t>Body Level Four</a:t>
            </a:r>
            <a:endParaRPr sz="2400"/>
          </a:p>
          <a:p>
            <a:pPr lvl="4">
              <a:defRPr sz="1800"/>
            </a:pPr>
            <a:r>
              <a:rPr sz="2000"/>
              <a:t>Body Level Five</a:t>
            </a:r>
          </a:p>
        </p:txBody>
      </p:sp>
      <p:sp>
        <p:nvSpPr>
          <p:cNvPr id="26" name="Shape 2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28" name="Shape 28"/>
          <p:cNvSpPr/>
          <p:nvPr>
            <p:ph type="title"/>
          </p:nvPr>
        </p:nvSpPr>
        <p:spPr>
          <a:xfrm>
            <a:off x="952500" y="444500"/>
            <a:ext cx="11099800" cy="2159000"/>
          </a:xfrm>
          <a:prstGeom prst="rect">
            <a:avLst/>
          </a:prstGeom>
        </p:spPr>
        <p:txBody>
          <a:bodyPr/>
          <a:lstStyle/>
          <a:p>
            <a:pPr lvl="0">
              <a:defRPr sz="1800"/>
            </a:pPr>
            <a:r>
              <a:rPr sz="8000"/>
              <a:t>Title Text</a:t>
            </a:r>
          </a:p>
        </p:txBody>
      </p:sp>
      <p:sp>
        <p:nvSpPr>
          <p:cNvPr id="29" name="Shape 29"/>
          <p:cNvSpPr/>
          <p:nvPr>
            <p:ph type="body" idx="1"/>
          </p:nvPr>
        </p:nvSpPr>
        <p:spPr>
          <a:xfrm>
            <a:off x="952500" y="2603500"/>
            <a:ext cx="5334000" cy="6286500"/>
          </a:xfrm>
          <a:prstGeom prst="rect">
            <a:avLst/>
          </a:prstGeom>
        </p:spPr>
        <p:txBody>
          <a:bodyPr anchor="ctr"/>
          <a:lstStyle>
            <a:lvl1pPr marL="342900" indent="-342900">
              <a:spcBef>
                <a:spcPts val="3200"/>
              </a:spcBef>
              <a:buSzPct val="75000"/>
              <a:buChar char="•"/>
              <a:defRPr sz="2800"/>
            </a:lvl1pPr>
            <a:lvl2pPr marL="685800" indent="-342900">
              <a:spcBef>
                <a:spcPts val="3200"/>
              </a:spcBef>
              <a:buSzPct val="75000"/>
              <a:buChar char="•"/>
              <a:defRPr sz="2800"/>
            </a:lvl2pPr>
            <a:lvl3pPr marL="1028700" indent="-342900">
              <a:spcBef>
                <a:spcPts val="3200"/>
              </a:spcBef>
              <a:buSzPct val="75000"/>
              <a:buChar char="•"/>
              <a:defRPr sz="2800"/>
            </a:lvl3pPr>
            <a:lvl4pPr marL="1371600" indent="-342900">
              <a:spcBef>
                <a:spcPts val="3200"/>
              </a:spcBef>
              <a:buSzPct val="75000"/>
              <a:buChar char="•"/>
              <a:defRPr sz="2800"/>
            </a:lvl4pPr>
            <a:lvl5pPr marL="1714500" indent="-342900">
              <a:spcBef>
                <a:spcPts val="3200"/>
              </a:spcBef>
              <a:buSzPct val="75000"/>
              <a:buChar char="•"/>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31" name="Shape 31"/>
          <p:cNvSpPr/>
          <p:nvPr>
            <p:ph type="body" idx="1"/>
          </p:nvPr>
        </p:nvSpPr>
        <p:spPr>
          <a:xfrm>
            <a:off x="952500" y="1270000"/>
            <a:ext cx="11099800" cy="7213600"/>
          </a:xfrm>
          <a:prstGeom prst="rect">
            <a:avLst/>
          </a:prstGeom>
        </p:spPr>
        <p:txBody>
          <a:bodyPr anchor="ctr"/>
          <a:lstStyle>
            <a:lvl1pPr marL="444500" indent="-444500">
              <a:buSzPct val="75000"/>
              <a:buChar char="•"/>
            </a:lvl1pPr>
            <a:lvl2pPr marL="889000" indent="-444500">
              <a:buSzPct val="75000"/>
              <a:buChar char="•"/>
            </a:lvl2pPr>
            <a:lvl3pPr marL="1333500" indent="-444500">
              <a:buSzPct val="75000"/>
              <a:buChar char="•"/>
            </a:lvl3pPr>
            <a:lvl4pPr marL="1778000" indent="-444500">
              <a:buSzPct val="75000"/>
              <a:buChar char="•"/>
            </a:lvl4pPr>
            <a:lvl5pPr marL="2222500" indent="-444500">
              <a:buSzPct val="75000"/>
              <a:buChar char="•"/>
            </a:lvl5p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113024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1936697"/>
            <a:ext cx="11099800" cy="69533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2pPr marL="814916" indent="-370416">
              <a:buSzPct val="75000"/>
              <a:buChar char="•"/>
              <a:defRPr sz="3000"/>
            </a:lvl2pPr>
            <a:lvl3pPr marL="1234722" indent="-345722">
              <a:buSzPct val="75000"/>
              <a:buChar char="•"/>
              <a:defRPr sz="2600"/>
            </a:lvl3pPr>
            <a:lvl4pPr marL="1629833" indent="-296333">
              <a:buSzPct val="75000"/>
              <a:buChar char="•"/>
              <a:defRPr sz="2400"/>
            </a:lvl4pPr>
            <a:lvl5pPr marL="2024944" indent="-246944">
              <a:buSzPct val="75000"/>
              <a:buChar char="•"/>
              <a:defRPr sz="2000"/>
            </a:lvl5pPr>
          </a:lstStyle>
          <a:p>
            <a:pPr lvl="0">
              <a:defRPr sz="1800"/>
            </a:pPr>
            <a:r>
              <a:rPr sz="3600"/>
              <a:t>Body Level One</a:t>
            </a:r>
            <a:endParaRPr sz="3600"/>
          </a:p>
          <a:p>
            <a:pPr lvl="1">
              <a:defRPr sz="1800"/>
            </a:pPr>
            <a:r>
              <a:rPr sz="3000"/>
              <a:t>Body Level Two</a:t>
            </a:r>
            <a:endParaRPr sz="3000"/>
          </a:p>
          <a:p>
            <a:pPr lvl="2">
              <a:defRPr sz="1800"/>
            </a:pPr>
            <a:r>
              <a:rPr sz="2600"/>
              <a:t>Body Level Three</a:t>
            </a:r>
            <a:endParaRPr sz="2600"/>
          </a:p>
          <a:p>
            <a:pPr lvl="3">
              <a:defRPr sz="1800"/>
            </a:pPr>
            <a:r>
              <a:rPr sz="2400"/>
              <a:t>Body Level Four</a:t>
            </a:r>
            <a:endParaRPr sz="2400"/>
          </a:p>
          <a:p>
            <a:pPr lvl="4">
              <a:defRPr sz="1800"/>
            </a:pPr>
            <a:r>
              <a:rPr sz="2000"/>
              <a:t>Body Level Five</a:t>
            </a:r>
          </a:p>
        </p:txBody>
      </p:sp>
      <p:pic>
        <p:nvPicPr>
          <p:cNvPr id="4" name="Logo - G-ABLE-filtered.png"/>
          <p:cNvPicPr/>
          <p:nvPr/>
        </p:nvPicPr>
        <p:blipFill>
          <a:blip r:embed="rId2">
            <a:extLst/>
          </a:blip>
          <a:stretch>
            <a:fillRect/>
          </a:stretch>
        </p:blipFill>
        <p:spPr>
          <a:xfrm>
            <a:off x="11948708" y="9229129"/>
            <a:ext cx="831447" cy="299774"/>
          </a:xfrm>
          <a:prstGeom prst="rect">
            <a:avLst/>
          </a:prstGeom>
          <a:ln w="12700">
            <a:miter lim="400000"/>
          </a:ln>
        </p:spPr>
      </p:pic>
      <p:sp>
        <p:nvSpPr>
          <p:cNvPr id="5" name="Shape 5"/>
          <p:cNvSpPr/>
          <p:nvPr>
            <p:ph type="sldNum" sz="quarter" idx="2"/>
          </p:nvPr>
        </p:nvSpPr>
        <p:spPr>
          <a:xfrm>
            <a:off x="6311798" y="9251950"/>
            <a:ext cx="368504" cy="381000"/>
          </a:xfrm>
          <a:prstGeom prst="rect">
            <a:avLst/>
          </a:prstGeom>
          <a:ln w="12700">
            <a:miter lim="400000"/>
          </a:ln>
        </p:spPr>
        <p:txBody>
          <a:bodyPr wrap="none" lIns="0" tIns="0" rIns="0" bIns="0">
            <a:spAutoFit/>
          </a:bodyPr>
          <a:lstStyle>
            <a:lvl1pPr>
              <a:defRPr sz="1800"/>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635000" indent="-635000" defTabSz="584200">
        <a:spcBef>
          <a:spcPts val="4200"/>
        </a:spcBef>
        <a:buSzPct val="100000"/>
        <a:buAutoNum type="arabicPeriod" startAt="1"/>
        <a:defRPr sz="3600">
          <a:latin typeface="+mn-lt"/>
          <a:ea typeface="+mn-ea"/>
          <a:cs typeface="+mn-cs"/>
          <a:sym typeface="Helvetica Light"/>
        </a:defRPr>
      </a:lvl1pPr>
      <a:lvl2pPr marL="1270000" indent="-635000" defTabSz="584200">
        <a:spcBef>
          <a:spcPts val="4200"/>
        </a:spcBef>
        <a:buSzPct val="100000"/>
        <a:buAutoNum type="arabicPeriod" startAt="1"/>
        <a:defRPr sz="3600">
          <a:latin typeface="+mn-lt"/>
          <a:ea typeface="+mn-ea"/>
          <a:cs typeface="+mn-cs"/>
          <a:sym typeface="Helvetica Light"/>
        </a:defRPr>
      </a:lvl2pPr>
      <a:lvl3pPr marL="1905000" indent="-635000" defTabSz="584200">
        <a:spcBef>
          <a:spcPts val="4200"/>
        </a:spcBef>
        <a:buSzPct val="100000"/>
        <a:buAutoNum type="arabicPeriod" startAt="1"/>
        <a:defRPr sz="3600">
          <a:latin typeface="+mn-lt"/>
          <a:ea typeface="+mn-ea"/>
          <a:cs typeface="+mn-cs"/>
          <a:sym typeface="Helvetica Light"/>
        </a:defRPr>
      </a:lvl3pPr>
      <a:lvl4pPr marL="2540000" indent="-635000" defTabSz="584200">
        <a:spcBef>
          <a:spcPts val="4200"/>
        </a:spcBef>
        <a:buSzPct val="100000"/>
        <a:buAutoNum type="arabicPeriod" startAt="1"/>
        <a:defRPr sz="3600">
          <a:latin typeface="+mn-lt"/>
          <a:ea typeface="+mn-ea"/>
          <a:cs typeface="+mn-cs"/>
          <a:sym typeface="Helvetica Light"/>
        </a:defRPr>
      </a:lvl4pPr>
      <a:lvl5pPr marL="3175000" indent="-635000" defTabSz="584200">
        <a:spcBef>
          <a:spcPts val="4200"/>
        </a:spcBef>
        <a:buSzPct val="100000"/>
        <a:buAutoNum type="arabicPeriod" startAt="1"/>
        <a:defRPr sz="3600">
          <a:latin typeface="+mn-lt"/>
          <a:ea typeface="+mn-ea"/>
          <a:cs typeface="+mn-cs"/>
          <a:sym typeface="Helvetica Light"/>
        </a:defRPr>
      </a:lvl5pPr>
      <a:lvl6pPr marL="3810000" indent="-635000" defTabSz="584200">
        <a:spcBef>
          <a:spcPts val="4200"/>
        </a:spcBef>
        <a:buSzPct val="100000"/>
        <a:buAutoNum type="arabicPeriod" startAt="1"/>
        <a:defRPr sz="3600">
          <a:latin typeface="+mn-lt"/>
          <a:ea typeface="+mn-ea"/>
          <a:cs typeface="+mn-cs"/>
          <a:sym typeface="Helvetica Light"/>
        </a:defRPr>
      </a:lvl6pPr>
      <a:lvl7pPr marL="4445000" indent="-635000" defTabSz="584200">
        <a:spcBef>
          <a:spcPts val="4200"/>
        </a:spcBef>
        <a:buSzPct val="100000"/>
        <a:buAutoNum type="arabicPeriod" startAt="1"/>
        <a:defRPr sz="3600">
          <a:latin typeface="+mn-lt"/>
          <a:ea typeface="+mn-ea"/>
          <a:cs typeface="+mn-cs"/>
          <a:sym typeface="Helvetica Light"/>
        </a:defRPr>
      </a:lvl7pPr>
      <a:lvl8pPr marL="5080000" indent="-635000" defTabSz="584200">
        <a:spcBef>
          <a:spcPts val="4200"/>
        </a:spcBef>
        <a:buSzPct val="100000"/>
        <a:buAutoNum type="arabicPeriod" startAt="1"/>
        <a:defRPr sz="3600">
          <a:latin typeface="+mn-lt"/>
          <a:ea typeface="+mn-ea"/>
          <a:cs typeface="+mn-cs"/>
          <a:sym typeface="Helvetica Light"/>
        </a:defRPr>
      </a:lvl8pPr>
      <a:lvl9pPr marL="5715000" indent="-635000" defTabSz="584200">
        <a:spcBef>
          <a:spcPts val="4200"/>
        </a:spcBef>
        <a:buSzPct val="100000"/>
        <a:buAutoNum type="arabicPeriod" startAt="1"/>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ws.amazon.com/elasticloadbalancing/" TargetMode="External"/><Relationship Id="rId3" Type="http://schemas.openxmlformats.org/officeDocument/2006/relationships/hyperlink" Target="http://aws.amazon.com/elasticloadbalancing/pricing/"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console.aws.amazon.com" TargetMode="External"/><Relationship Id="rId3" Type="http://schemas.openxmlformats.org/officeDocument/2006/relationships/image" Target="../media/image1.jpeg"/><Relationship Id="rId4"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 name="Shape 39"/>
          <p:cNvSpPr/>
          <p:nvPr>
            <p:ph type="title"/>
          </p:nvPr>
        </p:nvSpPr>
        <p:spPr>
          <a:xfrm>
            <a:off x="1270000" y="2260600"/>
            <a:ext cx="10464800" cy="3302000"/>
          </a:xfrm>
          <a:prstGeom prst="rect">
            <a:avLst/>
          </a:prstGeom>
        </p:spPr>
        <p:txBody>
          <a:bodyPr/>
          <a:lstStyle/>
          <a:p>
            <a:pPr lvl="0">
              <a:defRPr sz="1800"/>
            </a:pPr>
            <a:r>
              <a:rPr sz="6800"/>
              <a:t>Amazon Web Services </a:t>
            </a:r>
            <a:endParaRPr sz="6800"/>
          </a:p>
          <a:p>
            <a:pPr lvl="0">
              <a:defRPr sz="1800"/>
            </a:pPr>
            <a:r>
              <a:rPr sz="6800"/>
              <a:t>workshop</a:t>
            </a:r>
            <a:endParaRPr sz="5500"/>
          </a:p>
          <a:p>
            <a:pPr lvl="0">
              <a:defRPr sz="1800"/>
            </a:pPr>
            <a:r>
              <a:rPr sz="1500"/>
              <a:t> </a:t>
            </a:r>
            <a:br>
              <a:rPr sz="1500"/>
            </a:br>
            <a:r>
              <a:rPr sz="2800">
                <a:solidFill>
                  <a:srgbClr val="53585F"/>
                </a:solidFill>
              </a:rPr>
              <a:t>for System Engineer</a:t>
            </a:r>
          </a:p>
        </p:txBody>
      </p:sp>
      <p:sp>
        <p:nvSpPr>
          <p:cNvPr id="40" name="Shape 40"/>
          <p:cNvSpPr/>
          <p:nvPr>
            <p:ph type="body" idx="1"/>
          </p:nvPr>
        </p:nvSpPr>
        <p:spPr>
          <a:xfrm>
            <a:off x="1270000" y="6463880"/>
            <a:ext cx="10464800" cy="1130301"/>
          </a:xfrm>
          <a:prstGeom prst="rect">
            <a:avLst/>
          </a:prstGeom>
        </p:spPr>
        <p:txBody>
          <a:bodyPr/>
          <a:lstStyle/>
          <a:p>
            <a:pPr lvl="0">
              <a:defRPr sz="1800"/>
            </a:pPr>
            <a:r>
              <a:rPr sz="3200"/>
              <a:t>Using Amazon Elastic Load Balancing (ELB)</a:t>
            </a:r>
          </a:p>
        </p:txBody>
      </p:sp>
      <p:pic>
        <p:nvPicPr>
          <p:cNvPr id="41" name="Logo - G-ABLE.png"/>
          <p:cNvPicPr/>
          <p:nvPr/>
        </p:nvPicPr>
        <p:blipFill>
          <a:blip r:embed="rId2">
            <a:extLst/>
          </a:blip>
          <a:stretch>
            <a:fillRect/>
          </a:stretch>
        </p:blipFill>
        <p:spPr>
          <a:xfrm>
            <a:off x="10787260" y="366861"/>
            <a:ext cx="1866901" cy="673101"/>
          </a:xfrm>
          <a:prstGeom prst="rect">
            <a:avLst/>
          </a:prstGeom>
          <a:ln w="12700">
            <a:miter lim="400000"/>
          </a:ln>
        </p:spPr>
      </p:pic>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 name="Shape 84"/>
          <p:cNvSpPr/>
          <p:nvPr>
            <p:ph type="title"/>
          </p:nvPr>
        </p:nvSpPr>
        <p:spPr>
          <a:prstGeom prst="rect">
            <a:avLst/>
          </a:prstGeom>
        </p:spPr>
        <p:txBody>
          <a:bodyPr/>
          <a:lstStyle>
            <a:lvl1pPr>
              <a:defRPr sz="6600"/>
            </a:lvl1pPr>
          </a:lstStyle>
          <a:p>
            <a:pPr lvl="0">
              <a:defRPr sz="1800"/>
            </a:pPr>
            <a:r>
              <a:rPr sz="6600"/>
              <a:t>Lab 1-2: Create Amazon ELB</a:t>
            </a:r>
          </a:p>
        </p:txBody>
      </p:sp>
      <p:sp>
        <p:nvSpPr>
          <p:cNvPr id="85" name="Shape 85"/>
          <p:cNvSpPr/>
          <p:nvPr>
            <p:ph type="body" idx="1"/>
          </p:nvPr>
        </p:nvSpPr>
        <p:spPr>
          <a:prstGeom prst="rect">
            <a:avLst/>
          </a:prstGeom>
        </p:spPr>
        <p:txBody>
          <a:bodyPr/>
          <a:lstStyle/>
          <a:p>
            <a:pPr lvl="0" defTabSz="408940">
              <a:spcBef>
                <a:spcPts val="2900"/>
              </a:spcBef>
              <a:buSzPct val="100000"/>
              <a:buAutoNum type="arabicPeriod" startAt="1"/>
              <a:defRPr sz="1800"/>
            </a:pPr>
            <a:r>
              <a:rPr sz="2520"/>
              <a:t>Open AWS EC2 Management Console.</a:t>
            </a:r>
            <a:endParaRPr sz="2520"/>
          </a:p>
          <a:p>
            <a:pPr lvl="0" defTabSz="408940">
              <a:spcBef>
                <a:spcPts val="2900"/>
              </a:spcBef>
              <a:buSzPct val="100000"/>
              <a:buAutoNum type="arabicPeriod" startAt="1"/>
              <a:defRPr sz="1800"/>
            </a:pPr>
            <a:r>
              <a:rPr sz="2520"/>
              <a:t>Click </a:t>
            </a:r>
            <a:r>
              <a:rPr b="1" sz="2520">
                <a:latin typeface="Helvetica"/>
                <a:ea typeface="Helvetica"/>
                <a:cs typeface="Helvetica"/>
                <a:sym typeface="Helvetica"/>
              </a:rPr>
              <a:t>Create Load Balancer</a:t>
            </a:r>
            <a:r>
              <a:rPr sz="2520"/>
              <a:t> button.</a:t>
            </a:r>
            <a:endParaRPr sz="2520"/>
          </a:p>
          <a:p>
            <a:pPr lvl="0" defTabSz="408940">
              <a:spcBef>
                <a:spcPts val="2900"/>
              </a:spcBef>
              <a:buSzPct val="100000"/>
              <a:buAutoNum type="arabicPeriod" startAt="1"/>
              <a:defRPr sz="1800"/>
            </a:pPr>
            <a:r>
              <a:rPr sz="2520"/>
              <a:t>Step 1: For </a:t>
            </a:r>
            <a:r>
              <a:rPr b="1" sz="2520">
                <a:latin typeface="Helvetica"/>
                <a:ea typeface="Helvetica"/>
                <a:cs typeface="Helvetica"/>
                <a:sym typeface="Helvetica"/>
              </a:rPr>
              <a:t>Load Balancer name</a:t>
            </a:r>
            <a:r>
              <a:rPr sz="2520"/>
              <a:t>, enter </a:t>
            </a:r>
            <a:r>
              <a:rPr i="1" sz="2520"/>
              <a:t>&lt;yourname&gt;-load-balancer</a:t>
            </a:r>
            <a:r>
              <a:rPr sz="2520"/>
              <a:t>.</a:t>
            </a:r>
            <a:endParaRPr sz="2520"/>
          </a:p>
          <a:p>
            <a:pPr lvl="0" defTabSz="408940">
              <a:spcBef>
                <a:spcPts val="2900"/>
              </a:spcBef>
              <a:buSzPct val="100000"/>
              <a:buAutoNum type="arabicPeriod" startAt="1"/>
              <a:defRPr sz="1800"/>
            </a:pPr>
            <a:r>
              <a:rPr sz="2520"/>
              <a:t>Click </a:t>
            </a:r>
            <a:r>
              <a:rPr b="1" sz="2520">
                <a:latin typeface="Helvetica"/>
                <a:ea typeface="Helvetica"/>
                <a:cs typeface="Helvetica"/>
                <a:sym typeface="Helvetica"/>
              </a:rPr>
              <a:t>Add</a:t>
            </a:r>
            <a:r>
              <a:rPr sz="2520"/>
              <a:t> button at the bottom-left of the dialog, </a:t>
            </a:r>
            <a:endParaRPr sz="2520"/>
          </a:p>
          <a:p>
            <a:pPr lvl="1" marL="570441" indent="-259291" defTabSz="408940">
              <a:spcBef>
                <a:spcPts val="1500"/>
              </a:spcBef>
              <a:defRPr sz="1800"/>
            </a:pPr>
            <a:r>
              <a:rPr sz="2100"/>
              <a:t>change </a:t>
            </a:r>
            <a:r>
              <a:rPr b="1" sz="2100">
                <a:latin typeface="Helvetica"/>
                <a:ea typeface="Helvetica"/>
                <a:cs typeface="Helvetica"/>
                <a:sym typeface="Helvetica"/>
              </a:rPr>
              <a:t>Load Balancer Protocol</a:t>
            </a:r>
            <a:r>
              <a:rPr sz="2100"/>
              <a:t> to </a:t>
            </a:r>
            <a:r>
              <a:rPr b="1" sz="2100">
                <a:latin typeface="Helvetica"/>
                <a:ea typeface="Helvetica"/>
                <a:cs typeface="Helvetica"/>
                <a:sym typeface="Helvetica"/>
              </a:rPr>
              <a:t>TCP</a:t>
            </a:r>
            <a:endParaRPr b="1" sz="2100">
              <a:latin typeface="Helvetica"/>
              <a:ea typeface="Helvetica"/>
              <a:cs typeface="Helvetica"/>
              <a:sym typeface="Helvetica"/>
            </a:endParaRPr>
          </a:p>
          <a:p>
            <a:pPr lvl="1" marL="570441" indent="-259291" defTabSz="408940">
              <a:spcBef>
                <a:spcPts val="1500"/>
              </a:spcBef>
              <a:defRPr sz="1800"/>
            </a:pPr>
            <a:r>
              <a:rPr b="1" sz="2100">
                <a:latin typeface="Helvetica"/>
                <a:ea typeface="Helvetica"/>
                <a:cs typeface="Helvetica"/>
                <a:sym typeface="Helvetica"/>
              </a:rPr>
              <a:t>Load Balancer Port</a:t>
            </a:r>
            <a:r>
              <a:rPr sz="2100"/>
              <a:t> and </a:t>
            </a:r>
            <a:r>
              <a:rPr b="1" sz="2100">
                <a:latin typeface="Helvetica"/>
                <a:ea typeface="Helvetica"/>
                <a:cs typeface="Helvetica"/>
                <a:sym typeface="Helvetica"/>
              </a:rPr>
              <a:t>Instance Port</a:t>
            </a:r>
            <a:r>
              <a:rPr sz="2100"/>
              <a:t> from 80 to </a:t>
            </a:r>
            <a:r>
              <a:rPr b="1" sz="2100">
                <a:latin typeface="Helvetica"/>
                <a:ea typeface="Helvetica"/>
                <a:cs typeface="Helvetica"/>
                <a:sym typeface="Helvetica"/>
              </a:rPr>
              <a:t>1880</a:t>
            </a:r>
            <a:r>
              <a:rPr sz="2100"/>
              <a:t>. </a:t>
            </a:r>
            <a:br>
              <a:rPr sz="2100"/>
            </a:br>
            <a:br>
              <a:rPr sz="2100"/>
            </a:br>
            <a:r>
              <a:rPr sz="2100"/>
              <a:t>Note: Node-RED used Web Socket in node design and it will not works with Amazon Elastic Load Balancer HTTP protocol. </a:t>
            </a:r>
            <a:endParaRPr sz="2100"/>
          </a:p>
          <a:p>
            <a:pPr lvl="0" marL="370416" indent="-370416" defTabSz="408940">
              <a:spcBef>
                <a:spcPts val="1500"/>
              </a:spcBef>
              <a:buSzPct val="100000"/>
              <a:buAutoNum type="arabicPeriod" startAt="5"/>
              <a:defRPr sz="1800"/>
            </a:pPr>
            <a:r>
              <a:rPr sz="2100"/>
              <a:t>Click </a:t>
            </a:r>
            <a:r>
              <a:rPr b="1" sz="2100">
                <a:latin typeface="Helvetica"/>
                <a:ea typeface="Helvetica"/>
                <a:cs typeface="Helvetica"/>
                <a:sym typeface="Helvetica"/>
              </a:rPr>
              <a:t>Continue</a:t>
            </a:r>
            <a:r>
              <a:rPr sz="2100"/>
              <a:t> button.</a:t>
            </a:r>
            <a:endParaRPr sz="2100"/>
          </a:p>
          <a:p>
            <a:pPr lvl="0" marL="370416" indent="-370416" defTabSz="408940">
              <a:spcBef>
                <a:spcPts val="1500"/>
              </a:spcBef>
              <a:buSzPct val="100000"/>
              <a:buAutoNum type="arabicPeriod" startAt="5"/>
              <a:defRPr sz="1800"/>
            </a:pPr>
            <a:r>
              <a:rPr sz="2100"/>
              <a:t>Step 2: Change Pint Port from 80 to 1880.</a:t>
            </a:r>
            <a:endParaRPr sz="2100"/>
          </a:p>
          <a:p>
            <a:pPr lvl="0" marL="370416" indent="-370416" defTabSz="408940">
              <a:spcBef>
                <a:spcPts val="1500"/>
              </a:spcBef>
              <a:buSzPct val="100000"/>
              <a:buAutoNum type="arabicPeriod" startAt="5"/>
              <a:defRPr sz="1800"/>
            </a:pPr>
            <a:r>
              <a:rPr sz="2100"/>
              <a:t>Click </a:t>
            </a:r>
            <a:r>
              <a:rPr b="1" sz="2100">
                <a:latin typeface="Helvetica"/>
                <a:ea typeface="Helvetica"/>
                <a:cs typeface="Helvetica"/>
                <a:sym typeface="Helvetica"/>
              </a:rPr>
              <a:t>Continue</a:t>
            </a:r>
            <a:r>
              <a:rPr sz="2100"/>
              <a:t> button.</a:t>
            </a:r>
          </a:p>
        </p:txBody>
      </p:sp>
      <p:sp>
        <p:nvSpPr>
          <p:cNvPr id="86" name="Shape 8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Shape 88"/>
          <p:cNvSpPr/>
          <p:nvPr>
            <p:ph type="title"/>
          </p:nvPr>
        </p:nvSpPr>
        <p:spPr>
          <a:xfrm>
            <a:off x="952500" y="495432"/>
            <a:ext cx="11099800" cy="962482"/>
          </a:xfrm>
          <a:prstGeom prst="rect">
            <a:avLst/>
          </a:prstGeom>
        </p:spPr>
        <p:txBody>
          <a:bodyPr/>
          <a:lstStyle>
            <a:lvl1pPr defTabSz="508254">
              <a:defRPr sz="5742"/>
            </a:lvl1pPr>
          </a:lstStyle>
          <a:p>
            <a:pPr lvl="0">
              <a:defRPr sz="1800"/>
            </a:pPr>
            <a:r>
              <a:rPr sz="5742"/>
              <a:t>Lab 1-2: Create Amazon ELB</a:t>
            </a:r>
          </a:p>
        </p:txBody>
      </p:sp>
      <p:sp>
        <p:nvSpPr>
          <p:cNvPr id="89" name="Shape 89"/>
          <p:cNvSpPr/>
          <p:nvPr>
            <p:ph type="body" idx="1"/>
          </p:nvPr>
        </p:nvSpPr>
        <p:spPr>
          <a:xfrm>
            <a:off x="952500" y="1777336"/>
            <a:ext cx="11099800" cy="4709510"/>
          </a:xfrm>
          <a:prstGeom prst="rect">
            <a:avLst/>
          </a:prstGeom>
        </p:spPr>
        <p:txBody>
          <a:bodyPr/>
          <a:lstStyle/>
          <a:p>
            <a:pPr lvl="0" marL="285750" indent="-285750" defTabSz="262889">
              <a:spcBef>
                <a:spcPts val="1800"/>
              </a:spcBef>
              <a:buSzPct val="100000"/>
              <a:buAutoNum type="arabicPeriod" startAt="11"/>
              <a:defRPr sz="1800"/>
            </a:pPr>
            <a:r>
              <a:rPr sz="1619"/>
              <a:t>Step 3: Click </a:t>
            </a:r>
            <a:r>
              <a:rPr b="1" sz="1619">
                <a:latin typeface="Helvetica"/>
                <a:ea typeface="Helvetica"/>
                <a:cs typeface="Helvetica"/>
                <a:sym typeface="Helvetica"/>
              </a:rPr>
              <a:t>Select an exist security group</a:t>
            </a:r>
            <a:r>
              <a:rPr sz="1619"/>
              <a:t> and choose </a:t>
            </a:r>
            <a:r>
              <a:rPr i="1" sz="1619">
                <a:solidFill>
                  <a:srgbClr val="C82506"/>
                </a:solidFill>
              </a:rPr>
              <a:t>&lt;your_name&gt;_nodered_sg</a:t>
            </a:r>
            <a:r>
              <a:rPr sz="1619"/>
              <a:t> (created in the EC2 lab).</a:t>
            </a:r>
            <a:endParaRPr sz="1619"/>
          </a:p>
          <a:p>
            <a:pPr lvl="0" marL="285750" indent="-285750" defTabSz="262889">
              <a:spcBef>
                <a:spcPts val="1800"/>
              </a:spcBef>
              <a:buSzPct val="100000"/>
              <a:buAutoNum type="arabicPeriod" startAt="11"/>
              <a:defRPr sz="1800"/>
            </a:pPr>
            <a:r>
              <a:rPr sz="1619"/>
              <a:t>Click </a:t>
            </a:r>
            <a:r>
              <a:rPr b="1" sz="1619">
                <a:latin typeface="Helvetica"/>
                <a:ea typeface="Helvetica"/>
                <a:cs typeface="Helvetica"/>
                <a:sym typeface="Helvetica"/>
              </a:rPr>
              <a:t>Continue</a:t>
            </a:r>
            <a:r>
              <a:rPr sz="1619"/>
              <a:t> button.</a:t>
            </a:r>
            <a:endParaRPr sz="1619"/>
          </a:p>
          <a:p>
            <a:pPr lvl="0" marL="285750" indent="-285750" defTabSz="262889">
              <a:spcBef>
                <a:spcPts val="1800"/>
              </a:spcBef>
              <a:buSzPct val="100000"/>
              <a:buAutoNum type="arabicPeriod" startAt="11"/>
              <a:defRPr sz="1800"/>
            </a:pPr>
            <a:r>
              <a:rPr sz="1619"/>
              <a:t>Step 4: Choose your EC2 instance that running Node-RED (</a:t>
            </a:r>
            <a:r>
              <a:rPr i="1" sz="1619"/>
              <a:t>&lt;your_name&gt;_1 and &lt;your_name&gt;_2</a:t>
            </a:r>
            <a:r>
              <a:rPr sz="1619"/>
              <a:t>), click </a:t>
            </a:r>
            <a:r>
              <a:rPr b="1" sz="1619">
                <a:latin typeface="Helvetica"/>
                <a:ea typeface="Helvetica"/>
                <a:cs typeface="Helvetica"/>
                <a:sym typeface="Helvetica"/>
              </a:rPr>
              <a:t>Continue</a:t>
            </a:r>
            <a:r>
              <a:rPr sz="1619"/>
              <a:t> button.</a:t>
            </a:r>
            <a:endParaRPr sz="1619"/>
          </a:p>
          <a:p>
            <a:pPr lvl="0" marL="285750" indent="-285750" defTabSz="262889">
              <a:spcBef>
                <a:spcPts val="1800"/>
              </a:spcBef>
              <a:buSzPct val="100000"/>
              <a:buAutoNum type="arabicPeriod" startAt="11"/>
              <a:defRPr sz="1800"/>
            </a:pPr>
            <a:r>
              <a:rPr sz="1619"/>
              <a:t>Step 5: Add 2 tags</a:t>
            </a:r>
            <a:endParaRPr sz="1619"/>
          </a:p>
          <a:p>
            <a:pPr lvl="1" marL="366712" indent="-166687" defTabSz="262889">
              <a:spcBef>
                <a:spcPts val="900"/>
              </a:spcBef>
              <a:defRPr sz="1800"/>
            </a:pPr>
            <a:r>
              <a:rPr sz="1350"/>
              <a:t>Key = Name, Value = </a:t>
            </a:r>
            <a:r>
              <a:rPr i="1" sz="1350"/>
              <a:t>&lt;your_name&gt;_LB_instances</a:t>
            </a:r>
            <a:r>
              <a:rPr sz="1350"/>
              <a:t>.</a:t>
            </a:r>
            <a:endParaRPr sz="1350"/>
          </a:p>
          <a:p>
            <a:pPr lvl="1" marL="366712" indent="-166687" defTabSz="262889">
              <a:spcBef>
                <a:spcPts val="900"/>
              </a:spcBef>
              <a:defRPr sz="1800"/>
            </a:pPr>
            <a:r>
              <a:rPr sz="1350"/>
              <a:t>Key = Group, Value = </a:t>
            </a:r>
            <a:r>
              <a:rPr i="1" sz="1350"/>
              <a:t>&lt;your_name&gt;_group</a:t>
            </a:r>
            <a:r>
              <a:rPr sz="1350"/>
              <a:t>.</a:t>
            </a:r>
            <a:endParaRPr sz="1350"/>
          </a:p>
          <a:p>
            <a:pPr lvl="0" marL="285750" indent="-285750" defTabSz="262889">
              <a:spcBef>
                <a:spcPts val="1800"/>
              </a:spcBef>
              <a:buSzPct val="100000"/>
              <a:buAutoNum type="arabicPeriod" startAt="15"/>
              <a:defRPr sz="1800"/>
            </a:pPr>
            <a:r>
              <a:rPr sz="1619"/>
              <a:t>Click </a:t>
            </a:r>
            <a:r>
              <a:rPr b="1" sz="1619">
                <a:latin typeface="Helvetica"/>
                <a:ea typeface="Helvetica"/>
                <a:cs typeface="Helvetica"/>
                <a:sym typeface="Helvetica"/>
              </a:rPr>
              <a:t>Continue</a:t>
            </a:r>
            <a:r>
              <a:rPr sz="1619"/>
              <a:t> button.</a:t>
            </a:r>
            <a:endParaRPr sz="1619"/>
          </a:p>
          <a:p>
            <a:pPr lvl="0" marL="285750" indent="-285750" defTabSz="262889">
              <a:spcBef>
                <a:spcPts val="1800"/>
              </a:spcBef>
              <a:buSzPct val="100000"/>
              <a:buAutoNum type="arabicPeriod" startAt="15"/>
              <a:defRPr sz="1800"/>
            </a:pPr>
            <a:r>
              <a:rPr sz="1619"/>
              <a:t>Step 6: Click </a:t>
            </a:r>
            <a:r>
              <a:rPr b="1" sz="1619">
                <a:latin typeface="Helvetica"/>
                <a:ea typeface="Helvetica"/>
                <a:cs typeface="Helvetica"/>
                <a:sym typeface="Helvetica"/>
              </a:rPr>
              <a:t>Create</a:t>
            </a:r>
            <a:r>
              <a:rPr sz="1619"/>
              <a:t> button, wait a few seconds and click </a:t>
            </a:r>
            <a:r>
              <a:rPr b="1" sz="1619">
                <a:latin typeface="Helvetica"/>
                <a:ea typeface="Helvetica"/>
                <a:cs typeface="Helvetica"/>
                <a:sym typeface="Helvetica"/>
              </a:rPr>
              <a:t>Close</a:t>
            </a:r>
            <a:r>
              <a:rPr sz="1619"/>
              <a:t> button. </a:t>
            </a:r>
            <a:endParaRPr sz="1619"/>
          </a:p>
          <a:p>
            <a:pPr lvl="0" marL="285750" indent="-285750" defTabSz="262889">
              <a:spcBef>
                <a:spcPts val="1800"/>
              </a:spcBef>
              <a:buSzPct val="100000"/>
              <a:buAutoNum type="arabicPeriod" startAt="15"/>
              <a:defRPr sz="1800"/>
            </a:pPr>
            <a:r>
              <a:rPr sz="1619"/>
              <a:t>In the Load Balancer console. Click your Load balance configuration, click </a:t>
            </a:r>
            <a:r>
              <a:rPr b="1" sz="1619">
                <a:latin typeface="Helvetica"/>
                <a:ea typeface="Helvetica"/>
                <a:cs typeface="Helvetica"/>
                <a:sym typeface="Helvetica"/>
              </a:rPr>
              <a:t>Instances</a:t>
            </a:r>
            <a:r>
              <a:rPr sz="1619"/>
              <a:t> tab below, you can see your EC2 instance status show as </a:t>
            </a:r>
            <a:r>
              <a:rPr b="1" sz="1619">
                <a:latin typeface="Helvetica"/>
                <a:ea typeface="Helvetica"/>
                <a:cs typeface="Helvetica"/>
                <a:sym typeface="Helvetica"/>
              </a:rPr>
              <a:t>OutOfService</a:t>
            </a:r>
            <a:r>
              <a:rPr sz="1619"/>
              <a:t>. Wait a few minutes to let Load Balancer register to your EC2 until it changes to </a:t>
            </a:r>
            <a:r>
              <a:rPr b="1" sz="1619">
                <a:latin typeface="Helvetica"/>
                <a:ea typeface="Helvetica"/>
                <a:cs typeface="Helvetica"/>
                <a:sym typeface="Helvetica"/>
              </a:rPr>
              <a:t>InService</a:t>
            </a:r>
            <a:r>
              <a:rPr sz="1619"/>
              <a:t>.</a:t>
            </a:r>
          </a:p>
        </p:txBody>
      </p:sp>
      <p:sp>
        <p:nvSpPr>
          <p:cNvPr id="90" name="Shape 9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pic>
        <p:nvPicPr>
          <p:cNvPr id="91" name="pasted-image-enhanced.png"/>
          <p:cNvPicPr/>
          <p:nvPr/>
        </p:nvPicPr>
        <p:blipFill>
          <a:blip r:embed="rId2">
            <a:extLst/>
          </a:blip>
          <a:stretch>
            <a:fillRect/>
          </a:stretch>
        </p:blipFill>
        <p:spPr>
          <a:xfrm>
            <a:off x="2353956" y="6614262"/>
            <a:ext cx="8296888" cy="2510271"/>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ph type="title"/>
          </p:nvPr>
        </p:nvSpPr>
        <p:spPr>
          <a:xfrm>
            <a:off x="952500" y="444500"/>
            <a:ext cx="11099800" cy="1190435"/>
          </a:xfrm>
          <a:prstGeom prst="rect">
            <a:avLst/>
          </a:prstGeom>
        </p:spPr>
        <p:txBody>
          <a:bodyPr/>
          <a:lstStyle>
            <a:lvl1pPr>
              <a:defRPr sz="5600"/>
            </a:lvl1pPr>
          </a:lstStyle>
          <a:p>
            <a:pPr lvl="0">
              <a:defRPr sz="1800"/>
            </a:pPr>
            <a:r>
              <a:rPr sz="5600"/>
              <a:t>Lab 2-2: Test your Load Balancer</a:t>
            </a:r>
          </a:p>
        </p:txBody>
      </p:sp>
      <p:sp>
        <p:nvSpPr>
          <p:cNvPr id="94" name="Shape 94"/>
          <p:cNvSpPr/>
          <p:nvPr>
            <p:ph type="body" idx="1"/>
          </p:nvPr>
        </p:nvSpPr>
        <p:spPr>
          <a:xfrm>
            <a:off x="952500" y="1839510"/>
            <a:ext cx="11099800" cy="3275457"/>
          </a:xfrm>
          <a:prstGeom prst="rect">
            <a:avLst/>
          </a:prstGeom>
        </p:spPr>
        <p:txBody>
          <a:bodyPr/>
          <a:lstStyle/>
          <a:p>
            <a:pPr lvl="0" marL="311150" indent="-311150" defTabSz="286258">
              <a:spcBef>
                <a:spcPts val="1000"/>
              </a:spcBef>
              <a:buSzPct val="100000"/>
              <a:buAutoNum type="arabicPeriod" startAt="1"/>
              <a:defRPr sz="1800"/>
            </a:pPr>
            <a:r>
              <a:rPr sz="1764"/>
              <a:t>Open </a:t>
            </a:r>
            <a:r>
              <a:rPr b="1" sz="1764">
                <a:latin typeface="Helvetica"/>
                <a:ea typeface="Helvetica"/>
                <a:cs typeface="Helvetica"/>
                <a:sym typeface="Helvetica"/>
              </a:rPr>
              <a:t>Description</a:t>
            </a:r>
            <a:r>
              <a:rPr sz="1764"/>
              <a:t> tab under your Load Balancer Configuration table in the AWS Load Balancer console.</a:t>
            </a:r>
            <a:endParaRPr sz="1764"/>
          </a:p>
          <a:p>
            <a:pPr lvl="0" marL="311150" indent="-311150" defTabSz="286258">
              <a:spcBef>
                <a:spcPts val="1000"/>
              </a:spcBef>
              <a:buSzPct val="100000"/>
              <a:buAutoNum type="arabicPeriod" startAt="1"/>
              <a:defRPr sz="1800"/>
            </a:pPr>
            <a:r>
              <a:rPr sz="1764"/>
              <a:t>Copy the Load Balancer’s </a:t>
            </a:r>
            <a:r>
              <a:rPr b="1" sz="1764">
                <a:latin typeface="Helvetica"/>
                <a:ea typeface="Helvetica"/>
                <a:cs typeface="Helvetica"/>
                <a:sym typeface="Helvetica"/>
              </a:rPr>
              <a:t>DNS Name</a:t>
            </a:r>
            <a:r>
              <a:rPr sz="1764"/>
              <a:t> and paste it in your browser, follows with port 1880, for example</a:t>
            </a:r>
            <a:br>
              <a:rPr sz="1764"/>
            </a:br>
            <a:br>
              <a:rPr sz="1764"/>
            </a:br>
            <a:r>
              <a:rPr i="1" sz="1764"/>
              <a:t>http://&lt;your_load_balancer_dns_name&gt;:1880</a:t>
            </a:r>
            <a:br>
              <a:rPr i="1" sz="1764"/>
            </a:br>
            <a:br>
              <a:rPr i="1" sz="1764"/>
            </a:br>
            <a:r>
              <a:rPr sz="1764"/>
              <a:t>Note: When you browse to Node-RED design screen with Load Balancer DNS name. It will open one of your EC2 instances. If you deploys any update to Node-RED, it will effects only the instance you are using, not the others.</a:t>
            </a:r>
            <a:endParaRPr sz="1764"/>
          </a:p>
          <a:p>
            <a:pPr lvl="0" marL="311150" indent="-311150" defTabSz="286258">
              <a:spcBef>
                <a:spcPts val="1000"/>
              </a:spcBef>
              <a:buSzPct val="100000"/>
              <a:buAutoNum type="arabicPeriod" startAt="1"/>
              <a:defRPr sz="1800"/>
            </a:pPr>
            <a:r>
              <a:rPr sz="1764"/>
              <a:t>Now, open Instances console by click the </a:t>
            </a:r>
            <a:r>
              <a:rPr b="1" sz="1764">
                <a:latin typeface="Helvetica"/>
                <a:ea typeface="Helvetica"/>
                <a:cs typeface="Helvetica"/>
                <a:sym typeface="Helvetica"/>
              </a:rPr>
              <a:t>Instances</a:t>
            </a:r>
            <a:r>
              <a:rPr sz="1764"/>
              <a:t> link the the left pane, copy your EC2 DNS name (both of 2 EC2 instances) and open its in the browser.  </a:t>
            </a:r>
          </a:p>
        </p:txBody>
      </p:sp>
      <p:sp>
        <p:nvSpPr>
          <p:cNvPr id="95" name="Shape 9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pic>
        <p:nvPicPr>
          <p:cNvPr id="96" name="pasted-image.png"/>
          <p:cNvPicPr/>
          <p:nvPr/>
        </p:nvPicPr>
        <p:blipFill>
          <a:blip r:embed="rId2">
            <a:extLst/>
          </a:blip>
          <a:stretch>
            <a:fillRect/>
          </a:stretch>
        </p:blipFill>
        <p:spPr>
          <a:xfrm>
            <a:off x="3301098" y="5319542"/>
            <a:ext cx="6636971" cy="3864290"/>
          </a:xfrm>
          <a:prstGeom prst="rect">
            <a:avLst/>
          </a:prstGeom>
          <a:ln w="12700">
            <a:miter lim="400000"/>
          </a:ln>
        </p:spPr>
      </p:pic>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ph type="body" idx="1"/>
          </p:nvPr>
        </p:nvSpPr>
        <p:spPr>
          <a:xfrm>
            <a:off x="952500" y="1855178"/>
            <a:ext cx="11099800" cy="4099730"/>
          </a:xfrm>
          <a:prstGeom prst="rect">
            <a:avLst/>
          </a:prstGeom>
        </p:spPr>
        <p:txBody>
          <a:bodyPr/>
          <a:lstStyle/>
          <a:p>
            <a:pPr lvl="0" marL="368300" indent="-368300" defTabSz="338835">
              <a:spcBef>
                <a:spcPts val="2400"/>
              </a:spcBef>
              <a:buSzPct val="100000"/>
              <a:buAutoNum type="arabicPeriod" startAt="4"/>
              <a:defRPr sz="1800"/>
            </a:pPr>
            <a:r>
              <a:rPr sz="2088"/>
              <a:t>Open POSTER from Firefox, or Advanced REST Client from Chrome. Enter configuration as below</a:t>
            </a:r>
            <a:endParaRPr sz="2088"/>
          </a:p>
          <a:p>
            <a:pPr lvl="1" marL="472651" indent="-214841" defTabSz="338835">
              <a:spcBef>
                <a:spcPts val="1200"/>
              </a:spcBef>
              <a:defRPr sz="1800"/>
            </a:pPr>
            <a:r>
              <a:rPr sz="1740"/>
              <a:t>URL: </a:t>
            </a:r>
            <a:r>
              <a:rPr i="1" sz="1740"/>
              <a:t>http://&lt;your_</a:t>
            </a:r>
            <a:r>
              <a:rPr b="1" i="1" sz="1740">
                <a:latin typeface="Helvetica"/>
                <a:ea typeface="Helvetica"/>
                <a:cs typeface="Helvetica"/>
                <a:sym typeface="Helvetica"/>
              </a:rPr>
              <a:t>load_balancer</a:t>
            </a:r>
            <a:r>
              <a:rPr i="1" sz="1740"/>
              <a:t>_dns_name&gt;:1880/messages  </a:t>
            </a:r>
            <a:endParaRPr sz="1740"/>
          </a:p>
          <a:p>
            <a:pPr lvl="1" marL="472651" indent="-214841" defTabSz="338835">
              <a:spcBef>
                <a:spcPts val="1200"/>
              </a:spcBef>
              <a:defRPr sz="1800"/>
            </a:pPr>
            <a:r>
              <a:rPr sz="1740"/>
              <a:t>Content-type: </a:t>
            </a:r>
            <a:r>
              <a:rPr i="1" sz="1740"/>
              <a:t>application/json</a:t>
            </a:r>
            <a:endParaRPr sz="1740"/>
          </a:p>
          <a:p>
            <a:pPr lvl="1" marL="472651" indent="-214841" defTabSz="338835">
              <a:spcBef>
                <a:spcPts val="1200"/>
              </a:spcBef>
              <a:defRPr sz="1800"/>
            </a:pPr>
            <a:r>
              <a:rPr sz="1740"/>
              <a:t>Method: </a:t>
            </a:r>
            <a:r>
              <a:rPr i="1" sz="1740"/>
              <a:t>POST</a:t>
            </a:r>
            <a:endParaRPr sz="1740"/>
          </a:p>
          <a:p>
            <a:pPr lvl="1" marL="472651" indent="-214841" defTabSz="338835">
              <a:spcBef>
                <a:spcPts val="1200"/>
              </a:spcBef>
              <a:defRPr sz="1800"/>
            </a:pPr>
            <a:r>
              <a:rPr sz="1740"/>
              <a:t>Request Body: </a:t>
            </a:r>
            <a:r>
              <a:rPr i="1" sz="1740"/>
              <a:t>{“payload” : “hello world” }</a:t>
            </a:r>
            <a:endParaRPr sz="1740"/>
          </a:p>
          <a:p>
            <a:pPr lvl="0" marL="306916" indent="-306916" defTabSz="338835">
              <a:spcBef>
                <a:spcPts val="1200"/>
              </a:spcBef>
              <a:buSzPct val="100000"/>
              <a:buAutoNum type="arabicPeriod" startAt="5"/>
              <a:defRPr sz="1800"/>
            </a:pPr>
            <a:r>
              <a:rPr sz="1740"/>
              <a:t>POST the request, you should see the JSON document in the debug tab in Node-RED only one instance, </a:t>
            </a:r>
            <a:endParaRPr sz="1740"/>
          </a:p>
          <a:p>
            <a:pPr lvl="0" marL="306916" indent="-306916" defTabSz="338835">
              <a:spcBef>
                <a:spcPts val="1200"/>
              </a:spcBef>
              <a:buSzPct val="100000"/>
              <a:buAutoNum type="arabicPeriod" startAt="5"/>
              <a:defRPr sz="1800"/>
            </a:pPr>
            <a:r>
              <a:rPr sz="1740"/>
              <a:t>Try to POST another message </a:t>
            </a:r>
            <a:r>
              <a:rPr b="1" sz="1740">
                <a:latin typeface="Helvetica"/>
                <a:ea typeface="Helvetica"/>
                <a:cs typeface="Helvetica"/>
                <a:sym typeface="Helvetica"/>
              </a:rPr>
              <a:t>with payload “hello world 2”</a:t>
            </a:r>
            <a:r>
              <a:rPr sz="1740"/>
              <a:t>. The message should be distributed to the second EC2 instance (see posted message in the debug tab).</a:t>
            </a:r>
            <a:endParaRPr sz="1740"/>
          </a:p>
          <a:p>
            <a:pPr lvl="0" marL="306916" indent="-306916" defTabSz="338835">
              <a:spcBef>
                <a:spcPts val="1200"/>
              </a:spcBef>
              <a:buSzPct val="100000"/>
              <a:buAutoNum type="arabicPeriod" startAt="5"/>
              <a:defRPr sz="1800"/>
            </a:pPr>
            <a:r>
              <a:rPr sz="1740"/>
              <a:t>Open SSH and remote to MongoDB EC2 instance, Both message should be saved in the database.</a:t>
            </a:r>
          </a:p>
        </p:txBody>
      </p:sp>
      <p:sp>
        <p:nvSpPr>
          <p:cNvPr id="99" name="Shape 9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
        <p:nvSpPr>
          <p:cNvPr id="100" name="Shape 100"/>
          <p:cNvSpPr/>
          <p:nvPr>
            <p:ph type="title"/>
          </p:nvPr>
        </p:nvSpPr>
        <p:spPr>
          <a:xfrm>
            <a:off x="952500" y="444500"/>
            <a:ext cx="11099800" cy="1190435"/>
          </a:xfrm>
          <a:prstGeom prst="rect">
            <a:avLst/>
          </a:prstGeom>
        </p:spPr>
        <p:txBody>
          <a:bodyPr/>
          <a:lstStyle>
            <a:lvl1pPr>
              <a:defRPr sz="5600"/>
            </a:lvl1pPr>
          </a:lstStyle>
          <a:p>
            <a:pPr lvl="0">
              <a:defRPr sz="1800"/>
            </a:pPr>
            <a:r>
              <a:rPr sz="5600"/>
              <a:t>Lab 2-2: Test your Load Balancer</a:t>
            </a:r>
          </a:p>
        </p:txBody>
      </p:sp>
      <p:pic>
        <p:nvPicPr>
          <p:cNvPr id="101" name="pasted-image.png"/>
          <p:cNvPicPr/>
          <p:nvPr/>
        </p:nvPicPr>
        <p:blipFill>
          <a:blip r:embed="rId2">
            <a:extLst/>
          </a:blip>
          <a:stretch>
            <a:fillRect/>
          </a:stretch>
        </p:blipFill>
        <p:spPr>
          <a:xfrm>
            <a:off x="3681432" y="5974219"/>
            <a:ext cx="5641936" cy="3258420"/>
          </a:xfrm>
          <a:prstGeom prst="rect">
            <a:avLst/>
          </a:prstGeom>
          <a:ln w="12700">
            <a:miter lim="400000"/>
          </a:ln>
        </p:spPr>
      </p:pic>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title"/>
          </p:nvPr>
        </p:nvSpPr>
        <p:spPr>
          <a:prstGeom prst="rect">
            <a:avLst/>
          </a:prstGeom>
        </p:spPr>
        <p:txBody>
          <a:bodyPr/>
          <a:lstStyle/>
          <a:p>
            <a:pPr lvl="0">
              <a:defRPr sz="1800"/>
            </a:pPr>
            <a:r>
              <a:rPr sz="8000"/>
              <a:t>Conclusion </a:t>
            </a:r>
          </a:p>
        </p:txBody>
      </p:sp>
      <p:sp>
        <p:nvSpPr>
          <p:cNvPr id="104" name="Shape 104"/>
          <p:cNvSpPr/>
          <p:nvPr>
            <p:ph type="body" idx="1"/>
          </p:nvPr>
        </p:nvSpPr>
        <p:spPr>
          <a:xfrm>
            <a:off x="952500" y="2832696"/>
            <a:ext cx="11422656" cy="4229963"/>
          </a:xfrm>
          <a:prstGeom prst="rect">
            <a:avLst/>
          </a:prstGeom>
        </p:spPr>
        <p:txBody>
          <a:bodyPr/>
          <a:lstStyle/>
          <a:p>
            <a:pPr lvl="0" marL="0" indent="0" defTabSz="554990">
              <a:spcBef>
                <a:spcPts val="3900"/>
              </a:spcBef>
              <a:buSzTx/>
              <a:buNone/>
              <a:defRPr sz="1800"/>
            </a:pPr>
            <a:r>
              <a:rPr sz="3609"/>
              <a:t>Congratulation! You’re finished this lab. In this lab, you:</a:t>
            </a:r>
            <a:endParaRPr sz="3609"/>
          </a:p>
          <a:p>
            <a:pPr lvl="0" marL="422275" indent="-422275" defTabSz="554990">
              <a:spcBef>
                <a:spcPts val="3900"/>
              </a:spcBef>
              <a:defRPr sz="1800"/>
            </a:pPr>
            <a:r>
              <a:rPr sz="2660"/>
              <a:t>Create a new Elastic Load Balancer using AWS Management Console.</a:t>
            </a:r>
            <a:endParaRPr sz="2660"/>
          </a:p>
          <a:p>
            <a:pPr lvl="0" marL="422275" indent="-422275" defTabSz="554990">
              <a:spcBef>
                <a:spcPts val="3900"/>
              </a:spcBef>
              <a:defRPr sz="1800"/>
            </a:pPr>
            <a:r>
              <a:rPr sz="2660"/>
              <a:t>Added Instances to an Elastic Load Balancer. </a:t>
            </a:r>
            <a:endParaRPr sz="2660"/>
          </a:p>
          <a:p>
            <a:pPr lvl="0" marL="422275" indent="-422275" defTabSz="554990">
              <a:spcBef>
                <a:spcPts val="3900"/>
              </a:spcBef>
              <a:defRPr sz="1800"/>
            </a:pPr>
            <a:r>
              <a:rPr sz="2660"/>
              <a:t>Test request distribution from client to EC2 instances behind Elastic Load Balancer.</a:t>
            </a:r>
          </a:p>
        </p:txBody>
      </p:sp>
      <p:sp>
        <p:nvSpPr>
          <p:cNvPr id="105" name="Shape 10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ph type="title"/>
          </p:nvPr>
        </p:nvSpPr>
        <p:spPr>
          <a:prstGeom prst="rect">
            <a:avLst/>
          </a:prstGeom>
        </p:spPr>
        <p:txBody>
          <a:bodyPr/>
          <a:lstStyle/>
          <a:p>
            <a:pPr lvl="0">
              <a:defRPr sz="1800"/>
            </a:pPr>
            <a:r>
              <a:rPr sz="8000"/>
              <a:t>References</a:t>
            </a:r>
          </a:p>
        </p:txBody>
      </p:sp>
      <p:sp>
        <p:nvSpPr>
          <p:cNvPr id="108" name="Shape 108"/>
          <p:cNvSpPr/>
          <p:nvPr>
            <p:ph type="body" idx="1"/>
          </p:nvPr>
        </p:nvSpPr>
        <p:spPr>
          <a:prstGeom prst="rect">
            <a:avLst/>
          </a:prstGeom>
        </p:spPr>
        <p:txBody>
          <a:bodyPr/>
          <a:lstStyle/>
          <a:p>
            <a:pPr lvl="0">
              <a:defRPr sz="1800"/>
            </a:pPr>
            <a:r>
              <a:rPr sz="3600"/>
              <a:t>Amazon Elastic Load Balancing</a:t>
            </a:r>
            <a:br>
              <a:rPr sz="3600"/>
            </a:br>
            <a:r>
              <a:rPr sz="3600" u="sng">
                <a:hlinkClick r:id="rId2" invalidUrl="" action="" tgtFrame="" tooltip="" history="1" highlightClick="0" endSnd="0"/>
              </a:rPr>
              <a:t>http://aws.amazon.com/elasticloadbalancing/</a:t>
            </a:r>
            <a:r>
              <a:rPr sz="3600"/>
              <a:t>  </a:t>
            </a:r>
            <a:endParaRPr sz="3600"/>
          </a:p>
          <a:p>
            <a:pPr lvl="0">
              <a:defRPr sz="1800"/>
            </a:pPr>
            <a:r>
              <a:rPr sz="3600"/>
              <a:t>Amazon ELB Pricing</a:t>
            </a:r>
            <a:br>
              <a:rPr sz="3600"/>
            </a:br>
            <a:r>
              <a:rPr sz="3600" u="sng">
                <a:hlinkClick r:id="rId3" invalidUrl="" action="" tgtFrame="" tooltip="" history="1" highlightClick="0" endSnd="0"/>
              </a:rPr>
              <a:t>http://aws.amazon.com/elasticloadbalancing/pricing/</a:t>
            </a:r>
            <a:r>
              <a:rPr sz="3600"/>
              <a:t> </a:t>
            </a:r>
          </a:p>
        </p:txBody>
      </p:sp>
      <p:sp>
        <p:nvSpPr>
          <p:cNvPr id="109" name="Shape 10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 name="Shape 43"/>
          <p:cNvSpPr/>
          <p:nvPr>
            <p:ph type="title"/>
          </p:nvPr>
        </p:nvSpPr>
        <p:spPr>
          <a:prstGeom prst="rect">
            <a:avLst/>
          </a:prstGeom>
        </p:spPr>
        <p:txBody>
          <a:bodyPr/>
          <a:lstStyle/>
          <a:p>
            <a:pPr lvl="0">
              <a:defRPr sz="1800"/>
            </a:pPr>
            <a:r>
              <a:rPr sz="8000"/>
              <a:t>Topics</a:t>
            </a:r>
          </a:p>
        </p:txBody>
      </p:sp>
      <p:sp>
        <p:nvSpPr>
          <p:cNvPr id="44" name="Shape 44"/>
          <p:cNvSpPr/>
          <p:nvPr>
            <p:ph type="body" idx="1"/>
          </p:nvPr>
        </p:nvSpPr>
        <p:spPr>
          <a:prstGeom prst="rect">
            <a:avLst/>
          </a:prstGeom>
        </p:spPr>
        <p:txBody>
          <a:bodyPr/>
          <a:lstStyle/>
          <a:p>
            <a:pPr lvl="0">
              <a:defRPr sz="1800"/>
            </a:pPr>
            <a:r>
              <a:rPr sz="3600"/>
              <a:t>Understand of Amazon Elastic Load Balancing</a:t>
            </a:r>
            <a:endParaRPr sz="3600"/>
          </a:p>
          <a:p>
            <a:pPr lvl="0">
              <a:defRPr sz="1800"/>
            </a:pPr>
            <a:r>
              <a:rPr sz="3600"/>
              <a:t>Create</a:t>
            </a:r>
          </a:p>
        </p:txBody>
      </p:sp>
      <p:sp>
        <p:nvSpPr>
          <p:cNvPr id="45" name="Shape 45"/>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lvl="0">
              <a:defRPr sz="1800"/>
            </a:pPr>
            <a:r>
              <a:rPr sz="8000"/>
              <a:t>Objectives</a:t>
            </a:r>
          </a:p>
        </p:txBody>
      </p:sp>
      <p:sp>
        <p:nvSpPr>
          <p:cNvPr id="48" name="Shape 48"/>
          <p:cNvSpPr/>
          <p:nvPr>
            <p:ph type="body" idx="1"/>
          </p:nvPr>
        </p:nvSpPr>
        <p:spPr>
          <a:prstGeom prst="rect">
            <a:avLst/>
          </a:prstGeom>
        </p:spPr>
        <p:txBody>
          <a:bodyPr/>
          <a:lstStyle/>
          <a:p>
            <a:pPr lvl="0" marL="0" indent="0">
              <a:buSzTx/>
              <a:buNone/>
              <a:defRPr sz="1800"/>
            </a:pPr>
            <a:r>
              <a:rPr sz="4200"/>
              <a:t>You will be able to</a:t>
            </a:r>
            <a:endParaRPr sz="4200"/>
          </a:p>
          <a:p>
            <a:pPr lvl="0" marL="444500" indent="-444500">
              <a:spcBef>
                <a:spcPts val="3500"/>
              </a:spcBef>
              <a:defRPr sz="1800"/>
            </a:pPr>
            <a:r>
              <a:rPr sz="2800"/>
              <a:t>Creating an Elastic Load Balancer </a:t>
            </a:r>
            <a:endParaRPr sz="2800"/>
          </a:p>
          <a:p>
            <a:pPr lvl="0" marL="444500" indent="-444500">
              <a:spcBef>
                <a:spcPts val="3500"/>
              </a:spcBef>
              <a:defRPr sz="1800"/>
            </a:pPr>
            <a:r>
              <a:rPr sz="2800"/>
              <a:t>Adding Instances to an Elastic Load Balancer.</a:t>
            </a:r>
            <a:endParaRPr sz="2800"/>
          </a:p>
          <a:p>
            <a:pPr lvl="0" marL="444500" indent="-444500">
              <a:spcBef>
                <a:spcPts val="3500"/>
              </a:spcBef>
              <a:defRPr sz="1800"/>
            </a:pPr>
            <a:r>
              <a:rPr sz="2800"/>
              <a:t>See how Amazon ELB distributes traffics from client to EC2 instances.</a:t>
            </a:r>
          </a:p>
        </p:txBody>
      </p:sp>
      <p:sp>
        <p:nvSpPr>
          <p:cNvPr id="49" name="Shape 49"/>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ph type="title"/>
          </p:nvPr>
        </p:nvSpPr>
        <p:spPr>
          <a:prstGeom prst="rect">
            <a:avLst/>
          </a:prstGeom>
        </p:spPr>
        <p:txBody>
          <a:bodyPr/>
          <a:lstStyle>
            <a:lvl1pPr>
              <a:defRPr sz="6000"/>
            </a:lvl1pPr>
          </a:lstStyle>
          <a:p>
            <a:pPr lvl="0">
              <a:defRPr sz="1800"/>
            </a:pPr>
            <a:r>
              <a:rPr sz="6000"/>
              <a:t>Amazon Elastic Load Balancer</a:t>
            </a:r>
          </a:p>
        </p:txBody>
      </p:sp>
      <p:sp>
        <p:nvSpPr>
          <p:cNvPr id="52" name="Shape 52"/>
          <p:cNvSpPr/>
          <p:nvPr>
            <p:ph type="body" idx="1"/>
          </p:nvPr>
        </p:nvSpPr>
        <p:spPr>
          <a:xfrm>
            <a:off x="952500" y="2454069"/>
            <a:ext cx="11099800" cy="6116393"/>
          </a:xfrm>
          <a:prstGeom prst="rect">
            <a:avLst/>
          </a:prstGeom>
        </p:spPr>
        <p:txBody>
          <a:bodyPr/>
          <a:lstStyle/>
          <a:p>
            <a:pPr lvl="0" marL="324485" indent="-324485" defTabSz="426466">
              <a:spcBef>
                <a:spcPts val="3000"/>
              </a:spcBef>
              <a:defRPr sz="1800"/>
            </a:pPr>
            <a:r>
              <a:rPr sz="2628"/>
              <a:t>An Amazon Elastic Load Balancer (Amazon ELB) is a service that </a:t>
            </a:r>
            <a:r>
              <a:rPr sz="2628">
                <a:latin typeface="Helvetica"/>
                <a:ea typeface="Helvetica"/>
                <a:cs typeface="Helvetica"/>
                <a:sym typeface="Helvetica"/>
              </a:rPr>
              <a:t>automatically distributes incoming application traffic across multiple Amazon EC2 instances</a:t>
            </a:r>
            <a:r>
              <a:rPr sz="2628"/>
              <a:t>. It enables you to achieve even greater fault tolerance in your applications, seamlessly providing the amount of load balancing capacity needed in response to incoming application traffic. </a:t>
            </a:r>
            <a:endParaRPr sz="2628"/>
          </a:p>
          <a:p>
            <a:pPr lvl="0" marL="324485" indent="-324485" defTabSz="426466">
              <a:spcBef>
                <a:spcPts val="3000"/>
              </a:spcBef>
              <a:defRPr sz="1800"/>
            </a:pPr>
            <a:r>
              <a:rPr sz="2628"/>
              <a:t>Elastic Load Balancing detects unhealthy instances within a pool and automatically reroutes traffic to healthy instances until the unhealthy instances have been restored. </a:t>
            </a:r>
            <a:endParaRPr sz="2628"/>
          </a:p>
          <a:p>
            <a:pPr lvl="0" marL="324485" indent="-324485" defTabSz="426466">
              <a:spcBef>
                <a:spcPts val="3000"/>
              </a:spcBef>
              <a:defRPr sz="1800"/>
            </a:pPr>
            <a:r>
              <a:rPr sz="2628"/>
              <a:t>Customers can enable Elastic Load Balancing within a single Availability Zone or across multiple zones for even more consistent application performance. Elastic Load Balancing can also be used in an Amazon Virtual Private Cloud (“VPC”) to distribute traffic between application tiers. </a:t>
            </a:r>
          </a:p>
        </p:txBody>
      </p:sp>
      <p:sp>
        <p:nvSpPr>
          <p:cNvPr id="53" name="Shape 53"/>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pic>
        <p:nvPicPr>
          <p:cNvPr id="54" name="13LB.png"/>
          <p:cNvPicPr/>
          <p:nvPr/>
        </p:nvPicPr>
        <p:blipFill>
          <a:blip r:embed="rId2">
            <a:extLst/>
          </a:blip>
          <a:stretch>
            <a:fillRect/>
          </a:stretch>
        </p:blipFill>
        <p:spPr>
          <a:xfrm>
            <a:off x="11605031" y="336865"/>
            <a:ext cx="914401" cy="939801"/>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 name="Shape 56"/>
          <p:cNvSpPr/>
          <p:nvPr>
            <p:ph type="body" idx="1"/>
          </p:nvPr>
        </p:nvSpPr>
        <p:spPr>
          <a:prstGeom prst="rect">
            <a:avLst/>
          </a:prstGeom>
        </p:spPr>
        <p:txBody>
          <a:bodyPr/>
          <a:lstStyle/>
          <a:p>
            <a:pPr lvl="0">
              <a:defRPr sz="1800"/>
            </a:pPr>
            <a:r>
              <a:rPr sz="3600"/>
              <a:t>Detects health of Amazon EC2 instances to ensure, detect, and remove failing instances.</a:t>
            </a:r>
            <a:endParaRPr sz="3600"/>
          </a:p>
          <a:p>
            <a:pPr lvl="0">
              <a:defRPr sz="1800"/>
            </a:pPr>
            <a:r>
              <a:rPr sz="3600"/>
              <a:t>Dynamically grows and shrinks resources based on traffic.</a:t>
            </a:r>
            <a:endParaRPr sz="3600"/>
          </a:p>
          <a:p>
            <a:pPr lvl="0">
              <a:defRPr sz="1800"/>
            </a:pPr>
            <a:r>
              <a:rPr sz="3600"/>
              <a:t>Seamlessly integrates with Auto Scaling to add and remove instances based on scaling activities.</a:t>
            </a:r>
            <a:endParaRPr sz="3600"/>
          </a:p>
          <a:p>
            <a:pPr lvl="0">
              <a:defRPr sz="1800"/>
            </a:pPr>
            <a:r>
              <a:rPr sz="3600"/>
              <a:t>Supports load balancing of applications using HTTP, HTTPS, SSL, and TCP protocol.</a:t>
            </a:r>
          </a:p>
        </p:txBody>
      </p:sp>
      <p:sp>
        <p:nvSpPr>
          <p:cNvPr id="57" name="Shape 57"/>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
        <p:nvSpPr>
          <p:cNvPr id="58" name="Shape 58"/>
          <p:cNvSpPr/>
          <p:nvPr>
            <p:ph type="title"/>
          </p:nvPr>
        </p:nvSpPr>
        <p:spPr>
          <a:prstGeom prst="rect">
            <a:avLst/>
          </a:prstGeom>
        </p:spPr>
        <p:txBody>
          <a:bodyPr/>
          <a:lstStyle>
            <a:lvl1pPr>
              <a:defRPr sz="6000"/>
            </a:lvl1pPr>
          </a:lstStyle>
          <a:p>
            <a:pPr lvl="0">
              <a:defRPr sz="1800"/>
            </a:pPr>
            <a:r>
              <a:rPr sz="6000"/>
              <a:t>Amazon Elastic Load Balancer</a:t>
            </a:r>
          </a:p>
        </p:txBody>
      </p:sp>
      <p:pic>
        <p:nvPicPr>
          <p:cNvPr id="59" name="13LB.png"/>
          <p:cNvPicPr/>
          <p:nvPr/>
        </p:nvPicPr>
        <p:blipFill>
          <a:blip r:embed="rId2">
            <a:extLst/>
          </a:blip>
          <a:stretch>
            <a:fillRect/>
          </a:stretch>
        </p:blipFill>
        <p:spPr>
          <a:xfrm>
            <a:off x="11605031" y="336865"/>
            <a:ext cx="914401" cy="939801"/>
          </a:xfrm>
          <a:prstGeom prst="rect">
            <a:avLst/>
          </a:prstGeom>
          <a:ln w="12700">
            <a:miter lim="400000"/>
          </a:ln>
        </p:spPr>
      </p:pic>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Shape 61"/>
          <p:cNvSpPr/>
          <p:nvPr>
            <p:ph type="title"/>
          </p:nvPr>
        </p:nvSpPr>
        <p:spPr>
          <a:prstGeom prst="rect">
            <a:avLst/>
          </a:prstGeom>
        </p:spPr>
        <p:txBody>
          <a:bodyPr/>
          <a:lstStyle>
            <a:lvl1pPr>
              <a:defRPr sz="5400"/>
            </a:lvl1pPr>
          </a:lstStyle>
          <a:p>
            <a:pPr lvl="0">
              <a:defRPr sz="1800"/>
            </a:pPr>
            <a:r>
              <a:rPr sz="5400"/>
              <a:t>Amazon ELB &amp; Auto Scaling Group</a:t>
            </a:r>
          </a:p>
        </p:txBody>
      </p:sp>
      <p:sp>
        <p:nvSpPr>
          <p:cNvPr id="62" name="Shape 62"/>
          <p:cNvSpPr/>
          <p:nvPr>
            <p:ph type="body" idx="1"/>
          </p:nvPr>
        </p:nvSpPr>
        <p:spPr>
          <a:xfrm>
            <a:off x="2391347" y="5795096"/>
            <a:ext cx="4034041" cy="2755586"/>
          </a:xfrm>
          <a:prstGeom prst="rect">
            <a:avLst/>
          </a:prstGeom>
        </p:spPr>
        <p:txBody>
          <a:bodyPr/>
          <a:lstStyle/>
          <a:p>
            <a:pPr lvl="0" marL="311150" indent="-311150" defTabSz="408940">
              <a:spcBef>
                <a:spcPts val="1400"/>
              </a:spcBef>
              <a:defRPr sz="1800"/>
            </a:pPr>
            <a:r>
              <a:rPr sz="2520"/>
              <a:t>High Availability</a:t>
            </a:r>
            <a:endParaRPr sz="2520"/>
          </a:p>
          <a:p>
            <a:pPr lvl="0" marL="311150" indent="-311150" defTabSz="408940">
              <a:spcBef>
                <a:spcPts val="1400"/>
              </a:spcBef>
              <a:defRPr sz="1800"/>
            </a:pPr>
            <a:r>
              <a:rPr sz="2520"/>
              <a:t>Health Checks</a:t>
            </a:r>
            <a:endParaRPr sz="2520"/>
          </a:p>
          <a:p>
            <a:pPr lvl="0" marL="311150" indent="-311150" defTabSz="408940">
              <a:spcBef>
                <a:spcPts val="1400"/>
              </a:spcBef>
              <a:defRPr sz="1800"/>
            </a:pPr>
            <a:r>
              <a:rPr sz="2520"/>
              <a:t>Security Features</a:t>
            </a:r>
            <a:endParaRPr sz="2520"/>
          </a:p>
          <a:p>
            <a:pPr lvl="0" marL="311150" indent="-311150" defTabSz="408940">
              <a:spcBef>
                <a:spcPts val="1400"/>
              </a:spcBef>
              <a:defRPr sz="1800"/>
            </a:pPr>
            <a:r>
              <a:rPr sz="2520"/>
              <a:t>SSL Offloading</a:t>
            </a:r>
            <a:endParaRPr sz="2520"/>
          </a:p>
          <a:p>
            <a:pPr lvl="0" marL="311150" indent="-311150" defTabSz="408940">
              <a:spcBef>
                <a:spcPts val="1400"/>
              </a:spcBef>
              <a:defRPr sz="1800"/>
            </a:pPr>
            <a:r>
              <a:rPr sz="2520"/>
              <a:t>Strick Sessions</a:t>
            </a:r>
          </a:p>
        </p:txBody>
      </p:sp>
      <p:sp>
        <p:nvSpPr>
          <p:cNvPr id="63" name="Shape 63"/>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pic>
        <p:nvPicPr>
          <p:cNvPr id="64" name="pasted-image-enhanced.png"/>
          <p:cNvPicPr/>
          <p:nvPr/>
        </p:nvPicPr>
        <p:blipFill>
          <a:blip r:embed="rId2">
            <a:extLst/>
          </a:blip>
          <a:stretch>
            <a:fillRect/>
          </a:stretch>
        </p:blipFill>
        <p:spPr>
          <a:xfrm>
            <a:off x="2977822" y="2536982"/>
            <a:ext cx="7049156" cy="2686770"/>
          </a:xfrm>
          <a:prstGeom prst="rect">
            <a:avLst/>
          </a:prstGeom>
          <a:ln w="12700">
            <a:miter lim="400000"/>
          </a:ln>
        </p:spPr>
      </p:pic>
      <p:sp>
        <p:nvSpPr>
          <p:cNvPr id="65" name="Shape 65"/>
          <p:cNvSpPr/>
          <p:nvPr/>
        </p:nvSpPr>
        <p:spPr>
          <a:xfrm>
            <a:off x="6427427" y="5807961"/>
            <a:ext cx="5371670" cy="21590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311150" indent="-311150" algn="l" defTabSz="408940">
              <a:spcBef>
                <a:spcPts val="1400"/>
              </a:spcBef>
              <a:buSzPct val="75000"/>
              <a:buChar char="•"/>
              <a:defRPr sz="1800"/>
            </a:pPr>
            <a:r>
              <a:rPr sz="2520"/>
              <a:t>IPv6 Support</a:t>
            </a:r>
            <a:endParaRPr sz="2520"/>
          </a:p>
          <a:p>
            <a:pPr lvl="0" marL="311150" indent="-311150" algn="l" defTabSz="408940">
              <a:spcBef>
                <a:spcPts val="1400"/>
              </a:spcBef>
              <a:buSzPct val="75000"/>
              <a:buChar char="•"/>
              <a:defRPr sz="1800"/>
            </a:pPr>
            <a:r>
              <a:rPr sz="2520"/>
              <a:t>Layer 4 or Layer 7 Load Balancing </a:t>
            </a:r>
            <a:endParaRPr sz="2520"/>
          </a:p>
          <a:p>
            <a:pPr lvl="0" marL="311150" indent="-311150" algn="l" defTabSz="408940">
              <a:spcBef>
                <a:spcPts val="1400"/>
              </a:spcBef>
              <a:buSzPct val="75000"/>
              <a:buChar char="•"/>
              <a:defRPr sz="1800"/>
            </a:pPr>
            <a:r>
              <a:rPr sz="2520"/>
              <a:t>Operational Monitoring </a:t>
            </a:r>
            <a:endParaRPr sz="2520"/>
          </a:p>
          <a:p>
            <a:pPr lvl="0" marL="311150" indent="-311150" algn="l" defTabSz="408940">
              <a:spcBef>
                <a:spcPts val="1400"/>
              </a:spcBef>
              <a:buSzPct val="75000"/>
              <a:buChar char="•"/>
              <a:defRPr sz="1800"/>
            </a:pPr>
            <a:r>
              <a:rPr sz="2520"/>
              <a:t>Logging</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Shape 67"/>
          <p:cNvSpPr/>
          <p:nvPr>
            <p:ph type="body" idx="1"/>
          </p:nvPr>
        </p:nvSpPr>
        <p:spPr>
          <a:prstGeom prst="rect">
            <a:avLst/>
          </a:prstGeom>
        </p:spPr>
        <p:txBody>
          <a:bodyPr/>
          <a:lstStyle/>
          <a:p>
            <a:pPr lvl="0" marL="288925" indent="-288925" defTabSz="379729">
              <a:spcBef>
                <a:spcPts val="2700"/>
              </a:spcBef>
              <a:defRPr sz="1800"/>
            </a:pPr>
            <a:r>
              <a:rPr sz="2340"/>
              <a:t>You are charged for </a:t>
            </a:r>
            <a:r>
              <a:rPr sz="2340">
                <a:solidFill>
                  <a:srgbClr val="C82506"/>
                </a:solidFill>
              </a:rPr>
              <a:t>each hour</a:t>
            </a:r>
            <a:r>
              <a:rPr sz="2340"/>
              <a:t> or partial hour your Elastic Load Balancer is running and for </a:t>
            </a:r>
            <a:r>
              <a:rPr sz="2340">
                <a:solidFill>
                  <a:srgbClr val="C82506"/>
                </a:solidFill>
              </a:rPr>
              <a:t>each GB of data transferred</a:t>
            </a:r>
            <a:r>
              <a:rPr sz="2340"/>
              <a:t> through your Elastic Load Balancer. </a:t>
            </a:r>
            <a:endParaRPr sz="2340"/>
          </a:p>
          <a:p>
            <a:pPr lvl="0" marL="288925" indent="-288925" defTabSz="379729">
              <a:spcBef>
                <a:spcPts val="2700"/>
              </a:spcBef>
              <a:defRPr sz="1800"/>
            </a:pPr>
            <a:r>
              <a:rPr sz="2340"/>
              <a:t>For Asia Pacific (Singapore) Region</a:t>
            </a:r>
            <a:endParaRPr sz="2340"/>
          </a:p>
          <a:p>
            <a:pPr lvl="1" marL="577850" indent="-288925" defTabSz="379729">
              <a:spcBef>
                <a:spcPts val="1400"/>
              </a:spcBef>
              <a:defRPr sz="1800"/>
            </a:pPr>
            <a:r>
              <a:rPr sz="1950"/>
              <a:t>$0.028 per Elastic Load Balancer-hour (or partial hour)</a:t>
            </a:r>
            <a:endParaRPr sz="1950"/>
          </a:p>
          <a:p>
            <a:pPr lvl="1" marL="577850" indent="-288925" defTabSz="379729">
              <a:spcBef>
                <a:spcPts val="1400"/>
              </a:spcBef>
              <a:defRPr sz="1800"/>
            </a:pPr>
            <a:r>
              <a:rPr sz="1950"/>
              <a:t>$0.008 per GB of data processed by an Elastic Load Balancer</a:t>
            </a:r>
            <a:endParaRPr sz="1950"/>
          </a:p>
          <a:p>
            <a:pPr lvl="0" marL="288925" indent="-288925" defTabSz="379729">
              <a:spcBef>
                <a:spcPts val="2700"/>
              </a:spcBef>
              <a:defRPr sz="1800"/>
            </a:pPr>
            <a:r>
              <a:rPr sz="2340"/>
              <a:t>Partial hours are billed as full hours.</a:t>
            </a:r>
            <a:endParaRPr sz="2340"/>
          </a:p>
          <a:p>
            <a:pPr lvl="0" marL="288925" indent="-288925" defTabSz="379729">
              <a:spcBef>
                <a:spcPts val="2700"/>
              </a:spcBef>
              <a:defRPr sz="1800"/>
            </a:pPr>
            <a:r>
              <a:rPr sz="2340"/>
              <a:t>For example :- If the Elastic Load Balancer ended up transferring </a:t>
            </a:r>
            <a:r>
              <a:rPr sz="2340">
                <a:latin typeface="Helvetica"/>
                <a:ea typeface="Helvetica"/>
                <a:cs typeface="Helvetica"/>
                <a:sym typeface="Helvetica"/>
              </a:rPr>
              <a:t>100</a:t>
            </a:r>
            <a:r>
              <a:rPr sz="2340"/>
              <a:t> GB of data over a 30 day period</a:t>
            </a:r>
            <a:endParaRPr sz="2340"/>
          </a:p>
          <a:p>
            <a:pPr lvl="1" marL="577850" indent="-288925" defTabSz="379729">
              <a:spcBef>
                <a:spcPts val="1400"/>
              </a:spcBef>
              <a:defRPr sz="1800"/>
            </a:pPr>
            <a:r>
              <a:rPr sz="1950"/>
              <a:t>The monthly charge would amount to </a:t>
            </a:r>
            <a:r>
              <a:rPr sz="1950">
                <a:latin typeface="Helvetica"/>
                <a:ea typeface="Helvetica"/>
                <a:cs typeface="Helvetica"/>
                <a:sym typeface="Helvetica"/>
              </a:rPr>
              <a:t>$18</a:t>
            </a:r>
            <a:r>
              <a:rPr sz="1950"/>
              <a:t> ($0.025 per hour x 24 hours per day x 30 days x 1 Elastic Load Balancer).</a:t>
            </a:r>
            <a:endParaRPr sz="1950"/>
          </a:p>
          <a:p>
            <a:pPr lvl="1" marL="577850" indent="-288925" defTabSz="379729">
              <a:spcBef>
                <a:spcPts val="1400"/>
              </a:spcBef>
              <a:defRPr sz="1800"/>
            </a:pPr>
            <a:r>
              <a:rPr sz="1950"/>
              <a:t>The data transferred through the Elastic Load Balancer would amount </a:t>
            </a:r>
            <a:r>
              <a:rPr sz="1950">
                <a:latin typeface="Helvetica"/>
                <a:ea typeface="Helvetica"/>
                <a:cs typeface="Helvetica"/>
                <a:sym typeface="Helvetica"/>
              </a:rPr>
              <a:t>$0.80</a:t>
            </a:r>
            <a:r>
              <a:rPr sz="1950"/>
              <a:t> </a:t>
            </a:r>
            <a:br>
              <a:rPr sz="1950"/>
            </a:br>
            <a:r>
              <a:rPr sz="1950"/>
              <a:t>($0.008 x 100GB)</a:t>
            </a:r>
            <a:endParaRPr sz="1950"/>
          </a:p>
          <a:p>
            <a:pPr lvl="1" marL="577850" indent="-288925" defTabSz="379729">
              <a:spcBef>
                <a:spcPts val="1400"/>
              </a:spcBef>
              <a:defRPr sz="1800"/>
            </a:pPr>
            <a:r>
              <a:rPr sz="1950"/>
              <a:t>For a total monthly charge of </a:t>
            </a:r>
            <a:r>
              <a:rPr sz="1950">
                <a:latin typeface="Helvetica"/>
                <a:ea typeface="Helvetica"/>
                <a:cs typeface="Helvetica"/>
                <a:sym typeface="Helvetica"/>
              </a:rPr>
              <a:t>$18.80</a:t>
            </a:r>
            <a:r>
              <a:rPr sz="1950"/>
              <a:t>.</a:t>
            </a:r>
          </a:p>
        </p:txBody>
      </p:sp>
      <p:sp>
        <p:nvSpPr>
          <p:cNvPr id="68" name="Shape 68"/>
          <p:cNvSpPr/>
          <p:nvPr>
            <p:ph type="title"/>
          </p:nvPr>
        </p:nvSpPr>
        <p:spPr>
          <a:prstGeom prst="rect">
            <a:avLst/>
          </a:prstGeom>
        </p:spPr>
        <p:txBody>
          <a:bodyPr/>
          <a:lstStyle/>
          <a:p>
            <a:pPr lvl="0">
              <a:defRPr sz="1800"/>
            </a:pPr>
            <a:r>
              <a:rPr sz="8000"/>
              <a:t>AWS ELB: Pricing</a:t>
            </a:r>
          </a:p>
        </p:txBody>
      </p:sp>
      <p:sp>
        <p:nvSpPr>
          <p:cNvPr id="69" name="Shape 69"/>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 name="Shape 71"/>
          <p:cNvSpPr/>
          <p:nvPr>
            <p:ph type="title"/>
          </p:nvPr>
        </p:nvSpPr>
        <p:spPr>
          <a:prstGeom prst="rect">
            <a:avLst/>
          </a:prstGeom>
        </p:spPr>
        <p:txBody>
          <a:bodyPr/>
          <a:lstStyle>
            <a:lvl1pPr>
              <a:defRPr sz="6800"/>
            </a:lvl1pPr>
          </a:lstStyle>
          <a:p>
            <a:pPr lvl="0">
              <a:defRPr sz="1800"/>
            </a:pPr>
            <a:r>
              <a:rPr sz="6800"/>
              <a:t>Lab: Configure Amazon ELB</a:t>
            </a:r>
          </a:p>
        </p:txBody>
      </p:sp>
      <p:sp>
        <p:nvSpPr>
          <p:cNvPr id="72" name="Shape 72"/>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
        <p:nvSpPr>
          <p:cNvPr id="73" name="Shape 73"/>
          <p:cNvSpPr/>
          <p:nvPr>
            <p:ph type="body" idx="1"/>
          </p:nvPr>
        </p:nvSpPr>
        <p:spPr>
          <a:xfrm>
            <a:off x="952500" y="2603500"/>
            <a:ext cx="11099800" cy="6299200"/>
          </a:xfrm>
          <a:prstGeom prst="rect">
            <a:avLst/>
          </a:prstGeom>
        </p:spPr>
        <p:txBody>
          <a:bodyPr/>
          <a:lstStyle/>
          <a:p>
            <a:pPr lvl="0" marL="320040" indent="-320040" defTabSz="420624">
              <a:spcBef>
                <a:spcPts val="3000"/>
              </a:spcBef>
              <a:defRPr sz="1800"/>
            </a:pPr>
            <a:r>
              <a:rPr sz="2592"/>
              <a:t>Overview</a:t>
            </a:r>
            <a:endParaRPr sz="2592"/>
          </a:p>
          <a:p>
            <a:pPr lvl="1" marL="640080" indent="-320040" defTabSz="420624">
              <a:spcBef>
                <a:spcPts val="2300"/>
              </a:spcBef>
              <a:defRPr sz="1800"/>
            </a:pPr>
            <a:r>
              <a:rPr sz="1872"/>
              <a:t>This guide introduces you to the Amazon Elastic Load Balancer using the AWS Management Console. </a:t>
            </a:r>
            <a:endParaRPr sz="1872"/>
          </a:p>
          <a:p>
            <a:pPr lvl="1" marL="640080" indent="-320040" defTabSz="420624">
              <a:spcBef>
                <a:spcPts val="2300"/>
              </a:spcBef>
              <a:defRPr sz="1800"/>
            </a:pPr>
            <a:r>
              <a:rPr sz="1872"/>
              <a:t>2 labs. </a:t>
            </a:r>
            <a:endParaRPr sz="1872"/>
          </a:p>
          <a:p>
            <a:pPr lvl="0" marL="320040" indent="-320040" defTabSz="420624">
              <a:spcBef>
                <a:spcPts val="3000"/>
              </a:spcBef>
              <a:defRPr sz="1800"/>
            </a:pPr>
            <a:r>
              <a:rPr sz="2592"/>
              <a:t>Topic Covered</a:t>
            </a:r>
            <a:endParaRPr sz="2592"/>
          </a:p>
          <a:p>
            <a:pPr lvl="1" marL="704088" indent="-384048" defTabSz="420624">
              <a:spcBef>
                <a:spcPts val="2300"/>
              </a:spcBef>
              <a:defRPr sz="1800"/>
            </a:pPr>
            <a:r>
              <a:rPr sz="1872"/>
              <a:t>Logging into the Amazon Management Console </a:t>
            </a:r>
            <a:endParaRPr sz="1872"/>
          </a:p>
          <a:p>
            <a:pPr lvl="1" marL="704088" indent="-384048" defTabSz="420624">
              <a:spcBef>
                <a:spcPts val="2300"/>
              </a:spcBef>
              <a:defRPr sz="1800"/>
            </a:pPr>
            <a:r>
              <a:rPr sz="1872"/>
              <a:t>Creating an Elastic Load Balancer </a:t>
            </a:r>
            <a:endParaRPr sz="1872"/>
          </a:p>
          <a:p>
            <a:pPr lvl="1" marL="704088" indent="-384048" defTabSz="420624">
              <a:spcBef>
                <a:spcPts val="2300"/>
              </a:spcBef>
              <a:defRPr sz="1800"/>
            </a:pPr>
            <a:r>
              <a:rPr sz="1872"/>
              <a:t>Adding Instances to an Elastic Load Balancer</a:t>
            </a:r>
            <a:endParaRPr sz="1872"/>
          </a:p>
          <a:p>
            <a:pPr lvl="1" marL="704088" indent="-384048" defTabSz="420624">
              <a:spcBef>
                <a:spcPts val="2300"/>
              </a:spcBef>
              <a:defRPr sz="1800"/>
            </a:pPr>
            <a:r>
              <a:rPr sz="1872"/>
              <a:t>POST messages into Node-RED to see how ELB works.  </a:t>
            </a:r>
            <a:endParaRPr sz="1872"/>
          </a:p>
          <a:p>
            <a:pPr lvl="0" marL="531758" indent="-531758" defTabSz="420624">
              <a:spcBef>
                <a:spcPts val="2300"/>
              </a:spcBef>
              <a:defRPr sz="1800"/>
            </a:pPr>
            <a:r>
              <a:rPr sz="2592"/>
              <a:t>Note</a:t>
            </a:r>
            <a:r>
              <a:rPr sz="1872"/>
              <a:t>:</a:t>
            </a:r>
            <a:endParaRPr sz="1872"/>
          </a:p>
          <a:p>
            <a:pPr lvl="1" marL="704088" indent="-384048" defTabSz="420624">
              <a:spcBef>
                <a:spcPts val="2300"/>
              </a:spcBef>
              <a:defRPr sz="1800"/>
            </a:pPr>
            <a:r>
              <a:rPr sz="1872"/>
              <a:t>Do not delete ELB after finish this lab. It will be used in the next lab.</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 name="Shape 75"/>
          <p:cNvSpPr/>
          <p:nvPr>
            <p:ph type="title"/>
          </p:nvPr>
        </p:nvSpPr>
        <p:spPr>
          <a:prstGeom prst="rect">
            <a:avLst/>
          </a:prstGeom>
        </p:spPr>
        <p:txBody>
          <a:bodyPr/>
          <a:lstStyle>
            <a:lvl1pPr defTabSz="449833">
              <a:defRPr sz="6160"/>
            </a:lvl1pPr>
          </a:lstStyle>
          <a:p>
            <a:pPr lvl="0">
              <a:defRPr sz="1800"/>
            </a:pPr>
            <a:r>
              <a:rPr sz="6160"/>
              <a:t>Lab 1-2: Login to AWS Console</a:t>
            </a:r>
          </a:p>
        </p:txBody>
      </p:sp>
      <p:sp>
        <p:nvSpPr>
          <p:cNvPr id="76" name="Shape 76"/>
          <p:cNvSpPr/>
          <p:nvPr>
            <p:ph type="body" idx="1"/>
          </p:nvPr>
        </p:nvSpPr>
        <p:spPr>
          <a:xfrm>
            <a:off x="328524" y="1936697"/>
            <a:ext cx="12061006" cy="2842337"/>
          </a:xfrm>
          <a:prstGeom prst="rect">
            <a:avLst/>
          </a:prstGeom>
        </p:spPr>
        <p:txBody>
          <a:bodyPr/>
          <a:lstStyle/>
          <a:p>
            <a:pPr lvl="1" marL="721783" indent="-328083" defTabSz="362204">
              <a:spcBef>
                <a:spcPts val="2600"/>
              </a:spcBef>
              <a:buSzPct val="100000"/>
              <a:buAutoNum type="arabicPeriod" startAt="1"/>
              <a:defRPr sz="1800"/>
            </a:pPr>
            <a:r>
              <a:rPr sz="1860"/>
              <a:t>Goto </a:t>
            </a:r>
            <a:r>
              <a:rPr sz="1860" u="sng">
                <a:hlinkClick r:id="rId2" invalidUrl="" action="" tgtFrame="" tooltip="" history="1" highlightClick="0" endSnd="0"/>
              </a:rPr>
              <a:t>https://console.aws.amazon.com</a:t>
            </a:r>
            <a:r>
              <a:rPr sz="1860"/>
              <a:t>, enter AWS username and password and then click Login button.</a:t>
            </a:r>
            <a:endParaRPr sz="1860"/>
          </a:p>
          <a:p>
            <a:pPr lvl="1" marL="721783" indent="-328083" defTabSz="362204">
              <a:spcBef>
                <a:spcPts val="2600"/>
              </a:spcBef>
              <a:buSzPct val="100000"/>
              <a:buAutoNum type="arabicPeriod" startAt="1"/>
              <a:defRPr sz="1800"/>
            </a:pPr>
            <a:r>
              <a:rPr sz="1860"/>
              <a:t>In AWS Console, change Region to </a:t>
            </a:r>
            <a:r>
              <a:rPr b="1" sz="1860">
                <a:latin typeface="Helvetica"/>
                <a:ea typeface="Helvetica"/>
                <a:cs typeface="Helvetica"/>
                <a:sym typeface="Helvetica"/>
              </a:rPr>
              <a:t>Singapore</a:t>
            </a:r>
            <a:r>
              <a:rPr sz="1860"/>
              <a:t>.</a:t>
            </a:r>
            <a:br>
              <a:rPr sz="1860"/>
            </a:br>
            <a:br>
              <a:rPr sz="1860"/>
            </a:br>
            <a:br>
              <a:rPr sz="1860"/>
            </a:br>
            <a:br>
              <a:rPr sz="1860"/>
            </a:br>
            <a:endParaRPr sz="1860"/>
          </a:p>
          <a:p>
            <a:pPr lvl="1" marL="721783" indent="-328083" defTabSz="362204">
              <a:spcBef>
                <a:spcPts val="2600"/>
              </a:spcBef>
              <a:buSzPct val="100000"/>
              <a:buAutoNum type="arabicPeriod" startAt="1"/>
              <a:defRPr sz="1800"/>
            </a:pPr>
            <a:r>
              <a:rPr sz="1860"/>
              <a:t> Click </a:t>
            </a:r>
            <a:r>
              <a:rPr b="1" sz="1860">
                <a:latin typeface="Helvetica"/>
                <a:ea typeface="Helvetica"/>
                <a:cs typeface="Helvetica"/>
                <a:sym typeface="Helvetica"/>
              </a:rPr>
              <a:t>EC2</a:t>
            </a:r>
            <a:r>
              <a:rPr sz="1860"/>
              <a:t> link under “Compute” group to open EC2 service console. </a:t>
            </a:r>
          </a:p>
        </p:txBody>
      </p:sp>
      <p:sp>
        <p:nvSpPr>
          <p:cNvPr id="77" name="Shape 77"/>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pic>
        <p:nvPicPr>
          <p:cNvPr id="78" name="pasted-image-enhanced.jpeg"/>
          <p:cNvPicPr/>
          <p:nvPr/>
        </p:nvPicPr>
        <p:blipFill>
          <a:blip r:embed="rId3">
            <a:extLst/>
          </a:blip>
          <a:stretch>
            <a:fillRect/>
          </a:stretch>
        </p:blipFill>
        <p:spPr>
          <a:xfrm>
            <a:off x="3546671" y="4772662"/>
            <a:ext cx="5491818" cy="2358556"/>
          </a:xfrm>
          <a:prstGeom prst="rect">
            <a:avLst/>
          </a:prstGeom>
          <a:ln w="12700">
            <a:solidFill>
              <a:srgbClr val="53585F"/>
            </a:solidFill>
            <a:miter lim="400000"/>
          </a:ln>
        </p:spPr>
      </p:pic>
      <p:sp>
        <p:nvSpPr>
          <p:cNvPr id="79" name="Shape 79"/>
          <p:cNvSpPr/>
          <p:nvPr/>
        </p:nvSpPr>
        <p:spPr>
          <a:xfrm>
            <a:off x="3526499" y="5303176"/>
            <a:ext cx="1414303" cy="381001"/>
          </a:xfrm>
          <a:prstGeom prst="roundRect">
            <a:avLst>
              <a:gd name="adj" fmla="val 29546"/>
            </a:avLst>
          </a:prstGeom>
          <a:ln w="50800">
            <a:solidFill>
              <a:srgbClr val="C82506"/>
            </a:solidFill>
            <a:miter lim="400000"/>
          </a:ln>
          <a:effectLst>
            <a:outerShdw sx="100000" sy="100000" kx="0" ky="0" algn="b" rotWithShape="0" blurRad="38100" dist="25400" dir="5400000">
              <a:srgbClr val="000000">
                <a:alpha val="50000"/>
              </a:srgbClr>
            </a:outerShdw>
          </a:effectLst>
        </p:spPr>
        <p:txBody>
          <a:bodyPr lIns="0" tIns="0" rIns="0" bIns="0" anchor="ctr"/>
          <a:lstStyle/>
          <a:p>
            <a:pPr lvl="0">
              <a:defRPr sz="2400">
                <a:solidFill>
                  <a:srgbClr val="FFFFFF"/>
                </a:solidFill>
              </a:defRPr>
            </a:pPr>
          </a:p>
        </p:txBody>
      </p:sp>
      <p:pic>
        <p:nvPicPr>
          <p:cNvPr id="80" name="pasted-image.tif"/>
          <p:cNvPicPr/>
          <p:nvPr/>
        </p:nvPicPr>
        <p:blipFill>
          <a:blip r:embed="rId4">
            <a:extLst/>
          </a:blip>
          <a:stretch>
            <a:fillRect/>
          </a:stretch>
        </p:blipFill>
        <p:spPr>
          <a:xfrm>
            <a:off x="2563550" y="3123150"/>
            <a:ext cx="7877700" cy="699157"/>
          </a:xfrm>
          <a:prstGeom prst="rect">
            <a:avLst/>
          </a:prstGeom>
          <a:ln w="12700">
            <a:miter lim="400000"/>
          </a:ln>
        </p:spPr>
      </p:pic>
      <p:sp>
        <p:nvSpPr>
          <p:cNvPr id="81" name="Shape 81"/>
          <p:cNvSpPr/>
          <p:nvPr/>
        </p:nvSpPr>
        <p:spPr>
          <a:xfrm>
            <a:off x="8822728" y="3133277"/>
            <a:ext cx="897964" cy="330201"/>
          </a:xfrm>
          <a:prstGeom prst="roundRect">
            <a:avLst>
              <a:gd name="adj" fmla="val 34092"/>
            </a:avLst>
          </a:prstGeom>
          <a:ln w="50800">
            <a:solidFill>
              <a:srgbClr val="C82506"/>
            </a:solidFill>
            <a:miter lim="400000"/>
          </a:ln>
          <a:effectLst>
            <a:outerShdw sx="100000" sy="100000" kx="0" ky="0" algn="b" rotWithShape="0" blurRad="38100" dist="25400" dir="5400000">
              <a:srgbClr val="000000">
                <a:alpha val="50000"/>
              </a:srgbClr>
            </a:outerShdw>
          </a:effectLst>
        </p:spPr>
        <p:txBody>
          <a:bodyPr lIns="0" tIns="0" rIns="0" bIns="0" anchor="ctr"/>
          <a:lstStyle/>
          <a:p>
            <a:pPr lvl="0">
              <a:defRPr sz="2400">
                <a:solidFill>
                  <a:srgbClr val="FFFFFF"/>
                </a:solidFill>
              </a:defRPr>
            </a:pPr>
          </a:p>
        </p:txBody>
      </p:sp>
      <p:sp>
        <p:nvSpPr>
          <p:cNvPr id="82" name="Shape 82"/>
          <p:cNvSpPr/>
          <p:nvPr/>
        </p:nvSpPr>
        <p:spPr>
          <a:xfrm>
            <a:off x="328524" y="7538956"/>
            <a:ext cx="12061006" cy="69915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1" marL="756708" indent="-343958" algn="l" defTabSz="379729">
              <a:spcBef>
                <a:spcPts val="2700"/>
              </a:spcBef>
              <a:buSzPct val="100000"/>
              <a:buAutoNum type="arabicPeriod" startAt="4"/>
              <a:defRPr sz="1800"/>
            </a:pPr>
            <a:r>
              <a:rPr sz="1950"/>
              <a:t>Click </a:t>
            </a:r>
            <a:r>
              <a:rPr b="1" sz="1950">
                <a:latin typeface="Helvetica"/>
                <a:ea typeface="Helvetica"/>
                <a:cs typeface="Helvetica"/>
                <a:sym typeface="Helvetica"/>
              </a:rPr>
              <a:t>Load Balancers</a:t>
            </a:r>
            <a:r>
              <a:rPr sz="1950"/>
              <a:t> in the left pane, under </a:t>
            </a:r>
            <a:r>
              <a:rPr b="1" sz="1950">
                <a:latin typeface="Helvetica"/>
                <a:ea typeface="Helvetica"/>
                <a:cs typeface="Helvetica"/>
                <a:sym typeface="Helvetica"/>
              </a:rPr>
              <a:t>Network &amp; Security</a:t>
            </a:r>
            <a:r>
              <a:rPr sz="1950"/>
              <a:t> Group. </a:t>
            </a:r>
            <a:br>
              <a:rPr sz="1950"/>
            </a:b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