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>
            <a:lvl1pPr marL="444500" indent="-444500">
              <a:buSzPct val="75000"/>
              <a:buChar char="•"/>
            </a:lvl1pPr>
            <a:lvl2pPr marL="889000" indent="-444500">
              <a:buSzPct val="75000"/>
              <a:buChar char="•"/>
              <a:defRPr sz="3000"/>
            </a:lvl2pPr>
            <a:lvl3pPr marL="1333500" indent="-444500">
              <a:buSzPct val="75000"/>
              <a:buChar char="•"/>
              <a:defRPr sz="2800"/>
            </a:lvl3pPr>
            <a:lvl4pPr marL="1778000" indent="-444500">
              <a:buSzPct val="75000"/>
              <a:buChar char="•"/>
              <a:defRPr sz="2400"/>
            </a:lvl4pPr>
            <a:lvl5pPr marL="2222500" indent="-444500">
              <a:buSzPct val="75000"/>
              <a:buChar char="•"/>
              <a:defRPr sz="20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14916" indent="-370416">
              <a:buSzPct val="75000"/>
              <a:buChar char="•"/>
              <a:defRPr sz="3000"/>
            </a:lvl2pPr>
            <a:lvl3pPr marL="1234722" indent="-345722">
              <a:buSzPct val="75000"/>
              <a:buChar char="•"/>
              <a:defRPr sz="2600"/>
            </a:lvl3pPr>
            <a:lvl4pPr marL="1629833" indent="-296333">
              <a:buSzPct val="75000"/>
              <a:buChar char="•"/>
              <a:defRPr sz="2400"/>
            </a:lvl4pPr>
            <a:lvl5pPr marL="2024944" indent="-246944">
              <a:buSzPct val="75000"/>
              <a:buChar char="•"/>
              <a:defRPr sz="20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2600"/>
              <a:t>Body Level Three</a:t>
            </a:r>
            <a:endParaRPr sz="26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anchor="ctr"/>
          <a:lstStyle>
            <a:lvl1pPr marL="342900" indent="-342900">
              <a:spcBef>
                <a:spcPts val="3200"/>
              </a:spcBef>
              <a:buSzPct val="75000"/>
              <a:buChar char="•"/>
              <a:defRPr sz="2800"/>
            </a:lvl1pPr>
            <a:lvl2pPr marL="685800" indent="-342900">
              <a:spcBef>
                <a:spcPts val="3200"/>
              </a:spcBef>
              <a:buSzPct val="75000"/>
              <a:buChar char="•"/>
              <a:defRPr sz="2800"/>
            </a:lvl2pPr>
            <a:lvl3pPr marL="1028700" indent="-342900">
              <a:spcBef>
                <a:spcPts val="3200"/>
              </a:spcBef>
              <a:buSzPct val="75000"/>
              <a:buChar char="•"/>
              <a:defRPr sz="2800"/>
            </a:lvl3pPr>
            <a:lvl4pPr marL="1371600" indent="-342900">
              <a:spcBef>
                <a:spcPts val="3200"/>
              </a:spcBef>
              <a:buSzPct val="75000"/>
              <a:buChar char="•"/>
              <a:defRPr sz="2800"/>
            </a:lvl4pPr>
            <a:lvl5pPr marL="1714500" indent="-342900">
              <a:spcBef>
                <a:spcPts val="3200"/>
              </a:spcBef>
              <a:buSzPct val="75000"/>
              <a:buChar char="•"/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anchor="ctr"/>
          <a:lstStyle>
            <a:lvl1pPr marL="444500" indent="-444500">
              <a:buSzPct val="75000"/>
              <a:buChar char="•"/>
            </a:lvl1pPr>
            <a:lvl2pPr marL="889000" indent="-444500">
              <a:buSzPct val="75000"/>
              <a:buChar char="•"/>
            </a:lvl2pPr>
            <a:lvl3pPr marL="1333500" indent="-444500">
              <a:buSzPct val="75000"/>
              <a:buChar char="•"/>
            </a:lvl3pPr>
            <a:lvl4pPr marL="1778000" indent="-444500">
              <a:buSzPct val="75000"/>
              <a:buChar char="•"/>
            </a:lvl4pPr>
            <a:lvl5pPr marL="2222500" indent="-444500">
              <a:buSzPct val="75000"/>
              <a:buChar char="•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1130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1936697"/>
            <a:ext cx="11099800" cy="6953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2pPr marL="814916" indent="-370416">
              <a:buSzPct val="75000"/>
              <a:buChar char="•"/>
              <a:defRPr sz="3000"/>
            </a:lvl2pPr>
            <a:lvl3pPr marL="1234722" indent="-345722">
              <a:buSzPct val="75000"/>
              <a:buChar char="•"/>
              <a:defRPr sz="2600"/>
            </a:lvl3pPr>
            <a:lvl4pPr marL="1629833" indent="-296333">
              <a:buSzPct val="75000"/>
              <a:buChar char="•"/>
              <a:defRPr sz="2400"/>
            </a:lvl4pPr>
            <a:lvl5pPr marL="2024944" indent="-246944">
              <a:buSzPct val="75000"/>
              <a:buChar char="•"/>
              <a:defRPr sz="20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2600"/>
              <a:t>Body Level Three</a:t>
            </a:r>
            <a:endParaRPr sz="26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pic>
        <p:nvPicPr>
          <p:cNvPr id="4" name="Logo - G-ABL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48708" y="9229129"/>
            <a:ext cx="831447" cy="29977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1pPr>
      <a:lvl2pPr marL="1270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2pPr>
      <a:lvl3pPr marL="1905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3pPr>
      <a:lvl4pPr marL="2540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4pPr>
      <a:lvl5pPr marL="3175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5pPr>
      <a:lvl6pPr marL="3810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6pPr>
      <a:lvl7pPr marL="4445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7pPr>
      <a:lvl8pPr marL="5080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8pPr>
      <a:lvl9pPr marL="5715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onsole.aws.amazon.com" TargetMode="External"/><Relationship Id="rId3" Type="http://schemas.openxmlformats.org/officeDocument/2006/relationships/image" Target="../media/image1.tif"/><Relationship Id="rId4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xx.xx.xx.xx:1880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ws.amazon.com/autoscaling/" TargetMode="External"/><Relationship Id="rId3" Type="http://schemas.openxmlformats.org/officeDocument/2006/relationships/hyperlink" Target="http://aws.amazon.com/documentation/autoscaling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1270000" y="22606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800"/>
              <a:t>Amazon Web Services </a:t>
            </a:r>
            <a:endParaRPr sz="6800"/>
          </a:p>
          <a:p>
            <a:pPr lvl="0">
              <a:defRPr sz="1800"/>
            </a:pPr>
            <a:r>
              <a:rPr sz="6800"/>
              <a:t>workshop</a:t>
            </a:r>
            <a:endParaRPr sz="5500"/>
          </a:p>
          <a:p>
            <a:pPr lvl="0">
              <a:defRPr sz="1800"/>
            </a:pPr>
            <a:r>
              <a:rPr sz="1500"/>
              <a:t> </a:t>
            </a:r>
            <a:br>
              <a:rPr sz="1500"/>
            </a:br>
            <a:r>
              <a:rPr sz="2800">
                <a:solidFill>
                  <a:srgbClr val="53585F"/>
                </a:solidFill>
              </a:rPr>
              <a:t>for System Engineer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1270000" y="6463880"/>
            <a:ext cx="104648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Using Amazon EC2 Auto Scaling</a:t>
            </a:r>
          </a:p>
        </p:txBody>
      </p:sp>
      <p:pic>
        <p:nvPicPr>
          <p:cNvPr id="41" name="Logo - G-AB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7260" y="366861"/>
            <a:ext cx="1866901" cy="67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 lvl="0">
              <a:defRPr sz="1800"/>
            </a:pPr>
            <a:r>
              <a:rPr sz="6160"/>
              <a:t>Lab 1-3: Login to AWS Console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328524" y="1936697"/>
            <a:ext cx="11915968" cy="3992357"/>
          </a:xfrm>
          <a:prstGeom prst="rect">
            <a:avLst/>
          </a:prstGeom>
        </p:spPr>
        <p:txBody>
          <a:bodyPr/>
          <a:lstStyle/>
          <a:p>
            <a:pPr lvl="1" marL="710141" indent="-322791" defTabSz="356362">
              <a:spcBef>
                <a:spcPts val="1800"/>
              </a:spcBef>
              <a:buSzPct val="100000"/>
              <a:buAutoNum type="arabicPeriod" startAt="1"/>
              <a:defRPr sz="1800"/>
            </a:pPr>
            <a:r>
              <a:rPr sz="1830"/>
              <a:t>Goto </a:t>
            </a:r>
            <a:r>
              <a:rPr sz="1830" u="sng">
                <a:hlinkClick r:id="rId2" invalidUrl="" action="" tgtFrame="" tooltip="" history="1" highlightClick="0" endSnd="0"/>
              </a:rPr>
              <a:t>https://console.aws.amazon.com</a:t>
            </a:r>
            <a:r>
              <a:rPr sz="1830"/>
              <a:t>, enter AWS username and password and then click Login button.</a:t>
            </a:r>
            <a:endParaRPr sz="1830"/>
          </a:p>
          <a:p>
            <a:pPr lvl="1" marL="710141" indent="-322791" defTabSz="356362">
              <a:spcBef>
                <a:spcPts val="1800"/>
              </a:spcBef>
              <a:buSzPct val="100000"/>
              <a:buAutoNum type="arabicPeriod" startAt="1"/>
              <a:defRPr sz="1800"/>
            </a:pPr>
            <a:r>
              <a:rPr sz="1830"/>
              <a:t>In AWS Console, change Region to </a:t>
            </a:r>
            <a:r>
              <a:rPr b="1" sz="1830">
                <a:latin typeface="Helvetica"/>
                <a:ea typeface="Helvetica"/>
                <a:cs typeface="Helvetica"/>
                <a:sym typeface="Helvetica"/>
              </a:rPr>
              <a:t>Singapore</a:t>
            </a:r>
            <a:r>
              <a:rPr sz="1830"/>
              <a:t>.</a:t>
            </a:r>
            <a:br>
              <a:rPr sz="1830"/>
            </a:br>
            <a:br>
              <a:rPr sz="1830"/>
            </a:br>
            <a:br>
              <a:rPr sz="1830"/>
            </a:br>
            <a:endParaRPr sz="1830"/>
          </a:p>
          <a:p>
            <a:pPr lvl="1" marL="710141" indent="-322791" defTabSz="356362">
              <a:spcBef>
                <a:spcPts val="1800"/>
              </a:spcBef>
              <a:buSzPct val="100000"/>
              <a:buAutoNum type="arabicPeriod" startAt="1"/>
              <a:defRPr sz="1800"/>
            </a:pPr>
            <a:r>
              <a:rPr sz="1830"/>
              <a:t>Click </a:t>
            </a:r>
            <a:r>
              <a:rPr b="1" sz="1830">
                <a:latin typeface="Helvetica"/>
                <a:ea typeface="Helvetica"/>
                <a:cs typeface="Helvetica"/>
                <a:sym typeface="Helvetica"/>
              </a:rPr>
              <a:t>EC2</a:t>
            </a:r>
            <a:r>
              <a:rPr sz="1830"/>
              <a:t> link under “Compute” group to open EC2 service console. </a:t>
            </a:r>
            <a:endParaRPr sz="1830"/>
          </a:p>
          <a:p>
            <a:pPr lvl="1" marL="710141" indent="-322791" defTabSz="356362">
              <a:spcBef>
                <a:spcPts val="1800"/>
              </a:spcBef>
              <a:buSzPct val="100000"/>
              <a:buAutoNum type="arabicPeriod" startAt="4"/>
              <a:defRPr sz="1800"/>
            </a:pPr>
            <a:r>
              <a:rPr sz="1830"/>
              <a:t>Click </a:t>
            </a:r>
            <a:r>
              <a:rPr b="1" sz="1830">
                <a:latin typeface="Helvetica"/>
                <a:ea typeface="Helvetica"/>
                <a:cs typeface="Helvetica"/>
                <a:sym typeface="Helvetica"/>
              </a:rPr>
              <a:t>Load Balancers</a:t>
            </a:r>
            <a:r>
              <a:rPr sz="1830"/>
              <a:t> in the left pane, under </a:t>
            </a:r>
            <a:r>
              <a:rPr b="1" sz="1830">
                <a:latin typeface="Helvetica"/>
                <a:ea typeface="Helvetica"/>
                <a:cs typeface="Helvetica"/>
                <a:sym typeface="Helvetica"/>
              </a:rPr>
              <a:t>Network &amp; Security</a:t>
            </a:r>
            <a:r>
              <a:rPr sz="1830"/>
              <a:t> Group. </a:t>
            </a:r>
            <a:endParaRPr sz="1830"/>
          </a:p>
          <a:p>
            <a:pPr lvl="1" marL="710141" indent="-322791" defTabSz="356362">
              <a:spcBef>
                <a:spcPts val="1800"/>
              </a:spcBef>
              <a:buSzPct val="100000"/>
              <a:buAutoNum type="arabicPeriod" startAt="4"/>
              <a:defRPr sz="1800"/>
            </a:pPr>
            <a:r>
              <a:rPr sz="1830"/>
              <a:t>Click your load balancer configuration. Click tab </a:t>
            </a:r>
            <a:r>
              <a:rPr b="1" sz="1830">
                <a:latin typeface="Helvetica"/>
                <a:ea typeface="Helvetica"/>
                <a:cs typeface="Helvetica"/>
                <a:sym typeface="Helvetica"/>
              </a:rPr>
              <a:t>Instances</a:t>
            </a:r>
            <a:r>
              <a:rPr sz="1830"/>
              <a:t>, click </a:t>
            </a:r>
            <a:r>
              <a:rPr b="1" sz="1830">
                <a:latin typeface="Helvetica"/>
                <a:ea typeface="Helvetica"/>
                <a:cs typeface="Helvetica"/>
                <a:sym typeface="Helvetica"/>
              </a:rPr>
              <a:t>Edit Instances</a:t>
            </a:r>
            <a:r>
              <a:rPr sz="1830"/>
              <a:t> button.</a:t>
            </a:r>
            <a:endParaRPr sz="1830"/>
          </a:p>
          <a:p>
            <a:pPr lvl="1" marL="710141" indent="-322791" defTabSz="356362">
              <a:spcBef>
                <a:spcPts val="1800"/>
              </a:spcBef>
              <a:buSzPct val="100000"/>
              <a:buAutoNum type="arabicPeriod" startAt="4"/>
              <a:defRPr sz="1800"/>
            </a:pPr>
            <a:r>
              <a:rPr sz="1830"/>
              <a:t>Remove (</a:t>
            </a:r>
            <a:r>
              <a:rPr i="1" sz="1830"/>
              <a:t>un-check</a:t>
            </a:r>
            <a:r>
              <a:rPr sz="1830"/>
              <a:t>) all binding EC2 instances, click </a:t>
            </a:r>
            <a:r>
              <a:rPr b="1" sz="1830">
                <a:latin typeface="Helvetica"/>
                <a:ea typeface="Helvetica"/>
                <a:cs typeface="Helvetica"/>
                <a:sym typeface="Helvetica"/>
              </a:rPr>
              <a:t>Save</a:t>
            </a:r>
            <a:r>
              <a:rPr sz="1830"/>
              <a:t> button.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8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2110" y="2995885"/>
            <a:ext cx="7090845" cy="629323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8352387" y="3006012"/>
            <a:ext cx="670010" cy="330201"/>
          </a:xfrm>
          <a:prstGeom prst="roundRect">
            <a:avLst>
              <a:gd name="adj" fmla="val 34092"/>
            </a:avLst>
          </a:prstGeom>
          <a:ln w="50800">
            <a:solidFill>
              <a:srgbClr val="C8250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88" name="pasted-image-enhanced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99331" y="6110952"/>
            <a:ext cx="7606138" cy="295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952500" y="444500"/>
            <a:ext cx="11099800" cy="1434404"/>
          </a:xfrm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 lvl="0">
              <a:defRPr sz="1800"/>
            </a:pPr>
            <a:r>
              <a:rPr sz="5100"/>
              <a:t>Lab 1-3: Create Amazon Auto Scaling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952500" y="2075123"/>
            <a:ext cx="11099800" cy="6814877"/>
          </a:xfrm>
          <a:prstGeom prst="rect">
            <a:avLst/>
          </a:prstGeom>
        </p:spPr>
        <p:txBody>
          <a:bodyPr/>
          <a:lstStyle/>
          <a:p>
            <a:pPr lvl="0" marL="400050" indent="-400050" defTabSz="368045">
              <a:spcBef>
                <a:spcPts val="2600"/>
              </a:spcBef>
              <a:buSzPct val="100000"/>
              <a:buAutoNum type="arabicPeriod" startAt="7"/>
              <a:defRPr sz="1800"/>
            </a:pPr>
            <a:r>
              <a:rPr sz="2268"/>
              <a:t>Click </a:t>
            </a: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Launch Configurations</a:t>
            </a:r>
            <a:r>
              <a:rPr sz="2268"/>
              <a:t> under Auto Scaling group in the left pane.</a:t>
            </a:r>
            <a:endParaRPr sz="2268"/>
          </a:p>
          <a:p>
            <a:pPr lvl="0" marL="400050" indent="-400050" defTabSz="368045">
              <a:spcBef>
                <a:spcPts val="2600"/>
              </a:spcBef>
              <a:buSzPct val="100000"/>
              <a:buAutoNum type="arabicPeriod" startAt="7"/>
              <a:defRPr sz="1800"/>
            </a:pPr>
            <a:r>
              <a:rPr sz="2268"/>
              <a:t>Click </a:t>
            </a: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Create Auto Scaling group</a:t>
            </a:r>
            <a:r>
              <a:rPr sz="2268"/>
              <a:t> button.</a:t>
            </a:r>
            <a:endParaRPr sz="2268"/>
          </a:p>
          <a:p>
            <a:pPr lvl="0" marL="400050" indent="-400050" defTabSz="368045">
              <a:spcBef>
                <a:spcPts val="2600"/>
              </a:spcBef>
              <a:buSzPct val="100000"/>
              <a:buAutoNum type="arabicPeriod" startAt="7"/>
              <a:defRPr sz="1800"/>
            </a:pPr>
            <a:r>
              <a:rPr sz="2268"/>
              <a:t>Click </a:t>
            </a: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Create launch configuration</a:t>
            </a:r>
            <a:r>
              <a:rPr sz="2268"/>
              <a:t> button.</a:t>
            </a:r>
            <a:endParaRPr sz="2268"/>
          </a:p>
          <a:p>
            <a:pPr lvl="0" marL="400050" indent="-400050" defTabSz="368045">
              <a:spcBef>
                <a:spcPts val="2600"/>
              </a:spcBef>
              <a:buSzPct val="100000"/>
              <a:buAutoNum type="arabicPeriod" startAt="7"/>
              <a:defRPr sz="1800"/>
            </a:pPr>
            <a:r>
              <a:rPr sz="2268"/>
              <a:t>Step 1: Choose AMI.</a:t>
            </a:r>
            <a:endParaRPr sz="2268"/>
          </a:p>
          <a:p>
            <a:pPr lvl="1" marL="513397" indent="-233362" defTabSz="368045">
              <a:spcBef>
                <a:spcPts val="2600"/>
              </a:spcBef>
              <a:defRPr sz="1800"/>
            </a:pPr>
            <a:r>
              <a:rPr sz="1890"/>
              <a:t>Click </a:t>
            </a:r>
            <a:r>
              <a:rPr b="1" sz="1890">
                <a:latin typeface="Helvetica"/>
                <a:ea typeface="Helvetica"/>
                <a:cs typeface="Helvetica"/>
                <a:sym typeface="Helvetica"/>
              </a:rPr>
              <a:t>My AMIs</a:t>
            </a:r>
            <a:r>
              <a:rPr sz="1890"/>
              <a:t>.</a:t>
            </a:r>
            <a:endParaRPr sz="1890"/>
          </a:p>
          <a:p>
            <a:pPr lvl="1" marL="513397" indent="-233362" defTabSz="368045">
              <a:spcBef>
                <a:spcPts val="2600"/>
              </a:spcBef>
              <a:defRPr sz="1800"/>
            </a:pPr>
            <a:r>
              <a:rPr sz="1890"/>
              <a:t>Click Select button for </a:t>
            </a:r>
            <a:r>
              <a:rPr i="1" sz="1890">
                <a:solidFill>
                  <a:srgbClr val="C82506"/>
                </a:solidFill>
              </a:rPr>
              <a:t>&lt;your_name&gt;_img</a:t>
            </a:r>
            <a:r>
              <a:rPr sz="1890"/>
              <a:t>.</a:t>
            </a:r>
            <a:endParaRPr sz="1890"/>
          </a:p>
          <a:p>
            <a:pPr lvl="0" marL="400050" indent="-400050" defTabSz="368045">
              <a:spcBef>
                <a:spcPts val="2600"/>
              </a:spcBef>
              <a:buSzPct val="100000"/>
              <a:buAutoNum type="arabicPeriod" startAt="11"/>
              <a:defRPr sz="1800"/>
            </a:pPr>
            <a:r>
              <a:rPr sz="2268"/>
              <a:t>Step 2: Choose Instance Type, leave it as default (t2.micro), click </a:t>
            </a: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Next: Configure details</a:t>
            </a:r>
            <a:r>
              <a:rPr sz="2268"/>
              <a:t> button.</a:t>
            </a:r>
            <a:endParaRPr sz="2268"/>
          </a:p>
          <a:p>
            <a:pPr lvl="0" marL="400050" indent="-400050" defTabSz="368045">
              <a:spcBef>
                <a:spcPts val="2600"/>
              </a:spcBef>
              <a:buSzPct val="100000"/>
              <a:buAutoNum type="arabicPeriod" startAt="11"/>
              <a:defRPr sz="1800"/>
            </a:pPr>
            <a:r>
              <a:rPr sz="2268"/>
              <a:t>Step 3: Configure details.</a:t>
            </a:r>
            <a:endParaRPr sz="2268"/>
          </a:p>
          <a:p>
            <a:pPr lvl="1" marL="513397" indent="-233362" defTabSz="368045">
              <a:spcBef>
                <a:spcPts val="2600"/>
              </a:spcBef>
              <a:defRPr sz="1800"/>
            </a:pPr>
            <a:r>
              <a:rPr sz="1890"/>
              <a:t>Enter </a:t>
            </a:r>
            <a:r>
              <a:rPr i="1" sz="1890">
                <a:solidFill>
                  <a:srgbClr val="C82506"/>
                </a:solidFill>
              </a:rPr>
              <a:t>&lt;your_name&gt;_launch_config</a:t>
            </a:r>
            <a:r>
              <a:rPr sz="1890"/>
              <a:t> in the </a:t>
            </a:r>
            <a:r>
              <a:rPr b="1" sz="1890">
                <a:latin typeface="Helvetica"/>
                <a:ea typeface="Helvetica"/>
                <a:cs typeface="Helvetica"/>
                <a:sym typeface="Helvetica"/>
              </a:rPr>
              <a:t>Name</a:t>
            </a:r>
            <a:r>
              <a:rPr sz="1890"/>
              <a:t> field.</a:t>
            </a:r>
            <a:endParaRPr sz="1890"/>
          </a:p>
          <a:p>
            <a:pPr lvl="1" marL="513397" indent="-233362" defTabSz="368045">
              <a:spcBef>
                <a:spcPts val="2600"/>
              </a:spcBef>
              <a:defRPr sz="1800"/>
            </a:pPr>
            <a:r>
              <a:rPr sz="1890"/>
              <a:t>Click Next: </a:t>
            </a:r>
            <a:r>
              <a:rPr b="1" sz="1890">
                <a:latin typeface="Helvetica"/>
                <a:ea typeface="Helvetica"/>
                <a:cs typeface="Helvetica"/>
                <a:sym typeface="Helvetica"/>
              </a:rPr>
              <a:t>Add Storage</a:t>
            </a:r>
            <a:r>
              <a:rPr sz="1890"/>
              <a:t> button.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952500" y="444500"/>
            <a:ext cx="11099800" cy="1434404"/>
          </a:xfrm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 lvl="0">
              <a:defRPr sz="1800"/>
            </a:pPr>
            <a:r>
              <a:rPr sz="5100"/>
              <a:t>Lab 1-3: Create Amazon Auto Scaling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952500" y="2075123"/>
            <a:ext cx="11099800" cy="6814877"/>
          </a:xfrm>
          <a:prstGeom prst="rect">
            <a:avLst/>
          </a:prstGeom>
        </p:spPr>
        <p:txBody>
          <a:bodyPr/>
          <a:lstStyle/>
          <a:p>
            <a:pPr lvl="0" marL="463550" indent="-463550" defTabSz="426466">
              <a:spcBef>
                <a:spcPts val="2600"/>
              </a:spcBef>
              <a:buSzPct val="100000"/>
              <a:buAutoNum type="arabicPeriod" startAt="13"/>
              <a:defRPr sz="1800"/>
            </a:pPr>
            <a:r>
              <a:rPr sz="2628"/>
              <a:t>Step 4: Add storage, leave values as default. Click </a:t>
            </a:r>
            <a:r>
              <a:rPr b="1" sz="2628">
                <a:latin typeface="Helvetica"/>
                <a:ea typeface="Helvetica"/>
                <a:cs typeface="Helvetica"/>
                <a:sym typeface="Helvetica"/>
              </a:rPr>
              <a:t>Next: Configure Security Group</a:t>
            </a:r>
            <a:r>
              <a:rPr sz="2628"/>
              <a:t> button.</a:t>
            </a:r>
            <a:endParaRPr sz="2628"/>
          </a:p>
          <a:p>
            <a:pPr lvl="0" marL="463550" indent="-463550" defTabSz="426466">
              <a:spcBef>
                <a:spcPts val="2600"/>
              </a:spcBef>
              <a:buSzPct val="100000"/>
              <a:buAutoNum type="arabicPeriod" startAt="13"/>
              <a:defRPr sz="1800"/>
            </a:pPr>
            <a:r>
              <a:rPr sz="2628"/>
              <a:t>Step 5: Configure Security Group</a:t>
            </a:r>
            <a:endParaRPr sz="2628"/>
          </a:p>
          <a:p>
            <a:pPr lvl="1" marL="594889" indent="-270404" defTabSz="426466">
              <a:spcBef>
                <a:spcPts val="2600"/>
              </a:spcBef>
              <a:defRPr sz="1800"/>
            </a:pPr>
            <a:r>
              <a:rPr sz="2190"/>
              <a:t>Click </a:t>
            </a:r>
            <a:r>
              <a:rPr b="1" sz="2190">
                <a:latin typeface="Helvetica"/>
                <a:ea typeface="Helvetica"/>
                <a:cs typeface="Helvetica"/>
                <a:sym typeface="Helvetica"/>
              </a:rPr>
              <a:t>Select an existing security group</a:t>
            </a:r>
            <a:r>
              <a:rPr sz="2190"/>
              <a:t>, choose </a:t>
            </a:r>
            <a:r>
              <a:rPr i="1" sz="2190">
                <a:solidFill>
                  <a:srgbClr val="C82506"/>
                </a:solidFill>
              </a:rPr>
              <a:t>&lt;your_name&gt;_nodered_sg</a:t>
            </a:r>
            <a:r>
              <a:rPr sz="2190"/>
              <a:t>.</a:t>
            </a:r>
            <a:endParaRPr sz="2190"/>
          </a:p>
          <a:p>
            <a:pPr lvl="1" marL="594889" indent="-270404" defTabSz="426466">
              <a:spcBef>
                <a:spcPts val="2600"/>
              </a:spcBef>
              <a:defRPr sz="1800"/>
            </a:pPr>
            <a:r>
              <a:rPr sz="2190"/>
              <a:t>Click </a:t>
            </a:r>
            <a:r>
              <a:rPr b="1" sz="2190">
                <a:latin typeface="Helvetica"/>
                <a:ea typeface="Helvetica"/>
                <a:cs typeface="Helvetica"/>
                <a:sym typeface="Helvetica"/>
              </a:rPr>
              <a:t>Review</a:t>
            </a:r>
            <a:r>
              <a:rPr sz="2190"/>
              <a:t> button.</a:t>
            </a:r>
            <a:endParaRPr sz="2190"/>
          </a:p>
          <a:p>
            <a:pPr lvl="0" marL="386291" indent="-386291" defTabSz="426466">
              <a:spcBef>
                <a:spcPts val="2600"/>
              </a:spcBef>
              <a:buSzPct val="100000"/>
              <a:buAutoNum type="arabicPeriod" startAt="15"/>
              <a:defRPr sz="1800"/>
            </a:pPr>
            <a:r>
              <a:rPr sz="2190"/>
              <a:t>Step 6: Review</a:t>
            </a:r>
            <a:endParaRPr sz="2190"/>
          </a:p>
          <a:p>
            <a:pPr lvl="1" marL="594889" indent="-270404" defTabSz="426466">
              <a:spcBef>
                <a:spcPts val="2200"/>
              </a:spcBef>
              <a:defRPr sz="1800"/>
            </a:pPr>
            <a:r>
              <a:rPr sz="2190"/>
              <a:t>Click </a:t>
            </a:r>
            <a:r>
              <a:rPr b="1" sz="2190">
                <a:latin typeface="Helvetica"/>
                <a:ea typeface="Helvetica"/>
                <a:cs typeface="Helvetica"/>
                <a:sym typeface="Helvetica"/>
              </a:rPr>
              <a:t>Create launch configuration</a:t>
            </a:r>
            <a:r>
              <a:rPr sz="2190"/>
              <a:t> button.</a:t>
            </a:r>
            <a:endParaRPr sz="2190"/>
          </a:p>
          <a:p>
            <a:pPr lvl="1" marL="594889" indent="-270404" defTabSz="426466">
              <a:spcBef>
                <a:spcPts val="2200"/>
              </a:spcBef>
              <a:defRPr sz="1800"/>
            </a:pPr>
            <a:r>
              <a:rPr sz="2190"/>
              <a:t>In the select key pair dialog, choose your key pair, click </a:t>
            </a:r>
            <a:r>
              <a:rPr b="1" sz="2190">
                <a:latin typeface="Helvetica"/>
                <a:ea typeface="Helvetica"/>
                <a:cs typeface="Helvetica"/>
                <a:sym typeface="Helvetica"/>
              </a:rPr>
              <a:t>I acknowledge…</a:t>
            </a:r>
            <a:r>
              <a:rPr sz="2190"/>
              <a:t> check-box.</a:t>
            </a:r>
            <a:endParaRPr sz="2190"/>
          </a:p>
          <a:p>
            <a:pPr lvl="1" marL="594889" indent="-270404" defTabSz="426466">
              <a:spcBef>
                <a:spcPts val="2200"/>
              </a:spcBef>
              <a:defRPr sz="1800"/>
            </a:pPr>
            <a:r>
              <a:rPr sz="2190"/>
              <a:t>Click </a:t>
            </a:r>
            <a:r>
              <a:rPr b="1" sz="2190">
                <a:latin typeface="Helvetica"/>
                <a:ea typeface="Helvetica"/>
                <a:cs typeface="Helvetica"/>
                <a:sym typeface="Helvetica"/>
              </a:rPr>
              <a:t>Create launch configuration</a:t>
            </a:r>
            <a:r>
              <a:rPr sz="2190"/>
              <a:t> button.</a:t>
            </a:r>
            <a:br>
              <a:rPr sz="2190"/>
            </a:br>
            <a:br>
              <a:rPr sz="2190"/>
            </a:br>
            <a:r>
              <a:rPr sz="2190"/>
              <a:t>Note: after click launch configuration created, AWS console will continue you to create Auto Scaling Group immediately.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952500" y="444500"/>
            <a:ext cx="11099800" cy="1434404"/>
          </a:xfrm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 lvl="0">
              <a:defRPr sz="1800"/>
            </a:pPr>
            <a:r>
              <a:rPr sz="5100"/>
              <a:t>Lab 2-3: Create Auto Scaling Group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952500" y="2075123"/>
            <a:ext cx="11099800" cy="6814877"/>
          </a:xfrm>
          <a:prstGeom prst="rect">
            <a:avLst/>
          </a:prstGeom>
        </p:spPr>
        <p:txBody>
          <a:bodyPr/>
          <a:lstStyle/>
          <a:p>
            <a:pPr lvl="0" marL="584200" indent="-584200" defTabSz="537463">
              <a:spcBef>
                <a:spcPts val="3300"/>
              </a:spcBef>
              <a:buSzPct val="100000"/>
              <a:buAutoNum type="arabicPeriod" startAt="1"/>
              <a:defRPr sz="1800"/>
            </a:pPr>
            <a:r>
              <a:rPr sz="3312"/>
              <a:t>Step 1: Configure Auto Scaling group details</a:t>
            </a:r>
            <a:endParaRPr sz="3312"/>
          </a:p>
          <a:p>
            <a:pPr lvl="1" marL="749723" indent="-340783" defTabSz="537463">
              <a:spcBef>
                <a:spcPts val="3300"/>
              </a:spcBef>
              <a:defRPr sz="1800"/>
            </a:pPr>
            <a:r>
              <a:rPr sz="2760"/>
              <a:t>Enter </a:t>
            </a:r>
            <a:r>
              <a:rPr i="1" sz="2760">
                <a:solidFill>
                  <a:srgbClr val="C82506"/>
                </a:solidFill>
              </a:rPr>
              <a:t>&lt;your_name&gt;_auto_scaling_group</a:t>
            </a:r>
            <a:r>
              <a:rPr sz="2760"/>
              <a:t> for </a:t>
            </a:r>
            <a:r>
              <a:rPr b="1" sz="2760">
                <a:latin typeface="Helvetica"/>
                <a:ea typeface="Helvetica"/>
                <a:cs typeface="Helvetica"/>
                <a:sym typeface="Helvetica"/>
              </a:rPr>
              <a:t>Group Name</a:t>
            </a:r>
            <a:r>
              <a:rPr sz="2760"/>
              <a:t>.</a:t>
            </a:r>
            <a:endParaRPr sz="2760"/>
          </a:p>
          <a:p>
            <a:pPr lvl="1" marL="749723" indent="-340783" defTabSz="537463">
              <a:spcBef>
                <a:spcPts val="3300"/>
              </a:spcBef>
              <a:defRPr sz="1800"/>
            </a:pPr>
            <a:r>
              <a:rPr sz="2760"/>
              <a:t>Change </a:t>
            </a:r>
            <a:r>
              <a:rPr b="1" sz="2760">
                <a:latin typeface="Helvetica"/>
                <a:ea typeface="Helvetica"/>
                <a:cs typeface="Helvetica"/>
                <a:sym typeface="Helvetica"/>
              </a:rPr>
              <a:t>Group size</a:t>
            </a:r>
            <a:r>
              <a:rPr sz="2760"/>
              <a:t> to start with </a:t>
            </a:r>
            <a:r>
              <a:rPr b="1" sz="2760"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sz="2760"/>
              <a:t> instances.</a:t>
            </a:r>
            <a:endParaRPr sz="2760"/>
          </a:p>
          <a:p>
            <a:pPr lvl="1" marL="749723" indent="-340783" defTabSz="537463">
              <a:spcBef>
                <a:spcPts val="3300"/>
              </a:spcBef>
              <a:defRPr sz="1800"/>
            </a:pPr>
            <a:r>
              <a:rPr sz="2760"/>
              <a:t>Click in the </a:t>
            </a:r>
            <a:r>
              <a:rPr b="1" sz="2760">
                <a:latin typeface="Helvetica"/>
                <a:ea typeface="Helvetica"/>
                <a:cs typeface="Helvetica"/>
                <a:sym typeface="Helvetica"/>
              </a:rPr>
              <a:t>Subnet</a:t>
            </a:r>
            <a:r>
              <a:rPr sz="2760"/>
              <a:t> box, then click the pop-up subnet one-by-one (choose all).</a:t>
            </a:r>
            <a:endParaRPr sz="2760"/>
          </a:p>
          <a:p>
            <a:pPr lvl="1" marL="749723" indent="-340783" defTabSz="537463">
              <a:spcBef>
                <a:spcPts val="3300"/>
              </a:spcBef>
              <a:defRPr sz="1800"/>
            </a:pPr>
            <a:r>
              <a:rPr sz="2760"/>
              <a:t>Under </a:t>
            </a:r>
            <a:r>
              <a:rPr b="1" sz="2760">
                <a:latin typeface="Helvetica"/>
                <a:ea typeface="Helvetica"/>
                <a:cs typeface="Helvetica"/>
                <a:sym typeface="Helvetica"/>
              </a:rPr>
              <a:t>Advanced Details</a:t>
            </a:r>
            <a:r>
              <a:rPr sz="2760"/>
              <a:t> group below, click the check-box Receive traffic from Elastic Load Balancer(s), click inside the text box and choose </a:t>
            </a:r>
            <a:r>
              <a:rPr i="1" sz="2760">
                <a:solidFill>
                  <a:srgbClr val="C82506"/>
                </a:solidFill>
              </a:rPr>
              <a:t>&lt;your_name&gt;_load_balancer</a:t>
            </a:r>
            <a:r>
              <a:rPr sz="2760"/>
              <a:t>.</a:t>
            </a:r>
            <a:endParaRPr sz="2760"/>
          </a:p>
          <a:p>
            <a:pPr lvl="1" marL="749723" indent="-340783" defTabSz="537463">
              <a:spcBef>
                <a:spcPts val="3300"/>
              </a:spcBef>
              <a:defRPr sz="1800"/>
            </a:pPr>
            <a:r>
              <a:rPr sz="2760"/>
              <a:t>Make sure </a:t>
            </a:r>
            <a:r>
              <a:rPr b="1" sz="2760">
                <a:latin typeface="Helvetica"/>
                <a:ea typeface="Helvetica"/>
                <a:cs typeface="Helvetica"/>
                <a:sym typeface="Helvetica"/>
              </a:rPr>
              <a:t>Health Check Type</a:t>
            </a:r>
            <a:r>
              <a:rPr sz="2760"/>
              <a:t> is selected on </a:t>
            </a:r>
            <a:r>
              <a:rPr b="1" sz="2760">
                <a:latin typeface="Helvetica"/>
                <a:ea typeface="Helvetica"/>
                <a:cs typeface="Helvetica"/>
                <a:sym typeface="Helvetica"/>
              </a:rPr>
              <a:t>EC2</a:t>
            </a:r>
            <a:r>
              <a:rPr sz="2760"/>
              <a:t>.</a:t>
            </a:r>
            <a:endParaRPr sz="2760"/>
          </a:p>
          <a:p>
            <a:pPr lvl="1" marL="749723" indent="-340783" defTabSz="537463">
              <a:spcBef>
                <a:spcPts val="3300"/>
              </a:spcBef>
              <a:defRPr sz="1800"/>
            </a:pPr>
            <a:r>
              <a:rPr sz="2760"/>
              <a:t>Click </a:t>
            </a:r>
            <a:r>
              <a:rPr b="1" sz="2760">
                <a:latin typeface="Helvetica"/>
                <a:ea typeface="Helvetica"/>
                <a:cs typeface="Helvetica"/>
                <a:sym typeface="Helvetica"/>
              </a:rPr>
              <a:t>Next: Configure scaling policies</a:t>
            </a:r>
            <a:r>
              <a:rPr sz="2760"/>
              <a:t> button.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952500" y="444500"/>
            <a:ext cx="11099800" cy="1434404"/>
          </a:xfrm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 lvl="0">
              <a:defRPr sz="1800"/>
            </a:pPr>
            <a:r>
              <a:rPr sz="5100"/>
              <a:t>Lab 2-3: Create Auto Scaling Group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952500" y="2075123"/>
            <a:ext cx="11099800" cy="6814877"/>
          </a:xfrm>
          <a:prstGeom prst="rect">
            <a:avLst/>
          </a:prstGeom>
        </p:spPr>
        <p:txBody>
          <a:bodyPr/>
          <a:lstStyle/>
          <a:p>
            <a:pPr lvl="0" marL="374649" indent="-374649" defTabSz="344677">
              <a:spcBef>
                <a:spcPts val="1600"/>
              </a:spcBef>
              <a:buSzPct val="100000"/>
              <a:buAutoNum type="arabicPeriod" startAt="2"/>
              <a:defRPr sz="1800"/>
            </a:pPr>
            <a:r>
              <a:rPr sz="2124"/>
              <a:t>Step 2: Configure scaling policies</a:t>
            </a:r>
            <a:endParaRPr sz="2124"/>
          </a:p>
          <a:p>
            <a:pPr lvl="1" marL="480800" indent="-218545" defTabSz="344677">
              <a:spcBef>
                <a:spcPts val="1600"/>
              </a:spcBef>
              <a:defRPr sz="1800"/>
            </a:pPr>
            <a:r>
              <a:rPr sz="1769"/>
              <a:t>Click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Use scaling policies to adjust the capacity of this group</a:t>
            </a:r>
            <a:r>
              <a:rPr sz="1769"/>
              <a:t> check-box.</a:t>
            </a:r>
            <a:endParaRPr sz="1769"/>
          </a:p>
          <a:p>
            <a:pPr lvl="1" marL="480800" indent="-218545" defTabSz="344677">
              <a:spcBef>
                <a:spcPts val="1600"/>
              </a:spcBef>
              <a:defRPr sz="1800"/>
            </a:pPr>
            <a:r>
              <a:rPr sz="1769"/>
              <a:t>Change Scale between value to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sz="1769"/>
              <a:t> and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4</a:t>
            </a:r>
            <a:r>
              <a:rPr sz="1769"/>
              <a:t>.</a:t>
            </a:r>
            <a:endParaRPr sz="1769"/>
          </a:p>
          <a:p>
            <a:pPr lvl="1" marL="480800" indent="-218545" defTabSz="344677">
              <a:spcBef>
                <a:spcPts val="1600"/>
              </a:spcBef>
              <a:defRPr sz="1800"/>
            </a:pPr>
            <a:r>
              <a:rPr sz="1769"/>
              <a:t>In the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Increase Group Size</a:t>
            </a:r>
            <a:r>
              <a:rPr sz="1769"/>
              <a:t> group, click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Add new alarm</a:t>
            </a:r>
            <a:r>
              <a:rPr sz="1769"/>
              <a:t> link.</a:t>
            </a:r>
            <a:endParaRPr sz="1769"/>
          </a:p>
          <a:p>
            <a:pPr lvl="2" marL="743055" indent="-218545" defTabSz="344677">
              <a:spcBef>
                <a:spcPts val="1600"/>
              </a:spcBef>
              <a:defRPr sz="1800"/>
            </a:pPr>
            <a:r>
              <a:rPr sz="1769"/>
              <a:t>Un-check then check-box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Send a notification to:</a:t>
            </a:r>
            <a:endParaRPr b="1" sz="1769">
              <a:latin typeface="Helvetica"/>
              <a:ea typeface="Helvetica"/>
              <a:cs typeface="Helvetica"/>
              <a:sym typeface="Helvetica"/>
            </a:endParaRPr>
          </a:p>
          <a:p>
            <a:pPr lvl="2" marL="743055" indent="-218545" defTabSz="344677">
              <a:spcBef>
                <a:spcPts val="1600"/>
              </a:spcBef>
              <a:defRPr sz="1800"/>
            </a:pPr>
            <a:r>
              <a:rPr sz="1769"/>
              <a:t>Enter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70</a:t>
            </a:r>
            <a:r>
              <a:rPr sz="1769"/>
              <a:t> in the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Is: &gt;= … Percent</a:t>
            </a:r>
            <a:r>
              <a:rPr sz="1769"/>
              <a:t> box. </a:t>
            </a:r>
            <a:endParaRPr sz="1769"/>
          </a:p>
          <a:p>
            <a:pPr lvl="2" marL="743055" indent="-218545" defTabSz="344677">
              <a:spcBef>
                <a:spcPts val="1600"/>
              </a:spcBef>
              <a:defRPr sz="1800"/>
            </a:pPr>
            <a:r>
              <a:rPr sz="1769"/>
              <a:t>Click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Create Alarm</a:t>
            </a:r>
            <a:r>
              <a:rPr sz="1769"/>
              <a:t> button.</a:t>
            </a:r>
            <a:endParaRPr sz="1769"/>
          </a:p>
          <a:p>
            <a:pPr lvl="2" marL="743055" indent="-218545" defTabSz="344677">
              <a:spcBef>
                <a:spcPts val="1600"/>
              </a:spcBef>
              <a:defRPr sz="1800"/>
            </a:pPr>
            <a:r>
              <a:rPr sz="1769"/>
              <a:t>Enter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1 </a:t>
            </a:r>
            <a:r>
              <a:rPr sz="1769"/>
              <a:t>instances in for Take the Action text box.</a:t>
            </a:r>
            <a:endParaRPr sz="1769"/>
          </a:p>
          <a:p>
            <a:pPr lvl="1" marL="480800" indent="-218545" defTabSz="344677">
              <a:spcBef>
                <a:spcPts val="1600"/>
              </a:spcBef>
              <a:defRPr sz="1800"/>
            </a:pPr>
            <a:r>
              <a:rPr sz="1769"/>
              <a:t>In the Decrease Group Size group, click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Add new alarm</a:t>
            </a:r>
            <a:r>
              <a:rPr sz="1769"/>
              <a:t> link.</a:t>
            </a:r>
            <a:endParaRPr sz="1769"/>
          </a:p>
          <a:p>
            <a:pPr lvl="2" marL="743055" indent="-218545" defTabSz="344677">
              <a:spcBef>
                <a:spcPts val="1600"/>
              </a:spcBef>
              <a:defRPr sz="1800"/>
            </a:pPr>
            <a:r>
              <a:rPr sz="1769"/>
              <a:t>Un-check then check-box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Send a notification to:</a:t>
            </a:r>
            <a:endParaRPr sz="1769"/>
          </a:p>
          <a:p>
            <a:pPr lvl="2" marL="743055" indent="-218545" defTabSz="344677">
              <a:spcBef>
                <a:spcPts val="1600"/>
              </a:spcBef>
              <a:defRPr sz="1800"/>
            </a:pPr>
            <a:r>
              <a:rPr sz="1769"/>
              <a:t>Change the value in drop-down-list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Is:</a:t>
            </a:r>
            <a:r>
              <a:rPr sz="1769"/>
              <a:t> to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&lt;=</a:t>
            </a:r>
            <a:r>
              <a:rPr sz="1769"/>
              <a:t>, enter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20</a:t>
            </a:r>
            <a:r>
              <a:rPr sz="1769"/>
              <a:t> in the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percent</a:t>
            </a:r>
            <a:r>
              <a:rPr sz="1769"/>
              <a:t> text box.</a:t>
            </a:r>
            <a:endParaRPr sz="1769"/>
          </a:p>
          <a:p>
            <a:pPr lvl="2" marL="743055" indent="-218545" defTabSz="344677">
              <a:spcBef>
                <a:spcPts val="1600"/>
              </a:spcBef>
              <a:defRPr sz="1800"/>
            </a:pPr>
            <a:r>
              <a:rPr sz="1769"/>
              <a:t>Click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Create Alarm</a:t>
            </a:r>
            <a:r>
              <a:rPr sz="1769"/>
              <a:t> button.</a:t>
            </a:r>
            <a:endParaRPr sz="1769"/>
          </a:p>
          <a:p>
            <a:pPr lvl="2" marL="743055" indent="-218545" defTabSz="344677">
              <a:spcBef>
                <a:spcPts val="1600"/>
              </a:spcBef>
              <a:defRPr sz="1800"/>
            </a:pPr>
            <a:r>
              <a:rPr sz="1769"/>
              <a:t>Enter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1 </a:t>
            </a:r>
            <a:r>
              <a:rPr sz="1769"/>
              <a:t>instances in for Take the Action text box.</a:t>
            </a:r>
            <a:endParaRPr b="1" sz="1769">
              <a:latin typeface="Helvetica"/>
              <a:ea typeface="Helvetica"/>
              <a:cs typeface="Helvetica"/>
              <a:sym typeface="Helvetica"/>
            </a:endParaRPr>
          </a:p>
          <a:p>
            <a:pPr lvl="1" marL="480800" indent="-218545" defTabSz="344677">
              <a:spcBef>
                <a:spcPts val="1600"/>
              </a:spcBef>
              <a:defRPr sz="1800"/>
            </a:pPr>
            <a:r>
              <a:rPr sz="1769"/>
              <a:t>Click </a:t>
            </a:r>
            <a:r>
              <a:rPr b="1" sz="1769">
                <a:latin typeface="Helvetica"/>
                <a:ea typeface="Helvetica"/>
                <a:cs typeface="Helvetica"/>
                <a:sym typeface="Helvetica"/>
              </a:rPr>
              <a:t>Next: Configure Notification</a:t>
            </a:r>
            <a:r>
              <a:rPr sz="1769"/>
              <a:t> button.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952500" y="444500"/>
            <a:ext cx="11099800" cy="1434404"/>
          </a:xfrm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 lvl="0">
              <a:defRPr sz="1800"/>
            </a:pPr>
            <a:r>
              <a:rPr sz="5100"/>
              <a:t>Lab 2-3: Create Auto Scaling Group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952500" y="2075123"/>
            <a:ext cx="11099800" cy="6814877"/>
          </a:xfrm>
          <a:prstGeom prst="rect">
            <a:avLst/>
          </a:prstGeom>
        </p:spPr>
        <p:txBody>
          <a:bodyPr/>
          <a:lstStyle/>
          <a:p>
            <a:pPr lvl="0" defTabSz="408940">
              <a:spcBef>
                <a:spcPts val="1900"/>
              </a:spcBef>
              <a:buSzPct val="100000"/>
              <a:buAutoNum type="arabicPeriod" startAt="3"/>
              <a:defRPr sz="1800"/>
            </a:pPr>
            <a:r>
              <a:rPr sz="2520"/>
              <a:t>Step 3: Configure Notifications, leave it as default, click </a:t>
            </a:r>
            <a:r>
              <a:rPr b="1" sz="2520">
                <a:latin typeface="Helvetica"/>
                <a:ea typeface="Helvetica"/>
                <a:cs typeface="Helvetica"/>
                <a:sym typeface="Helvetica"/>
              </a:rPr>
              <a:t>Next: Configure Tags</a:t>
            </a:r>
            <a:r>
              <a:rPr sz="2520"/>
              <a:t> button.</a:t>
            </a:r>
            <a:endParaRPr sz="2520"/>
          </a:p>
          <a:p>
            <a:pPr lvl="0" defTabSz="408940">
              <a:spcBef>
                <a:spcPts val="1900"/>
              </a:spcBef>
              <a:buSzPct val="100000"/>
              <a:buAutoNum type="arabicPeriod" startAt="3"/>
              <a:defRPr sz="1800"/>
            </a:pPr>
            <a:r>
              <a:rPr sz="2520"/>
              <a:t>Step 4: Configure Tags</a:t>
            </a:r>
            <a:endParaRPr sz="2520"/>
          </a:p>
          <a:p>
            <a:pPr lvl="1" marL="570441" indent="-259291" defTabSz="408940">
              <a:spcBef>
                <a:spcPts val="1900"/>
              </a:spcBef>
              <a:defRPr sz="1800"/>
            </a:pPr>
            <a:r>
              <a:rPr sz="2100"/>
              <a:t>Enter </a:t>
            </a:r>
            <a:r>
              <a:rPr i="1" sz="2100">
                <a:solidFill>
                  <a:srgbClr val="C82506"/>
                </a:solidFill>
              </a:rPr>
              <a:t>Name</a:t>
            </a:r>
            <a:r>
              <a:rPr sz="2100"/>
              <a:t> for </a:t>
            </a:r>
            <a:r>
              <a:rPr b="1" sz="2100">
                <a:latin typeface="Helvetica"/>
                <a:ea typeface="Helvetica"/>
                <a:cs typeface="Helvetica"/>
                <a:sym typeface="Helvetica"/>
              </a:rPr>
              <a:t>Key</a:t>
            </a:r>
            <a:r>
              <a:rPr sz="2100"/>
              <a:t>, </a:t>
            </a:r>
            <a:r>
              <a:rPr i="1" sz="2100">
                <a:solidFill>
                  <a:srgbClr val="C82506"/>
                </a:solidFill>
              </a:rPr>
              <a:t>&lt;your_name&gt;_auto_ec2</a:t>
            </a:r>
            <a:r>
              <a:rPr sz="2100"/>
              <a:t> for </a:t>
            </a:r>
            <a:r>
              <a:rPr b="1" sz="2100">
                <a:latin typeface="Helvetica"/>
                <a:ea typeface="Helvetica"/>
                <a:cs typeface="Helvetica"/>
                <a:sym typeface="Helvetica"/>
              </a:rPr>
              <a:t>Value</a:t>
            </a:r>
            <a:r>
              <a:rPr sz="2100"/>
              <a:t>.</a:t>
            </a:r>
            <a:endParaRPr sz="2100"/>
          </a:p>
          <a:p>
            <a:pPr lvl="1" marL="570441" indent="-259291" defTabSz="408940">
              <a:spcBef>
                <a:spcPts val="1900"/>
              </a:spcBef>
              <a:defRPr sz="1800"/>
            </a:pPr>
            <a:r>
              <a:rPr sz="2100"/>
              <a:t>Click </a:t>
            </a:r>
            <a:r>
              <a:rPr b="1" sz="2100">
                <a:latin typeface="Helvetica"/>
                <a:ea typeface="Helvetica"/>
                <a:cs typeface="Helvetica"/>
                <a:sym typeface="Helvetica"/>
              </a:rPr>
              <a:t>Add tag</a:t>
            </a:r>
            <a:r>
              <a:rPr sz="2100"/>
              <a:t> button, Enter </a:t>
            </a:r>
            <a:r>
              <a:rPr i="1" sz="2100">
                <a:solidFill>
                  <a:srgbClr val="C82506"/>
                </a:solidFill>
              </a:rPr>
              <a:t>Group</a:t>
            </a:r>
            <a:r>
              <a:rPr sz="2100"/>
              <a:t> for </a:t>
            </a:r>
            <a:r>
              <a:rPr b="1" sz="2100">
                <a:latin typeface="Helvetica"/>
                <a:ea typeface="Helvetica"/>
                <a:cs typeface="Helvetica"/>
                <a:sym typeface="Helvetica"/>
              </a:rPr>
              <a:t>Key</a:t>
            </a:r>
            <a:r>
              <a:rPr sz="2100"/>
              <a:t>, </a:t>
            </a:r>
            <a:r>
              <a:rPr i="1" sz="2100">
                <a:solidFill>
                  <a:srgbClr val="C82506"/>
                </a:solidFill>
              </a:rPr>
              <a:t>&lt;your_name&gt;_group</a:t>
            </a:r>
            <a:r>
              <a:rPr sz="2100"/>
              <a:t> for </a:t>
            </a:r>
            <a:r>
              <a:rPr b="1" sz="2100">
                <a:latin typeface="Helvetica"/>
                <a:ea typeface="Helvetica"/>
                <a:cs typeface="Helvetica"/>
                <a:sym typeface="Helvetica"/>
              </a:rPr>
              <a:t>Value</a:t>
            </a:r>
            <a:r>
              <a:rPr sz="2100"/>
              <a:t>.</a:t>
            </a:r>
            <a:endParaRPr sz="2100"/>
          </a:p>
          <a:p>
            <a:pPr lvl="1" marL="570441" indent="-259291" defTabSz="408940">
              <a:spcBef>
                <a:spcPts val="1900"/>
              </a:spcBef>
              <a:defRPr sz="1800"/>
            </a:pPr>
            <a:r>
              <a:rPr sz="2100"/>
              <a:t>Click </a:t>
            </a:r>
            <a:r>
              <a:rPr b="1" sz="2100">
                <a:latin typeface="Helvetica"/>
                <a:ea typeface="Helvetica"/>
                <a:cs typeface="Helvetica"/>
                <a:sym typeface="Helvetica"/>
              </a:rPr>
              <a:t>Review</a:t>
            </a:r>
            <a:r>
              <a:rPr sz="2100"/>
              <a:t> button.</a:t>
            </a:r>
            <a:endParaRPr sz="2100"/>
          </a:p>
          <a:p>
            <a:pPr lvl="0" marL="370416" indent="-370416" defTabSz="408940">
              <a:spcBef>
                <a:spcPts val="1900"/>
              </a:spcBef>
              <a:buSzPct val="100000"/>
              <a:buAutoNum type="arabicPeriod" startAt="5"/>
              <a:defRPr sz="1800"/>
            </a:pPr>
            <a:r>
              <a:rPr sz="2100"/>
              <a:t>Click Create Auto Scaling Group button.</a:t>
            </a:r>
            <a:endParaRPr sz="2100"/>
          </a:p>
          <a:p>
            <a:pPr lvl="0" marL="370416" indent="-370416" defTabSz="408940">
              <a:spcBef>
                <a:spcPts val="1900"/>
              </a:spcBef>
              <a:buSzPct val="100000"/>
              <a:buAutoNum type="arabicPeriod" startAt="5"/>
              <a:defRPr sz="1800"/>
            </a:pPr>
            <a:r>
              <a:rPr sz="2100"/>
              <a:t>Wait for a few seconds, click </a:t>
            </a:r>
            <a:r>
              <a:rPr b="1" sz="2100">
                <a:latin typeface="Helvetica"/>
                <a:ea typeface="Helvetica"/>
                <a:cs typeface="Helvetica"/>
                <a:sym typeface="Helvetica"/>
              </a:rPr>
              <a:t>Close</a:t>
            </a:r>
            <a:r>
              <a:rPr sz="2100"/>
              <a:t> button.</a:t>
            </a:r>
            <a:endParaRPr sz="2100"/>
          </a:p>
          <a:p>
            <a:pPr lvl="0" marL="370416" indent="-370416" defTabSz="408940">
              <a:spcBef>
                <a:spcPts val="1900"/>
              </a:spcBef>
              <a:buSzPct val="100000"/>
              <a:buAutoNum type="arabicPeriod" startAt="5"/>
              <a:defRPr sz="1800"/>
            </a:pPr>
            <a:r>
              <a:rPr sz="2100"/>
              <a:t>Open AWS EC2 Management console by click </a:t>
            </a:r>
            <a:r>
              <a:rPr b="1" sz="2100">
                <a:latin typeface="Helvetica"/>
                <a:ea typeface="Helvetica"/>
                <a:cs typeface="Helvetica"/>
                <a:sym typeface="Helvetica"/>
              </a:rPr>
              <a:t>Instances</a:t>
            </a:r>
            <a:r>
              <a:rPr sz="2100"/>
              <a:t> link in the left pane. You will see your EC2 instances is starting (or started) automatically.</a:t>
            </a:r>
            <a:br>
              <a:rPr sz="2100"/>
            </a:br>
            <a:br>
              <a:rPr sz="2100"/>
            </a:br>
            <a:r>
              <a:rPr sz="2100"/>
              <a:t>Note: You cannot stop Auto Scaling after created (no Stop in Action menu). You can pause it by change the </a:t>
            </a:r>
            <a:r>
              <a:rPr b="1" sz="2100">
                <a:latin typeface="Helvetica"/>
                <a:ea typeface="Helvetica"/>
                <a:cs typeface="Helvetica"/>
                <a:sym typeface="Helvetica"/>
              </a:rPr>
              <a:t>Desired</a:t>
            </a:r>
            <a:r>
              <a:rPr sz="2100"/>
              <a:t>, </a:t>
            </a:r>
            <a:r>
              <a:rPr b="1" sz="2100">
                <a:latin typeface="Helvetica"/>
                <a:ea typeface="Helvetica"/>
                <a:cs typeface="Helvetica"/>
                <a:sym typeface="Helvetica"/>
              </a:rPr>
              <a:t>Min</a:t>
            </a:r>
            <a:r>
              <a:rPr sz="2100"/>
              <a:t>, and </a:t>
            </a:r>
            <a:r>
              <a:rPr b="1" sz="2100">
                <a:latin typeface="Helvetica"/>
                <a:ea typeface="Helvetica"/>
                <a:cs typeface="Helvetica"/>
                <a:sym typeface="Helvetica"/>
              </a:rPr>
              <a:t>Max</a:t>
            </a:r>
            <a:r>
              <a:rPr sz="2100"/>
              <a:t> value to </a:t>
            </a:r>
            <a:r>
              <a:rPr b="1" sz="2100"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100"/>
              <a:t> (zero). But it will terminate all of you EC2 instances. </a:t>
            </a:r>
            <a:br>
              <a:rPr sz="2100"/>
            </a:b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952500" y="444500"/>
            <a:ext cx="11099800" cy="1620816"/>
          </a:xfrm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 lvl="0">
              <a:defRPr sz="1800"/>
            </a:pPr>
            <a:r>
              <a:rPr sz="5100"/>
              <a:t>Lab 3-3: Test Auto Scaling and ELB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952500" y="2315312"/>
            <a:ext cx="11099800" cy="6485556"/>
          </a:xfrm>
          <a:prstGeom prst="rect">
            <a:avLst/>
          </a:prstGeom>
        </p:spPr>
        <p:txBody>
          <a:bodyPr/>
          <a:lstStyle/>
          <a:p>
            <a:pPr lvl="0" marL="375708" indent="-375708" defTabSz="414781">
              <a:spcBef>
                <a:spcPts val="1900"/>
              </a:spcBef>
              <a:buSzPct val="100000"/>
              <a:buAutoNum type="arabicPeriod" startAt="1"/>
              <a:defRPr sz="1800"/>
            </a:pPr>
            <a:r>
              <a:rPr sz="2130"/>
              <a:t>Open AWS EC2 Management console. Copy your auto created EC2 instances’ IP address or DNS and paste to your browser (both EC2) follows with port 1880, for example </a:t>
            </a:r>
            <a:r>
              <a:rPr i="1" sz="2130">
                <a:hlinkClick r:id="rId2" invalidUrl="" action="" tgtFrame="" tooltip="" history="1" highlightClick="0" endSnd="0"/>
              </a:rPr>
              <a:t>http://xx.xx.xx.xx:1880</a:t>
            </a:r>
            <a:endParaRPr sz="2130"/>
          </a:p>
          <a:p>
            <a:pPr lvl="0" marL="375708" indent="-375708" defTabSz="414781">
              <a:spcBef>
                <a:spcPts val="1900"/>
              </a:spcBef>
              <a:buSzPct val="100000"/>
              <a:buAutoNum type="arabicPeriod" startAt="1"/>
              <a:defRPr sz="1800"/>
            </a:pPr>
            <a:r>
              <a:rPr sz="2130"/>
              <a:t>Try to POST message to your Load Balancer to see the message is post to your EC2 instances behind Load Balancer and Auto Scaling.</a:t>
            </a:r>
            <a:endParaRPr sz="2130"/>
          </a:p>
          <a:p>
            <a:pPr lvl="1" marL="578590" indent="-262995" defTabSz="414781">
              <a:spcBef>
                <a:spcPts val="1900"/>
              </a:spcBef>
              <a:defRPr sz="1800"/>
            </a:pPr>
            <a:r>
              <a:rPr sz="2130"/>
              <a:t>url: http://&lt;your_load_balancer_dns_name&gt;:1880/messages</a:t>
            </a:r>
            <a:endParaRPr sz="2130"/>
          </a:p>
          <a:p>
            <a:pPr lvl="1" marL="578590" indent="-262995" defTabSz="414781">
              <a:spcBef>
                <a:spcPts val="1900"/>
              </a:spcBef>
              <a:defRPr sz="1800"/>
            </a:pPr>
            <a:r>
              <a:rPr sz="2130"/>
              <a:t>method: POST</a:t>
            </a:r>
            <a:endParaRPr sz="2130"/>
          </a:p>
          <a:p>
            <a:pPr lvl="1" marL="578590" indent="-262995" defTabSz="414781">
              <a:spcBef>
                <a:spcPts val="1900"/>
              </a:spcBef>
              <a:defRPr sz="1800"/>
            </a:pPr>
            <a:r>
              <a:rPr sz="2130"/>
              <a:t>content-type: application/json</a:t>
            </a:r>
            <a:endParaRPr sz="2130"/>
          </a:p>
          <a:p>
            <a:pPr lvl="1" marL="578590" indent="-262995" defTabSz="414781">
              <a:spcBef>
                <a:spcPts val="1900"/>
              </a:spcBef>
              <a:defRPr sz="1800"/>
            </a:pPr>
            <a:r>
              <a:rPr sz="2130"/>
              <a:t>Body: { “payload”:”Hello, Auto Scaling 1” }</a:t>
            </a:r>
            <a:endParaRPr sz="2130"/>
          </a:p>
          <a:p>
            <a:pPr lvl="0" marL="375708" indent="-375708" defTabSz="414781">
              <a:spcBef>
                <a:spcPts val="1900"/>
              </a:spcBef>
              <a:buSzPct val="100000"/>
              <a:buAutoNum type="arabicPeriod" startAt="3"/>
              <a:defRPr sz="1800"/>
            </a:pPr>
            <a:r>
              <a:rPr sz="2130"/>
              <a:t>Try to POST many messages and see load balancer distributes your message to EC2 instances behind it.</a:t>
            </a:r>
            <a:endParaRPr sz="2130"/>
          </a:p>
          <a:p>
            <a:pPr lvl="0" marL="375708" indent="-375708" defTabSz="414781">
              <a:spcBef>
                <a:spcPts val="1900"/>
              </a:spcBef>
              <a:buSzPct val="100000"/>
              <a:buAutoNum type="arabicPeriod" startAt="3"/>
              <a:defRPr sz="1800"/>
            </a:pPr>
            <a:r>
              <a:rPr sz="2130"/>
              <a:t>Try to </a:t>
            </a:r>
            <a:r>
              <a:rPr b="1" sz="2130">
                <a:latin typeface="Helvetica"/>
                <a:ea typeface="Helvetica"/>
                <a:cs typeface="Helvetica"/>
                <a:sym typeface="Helvetica"/>
              </a:rPr>
              <a:t>terminate</a:t>
            </a:r>
            <a:r>
              <a:rPr sz="2130"/>
              <a:t> one of your EC2 instance (or all of it). In a few minutes (depends on Auto Scaling configurations) Auto Scaling should start another new instances automatically.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 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952500" y="2832696"/>
            <a:ext cx="11099800" cy="4546601"/>
          </a:xfrm>
          <a:prstGeom prst="rect">
            <a:avLst/>
          </a:prstGeom>
        </p:spPr>
        <p:txBody>
          <a:bodyPr/>
          <a:lstStyle/>
          <a:p>
            <a:pPr lvl="0" marL="0" indent="0" defTabSz="537463">
              <a:spcBef>
                <a:spcPts val="3800"/>
              </a:spcBef>
              <a:buSzTx/>
              <a:buNone/>
              <a:defRPr sz="1800"/>
            </a:pPr>
            <a:r>
              <a:rPr sz="3496"/>
              <a:t>Congratulation! You’re finished this lab. In this lab, you:</a:t>
            </a:r>
            <a:endParaRPr sz="3496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2576"/>
              <a:t>Create a new launch configuration using AWS Management Console.</a:t>
            </a:r>
            <a:endParaRPr sz="2576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2576"/>
              <a:t>Create a new Auto Scaling group and associate it with Elastic Load Balancer using AWS Management Console.</a:t>
            </a:r>
            <a:endParaRPr sz="2576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2576"/>
              <a:t>Create policies to scale up or scale down the number of currently running instances in response to changes in resource utilisation.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References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Amazon Auto Scaling</a:t>
            </a:r>
            <a:br>
              <a:rPr sz="3600"/>
            </a:br>
            <a:r>
              <a:rPr sz="3600" u="sng">
                <a:hlinkClick r:id="rId2" invalidUrl="" action="" tgtFrame="" tooltip="" history="1" highlightClick="0" endSnd="0"/>
              </a:rPr>
              <a:t>http://aws.amazon.com/autoscaling/</a:t>
            </a:r>
            <a:r>
              <a:rPr sz="3600"/>
              <a:t> </a:t>
            </a:r>
            <a:endParaRPr sz="3600"/>
          </a:p>
          <a:p>
            <a:pPr lvl="0">
              <a:defRPr sz="1800"/>
            </a:pPr>
            <a:r>
              <a:rPr sz="3600"/>
              <a:t>Auto Scaling Documentation</a:t>
            </a:r>
            <a:br>
              <a:rPr sz="3600"/>
            </a:br>
            <a:r>
              <a:rPr sz="3600" u="sng">
                <a:hlinkClick r:id="rId3" invalidUrl="" action="" tgtFrame="" tooltip="" history="1" highlightClick="0" endSnd="0"/>
              </a:rPr>
              <a:t>http://aws.amazon.com/documentation/autoscaling/</a:t>
            </a:r>
            <a:r>
              <a:rPr sz="3600"/>
              <a:t> 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Topics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Understand of Amazon Elastic Load Balancing</a:t>
            </a:r>
            <a:endParaRPr sz="3600"/>
          </a:p>
          <a:p>
            <a:pPr lvl="0">
              <a:defRPr sz="1800"/>
            </a:pPr>
            <a:r>
              <a:rPr sz="3600"/>
              <a:t>Configure Launch Configuration and Auto Scaling, binding with Elastic Load Balancer.</a:t>
            </a:r>
            <a:endParaRPr sz="3600"/>
          </a:p>
          <a:p>
            <a:pPr lvl="0">
              <a:defRPr sz="1800"/>
            </a:pPr>
            <a:r>
              <a:rPr sz="3600"/>
              <a:t>Test traffic distribution and Auto Scaling fail-over. 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Objectives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4200"/>
              <a:t>You will be able to</a:t>
            </a:r>
            <a:endParaRPr sz="4200"/>
          </a:p>
          <a:p>
            <a:pPr lvl="0" marL="444500" indent="-444500">
              <a:spcBef>
                <a:spcPts val="3500"/>
              </a:spcBef>
              <a:defRPr sz="1800"/>
            </a:pPr>
            <a:r>
              <a:rPr sz="2800"/>
              <a:t>Creating a new launch configuration using AWS Management Console. </a:t>
            </a:r>
            <a:endParaRPr sz="2800"/>
          </a:p>
          <a:p>
            <a:pPr lvl="0" marL="444500" indent="-444500">
              <a:spcBef>
                <a:spcPts val="3500"/>
              </a:spcBef>
              <a:defRPr sz="1800"/>
            </a:pPr>
            <a:r>
              <a:rPr sz="2800"/>
              <a:t>Creating a new Auto Scaling Group using AWS Management Console.</a:t>
            </a:r>
            <a:endParaRPr sz="2800"/>
          </a:p>
          <a:p>
            <a:pPr lvl="0" marL="444500" indent="-444500">
              <a:spcBef>
                <a:spcPts val="3500"/>
              </a:spcBef>
              <a:defRPr sz="1800"/>
            </a:pPr>
            <a:r>
              <a:rPr sz="2800"/>
              <a:t>Configure Auto Scaling notifications that are triggered when instance resources become too high or too low.</a:t>
            </a:r>
            <a:endParaRPr sz="2800"/>
          </a:p>
          <a:p>
            <a:pPr lvl="0" marL="444500" indent="-444500">
              <a:spcBef>
                <a:spcPts val="3500"/>
              </a:spcBef>
              <a:defRPr sz="1800"/>
            </a:pPr>
            <a:r>
              <a:rPr sz="2800"/>
              <a:t>Create policies to scale up or scale down the number of currently running instances in response to changes in resource utilization.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Amazon Auto Scaling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952500" y="2454069"/>
            <a:ext cx="11099800" cy="6116393"/>
          </a:xfrm>
          <a:prstGeom prst="rect">
            <a:avLst/>
          </a:prstGeom>
        </p:spPr>
        <p:txBody>
          <a:bodyPr/>
          <a:lstStyle/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Auto Scaling allows you to </a:t>
            </a:r>
            <a:r>
              <a:rPr sz="2988">
                <a:solidFill>
                  <a:srgbClr val="C82506"/>
                </a:solidFill>
              </a:rPr>
              <a:t>scale</a:t>
            </a:r>
            <a:r>
              <a:rPr sz="2988"/>
              <a:t> your </a:t>
            </a:r>
            <a:r>
              <a:rPr sz="2988">
                <a:solidFill>
                  <a:srgbClr val="C82506"/>
                </a:solidFill>
              </a:rPr>
              <a:t>Amazon EC2 </a:t>
            </a:r>
            <a:r>
              <a:rPr sz="2988"/>
              <a:t>capacity up or down </a:t>
            </a:r>
            <a:r>
              <a:rPr sz="2988">
                <a:solidFill>
                  <a:srgbClr val="C82506"/>
                </a:solidFill>
              </a:rPr>
              <a:t>automatically</a:t>
            </a:r>
            <a:r>
              <a:rPr sz="2988"/>
              <a:t> according to </a:t>
            </a:r>
            <a:r>
              <a:rPr sz="2988">
                <a:solidFill>
                  <a:srgbClr val="C82506"/>
                </a:solidFill>
              </a:rPr>
              <a:t>conditions</a:t>
            </a:r>
            <a:r>
              <a:rPr sz="2988"/>
              <a:t> you defines.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With Auto Scaling, you can ensure that the number of Amazon EC2 instances you’re using increases seamlessly during demand spikes </a:t>
            </a:r>
            <a:r>
              <a:rPr sz="2988">
                <a:solidFill>
                  <a:srgbClr val="C82506"/>
                </a:solidFill>
              </a:rPr>
              <a:t>to maintain performance</a:t>
            </a:r>
            <a:r>
              <a:rPr sz="2988"/>
              <a:t> and decreases automatically during demand lulls </a:t>
            </a:r>
            <a:r>
              <a:rPr sz="2988">
                <a:solidFill>
                  <a:srgbClr val="C82506"/>
                </a:solidFill>
              </a:rPr>
              <a:t>to minimise costs</a:t>
            </a:r>
            <a:r>
              <a:rPr sz="2988"/>
              <a:t>. 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Auto Scaling is particularly well suited for applications that experience hourly, daily, or weekly variability in usage. 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Auto Scaling is also a mechanism </a:t>
            </a:r>
            <a:r>
              <a:rPr sz="2988">
                <a:solidFill>
                  <a:srgbClr val="C82506"/>
                </a:solidFill>
              </a:rPr>
              <a:t>to handle failures</a:t>
            </a:r>
            <a:r>
              <a:rPr sz="2988"/>
              <a:t> similar to the way load balancing handles unresponsive servers.  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952500" y="444500"/>
            <a:ext cx="11099800" cy="1819871"/>
          </a:xfrm>
          <a:prstGeom prst="rect">
            <a:avLst/>
          </a:prstGeom>
        </p:spPr>
        <p:txBody>
          <a:bodyPr/>
          <a:lstStyle/>
          <a:p>
            <a:pPr lvl="0" defTabSz="408940">
              <a:defRPr sz="1800"/>
            </a:pPr>
            <a:r>
              <a:rPr sz="5600"/>
              <a:t>Auto Scaling </a:t>
            </a:r>
            <a:endParaRPr sz="5600"/>
          </a:p>
          <a:p>
            <a:pPr lvl="0" defTabSz="408940">
              <a:defRPr sz="1800"/>
            </a:pPr>
            <a:r>
              <a:rPr sz="5600"/>
              <a:t>Configuration Components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6704" indent="-306704" defTabSz="403097">
              <a:spcBef>
                <a:spcPts val="2800"/>
              </a:spcBef>
              <a:defRPr sz="1800"/>
            </a:pPr>
            <a:r>
              <a:rPr sz="2622"/>
              <a:t>There are two important things to know about Auto Scaling. </a:t>
            </a:r>
            <a:endParaRPr sz="2622"/>
          </a:p>
          <a:p>
            <a:pPr lvl="1" marL="613409" indent="-306704" defTabSz="403097">
              <a:spcBef>
                <a:spcPts val="2800"/>
              </a:spcBef>
              <a:defRPr sz="1800"/>
            </a:pPr>
            <a:r>
              <a:rPr sz="2070"/>
              <a:t>First, </a:t>
            </a:r>
            <a:r>
              <a:rPr sz="2070">
                <a:solidFill>
                  <a:srgbClr val="C82506"/>
                </a:solidFill>
              </a:rPr>
              <a:t>Auto Scaling Policy</a:t>
            </a:r>
            <a:r>
              <a:rPr sz="2070"/>
              <a:t>. Auto Scaling is a way to set the “cloud temperature”. You use policy to “set the thermostat”. It controls the heat by adding and subtracting Amazon EC2 resources on an as-needed basis in order to maintain the “temperature” (capacity).</a:t>
            </a:r>
            <a:endParaRPr sz="2070"/>
          </a:p>
          <a:p>
            <a:pPr lvl="2" marL="920114" indent="-306704" defTabSz="403097">
              <a:spcBef>
                <a:spcPts val="2200"/>
              </a:spcBef>
              <a:defRPr sz="1800"/>
            </a:pPr>
            <a:r>
              <a:rPr sz="2070"/>
              <a:t>An Auto Scaling policy consists of:</a:t>
            </a:r>
            <a:endParaRPr sz="2070"/>
          </a:p>
          <a:p>
            <a:pPr lvl="3" marL="1226819" indent="-306704" defTabSz="403097">
              <a:spcBef>
                <a:spcPts val="2200"/>
              </a:spcBef>
              <a:defRPr sz="1800"/>
            </a:pPr>
            <a:r>
              <a:rPr sz="1794"/>
              <a:t>A </a:t>
            </a:r>
            <a:r>
              <a:rPr sz="1794">
                <a:solidFill>
                  <a:srgbClr val="C82506"/>
                </a:solidFill>
              </a:rPr>
              <a:t>launch configuration</a:t>
            </a:r>
            <a:r>
              <a:rPr sz="1794"/>
              <a:t> that defines the servers that are created in response to increase demand.</a:t>
            </a:r>
            <a:endParaRPr sz="1794"/>
          </a:p>
          <a:p>
            <a:pPr lvl="3" marL="1226819" indent="-306704" defTabSz="403097">
              <a:spcBef>
                <a:spcPts val="2200"/>
              </a:spcBef>
              <a:defRPr sz="1800"/>
            </a:pPr>
            <a:r>
              <a:rPr sz="1794"/>
              <a:t>An </a:t>
            </a:r>
            <a:r>
              <a:rPr sz="1794">
                <a:solidFill>
                  <a:srgbClr val="C82506"/>
                </a:solidFill>
              </a:rPr>
              <a:t>Auto Scaling group</a:t>
            </a:r>
            <a:r>
              <a:rPr sz="1794"/>
              <a:t> that defines when to use a launch configuration to create new server instances and in which Availability Zone and load balancer context they should be created.</a:t>
            </a:r>
            <a:endParaRPr sz="1794"/>
          </a:p>
          <a:p>
            <a:pPr lvl="1" marL="511175" indent="-204470" defTabSz="403097">
              <a:spcBef>
                <a:spcPts val="2800"/>
              </a:spcBef>
              <a:defRPr sz="1800"/>
            </a:pPr>
            <a:r>
              <a:rPr sz="2070"/>
              <a:t>Second, Auto Scaling assumes a set of </a:t>
            </a:r>
            <a:r>
              <a:rPr sz="2070">
                <a:solidFill>
                  <a:srgbClr val="C82506"/>
                </a:solidFill>
              </a:rPr>
              <a:t>homogenous servers</a:t>
            </a:r>
            <a:r>
              <a:rPr sz="2070"/>
              <a:t>. That is, Auto Scaling </a:t>
            </a:r>
            <a:r>
              <a:rPr sz="2070">
                <a:solidFill>
                  <a:srgbClr val="C82506"/>
                </a:solidFill>
              </a:rPr>
              <a:t>does not know </a:t>
            </a:r>
            <a:r>
              <a:rPr sz="2070"/>
              <a:t>that server A is a 64-bit extra-large instance and more capable than 32-bit small instance. In fact, this is a core tenet of cloud computing: scale horizontally using a fleet of fungible resources individual resources are secondary to the fleet it self.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 lvl="0">
              <a:defRPr sz="1800"/>
            </a:pPr>
            <a:r>
              <a:rPr sz="5100"/>
              <a:t>The Key Components of Auto Scaling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57809" indent="-257809" defTabSz="338835">
              <a:spcBef>
                <a:spcPts val="2400"/>
              </a:spcBef>
              <a:defRPr sz="1800"/>
            </a:pPr>
            <a:r>
              <a:rPr sz="2088"/>
              <a:t>When you launch a server manually, you provide parameters such as AMI, instance type, security group to launch in. Auto Scaling group calls this a </a:t>
            </a:r>
            <a:r>
              <a:rPr sz="2088">
                <a:solidFill>
                  <a:srgbClr val="C82506"/>
                </a:solidFill>
              </a:rPr>
              <a:t>launch configuration</a:t>
            </a:r>
            <a:r>
              <a:rPr sz="2088"/>
              <a:t>.  </a:t>
            </a:r>
            <a:endParaRPr sz="2088"/>
          </a:p>
          <a:p>
            <a:pPr lvl="0" marL="257809" indent="-257809" defTabSz="338835">
              <a:spcBef>
                <a:spcPts val="2400"/>
              </a:spcBef>
              <a:defRPr sz="1800"/>
            </a:pPr>
            <a:r>
              <a:rPr sz="2088">
                <a:solidFill>
                  <a:srgbClr val="C82506"/>
                </a:solidFill>
              </a:rPr>
              <a:t>Auto Scaling groups</a:t>
            </a:r>
            <a:r>
              <a:rPr sz="2088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88"/>
              <a:t>tell the system what to do with an instance after it is launched. This is where you specify …</a:t>
            </a:r>
            <a:endParaRPr sz="2088"/>
          </a:p>
          <a:p>
            <a:pPr lvl="1" marL="515619" indent="-257809" defTabSz="338835">
              <a:spcBef>
                <a:spcPts val="1100"/>
              </a:spcBef>
              <a:defRPr sz="1800"/>
            </a:pPr>
            <a:r>
              <a:rPr sz="1740"/>
              <a:t>which Availability Zones your instance should be launched in</a:t>
            </a:r>
            <a:endParaRPr sz="1740"/>
          </a:p>
          <a:p>
            <a:pPr lvl="1" marL="515619" indent="-257809" defTabSz="338835">
              <a:spcBef>
                <a:spcPts val="1100"/>
              </a:spcBef>
              <a:defRPr sz="1800"/>
            </a:pPr>
            <a:r>
              <a:rPr sz="1740"/>
              <a:t>which balancers they will receive traffic from</a:t>
            </a:r>
            <a:endParaRPr sz="1740"/>
          </a:p>
          <a:p>
            <a:pPr lvl="1" marL="515619" indent="-257809" defTabSz="338835">
              <a:spcBef>
                <a:spcPts val="1100"/>
              </a:spcBef>
              <a:defRPr sz="1800"/>
            </a:pPr>
            <a:r>
              <a:rPr sz="1740"/>
              <a:t>and-most importantly-the minimum and maximum number of instances to run at any given time.</a:t>
            </a:r>
            <a:endParaRPr sz="1740"/>
          </a:p>
          <a:p>
            <a:pPr lvl="0" marL="257809" indent="-257809" defTabSz="338835">
              <a:spcBef>
                <a:spcPts val="2400"/>
              </a:spcBef>
              <a:defRPr sz="1800"/>
            </a:pPr>
            <a:r>
              <a:rPr sz="2088"/>
              <a:t>You need rules that tell the system when to add or subtract instances. There are known as </a:t>
            </a:r>
            <a:r>
              <a:rPr sz="2088">
                <a:solidFill>
                  <a:srgbClr val="C82506"/>
                </a:solidFill>
              </a:rPr>
              <a:t>scaling policies</a:t>
            </a:r>
            <a:r>
              <a:rPr sz="2088"/>
              <a:t>, and have rules such as </a:t>
            </a:r>
            <a:r>
              <a:rPr i="1" sz="2088"/>
              <a:t>“scale the fleet out by 10%”</a:t>
            </a:r>
            <a:r>
              <a:rPr sz="2088"/>
              <a:t> and </a:t>
            </a:r>
            <a:r>
              <a:rPr i="1" sz="2088"/>
              <a:t>“scale in by 1 instance”</a:t>
            </a:r>
            <a:r>
              <a:rPr sz="2088"/>
              <a:t>.</a:t>
            </a:r>
            <a:endParaRPr sz="2088"/>
          </a:p>
          <a:p>
            <a:pPr lvl="0" marL="257809" indent="-257809" defTabSz="338835">
              <a:spcBef>
                <a:spcPts val="2400"/>
              </a:spcBef>
              <a:defRPr sz="1800"/>
            </a:pPr>
            <a:r>
              <a:rPr sz="2088"/>
              <a:t>These scaling policies can be trigged by you, on a </a:t>
            </a:r>
            <a:r>
              <a:rPr sz="2088">
                <a:solidFill>
                  <a:srgbClr val="C82506"/>
                </a:solidFill>
              </a:rPr>
              <a:t>schedule</a:t>
            </a:r>
            <a:r>
              <a:rPr sz="2088"/>
              <a:t>, or-more powerfully-by </a:t>
            </a:r>
            <a:r>
              <a:rPr sz="2088">
                <a:solidFill>
                  <a:srgbClr val="C82506"/>
                </a:solidFill>
              </a:rPr>
              <a:t>CloudWatch alarm</a:t>
            </a:r>
            <a:r>
              <a:rPr sz="2088"/>
              <a:t>. Alarms inspect CloudWatch metrics and change state when conditions like </a:t>
            </a:r>
            <a:r>
              <a:rPr i="1" sz="2088"/>
              <a:t>“average CPU across servers in the Auto Scaling group drops below 40% for 14 minutes”</a:t>
            </a:r>
            <a:r>
              <a:rPr sz="2088"/>
              <a:t> or </a:t>
            </a:r>
            <a:r>
              <a:rPr i="1" sz="2088"/>
              <a:t>“average CPU across instances in the Auto Scaling group exceeds 65% for 10 minutes”</a:t>
            </a:r>
            <a:r>
              <a:rPr sz="2088"/>
              <a:t> are true or false. An alarm can be in the </a:t>
            </a:r>
            <a:r>
              <a:rPr i="1" sz="2088"/>
              <a:t>Alarm</a:t>
            </a:r>
            <a:r>
              <a:rPr sz="2088"/>
              <a:t>, </a:t>
            </a:r>
            <a:r>
              <a:rPr i="1" sz="2088"/>
              <a:t>OK</a:t>
            </a:r>
            <a:r>
              <a:rPr sz="2088"/>
              <a:t>, or </a:t>
            </a:r>
            <a:r>
              <a:rPr i="1" sz="2088"/>
              <a:t>Insufficient Data</a:t>
            </a:r>
            <a:r>
              <a:rPr sz="2088"/>
              <a:t> state.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Timing Matters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There are two costs related to using Auto Scaling. There are two important factors that directly affect the cost of AWS and also the manner in which your application scales: </a:t>
            </a:r>
            <a:r>
              <a:rPr sz="3168">
                <a:solidFill>
                  <a:srgbClr val="C82506"/>
                </a:solidFill>
              </a:rPr>
              <a:t>cost and time</a:t>
            </a:r>
            <a:r>
              <a:rPr sz="3168"/>
              <a:t>.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>
                <a:latin typeface="Helvetica"/>
                <a:ea typeface="Helvetica"/>
                <a:cs typeface="Helvetica"/>
                <a:sym typeface="Helvetica"/>
              </a:rPr>
              <a:t>The minimum unit of cost for Amazon EC2 is one hour.</a:t>
            </a:r>
            <a:endParaRPr sz="3168">
              <a:latin typeface="Helvetica"/>
              <a:ea typeface="Helvetica"/>
              <a:cs typeface="Helvetica"/>
              <a:sym typeface="Helvetica"/>
            </a:endParaRPr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It does not matter whether an Amazon EC2 instance runs for 60 seconds or 60 minutes. AWS bills for the full hour. Accordingly it is very important to avoid a </a:t>
            </a:r>
            <a:r>
              <a:rPr sz="3168">
                <a:solidFill>
                  <a:srgbClr val="C82506"/>
                </a:solidFill>
              </a:rPr>
              <a:t>shot-cycle situation</a:t>
            </a:r>
            <a:r>
              <a:rPr sz="3168"/>
              <a:t> is added to the fleet for 10 minutes an decommissioned, and then another server is added a few minutes later.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952500" y="444500"/>
            <a:ext cx="11099800" cy="14586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Scaling Takes Time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952500" y="2081440"/>
            <a:ext cx="11099800" cy="754802"/>
          </a:xfrm>
          <a:prstGeom prst="rect">
            <a:avLst/>
          </a:prstGeom>
        </p:spPr>
        <p:txBody>
          <a:bodyPr/>
          <a:lstStyle>
            <a:lvl1pPr marL="262254" indent="-262254" defTabSz="344677">
              <a:spcBef>
                <a:spcPts val="2400"/>
              </a:spcBef>
              <a:defRPr sz="2124"/>
            </a:lvl1pPr>
          </a:lstStyle>
          <a:p>
            <a:pPr lvl="0">
              <a:defRPr sz="1800"/>
            </a:pPr>
            <a:r>
              <a:rPr sz="2124"/>
              <a:t>Consider the following graph. In most situations, a considerable amount of time between when the need for a scaling event occurs and when the scaling event happens.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graphicFrame>
        <p:nvGraphicFramePr>
          <p:cNvPr id="70" name="Table 70"/>
          <p:cNvGraphicFramePr/>
          <p:nvPr/>
        </p:nvGraphicFramePr>
        <p:xfrm>
          <a:off x="1243870" y="3131262"/>
          <a:ext cx="10182698" cy="273515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566999"/>
                <a:gridCol w="4127624"/>
                <a:gridCol w="1229039"/>
                <a:gridCol w="4259034"/>
              </a:tblGrid>
              <a:tr h="79236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600">
                          <a:solidFill>
                            <a:srgbClr val="FFFFFF"/>
                          </a:solidFill>
                          <a:sym typeface="Helvetica"/>
                        </a:rPr>
                        <a:t>Task 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600">
                          <a:solidFill>
                            <a:srgbClr val="FFFFFF"/>
                          </a:solidFill>
                          <a:sym typeface="Helvetica"/>
                        </a:rPr>
                        <a:t>Duration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600">
                          <a:solidFill>
                            <a:srgbClr val="FFFFFF"/>
                          </a:solidFill>
                          <a:sym typeface="Helvetica"/>
                        </a:rPr>
                        <a:t>Wed Jan 10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48569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Event happens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8569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CloudWatch makes data available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8569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Trigger discovers breach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8569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New instance placed in Load Balancer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71" name="Table 71"/>
          <p:cNvGraphicFramePr/>
          <p:nvPr/>
        </p:nvGraphicFramePr>
        <p:xfrm>
          <a:off x="7181501" y="3560517"/>
          <a:ext cx="4240343" cy="229867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30042"/>
                <a:gridCol w="530042"/>
                <a:gridCol w="530042"/>
                <a:gridCol w="530042"/>
                <a:gridCol w="530042"/>
                <a:gridCol w="530042"/>
                <a:gridCol w="530042"/>
                <a:gridCol w="530042"/>
              </a:tblGrid>
              <a:tr h="36492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3175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3175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3175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3175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3175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60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3175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6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3175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600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3175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484656"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480372"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489908"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478814"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i="1" sz="1600"/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3797C6"/>
                      </a:solidFill>
                      <a:miter lim="400000"/>
                    </a:lnL>
                    <a:lnR w="6350">
                      <a:solidFill>
                        <a:srgbClr val="3797C6"/>
                      </a:solidFill>
                      <a:miter lim="400000"/>
                    </a:lnR>
                    <a:lnT w="6350">
                      <a:solidFill>
                        <a:srgbClr val="3797C6"/>
                      </a:solidFill>
                      <a:miter lim="400000"/>
                    </a:lnT>
                    <a:lnB w="635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76" name="Group 76"/>
          <p:cNvGrpSpPr/>
          <p:nvPr/>
        </p:nvGrpSpPr>
        <p:grpSpPr>
          <a:xfrm>
            <a:off x="7183225" y="4066108"/>
            <a:ext cx="3165583" cy="1659806"/>
            <a:chOff x="5952055" y="947545"/>
            <a:chExt cx="3165582" cy="1659804"/>
          </a:xfrm>
        </p:grpSpPr>
        <p:sp>
          <p:nvSpPr>
            <p:cNvPr id="72" name="Shape 72"/>
            <p:cNvSpPr/>
            <p:nvPr/>
          </p:nvSpPr>
          <p:spPr>
            <a:xfrm>
              <a:off x="5952055" y="947545"/>
              <a:ext cx="1052442" cy="21196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Shape 73"/>
            <p:cNvSpPr/>
            <p:nvPr/>
          </p:nvSpPr>
          <p:spPr>
            <a:xfrm>
              <a:off x="8078127" y="2395385"/>
              <a:ext cx="1039511" cy="21196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Shape 74"/>
            <p:cNvSpPr/>
            <p:nvPr/>
          </p:nvSpPr>
          <p:spPr>
            <a:xfrm>
              <a:off x="6995776" y="1414115"/>
              <a:ext cx="538308" cy="21196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7530238" y="1901803"/>
              <a:ext cx="538308" cy="21196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7" name="Shape 77"/>
          <p:cNvSpPr/>
          <p:nvPr/>
        </p:nvSpPr>
        <p:spPr>
          <a:xfrm>
            <a:off x="952500" y="6339480"/>
            <a:ext cx="11099800" cy="2637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231139" indent="-231139" algn="l" defTabSz="303783">
              <a:spcBef>
                <a:spcPts val="1000"/>
              </a:spcBef>
              <a:buSzPct val="75000"/>
              <a:buChar char="•"/>
              <a:defRPr sz="1800"/>
            </a:pPr>
            <a:r>
              <a:rPr sz="1871"/>
              <a:t>In this example, the rule says that you must be in a particular condition for at lease two minutes.</a:t>
            </a:r>
            <a:endParaRPr sz="1871"/>
          </a:p>
          <a:p>
            <a:pPr lvl="0" marL="231139" indent="-231139" algn="l" defTabSz="303783">
              <a:spcBef>
                <a:spcPts val="1000"/>
              </a:spcBef>
              <a:buSzPct val="75000"/>
              <a:buChar char="•"/>
              <a:defRPr sz="1800"/>
            </a:pPr>
            <a:r>
              <a:rPr sz="1871"/>
              <a:t>CloudWatch is the underlying data collection system that monitors statistics such as CPU utilization. It is a poling protocol, and in general takes 60 seconds to generate new data. </a:t>
            </a:r>
            <a:endParaRPr sz="1871"/>
          </a:p>
          <a:p>
            <a:pPr lvl="0" marL="231139" indent="-231139" algn="l" defTabSz="303783">
              <a:spcBef>
                <a:spcPts val="1000"/>
              </a:spcBef>
              <a:buSzPct val="75000"/>
              <a:buChar char="•"/>
              <a:defRPr sz="1800"/>
            </a:pPr>
            <a:r>
              <a:rPr sz="1871"/>
              <a:t>Auto Scaling is also a polling system, an it take another 60 seconds.</a:t>
            </a:r>
            <a:endParaRPr sz="1871"/>
          </a:p>
          <a:p>
            <a:pPr lvl="0" marL="231139" indent="-231139" algn="l" defTabSz="303783">
              <a:spcBef>
                <a:spcPts val="1000"/>
              </a:spcBef>
              <a:buSzPct val="75000"/>
              <a:buChar char="•"/>
              <a:defRPr sz="1800"/>
            </a:pPr>
            <a:r>
              <a:rPr sz="1871"/>
              <a:t>Then there is a boot time for your server. A large, complex server may take many minutes to launch.</a:t>
            </a:r>
            <a:endParaRPr sz="1871"/>
          </a:p>
          <a:p>
            <a:pPr lvl="0" marL="231139" indent="-231139" algn="l" defTabSz="303783">
              <a:spcBef>
                <a:spcPts val="1000"/>
              </a:spcBef>
              <a:buSzPct val="75000"/>
              <a:buChar char="•"/>
              <a:defRPr sz="1800"/>
            </a:pPr>
            <a:r>
              <a:rPr sz="1871"/>
              <a:t>Finally, the load balancer needs to poll the server for a few cycles before it is comfortable that the server is healthy an accepting requests.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6732"/>
            </a:lvl1pPr>
          </a:lstStyle>
          <a:p>
            <a:pPr lvl="0">
              <a:defRPr sz="1800"/>
            </a:pPr>
            <a:r>
              <a:rPr sz="6732"/>
              <a:t>Lab: Configure Amazon Auto Scaling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952500" y="2603500"/>
            <a:ext cx="11099800" cy="5938925"/>
          </a:xfrm>
          <a:prstGeom prst="rect">
            <a:avLst/>
          </a:prstGeom>
        </p:spPr>
        <p:txBody>
          <a:bodyPr/>
          <a:lstStyle/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Overview</a:t>
            </a:r>
            <a:endParaRPr sz="2664"/>
          </a:p>
          <a:p>
            <a:pPr lvl="1" marL="657859" indent="-328929" defTabSz="432308">
              <a:spcBef>
                <a:spcPts val="2300"/>
              </a:spcBef>
              <a:defRPr sz="1800"/>
            </a:pPr>
            <a:r>
              <a:rPr sz="1924"/>
              <a:t>This guide introduces you to the Amazon Auto Scaling using the AWS Management Console. </a:t>
            </a:r>
            <a:endParaRPr sz="1924"/>
          </a:p>
          <a:p>
            <a:pPr lvl="1" marL="657859" indent="-328929" defTabSz="432308">
              <a:spcBef>
                <a:spcPts val="2300"/>
              </a:spcBef>
              <a:defRPr sz="1800"/>
            </a:pPr>
            <a:r>
              <a:rPr sz="1924"/>
              <a:t>3 labs. </a:t>
            </a:r>
            <a:endParaRPr sz="1924"/>
          </a:p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Topic Covered</a:t>
            </a:r>
            <a:endParaRPr sz="2664"/>
          </a:p>
          <a:p>
            <a:pPr lvl="1" marL="657859" indent="-328929" defTabSz="432308">
              <a:spcBef>
                <a:spcPts val="2500"/>
              </a:spcBef>
              <a:defRPr sz="1800"/>
            </a:pPr>
            <a:r>
              <a:rPr sz="2072"/>
              <a:t>Creating a new launch configuration using AWS Management Console. </a:t>
            </a:r>
            <a:endParaRPr sz="2072"/>
          </a:p>
          <a:p>
            <a:pPr lvl="1" marL="657859" indent="-328929" defTabSz="432308">
              <a:spcBef>
                <a:spcPts val="2500"/>
              </a:spcBef>
              <a:defRPr sz="1800"/>
            </a:pPr>
            <a:r>
              <a:rPr sz="2072"/>
              <a:t>Creating a new Auto Scaling Group using AWS Management Console.</a:t>
            </a:r>
            <a:endParaRPr sz="2072"/>
          </a:p>
          <a:p>
            <a:pPr lvl="1" marL="657859" indent="-328929" defTabSz="432308">
              <a:spcBef>
                <a:spcPts val="2500"/>
              </a:spcBef>
              <a:defRPr sz="1800"/>
            </a:pPr>
            <a:r>
              <a:rPr sz="2072"/>
              <a:t>Configure Auto Scaling notifications that are triggered when instance resources become too high or too low.</a:t>
            </a:r>
            <a:endParaRPr sz="2072"/>
          </a:p>
          <a:p>
            <a:pPr lvl="1" marL="657859" indent="-328929" defTabSz="432308">
              <a:spcBef>
                <a:spcPts val="2500"/>
              </a:spcBef>
              <a:defRPr sz="1800"/>
            </a:pPr>
            <a:r>
              <a:rPr sz="2072"/>
              <a:t>Create policies to scale up or scale down the number of currently running instances in response to changes in resource utilization.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