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p:nvPr>
            <p:ph type="sldImg"/>
          </p:nvPr>
        </p:nvSpPr>
        <p:spPr>
          <a:xfrm>
            <a:off x="1143000" y="685800"/>
            <a:ext cx="4572000" cy="3429000"/>
          </a:xfrm>
          <a:prstGeom prst="rect">
            <a:avLst/>
          </a:prstGeom>
        </p:spPr>
        <p:txBody>
          <a:bodyPr/>
          <a:lstStyle/>
          <a:p>
            <a:pPr lvl="0"/>
          </a:p>
        </p:txBody>
      </p:sp>
      <p:sp>
        <p:nvSpPr>
          <p:cNvPr id="37" name="Shape 3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7" name="Shape 7"/>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8" name="Shape 8"/>
          <p:cNvSpPr/>
          <p:nvPr>
            <p:ph type="body" idx="1"/>
          </p:nvPr>
        </p:nvSpPr>
        <p:spPr>
          <a:xfrm>
            <a:off x="1270000" y="5029200"/>
            <a:ext cx="10464800" cy="11303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0" name="Shape 10"/>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11" name="Shape 11"/>
          <p:cNvSpPr/>
          <p:nvPr>
            <p:ph type="body" idx="1"/>
          </p:nvPr>
        </p:nvSpPr>
        <p:spPr>
          <a:xfrm>
            <a:off x="1270000" y="8191500"/>
            <a:ext cx="10464800" cy="11303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3" name="Shape 13"/>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5" name="Shape 15"/>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6" name="Shape 16"/>
          <p:cNvSpPr/>
          <p:nvPr>
            <p:ph type="body" idx="1"/>
          </p:nvPr>
        </p:nvSpPr>
        <p:spPr>
          <a:xfrm>
            <a:off x="952500" y="4762500"/>
            <a:ext cx="5334000" cy="41021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18" name="Shape 18"/>
          <p:cNvSpPr/>
          <p:nvPr>
            <p:ph type="title"/>
          </p:nvPr>
        </p:nvSpPr>
        <p:spPr>
          <a:xfrm>
            <a:off x="952500" y="444500"/>
            <a:ext cx="11099800" cy="2159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Shape 20"/>
          <p:cNvSpPr/>
          <p:nvPr>
            <p:ph type="title"/>
          </p:nvPr>
        </p:nvSpPr>
        <p:spPr>
          <a:xfrm>
            <a:off x="952500" y="444500"/>
            <a:ext cx="11099800" cy="2159000"/>
          </a:xfrm>
          <a:prstGeom prst="rect">
            <a:avLst/>
          </a:prstGeom>
        </p:spPr>
        <p:txBody>
          <a:bodyPr/>
          <a:lstStyle/>
          <a:p>
            <a:pPr lvl="0">
              <a:defRPr sz="1800"/>
            </a:pPr>
            <a:r>
              <a:rPr sz="8000"/>
              <a:t>Title Text</a:t>
            </a:r>
          </a:p>
        </p:txBody>
      </p:sp>
      <p:sp>
        <p:nvSpPr>
          <p:cNvPr id="21" name="Shape 21"/>
          <p:cNvSpPr/>
          <p:nvPr>
            <p:ph type="body" idx="1"/>
          </p:nvPr>
        </p:nvSpPr>
        <p:spPr>
          <a:xfrm>
            <a:off x="952500" y="2603500"/>
            <a:ext cx="11099800" cy="6286500"/>
          </a:xfrm>
          <a:prstGeom prst="rect">
            <a:avLst/>
          </a:prstGeom>
        </p:spPr>
        <p:txBody>
          <a:bodyPr/>
          <a:lstStyle>
            <a:lvl1pPr marL="444500" indent="-444500">
              <a:buSzPct val="75000"/>
              <a:buChar char="•"/>
            </a:lvl1pPr>
            <a:lvl2pPr marL="889000" indent="-444500">
              <a:buSzPct val="75000"/>
              <a:buChar char="•"/>
              <a:defRPr sz="3000"/>
            </a:lvl2pPr>
            <a:lvl3pPr marL="1333500" indent="-444500">
              <a:buSzPct val="75000"/>
              <a:buChar char="•"/>
              <a:defRPr sz="2800"/>
            </a:lvl3pPr>
            <a:lvl4pPr marL="1778000" indent="-444500">
              <a:buSzPct val="75000"/>
              <a:buChar char="•"/>
              <a:defRPr sz="2400"/>
            </a:lvl4pPr>
            <a:lvl5pPr marL="2222500" indent="-444500">
              <a:buSzPct val="75000"/>
              <a:buChar char="•"/>
              <a:defRPr sz="2000"/>
            </a:lvl5pPr>
          </a:lstStyle>
          <a:p>
            <a:pPr lvl="0">
              <a:defRPr sz="1800"/>
            </a:pPr>
            <a:r>
              <a:rPr sz="3600"/>
              <a:t>Body Level One</a:t>
            </a:r>
            <a:endParaRPr sz="3600"/>
          </a:p>
          <a:p>
            <a:pPr lvl="1">
              <a:defRPr sz="1800"/>
            </a:pPr>
            <a:r>
              <a:rPr sz="3000"/>
              <a:t>Body Level Two</a:t>
            </a:r>
            <a:endParaRPr sz="3000"/>
          </a:p>
          <a:p>
            <a:pPr lvl="2">
              <a:defRPr sz="1800"/>
            </a:pPr>
            <a:r>
              <a:rPr sz="2800"/>
              <a:t>Body Level Three</a:t>
            </a:r>
            <a:endParaRPr sz="2800"/>
          </a:p>
          <a:p>
            <a:pPr lvl="3">
              <a:defRPr sz="1800"/>
            </a:pPr>
            <a:r>
              <a:rPr sz="2400"/>
              <a:t>Body Level Four</a:t>
            </a:r>
            <a:endParaRPr sz="2400"/>
          </a:p>
          <a:p>
            <a:pPr lvl="4">
              <a:defRPr sz="1800"/>
            </a:pPr>
            <a:r>
              <a:rPr sz="2000"/>
              <a:t>Body Level Five</a:t>
            </a:r>
          </a:p>
        </p:txBody>
      </p:sp>
      <p:sp>
        <p:nvSpPr>
          <p:cNvPr id="22" name="Shape 2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Lab Slide">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lvl="0">
              <a:defRPr sz="1800"/>
            </a:pPr>
            <a:r>
              <a:rPr sz="8000"/>
              <a:t>Title Text</a:t>
            </a:r>
          </a:p>
        </p:txBody>
      </p:sp>
      <p:sp>
        <p:nvSpPr>
          <p:cNvPr id="25" name="Shape 25"/>
          <p:cNvSpPr/>
          <p:nvPr>
            <p:ph type="body" idx="1"/>
          </p:nvPr>
        </p:nvSpPr>
        <p:spPr>
          <a:prstGeom prst="rect">
            <a:avLst/>
          </a:prstGeom>
        </p:spPr>
        <p:txBody>
          <a:bodyPr/>
          <a:lstStyle>
            <a:lvl2pPr marL="814916" indent="-370416">
              <a:buSzPct val="75000"/>
              <a:buChar char="•"/>
              <a:defRPr sz="3000"/>
            </a:lvl2pPr>
            <a:lvl3pPr marL="1234722" indent="-345722">
              <a:buSzPct val="75000"/>
              <a:buChar char="•"/>
              <a:defRPr sz="2600"/>
            </a:lvl3pPr>
            <a:lvl4pPr marL="1629833" indent="-296333">
              <a:buSzPct val="75000"/>
              <a:buChar char="•"/>
              <a:defRPr sz="2400"/>
            </a:lvl4pPr>
            <a:lvl5pPr marL="2024944" indent="-246944">
              <a:buSzPct val="75000"/>
              <a:buChar char="•"/>
              <a:defRPr sz="2000"/>
            </a:lvl5pPr>
          </a:lstStyle>
          <a:p>
            <a:pPr lvl="0">
              <a:defRPr sz="1800"/>
            </a:pPr>
            <a:r>
              <a:rPr sz="3600"/>
              <a:t>Body Level One</a:t>
            </a:r>
            <a:endParaRPr sz="3600"/>
          </a:p>
          <a:p>
            <a:pPr lvl="1">
              <a:defRPr sz="1800"/>
            </a:pPr>
            <a:r>
              <a:rPr sz="3000"/>
              <a:t>Body Level Two</a:t>
            </a:r>
            <a:endParaRPr sz="3000"/>
          </a:p>
          <a:p>
            <a:pPr lvl="2">
              <a:defRPr sz="1800"/>
            </a:pPr>
            <a:r>
              <a:rPr sz="2600"/>
              <a:t>Body Level Three</a:t>
            </a:r>
            <a:endParaRPr sz="2600"/>
          </a:p>
          <a:p>
            <a:pPr lvl="3">
              <a:defRPr sz="1800"/>
            </a:pPr>
            <a:r>
              <a:rPr sz="2400"/>
              <a:t>Body Level Four</a:t>
            </a:r>
            <a:endParaRPr sz="2400"/>
          </a:p>
          <a:p>
            <a:pPr lvl="4">
              <a:defRPr sz="1800"/>
            </a:pPr>
            <a:r>
              <a:rPr sz="2000"/>
              <a:t>Body Level Five</a:t>
            </a:r>
          </a:p>
        </p:txBody>
      </p:sp>
      <p:sp>
        <p:nvSpPr>
          <p:cNvPr id="26" name="Shape 2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8" name="Shape 28"/>
          <p:cNvSpPr/>
          <p:nvPr>
            <p:ph type="title"/>
          </p:nvPr>
        </p:nvSpPr>
        <p:spPr>
          <a:xfrm>
            <a:off x="952500" y="444500"/>
            <a:ext cx="11099800" cy="2159000"/>
          </a:xfrm>
          <a:prstGeom prst="rect">
            <a:avLst/>
          </a:prstGeom>
        </p:spPr>
        <p:txBody>
          <a:bodyPr/>
          <a:lstStyle/>
          <a:p>
            <a:pPr lvl="0">
              <a:defRPr sz="1800"/>
            </a:pPr>
            <a:r>
              <a:rPr sz="8000"/>
              <a:t>Title Text</a:t>
            </a:r>
          </a:p>
        </p:txBody>
      </p:sp>
      <p:sp>
        <p:nvSpPr>
          <p:cNvPr id="29" name="Shape 29"/>
          <p:cNvSpPr/>
          <p:nvPr>
            <p:ph type="body" idx="1"/>
          </p:nvPr>
        </p:nvSpPr>
        <p:spPr>
          <a:xfrm>
            <a:off x="952500" y="2603500"/>
            <a:ext cx="5334000" cy="6286500"/>
          </a:xfrm>
          <a:prstGeom prst="rect">
            <a:avLst/>
          </a:prstGeom>
        </p:spPr>
        <p:txBody>
          <a:bodyPr anchor="ctr"/>
          <a:lstStyle>
            <a:lvl1pPr marL="342900" indent="-342900">
              <a:spcBef>
                <a:spcPts val="3200"/>
              </a:spcBef>
              <a:buSzPct val="75000"/>
              <a:buChar char="•"/>
              <a:defRPr sz="2800"/>
            </a:lvl1pPr>
            <a:lvl2pPr marL="685800" indent="-342900">
              <a:spcBef>
                <a:spcPts val="3200"/>
              </a:spcBef>
              <a:buSzPct val="75000"/>
              <a:buChar char="•"/>
              <a:defRPr sz="2800"/>
            </a:lvl2pPr>
            <a:lvl3pPr marL="1028700" indent="-342900">
              <a:spcBef>
                <a:spcPts val="3200"/>
              </a:spcBef>
              <a:buSzPct val="75000"/>
              <a:buChar char="•"/>
              <a:defRPr sz="2800"/>
            </a:lvl3pPr>
            <a:lvl4pPr marL="1371600" indent="-342900">
              <a:spcBef>
                <a:spcPts val="3200"/>
              </a:spcBef>
              <a:buSzPct val="75000"/>
              <a:buChar char="•"/>
              <a:defRPr sz="2800"/>
            </a:lvl4pPr>
            <a:lvl5pPr marL="1714500" indent="-342900">
              <a:spcBef>
                <a:spcPts val="3200"/>
              </a:spcBef>
              <a:buSzPct val="75000"/>
              <a:buChar char="•"/>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1" name="Shape 31"/>
          <p:cNvSpPr/>
          <p:nvPr>
            <p:ph type="body" idx="1"/>
          </p:nvPr>
        </p:nvSpPr>
        <p:spPr>
          <a:xfrm>
            <a:off x="952500" y="1270000"/>
            <a:ext cx="11099800" cy="7213600"/>
          </a:xfrm>
          <a:prstGeom prst="rect">
            <a:avLst/>
          </a:prstGeom>
        </p:spPr>
        <p:txBody>
          <a:bodyPr anchor="ctr"/>
          <a:lstStyle>
            <a:lvl1pPr marL="444500" indent="-444500">
              <a:buSzPct val="75000"/>
              <a:buChar char="•"/>
            </a:lvl1pPr>
            <a:lvl2pPr marL="889000" indent="-444500">
              <a:buSzPct val="75000"/>
              <a:buChar char="•"/>
            </a:lvl2pPr>
            <a:lvl3pPr marL="1333500" indent="-444500">
              <a:buSzPct val="75000"/>
              <a:buChar char="•"/>
            </a:lvl3pPr>
            <a:lvl4pPr marL="1778000" indent="-444500">
              <a:buSzPct val="75000"/>
              <a:buChar char="•"/>
            </a:lvl4pPr>
            <a:lvl5pPr marL="2222500" indent="-444500">
              <a:buSzPct val="75000"/>
              <a:buChar char="•"/>
            </a:lvl5p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113024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1936697"/>
            <a:ext cx="11099800" cy="69533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2pPr marL="814916" indent="-370416">
              <a:buSzPct val="75000"/>
              <a:buChar char="•"/>
              <a:defRPr sz="3000"/>
            </a:lvl2pPr>
            <a:lvl3pPr marL="1234722" indent="-345722">
              <a:buSzPct val="75000"/>
              <a:buChar char="•"/>
              <a:defRPr sz="2600"/>
            </a:lvl3pPr>
            <a:lvl4pPr marL="1629833" indent="-296333">
              <a:buSzPct val="75000"/>
              <a:buChar char="•"/>
              <a:defRPr sz="2400"/>
            </a:lvl4pPr>
            <a:lvl5pPr marL="2024944" indent="-246944">
              <a:buSzPct val="75000"/>
              <a:buChar char="•"/>
              <a:defRPr sz="2000"/>
            </a:lvl5pPr>
          </a:lstStyle>
          <a:p>
            <a:pPr lvl="0">
              <a:defRPr sz="1800"/>
            </a:pPr>
            <a:r>
              <a:rPr sz="3600"/>
              <a:t>Body Level One</a:t>
            </a:r>
            <a:endParaRPr sz="3600"/>
          </a:p>
          <a:p>
            <a:pPr lvl="1">
              <a:defRPr sz="1800"/>
            </a:pPr>
            <a:r>
              <a:rPr sz="3000"/>
              <a:t>Body Level Two</a:t>
            </a:r>
            <a:endParaRPr sz="3000"/>
          </a:p>
          <a:p>
            <a:pPr lvl="2">
              <a:defRPr sz="1800"/>
            </a:pPr>
            <a:r>
              <a:rPr sz="2600"/>
              <a:t>Body Level Three</a:t>
            </a:r>
            <a:endParaRPr sz="2600"/>
          </a:p>
          <a:p>
            <a:pPr lvl="3">
              <a:defRPr sz="1800"/>
            </a:pPr>
            <a:r>
              <a:rPr sz="2400"/>
              <a:t>Body Level Four</a:t>
            </a:r>
            <a:endParaRPr sz="2400"/>
          </a:p>
          <a:p>
            <a:pPr lvl="4">
              <a:defRPr sz="1800"/>
            </a:pPr>
            <a:r>
              <a:rPr sz="2000"/>
              <a:t>Body Level Five</a:t>
            </a:r>
          </a:p>
        </p:txBody>
      </p:sp>
      <p:pic>
        <p:nvPicPr>
          <p:cNvPr id="4" name="Logo - G-ABLE-filtered.png"/>
          <p:cNvPicPr/>
          <p:nvPr/>
        </p:nvPicPr>
        <p:blipFill>
          <a:blip r:embed="rId2">
            <a:extLst/>
          </a:blip>
          <a:stretch>
            <a:fillRect/>
          </a:stretch>
        </p:blipFill>
        <p:spPr>
          <a:xfrm>
            <a:off x="11948708" y="9229129"/>
            <a:ext cx="831447" cy="299774"/>
          </a:xfrm>
          <a:prstGeom prst="rect">
            <a:avLst/>
          </a:prstGeom>
          <a:ln w="12700">
            <a:miter lim="400000"/>
          </a:ln>
        </p:spPr>
      </p:pic>
      <p:sp>
        <p:nvSpPr>
          <p:cNvPr id="5" name="Shape 5"/>
          <p:cNvSpPr/>
          <p:nvPr>
            <p:ph type="sldNum" sz="quarter" idx="2"/>
          </p:nvPr>
        </p:nvSpPr>
        <p:spPr>
          <a:xfrm>
            <a:off x="6311798" y="9251950"/>
            <a:ext cx="368504" cy="381000"/>
          </a:xfrm>
          <a:prstGeom prst="rect">
            <a:avLst/>
          </a:prstGeom>
          <a:ln w="12700">
            <a:miter lim="400000"/>
          </a:ln>
        </p:spPr>
        <p:txBody>
          <a:bodyPr wrap="none" lIns="0" tIns="0" rIns="0" bIns="0">
            <a:spAutoFit/>
          </a:bodyPr>
          <a:lstStyle>
            <a:lvl1pPr>
              <a:defRPr sz="18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635000" indent="-635000" defTabSz="584200">
        <a:spcBef>
          <a:spcPts val="4200"/>
        </a:spcBef>
        <a:buSzPct val="100000"/>
        <a:buAutoNum type="arabicPeriod" startAt="1"/>
        <a:defRPr sz="3600">
          <a:latin typeface="+mn-lt"/>
          <a:ea typeface="+mn-ea"/>
          <a:cs typeface="+mn-cs"/>
          <a:sym typeface="Helvetica Light"/>
        </a:defRPr>
      </a:lvl1pPr>
      <a:lvl2pPr marL="1270000" indent="-635000" defTabSz="584200">
        <a:spcBef>
          <a:spcPts val="4200"/>
        </a:spcBef>
        <a:buSzPct val="100000"/>
        <a:buAutoNum type="arabicPeriod" startAt="1"/>
        <a:defRPr sz="3600">
          <a:latin typeface="+mn-lt"/>
          <a:ea typeface="+mn-ea"/>
          <a:cs typeface="+mn-cs"/>
          <a:sym typeface="Helvetica Light"/>
        </a:defRPr>
      </a:lvl2pPr>
      <a:lvl3pPr marL="1905000" indent="-635000" defTabSz="584200">
        <a:spcBef>
          <a:spcPts val="4200"/>
        </a:spcBef>
        <a:buSzPct val="100000"/>
        <a:buAutoNum type="arabicPeriod" startAt="1"/>
        <a:defRPr sz="3600">
          <a:latin typeface="+mn-lt"/>
          <a:ea typeface="+mn-ea"/>
          <a:cs typeface="+mn-cs"/>
          <a:sym typeface="Helvetica Light"/>
        </a:defRPr>
      </a:lvl3pPr>
      <a:lvl4pPr marL="2540000" indent="-635000" defTabSz="584200">
        <a:spcBef>
          <a:spcPts val="4200"/>
        </a:spcBef>
        <a:buSzPct val="100000"/>
        <a:buAutoNum type="arabicPeriod" startAt="1"/>
        <a:defRPr sz="3600">
          <a:latin typeface="+mn-lt"/>
          <a:ea typeface="+mn-ea"/>
          <a:cs typeface="+mn-cs"/>
          <a:sym typeface="Helvetica Light"/>
        </a:defRPr>
      </a:lvl4pPr>
      <a:lvl5pPr marL="3175000" indent="-635000" defTabSz="584200">
        <a:spcBef>
          <a:spcPts val="4200"/>
        </a:spcBef>
        <a:buSzPct val="100000"/>
        <a:buAutoNum type="arabicPeriod" startAt="1"/>
        <a:defRPr sz="3600">
          <a:latin typeface="+mn-lt"/>
          <a:ea typeface="+mn-ea"/>
          <a:cs typeface="+mn-cs"/>
          <a:sym typeface="Helvetica Light"/>
        </a:defRPr>
      </a:lvl5pPr>
      <a:lvl6pPr marL="3810000" indent="-635000" defTabSz="584200">
        <a:spcBef>
          <a:spcPts val="4200"/>
        </a:spcBef>
        <a:buSzPct val="100000"/>
        <a:buAutoNum type="arabicPeriod" startAt="1"/>
        <a:defRPr sz="3600">
          <a:latin typeface="+mn-lt"/>
          <a:ea typeface="+mn-ea"/>
          <a:cs typeface="+mn-cs"/>
          <a:sym typeface="Helvetica Light"/>
        </a:defRPr>
      </a:lvl6pPr>
      <a:lvl7pPr marL="4445000" indent="-635000" defTabSz="584200">
        <a:spcBef>
          <a:spcPts val="4200"/>
        </a:spcBef>
        <a:buSzPct val="100000"/>
        <a:buAutoNum type="arabicPeriod" startAt="1"/>
        <a:defRPr sz="3600">
          <a:latin typeface="+mn-lt"/>
          <a:ea typeface="+mn-ea"/>
          <a:cs typeface="+mn-cs"/>
          <a:sym typeface="Helvetica Light"/>
        </a:defRPr>
      </a:lvl7pPr>
      <a:lvl8pPr marL="5080000" indent="-635000" defTabSz="584200">
        <a:spcBef>
          <a:spcPts val="4200"/>
        </a:spcBef>
        <a:buSzPct val="100000"/>
        <a:buAutoNum type="arabicPeriod" startAt="1"/>
        <a:defRPr sz="3600">
          <a:latin typeface="+mn-lt"/>
          <a:ea typeface="+mn-ea"/>
          <a:cs typeface="+mn-cs"/>
          <a:sym typeface="Helvetica Light"/>
        </a:defRPr>
      </a:lvl8pPr>
      <a:lvl9pPr marL="5715000" indent="-635000" defTabSz="584200">
        <a:spcBef>
          <a:spcPts val="4200"/>
        </a:spcBef>
        <a:buSzPct val="100000"/>
        <a:buAutoNum type="arabicPeriod" startAt="1"/>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hyperlink" Target="https://console.aws.amazon.com" TargetMode="External"/><Relationship Id="rId4" Type="http://schemas.openxmlformats.org/officeDocument/2006/relationships/image" Target="../media/image1.tif"/><Relationship Id="rId5"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ws.amazon.com/vpc/" TargetMode="External"/><Relationship Id="rId3" Type="http://schemas.openxmlformats.org/officeDocument/2006/relationships/hyperlink" Target="http://docs.mongodb.org/manual/replication/" TargetMode="External"/><Relationship Id="rId4" Type="http://schemas.openxmlformats.org/officeDocument/2006/relationships/hyperlink" Target="http://docs.mongodb.org/manual/sharding/"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xfrm>
            <a:off x="1270000" y="2260600"/>
            <a:ext cx="10464800" cy="3302000"/>
          </a:xfrm>
          <a:prstGeom prst="rect">
            <a:avLst/>
          </a:prstGeom>
        </p:spPr>
        <p:txBody>
          <a:bodyPr/>
          <a:lstStyle/>
          <a:p>
            <a:pPr lvl="0">
              <a:defRPr sz="1800"/>
            </a:pPr>
            <a:r>
              <a:rPr sz="6800"/>
              <a:t>Amazon Web Services </a:t>
            </a:r>
            <a:endParaRPr sz="6800"/>
          </a:p>
          <a:p>
            <a:pPr lvl="0">
              <a:defRPr sz="1800"/>
            </a:pPr>
            <a:r>
              <a:rPr sz="6800"/>
              <a:t>workshop</a:t>
            </a:r>
            <a:endParaRPr sz="5500"/>
          </a:p>
          <a:p>
            <a:pPr lvl="0">
              <a:defRPr sz="1800"/>
            </a:pPr>
            <a:r>
              <a:rPr sz="1500"/>
              <a:t> </a:t>
            </a:r>
            <a:br>
              <a:rPr sz="1500"/>
            </a:br>
            <a:r>
              <a:rPr sz="2800">
                <a:solidFill>
                  <a:srgbClr val="53585F"/>
                </a:solidFill>
              </a:rPr>
              <a:t>for System Engineer</a:t>
            </a:r>
          </a:p>
        </p:txBody>
      </p:sp>
      <p:sp>
        <p:nvSpPr>
          <p:cNvPr id="40" name="Shape 40"/>
          <p:cNvSpPr/>
          <p:nvPr>
            <p:ph type="body" idx="1"/>
          </p:nvPr>
        </p:nvSpPr>
        <p:spPr>
          <a:xfrm>
            <a:off x="1270000" y="6463880"/>
            <a:ext cx="10464800" cy="1130301"/>
          </a:xfrm>
          <a:prstGeom prst="rect">
            <a:avLst/>
          </a:prstGeom>
        </p:spPr>
        <p:txBody>
          <a:bodyPr/>
          <a:lstStyle/>
          <a:p>
            <a:pPr lvl="0">
              <a:defRPr sz="1800"/>
            </a:pPr>
            <a:r>
              <a:rPr sz="3200"/>
              <a:t>Using Amazon </a:t>
            </a:r>
            <a:endParaRPr sz="3200"/>
          </a:p>
          <a:p>
            <a:pPr lvl="0">
              <a:defRPr sz="1800"/>
            </a:pPr>
            <a:r>
              <a:rPr sz="3200"/>
              <a:t>Virtual Private Cloud (VPC)</a:t>
            </a:r>
          </a:p>
        </p:txBody>
      </p:sp>
      <p:pic>
        <p:nvPicPr>
          <p:cNvPr id="41" name="Logo - G-ABLE.png"/>
          <p:cNvPicPr/>
          <p:nvPr/>
        </p:nvPicPr>
        <p:blipFill>
          <a:blip r:embed="rId2">
            <a:extLst/>
          </a:blip>
          <a:stretch>
            <a:fillRect/>
          </a:stretch>
        </p:blipFill>
        <p:spPr>
          <a:xfrm>
            <a:off x="10787260" y="366861"/>
            <a:ext cx="1866901" cy="673101"/>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25" name="Shape 125"/>
          <p:cNvSpPr/>
          <p:nvPr>
            <p:ph type="title"/>
          </p:nvPr>
        </p:nvSpPr>
        <p:spPr>
          <a:xfrm>
            <a:off x="952500" y="615938"/>
            <a:ext cx="11099800" cy="1130249"/>
          </a:xfrm>
          <a:prstGeom prst="rect">
            <a:avLst/>
          </a:prstGeom>
        </p:spPr>
        <p:txBody>
          <a:bodyPr/>
          <a:lstStyle>
            <a:lvl1pPr defTabSz="490727">
              <a:defRPr sz="6719"/>
            </a:lvl1pPr>
          </a:lstStyle>
          <a:p>
            <a:pPr lvl="0">
              <a:defRPr sz="1800"/>
            </a:pPr>
            <a:r>
              <a:rPr sz="6719"/>
              <a:t>MongoDB and VPC</a:t>
            </a:r>
          </a:p>
        </p:txBody>
      </p:sp>
      <p:sp>
        <p:nvSpPr>
          <p:cNvPr id="126" name="Shape 126"/>
          <p:cNvSpPr/>
          <p:nvPr/>
        </p:nvSpPr>
        <p:spPr>
          <a:xfrm>
            <a:off x="2759756" y="6697154"/>
            <a:ext cx="2000566" cy="52242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A Primary</a:t>
            </a:r>
          </a:p>
        </p:txBody>
      </p:sp>
      <p:sp>
        <p:nvSpPr>
          <p:cNvPr id="127" name="Shape 127"/>
          <p:cNvSpPr/>
          <p:nvPr/>
        </p:nvSpPr>
        <p:spPr>
          <a:xfrm>
            <a:off x="1572260" y="7512634"/>
            <a:ext cx="2000566" cy="52242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A Secondary</a:t>
            </a:r>
          </a:p>
        </p:txBody>
      </p:sp>
      <p:sp>
        <p:nvSpPr>
          <p:cNvPr id="128" name="Shape 128"/>
          <p:cNvSpPr/>
          <p:nvPr/>
        </p:nvSpPr>
        <p:spPr>
          <a:xfrm>
            <a:off x="3921851" y="7512634"/>
            <a:ext cx="2000566" cy="52242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A Arbiter</a:t>
            </a:r>
          </a:p>
        </p:txBody>
      </p:sp>
      <p:sp>
        <p:nvSpPr>
          <p:cNvPr id="129" name="Shape 129"/>
          <p:cNvSpPr/>
          <p:nvPr/>
        </p:nvSpPr>
        <p:spPr>
          <a:xfrm>
            <a:off x="3756035" y="4695183"/>
            <a:ext cx="2617163" cy="522425"/>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FFFFFF"/>
                </a:solidFill>
              </a:defRPr>
            </a:lvl1pPr>
          </a:lstStyle>
          <a:p>
            <a:pPr lvl="0">
              <a:defRPr sz="1800">
                <a:solidFill>
                  <a:srgbClr val="000000"/>
                </a:solidFill>
              </a:defRPr>
            </a:pPr>
            <a:r>
              <a:rPr sz="2000">
                <a:solidFill>
                  <a:srgbClr val="FFFFFF"/>
                </a:solidFill>
              </a:rPr>
              <a:t>Routing Server A</a:t>
            </a:r>
          </a:p>
        </p:txBody>
      </p:sp>
      <p:sp>
        <p:nvSpPr>
          <p:cNvPr id="130" name="Shape 130"/>
          <p:cNvSpPr/>
          <p:nvPr/>
        </p:nvSpPr>
        <p:spPr>
          <a:xfrm>
            <a:off x="6529737" y="4695183"/>
            <a:ext cx="2617163" cy="522425"/>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FFFFFF"/>
                </a:solidFill>
              </a:defRPr>
            </a:lvl1pPr>
          </a:lstStyle>
          <a:p>
            <a:pPr lvl="0">
              <a:defRPr sz="1800">
                <a:solidFill>
                  <a:srgbClr val="000000"/>
                </a:solidFill>
              </a:defRPr>
            </a:pPr>
            <a:r>
              <a:rPr sz="2000">
                <a:solidFill>
                  <a:srgbClr val="FFFFFF"/>
                </a:solidFill>
              </a:rPr>
              <a:t>Routing Server B</a:t>
            </a:r>
          </a:p>
        </p:txBody>
      </p:sp>
      <p:sp>
        <p:nvSpPr>
          <p:cNvPr id="131" name="Shape 131"/>
          <p:cNvSpPr/>
          <p:nvPr/>
        </p:nvSpPr>
        <p:spPr>
          <a:xfrm>
            <a:off x="9904855" y="4285845"/>
            <a:ext cx="1234538" cy="58819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defRPr>
            </a:lvl1pPr>
          </a:lstStyle>
          <a:p>
            <a:pPr lvl="0">
              <a:defRPr sz="1800">
                <a:solidFill>
                  <a:srgbClr val="000000"/>
                </a:solidFill>
              </a:defRPr>
            </a:pPr>
            <a:r>
              <a:rPr sz="1500">
                <a:solidFill>
                  <a:srgbClr val="FFFFFF"/>
                </a:solidFill>
              </a:rPr>
              <a:t>Config Server 1</a:t>
            </a:r>
          </a:p>
        </p:txBody>
      </p:sp>
      <p:sp>
        <p:nvSpPr>
          <p:cNvPr id="132" name="Shape 132"/>
          <p:cNvSpPr/>
          <p:nvPr/>
        </p:nvSpPr>
        <p:spPr>
          <a:xfrm>
            <a:off x="9904855" y="4985837"/>
            <a:ext cx="1234538" cy="58819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defRPr>
            </a:lvl1pPr>
          </a:lstStyle>
          <a:p>
            <a:pPr lvl="0">
              <a:defRPr sz="1800">
                <a:solidFill>
                  <a:srgbClr val="000000"/>
                </a:solidFill>
              </a:defRPr>
            </a:pPr>
            <a:r>
              <a:rPr sz="1500">
                <a:solidFill>
                  <a:srgbClr val="FFFFFF"/>
                </a:solidFill>
              </a:rPr>
              <a:t>Config Server 2</a:t>
            </a:r>
          </a:p>
        </p:txBody>
      </p:sp>
      <p:sp>
        <p:nvSpPr>
          <p:cNvPr id="133" name="Shape 133"/>
          <p:cNvSpPr/>
          <p:nvPr/>
        </p:nvSpPr>
        <p:spPr>
          <a:xfrm>
            <a:off x="11225107" y="4635841"/>
            <a:ext cx="1234538" cy="58819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defRPr>
            </a:lvl1pPr>
          </a:lstStyle>
          <a:p>
            <a:pPr lvl="0">
              <a:defRPr sz="1800">
                <a:solidFill>
                  <a:srgbClr val="000000"/>
                </a:solidFill>
              </a:defRPr>
            </a:pPr>
            <a:r>
              <a:rPr sz="1500">
                <a:solidFill>
                  <a:srgbClr val="FFFFFF"/>
                </a:solidFill>
              </a:rPr>
              <a:t>Config Server 3</a:t>
            </a:r>
          </a:p>
        </p:txBody>
      </p:sp>
      <p:sp>
        <p:nvSpPr>
          <p:cNvPr id="134" name="Shape 134"/>
          <p:cNvSpPr/>
          <p:nvPr/>
        </p:nvSpPr>
        <p:spPr>
          <a:xfrm>
            <a:off x="8177601" y="6743844"/>
            <a:ext cx="2000566" cy="522426"/>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B Primary</a:t>
            </a:r>
          </a:p>
        </p:txBody>
      </p:sp>
      <p:sp>
        <p:nvSpPr>
          <p:cNvPr id="135" name="Shape 135"/>
          <p:cNvSpPr/>
          <p:nvPr/>
        </p:nvSpPr>
        <p:spPr>
          <a:xfrm>
            <a:off x="7012683" y="7559324"/>
            <a:ext cx="2000566" cy="522425"/>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B Secondary</a:t>
            </a:r>
          </a:p>
        </p:txBody>
      </p:sp>
      <p:sp>
        <p:nvSpPr>
          <p:cNvPr id="136" name="Shape 136"/>
          <p:cNvSpPr/>
          <p:nvPr/>
        </p:nvSpPr>
        <p:spPr>
          <a:xfrm>
            <a:off x="9342520" y="7557547"/>
            <a:ext cx="2000566" cy="522425"/>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B Arbiter</a:t>
            </a:r>
          </a:p>
        </p:txBody>
      </p:sp>
      <p:sp>
        <p:nvSpPr>
          <p:cNvPr id="137" name="Shape 137"/>
          <p:cNvSpPr/>
          <p:nvPr/>
        </p:nvSpPr>
        <p:spPr>
          <a:xfrm>
            <a:off x="3756168" y="2959472"/>
            <a:ext cx="2617162" cy="522425"/>
          </a:xfrm>
          <a:prstGeom prst="rect">
            <a:avLst/>
          </a:pr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solidFill>
                  <a:srgbClr val="FFFFFF"/>
                </a:solidFill>
              </a:defRPr>
            </a:lvl1pPr>
          </a:lstStyle>
          <a:p>
            <a:pPr lvl="0">
              <a:defRPr sz="1800">
                <a:solidFill>
                  <a:srgbClr val="000000"/>
                </a:solidFill>
              </a:defRPr>
            </a:pPr>
            <a:r>
              <a:rPr sz="1700">
                <a:solidFill>
                  <a:srgbClr val="FFFFFF"/>
                </a:solidFill>
              </a:rPr>
              <a:t>Application Server</a:t>
            </a:r>
          </a:p>
        </p:txBody>
      </p:sp>
      <p:sp>
        <p:nvSpPr>
          <p:cNvPr id="138" name="Shape 138"/>
          <p:cNvSpPr/>
          <p:nvPr/>
        </p:nvSpPr>
        <p:spPr>
          <a:xfrm>
            <a:off x="6529870" y="2959472"/>
            <a:ext cx="2617163" cy="522425"/>
          </a:xfrm>
          <a:prstGeom prst="rect">
            <a:avLst/>
          </a:pr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solidFill>
                  <a:srgbClr val="FFFFFF"/>
                </a:solidFill>
              </a:defRPr>
            </a:lvl1pPr>
          </a:lstStyle>
          <a:p>
            <a:pPr lvl="0">
              <a:defRPr sz="1800">
                <a:solidFill>
                  <a:srgbClr val="000000"/>
                </a:solidFill>
              </a:defRPr>
            </a:pPr>
            <a:r>
              <a:rPr sz="1700">
                <a:solidFill>
                  <a:srgbClr val="FFFFFF"/>
                </a:solidFill>
              </a:rPr>
              <a:t>Application Server</a:t>
            </a:r>
          </a:p>
        </p:txBody>
      </p:sp>
      <p:sp>
        <p:nvSpPr>
          <p:cNvPr id="139" name="Shape 139"/>
          <p:cNvSpPr/>
          <p:nvPr/>
        </p:nvSpPr>
        <p:spPr>
          <a:xfrm>
            <a:off x="909948" y="2568193"/>
            <a:ext cx="11731286" cy="1177984"/>
          </a:xfrm>
          <a:prstGeom prst="roundRect">
            <a:avLst>
              <a:gd name="adj" fmla="val 16172"/>
            </a:avLst>
          </a:prstGeom>
          <a:ln w="12700">
            <a:solidFill>
              <a:srgbClr val="70BF41"/>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40" name="Shape 140"/>
          <p:cNvSpPr/>
          <p:nvPr/>
        </p:nvSpPr>
        <p:spPr>
          <a:xfrm>
            <a:off x="903930" y="4023833"/>
            <a:ext cx="11731285" cy="4335788"/>
          </a:xfrm>
          <a:prstGeom prst="roundRect">
            <a:avLst>
              <a:gd name="adj" fmla="val 4394"/>
            </a:avLst>
          </a:prstGeom>
          <a:ln w="12700">
            <a:solidFill>
              <a:srgbClr val="70BF41"/>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41" name="Shape 141"/>
          <p:cNvSpPr/>
          <p:nvPr/>
        </p:nvSpPr>
        <p:spPr>
          <a:xfrm>
            <a:off x="1112898" y="2360218"/>
            <a:ext cx="1257301" cy="381001"/>
          </a:xfrm>
          <a:prstGeom prst="rect">
            <a:avLst/>
          </a:prstGeom>
          <a:blipFill>
            <a:blip r:embed="rId6"/>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1800">
                <a:solidFill>
                  <a:srgbClr val="FFFFFF"/>
                </a:solidFill>
              </a:defRPr>
            </a:lvl1pPr>
          </a:lstStyle>
          <a:p>
            <a:pPr lvl="0">
              <a:defRPr>
                <a:solidFill>
                  <a:srgbClr val="000000"/>
                </a:solidFill>
              </a:defRPr>
            </a:pPr>
            <a:r>
              <a:rPr>
                <a:solidFill>
                  <a:srgbClr val="FFFFFF"/>
                </a:solidFill>
              </a:rPr>
              <a:t>Public VPC</a:t>
            </a:r>
          </a:p>
        </p:txBody>
      </p:sp>
      <p:sp>
        <p:nvSpPr>
          <p:cNvPr id="142" name="Shape 142"/>
          <p:cNvSpPr/>
          <p:nvPr/>
        </p:nvSpPr>
        <p:spPr>
          <a:xfrm>
            <a:off x="9888976" y="2959472"/>
            <a:ext cx="831454" cy="522425"/>
          </a:xfrm>
          <a:prstGeom prst="rect">
            <a:avLst/>
          </a:pr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solidFill>
                  <a:srgbClr val="FFFFFF"/>
                </a:solidFill>
              </a:defRPr>
            </a:lvl1pPr>
          </a:lstStyle>
          <a:p>
            <a:pPr lvl="0">
              <a:defRPr sz="1800">
                <a:solidFill>
                  <a:srgbClr val="000000"/>
                </a:solidFill>
              </a:defRPr>
            </a:pPr>
            <a:r>
              <a:rPr sz="1700">
                <a:solidFill>
                  <a:srgbClr val="FFFFFF"/>
                </a:solidFill>
              </a:rPr>
              <a:t>NAT</a:t>
            </a:r>
          </a:p>
        </p:txBody>
      </p:sp>
      <p:sp>
        <p:nvSpPr>
          <p:cNvPr id="143" name="Shape 143"/>
          <p:cNvSpPr/>
          <p:nvPr/>
        </p:nvSpPr>
        <p:spPr>
          <a:xfrm>
            <a:off x="1081122" y="3836834"/>
            <a:ext cx="1320852" cy="381001"/>
          </a:xfrm>
          <a:prstGeom prst="rect">
            <a:avLst/>
          </a:prstGeom>
          <a:blipFill>
            <a:blip r:embed="rId6"/>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1800">
                <a:solidFill>
                  <a:srgbClr val="FFFFFF"/>
                </a:solidFill>
              </a:defRPr>
            </a:lvl1pPr>
          </a:lstStyle>
          <a:p>
            <a:pPr lvl="0">
              <a:defRPr>
                <a:solidFill>
                  <a:srgbClr val="000000"/>
                </a:solidFill>
              </a:defRPr>
            </a:pPr>
            <a:r>
              <a:rPr>
                <a:solidFill>
                  <a:srgbClr val="FFFFFF"/>
                </a:solidFill>
              </a:rPr>
              <a:t>Private VPC</a:t>
            </a:r>
          </a:p>
        </p:txBody>
      </p:sp>
      <p:sp>
        <p:nvSpPr>
          <p:cNvPr id="144" name="Shape 144"/>
          <p:cNvSpPr/>
          <p:nvPr/>
        </p:nvSpPr>
        <p:spPr>
          <a:xfrm>
            <a:off x="6451600" y="2204327"/>
            <a:ext cx="1" cy="685236"/>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145" name="Shape 145"/>
          <p:cNvSpPr/>
          <p:nvPr/>
        </p:nvSpPr>
        <p:spPr>
          <a:xfrm>
            <a:off x="6457673" y="3614385"/>
            <a:ext cx="1" cy="971866"/>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146" name="Shape 146"/>
          <p:cNvSpPr/>
          <p:nvPr/>
        </p:nvSpPr>
        <p:spPr>
          <a:xfrm>
            <a:off x="6546295" y="2187729"/>
            <a:ext cx="749890"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solidFill>
                  <a:srgbClr val="53585F"/>
                </a:solidFill>
                <a:latin typeface="Helvetica"/>
                <a:ea typeface="Helvetica"/>
                <a:cs typeface="Helvetica"/>
                <a:sym typeface="Helvetica"/>
              </a:defRPr>
            </a:lvl1pPr>
          </a:lstStyle>
          <a:p>
            <a:pPr lvl="0">
              <a:defRPr sz="1800">
                <a:solidFill>
                  <a:srgbClr val="000000"/>
                </a:solidFill>
              </a:defRPr>
            </a:pPr>
            <a:r>
              <a:rPr sz="1500">
                <a:solidFill>
                  <a:srgbClr val="53585F"/>
                </a:solidFill>
              </a:rPr>
              <a:t>80, 443</a:t>
            </a:r>
          </a:p>
        </p:txBody>
      </p:sp>
      <p:sp>
        <p:nvSpPr>
          <p:cNvPr id="147" name="Shape 147"/>
          <p:cNvSpPr/>
          <p:nvPr/>
        </p:nvSpPr>
        <p:spPr>
          <a:xfrm>
            <a:off x="6600291" y="4079915"/>
            <a:ext cx="1915215"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solidFill>
                  <a:srgbClr val="53585F"/>
                </a:solidFill>
                <a:latin typeface="Helvetica"/>
                <a:ea typeface="Helvetica"/>
                <a:cs typeface="Helvetica"/>
                <a:sym typeface="Helvetica"/>
              </a:defRPr>
            </a:lvl1pPr>
          </a:lstStyle>
          <a:p>
            <a:pPr lvl="0">
              <a:defRPr sz="1800">
                <a:solidFill>
                  <a:srgbClr val="000000"/>
                </a:solidFill>
              </a:defRPr>
            </a:pPr>
            <a:r>
              <a:rPr sz="1500">
                <a:solidFill>
                  <a:srgbClr val="53585F"/>
                </a:solidFill>
              </a:rPr>
              <a:t>27017, 27018, 27019</a:t>
            </a:r>
          </a:p>
        </p:txBody>
      </p:sp>
      <p:sp>
        <p:nvSpPr>
          <p:cNvPr id="148" name="Shape 148"/>
          <p:cNvSpPr/>
          <p:nvPr/>
        </p:nvSpPr>
        <p:spPr>
          <a:xfrm>
            <a:off x="10304703" y="3541401"/>
            <a:ext cx="1" cy="684941"/>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149" name="Shape 149"/>
          <p:cNvSpPr/>
          <p:nvPr/>
        </p:nvSpPr>
        <p:spPr>
          <a:xfrm>
            <a:off x="10766715" y="3432190"/>
            <a:ext cx="432142"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solidFill>
                  <a:srgbClr val="53585F"/>
                </a:solidFill>
                <a:latin typeface="Helvetica"/>
                <a:ea typeface="Helvetica"/>
                <a:cs typeface="Helvetica"/>
                <a:sym typeface="Helvetica"/>
              </a:defRPr>
            </a:lvl1pPr>
          </a:lstStyle>
          <a:p>
            <a:pPr lvl="0">
              <a:defRPr sz="1800">
                <a:solidFill>
                  <a:srgbClr val="000000"/>
                </a:solidFill>
              </a:defRPr>
            </a:pPr>
            <a:r>
              <a:rPr sz="1500">
                <a:solidFill>
                  <a:srgbClr val="53585F"/>
                </a:solidFill>
              </a:rPr>
              <a:t>443</a:t>
            </a:r>
          </a:p>
        </p:txBody>
      </p:sp>
      <p:sp>
        <p:nvSpPr>
          <p:cNvPr id="150" name="Shape 150"/>
          <p:cNvSpPr/>
          <p:nvPr/>
        </p:nvSpPr>
        <p:spPr>
          <a:xfrm>
            <a:off x="8330700" y="6561705"/>
            <a:ext cx="1694369" cy="169436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41300">
            <a:solidFill>
              <a:srgbClr val="C82506">
                <a:alpha val="88863"/>
              </a:srgbClr>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51" name="Shape 151"/>
          <p:cNvSpPr/>
          <p:nvPr/>
        </p:nvSpPr>
        <p:spPr>
          <a:xfrm flipV="1">
            <a:off x="8550125" y="6809857"/>
            <a:ext cx="1248866" cy="1248866"/>
          </a:xfrm>
          <a:prstGeom prst="line">
            <a:avLst/>
          </a:prstGeom>
          <a:ln w="241300">
            <a:solidFill>
              <a:srgbClr val="C82506">
                <a:alpha val="88890"/>
              </a:srgbClr>
            </a:solidFill>
            <a:miter lim="400000"/>
          </a:ln>
        </p:spPr>
        <p:txBody>
          <a:bodyPr lIns="0" tIns="0" rIns="0" bIns="0" anchor="ctr"/>
          <a:lstStyle/>
          <a:p>
            <a:pPr lvl="0">
              <a:defRPr sz="2400"/>
            </a:pP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39"/>
                                        </p:tgtEl>
                                        <p:attrNameLst>
                                          <p:attrName>style.visibility</p:attrName>
                                        </p:attrNameLst>
                                      </p:cBhvr>
                                      <p:to>
                                        <p:strVal val="visible"/>
                                      </p:to>
                                    </p:set>
                                    <p:animEffect filter="dissolve" transition="in">
                                      <p:cBhvr>
                                        <p:cTn id="7" dur="400"/>
                                        <p:tgtEl>
                                          <p:spTgt spid="139"/>
                                        </p:tgtEl>
                                      </p:cBhvr>
                                    </p:animEffect>
                                  </p:childTnLst>
                                </p:cTn>
                              </p:par>
                            </p:childTnLst>
                          </p:cTn>
                        </p:par>
                        <p:par>
                          <p:cTn id="8" fill="hold">
                            <p:stCondLst>
                              <p:cond delay="400"/>
                            </p:stCondLst>
                            <p:childTnLst>
                              <p:par>
                                <p:cTn id="9" nodeType="afterEffect" presetClass="entr" presetSubtype="0" presetID="9" grpId="2" fill="hold">
                                  <p:stCondLst>
                                    <p:cond delay="0"/>
                                  </p:stCondLst>
                                  <p:iterate type="el" backwards="0">
                                    <p:tmAbs val="0"/>
                                  </p:iterate>
                                  <p:childTnLst>
                                    <p:set>
                                      <p:cBhvr>
                                        <p:cTn id="10" fill="hold"/>
                                        <p:tgtEl>
                                          <p:spTgt spid="141"/>
                                        </p:tgtEl>
                                        <p:attrNameLst>
                                          <p:attrName>style.visibility</p:attrName>
                                        </p:attrNameLst>
                                      </p:cBhvr>
                                      <p:to>
                                        <p:strVal val="visible"/>
                                      </p:to>
                                    </p:set>
                                    <p:animEffect filter="dissolve" transition="in">
                                      <p:cBhvr>
                                        <p:cTn id="11" dur="400"/>
                                        <p:tgtEl>
                                          <p:spTgt spid="141"/>
                                        </p:tgtEl>
                                      </p:cBhvr>
                                    </p:animEffect>
                                  </p:childTnLst>
                                </p:cTn>
                              </p:par>
                            </p:childTnLst>
                          </p:cTn>
                        </p:par>
                        <p:par>
                          <p:cTn id="12" fill="hold">
                            <p:stCondLst>
                              <p:cond delay="800"/>
                            </p:stCondLst>
                            <p:childTnLst>
                              <p:par>
                                <p:cTn id="13" nodeType="afterEffect" presetClass="entr" presetSubtype="0" presetID="9" grpId="3" fill="hold">
                                  <p:stCondLst>
                                    <p:cond delay="0"/>
                                  </p:stCondLst>
                                  <p:iterate type="el" backwards="0">
                                    <p:tmAbs val="0"/>
                                  </p:iterate>
                                  <p:childTnLst>
                                    <p:set>
                                      <p:cBhvr>
                                        <p:cTn id="14" fill="hold"/>
                                        <p:tgtEl>
                                          <p:spTgt spid="137"/>
                                        </p:tgtEl>
                                        <p:attrNameLst>
                                          <p:attrName>style.visibility</p:attrName>
                                        </p:attrNameLst>
                                      </p:cBhvr>
                                      <p:to>
                                        <p:strVal val="visible"/>
                                      </p:to>
                                    </p:set>
                                    <p:animEffect filter="dissolve" transition="in">
                                      <p:cBhvr>
                                        <p:cTn id="15" dur="400"/>
                                        <p:tgtEl>
                                          <p:spTgt spid="137"/>
                                        </p:tgtEl>
                                      </p:cBhvr>
                                    </p:animEffect>
                                  </p:childTnLst>
                                </p:cTn>
                              </p:par>
                            </p:childTnLst>
                          </p:cTn>
                        </p:par>
                        <p:par>
                          <p:cTn id="16" fill="hold">
                            <p:stCondLst>
                              <p:cond delay="1200"/>
                            </p:stCondLst>
                            <p:childTnLst>
                              <p:par>
                                <p:cTn id="17" nodeType="afterEffect" presetClass="entr" presetSubtype="0" presetID="9" grpId="4" fill="hold">
                                  <p:stCondLst>
                                    <p:cond delay="0"/>
                                  </p:stCondLst>
                                  <p:iterate type="el" backwards="0">
                                    <p:tmAbs val="0"/>
                                  </p:iterate>
                                  <p:childTnLst>
                                    <p:set>
                                      <p:cBhvr>
                                        <p:cTn id="18" fill="hold"/>
                                        <p:tgtEl>
                                          <p:spTgt spid="138"/>
                                        </p:tgtEl>
                                        <p:attrNameLst>
                                          <p:attrName>style.visibility</p:attrName>
                                        </p:attrNameLst>
                                      </p:cBhvr>
                                      <p:to>
                                        <p:strVal val="visible"/>
                                      </p:to>
                                    </p:set>
                                    <p:animEffect filter="dissolve" transition="in">
                                      <p:cBhvr>
                                        <p:cTn id="19" dur="400"/>
                                        <p:tgtEl>
                                          <p:spTgt spid="138"/>
                                        </p:tgtEl>
                                      </p:cBhvr>
                                    </p:animEffect>
                                  </p:childTnLst>
                                </p:cTn>
                              </p:par>
                            </p:childTnLst>
                          </p:cTn>
                        </p:par>
                        <p:par>
                          <p:cTn id="20" fill="hold">
                            <p:stCondLst>
                              <p:cond delay="1600"/>
                            </p:stCondLst>
                            <p:childTnLst>
                              <p:par>
                                <p:cTn id="21" nodeType="afterEffect" presetClass="entr" presetSubtype="0" presetID="9" grpId="5" fill="hold">
                                  <p:stCondLst>
                                    <p:cond delay="0"/>
                                  </p:stCondLst>
                                  <p:iterate type="el" backwards="0">
                                    <p:tmAbs val="0"/>
                                  </p:iterate>
                                  <p:childTnLst>
                                    <p:set>
                                      <p:cBhvr>
                                        <p:cTn id="22" fill="hold"/>
                                        <p:tgtEl>
                                          <p:spTgt spid="142"/>
                                        </p:tgtEl>
                                        <p:attrNameLst>
                                          <p:attrName>style.visibility</p:attrName>
                                        </p:attrNameLst>
                                      </p:cBhvr>
                                      <p:to>
                                        <p:strVal val="visible"/>
                                      </p:to>
                                    </p:set>
                                    <p:animEffect filter="dissolve" transition="in">
                                      <p:cBhvr>
                                        <p:cTn id="23" dur="400"/>
                                        <p:tgtEl>
                                          <p:spTgt spid="142"/>
                                        </p:tgtEl>
                                      </p:cBhvr>
                                    </p:animEffect>
                                  </p:childTnLst>
                                </p:cTn>
                              </p:par>
                            </p:childTnLst>
                          </p:cTn>
                        </p:par>
                        <p:par>
                          <p:cTn id="24" fill="hold">
                            <p:stCondLst>
                              <p:cond delay="2000"/>
                            </p:stCondLst>
                            <p:childTnLst>
                              <p:par>
                                <p:cTn id="25" nodeType="afterEffect" presetClass="entr" presetSubtype="0" presetID="9" grpId="6" fill="hold">
                                  <p:stCondLst>
                                    <p:cond delay="0"/>
                                  </p:stCondLst>
                                  <p:iterate type="el" backwards="0">
                                    <p:tmAbs val="0"/>
                                  </p:iterate>
                                  <p:childTnLst>
                                    <p:set>
                                      <p:cBhvr>
                                        <p:cTn id="26" fill="hold"/>
                                        <p:tgtEl>
                                          <p:spTgt spid="140"/>
                                        </p:tgtEl>
                                        <p:attrNameLst>
                                          <p:attrName>style.visibility</p:attrName>
                                        </p:attrNameLst>
                                      </p:cBhvr>
                                      <p:to>
                                        <p:strVal val="visible"/>
                                      </p:to>
                                    </p:set>
                                    <p:animEffect filter="dissolve" transition="in">
                                      <p:cBhvr>
                                        <p:cTn id="27" dur="400"/>
                                        <p:tgtEl>
                                          <p:spTgt spid="140"/>
                                        </p:tgtEl>
                                      </p:cBhvr>
                                    </p:animEffect>
                                  </p:childTnLst>
                                </p:cTn>
                              </p:par>
                            </p:childTnLst>
                          </p:cTn>
                        </p:par>
                        <p:par>
                          <p:cTn id="28" fill="hold">
                            <p:stCondLst>
                              <p:cond delay="2400"/>
                            </p:stCondLst>
                            <p:childTnLst>
                              <p:par>
                                <p:cTn id="29" nodeType="afterEffect" presetClass="entr" presetSubtype="0" presetID="9" grpId="7" fill="hold">
                                  <p:stCondLst>
                                    <p:cond delay="0"/>
                                  </p:stCondLst>
                                  <p:iterate type="el" backwards="0">
                                    <p:tmAbs val="0"/>
                                  </p:iterate>
                                  <p:childTnLst>
                                    <p:set>
                                      <p:cBhvr>
                                        <p:cTn id="30" fill="hold"/>
                                        <p:tgtEl>
                                          <p:spTgt spid="143"/>
                                        </p:tgtEl>
                                        <p:attrNameLst>
                                          <p:attrName>style.visibility</p:attrName>
                                        </p:attrNameLst>
                                      </p:cBhvr>
                                      <p:to>
                                        <p:strVal val="visible"/>
                                      </p:to>
                                    </p:set>
                                    <p:animEffect filter="dissolve" transition="in">
                                      <p:cBhvr>
                                        <p:cTn id="31" dur="400"/>
                                        <p:tgtEl>
                                          <p:spTgt spid="143"/>
                                        </p:tgtEl>
                                      </p:cBhvr>
                                    </p:animEffect>
                                  </p:childTnLst>
                                </p:cTn>
                              </p:par>
                            </p:childTnLst>
                          </p:cTn>
                        </p:par>
                        <p:par>
                          <p:cTn id="32" fill="hold">
                            <p:stCondLst>
                              <p:cond delay="2800"/>
                            </p:stCondLst>
                            <p:childTnLst>
                              <p:par>
                                <p:cTn id="33" nodeType="afterEffect" presetClass="entr" presetSubtype="0" presetID="9" grpId="8" fill="hold">
                                  <p:stCondLst>
                                    <p:cond delay="0"/>
                                  </p:stCondLst>
                                  <p:iterate type="el" backwards="0">
                                    <p:tmAbs val="0"/>
                                  </p:iterate>
                                  <p:childTnLst>
                                    <p:set>
                                      <p:cBhvr>
                                        <p:cTn id="34" fill="hold"/>
                                        <p:tgtEl>
                                          <p:spTgt spid="146"/>
                                        </p:tgtEl>
                                        <p:attrNameLst>
                                          <p:attrName>style.visibility</p:attrName>
                                        </p:attrNameLst>
                                      </p:cBhvr>
                                      <p:to>
                                        <p:strVal val="visible"/>
                                      </p:to>
                                    </p:set>
                                    <p:animEffect filter="dissolve" transition="in">
                                      <p:cBhvr>
                                        <p:cTn id="35" dur="400"/>
                                        <p:tgtEl>
                                          <p:spTgt spid="146"/>
                                        </p:tgtEl>
                                      </p:cBhvr>
                                    </p:animEffect>
                                  </p:childTnLst>
                                </p:cTn>
                              </p:par>
                            </p:childTnLst>
                          </p:cTn>
                        </p:par>
                        <p:par>
                          <p:cTn id="36" fill="hold">
                            <p:stCondLst>
                              <p:cond delay="3200"/>
                            </p:stCondLst>
                            <p:childTnLst>
                              <p:par>
                                <p:cTn id="37" nodeType="afterEffect" presetClass="entr" presetSubtype="0" presetID="9" grpId="9" fill="hold">
                                  <p:stCondLst>
                                    <p:cond delay="0"/>
                                  </p:stCondLst>
                                  <p:iterate type="el" backwards="0">
                                    <p:tmAbs val="0"/>
                                  </p:iterate>
                                  <p:childTnLst>
                                    <p:set>
                                      <p:cBhvr>
                                        <p:cTn id="38" fill="hold"/>
                                        <p:tgtEl>
                                          <p:spTgt spid="144"/>
                                        </p:tgtEl>
                                        <p:attrNameLst>
                                          <p:attrName>style.visibility</p:attrName>
                                        </p:attrNameLst>
                                      </p:cBhvr>
                                      <p:to>
                                        <p:strVal val="visible"/>
                                      </p:to>
                                    </p:set>
                                    <p:animEffect filter="dissolve" transition="in">
                                      <p:cBhvr>
                                        <p:cTn id="39" dur="400"/>
                                        <p:tgtEl>
                                          <p:spTgt spid="144"/>
                                        </p:tgtEl>
                                      </p:cBhvr>
                                    </p:animEffect>
                                  </p:childTnLst>
                                </p:cTn>
                              </p:par>
                            </p:childTnLst>
                          </p:cTn>
                        </p:par>
                        <p:par>
                          <p:cTn id="40" fill="hold">
                            <p:stCondLst>
                              <p:cond delay="3600"/>
                            </p:stCondLst>
                            <p:childTnLst>
                              <p:par>
                                <p:cTn id="41" nodeType="afterEffect" presetClass="entr" presetSubtype="0" presetID="9" grpId="10" fill="hold">
                                  <p:stCondLst>
                                    <p:cond delay="0"/>
                                  </p:stCondLst>
                                  <p:iterate type="el" backwards="0">
                                    <p:tmAbs val="0"/>
                                  </p:iterate>
                                  <p:childTnLst>
                                    <p:set>
                                      <p:cBhvr>
                                        <p:cTn id="42" fill="hold"/>
                                        <p:tgtEl>
                                          <p:spTgt spid="149"/>
                                        </p:tgtEl>
                                        <p:attrNameLst>
                                          <p:attrName>style.visibility</p:attrName>
                                        </p:attrNameLst>
                                      </p:cBhvr>
                                      <p:to>
                                        <p:strVal val="visible"/>
                                      </p:to>
                                    </p:set>
                                    <p:animEffect filter="dissolve" transition="in">
                                      <p:cBhvr>
                                        <p:cTn id="43" dur="400"/>
                                        <p:tgtEl>
                                          <p:spTgt spid="149"/>
                                        </p:tgtEl>
                                      </p:cBhvr>
                                    </p:animEffect>
                                  </p:childTnLst>
                                </p:cTn>
                              </p:par>
                            </p:childTnLst>
                          </p:cTn>
                        </p:par>
                        <p:par>
                          <p:cTn id="44" fill="hold">
                            <p:stCondLst>
                              <p:cond delay="4000"/>
                            </p:stCondLst>
                            <p:childTnLst>
                              <p:par>
                                <p:cTn id="45" nodeType="afterEffect" presetClass="entr" presetSubtype="0" presetID="9" grpId="11" fill="hold">
                                  <p:stCondLst>
                                    <p:cond delay="0"/>
                                  </p:stCondLst>
                                  <p:iterate type="el" backwards="0">
                                    <p:tmAbs val="0"/>
                                  </p:iterate>
                                  <p:childTnLst>
                                    <p:set>
                                      <p:cBhvr>
                                        <p:cTn id="46" fill="hold"/>
                                        <p:tgtEl>
                                          <p:spTgt spid="148"/>
                                        </p:tgtEl>
                                        <p:attrNameLst>
                                          <p:attrName>style.visibility</p:attrName>
                                        </p:attrNameLst>
                                      </p:cBhvr>
                                      <p:to>
                                        <p:strVal val="visible"/>
                                      </p:to>
                                    </p:set>
                                    <p:animEffect filter="dissolve" transition="in">
                                      <p:cBhvr>
                                        <p:cTn id="47" dur="400"/>
                                        <p:tgtEl>
                                          <p:spTgt spid="148"/>
                                        </p:tgtEl>
                                      </p:cBhvr>
                                    </p:animEffect>
                                  </p:childTnLst>
                                </p:cTn>
                              </p:par>
                            </p:childTnLst>
                          </p:cTn>
                        </p:par>
                        <p:par>
                          <p:cTn id="48" fill="hold">
                            <p:stCondLst>
                              <p:cond delay="4400"/>
                            </p:stCondLst>
                            <p:childTnLst>
                              <p:par>
                                <p:cTn id="49" nodeType="afterEffect" presetClass="entr" presetSubtype="0" presetID="9" grpId="12" fill="hold">
                                  <p:stCondLst>
                                    <p:cond delay="0"/>
                                  </p:stCondLst>
                                  <p:iterate type="el" backwards="0">
                                    <p:tmAbs val="0"/>
                                  </p:iterate>
                                  <p:childTnLst>
                                    <p:set>
                                      <p:cBhvr>
                                        <p:cTn id="50" fill="hold"/>
                                        <p:tgtEl>
                                          <p:spTgt spid="145"/>
                                        </p:tgtEl>
                                        <p:attrNameLst>
                                          <p:attrName>style.visibility</p:attrName>
                                        </p:attrNameLst>
                                      </p:cBhvr>
                                      <p:to>
                                        <p:strVal val="visible"/>
                                      </p:to>
                                    </p:set>
                                    <p:animEffect filter="dissolve" transition="in">
                                      <p:cBhvr>
                                        <p:cTn id="51" dur="400"/>
                                        <p:tgtEl>
                                          <p:spTgt spid="145"/>
                                        </p:tgtEl>
                                      </p:cBhvr>
                                    </p:animEffect>
                                  </p:childTnLst>
                                </p:cTn>
                              </p:par>
                            </p:childTnLst>
                          </p:cTn>
                        </p:par>
                        <p:par>
                          <p:cTn id="52" fill="hold">
                            <p:stCondLst>
                              <p:cond delay="4800"/>
                            </p:stCondLst>
                            <p:childTnLst>
                              <p:par>
                                <p:cTn id="53" nodeType="afterEffect" presetClass="entr" presetSubtype="0" presetID="9" grpId="13" fill="hold">
                                  <p:stCondLst>
                                    <p:cond delay="0"/>
                                  </p:stCondLst>
                                  <p:iterate type="el" backwards="0">
                                    <p:tmAbs val="0"/>
                                  </p:iterate>
                                  <p:childTnLst>
                                    <p:set>
                                      <p:cBhvr>
                                        <p:cTn id="54" fill="hold"/>
                                        <p:tgtEl>
                                          <p:spTgt spid="147"/>
                                        </p:tgtEl>
                                        <p:attrNameLst>
                                          <p:attrName>style.visibility</p:attrName>
                                        </p:attrNameLst>
                                      </p:cBhvr>
                                      <p:to>
                                        <p:strVal val="visible"/>
                                      </p:to>
                                    </p:set>
                                    <p:animEffect filter="dissolve" transition="in">
                                      <p:cBhvr>
                                        <p:cTn id="55" dur="400"/>
                                        <p:tgtEl>
                                          <p:spTgt spid="147"/>
                                        </p:tgtEl>
                                      </p:cBhvr>
                                    </p:animEffect>
                                  </p:childTnLst>
                                </p:cTn>
                              </p:par>
                            </p:childTnLst>
                          </p:cTn>
                        </p:par>
                      </p:childTnLst>
                    </p:cTn>
                  </p:par>
                  <p:par>
                    <p:cTn id="56" fill="hold">
                      <p:stCondLst>
                        <p:cond delay="indefinite"/>
                      </p:stCondLst>
                      <p:childTnLst>
                        <p:par>
                          <p:cTn id="57" fill="hold">
                            <p:stCondLst>
                              <p:cond delay="0"/>
                            </p:stCondLst>
                            <p:childTnLst>
                              <p:par>
                                <p:cTn id="58" nodeType="clickEffect" presetClass="entr" presetSubtype="1" presetID="2" grpId="14" fill="hold">
                                  <p:stCondLst>
                                    <p:cond delay="0"/>
                                  </p:stCondLst>
                                  <p:iterate type="el" backwards="0">
                                    <p:tmAbs val="0"/>
                                  </p:iterate>
                                  <p:childTnLst>
                                    <p:set>
                                      <p:cBhvr>
                                        <p:cTn id="59" fill="hold"/>
                                        <p:tgtEl>
                                          <p:spTgt spid="150"/>
                                        </p:tgtEl>
                                        <p:attrNameLst>
                                          <p:attrName>style.visibility</p:attrName>
                                        </p:attrNameLst>
                                      </p:cBhvr>
                                      <p:to>
                                        <p:strVal val="visible"/>
                                      </p:to>
                                    </p:set>
                                    <p:anim calcmode="lin" valueType="num">
                                      <p:cBhvr>
                                        <p:cTn id="60" dur="499" fill="hold"/>
                                        <p:tgtEl>
                                          <p:spTgt spid="150"/>
                                        </p:tgtEl>
                                        <p:attrNameLst>
                                          <p:attrName>ppt_x</p:attrName>
                                        </p:attrNameLst>
                                      </p:cBhvr>
                                      <p:tavLst>
                                        <p:tav tm="0">
                                          <p:val>
                                            <p:strVal val="#ppt_x"/>
                                          </p:val>
                                        </p:tav>
                                        <p:tav tm="100000">
                                          <p:val>
                                            <p:strVal val="#ppt_x"/>
                                          </p:val>
                                        </p:tav>
                                      </p:tavLst>
                                    </p:anim>
                                    <p:anim calcmode="lin" valueType="num">
                                      <p:cBhvr>
                                        <p:cTn id="61" dur="499" fill="hold"/>
                                        <p:tgtEl>
                                          <p:spTgt spid="150"/>
                                        </p:tgtEl>
                                        <p:attrNameLst>
                                          <p:attrName>ppt_y</p:attrName>
                                        </p:attrNameLst>
                                      </p:cBhvr>
                                      <p:tavLst>
                                        <p:tav tm="0">
                                          <p:val>
                                            <p:strVal val="0-#ppt_h/2"/>
                                          </p:val>
                                        </p:tav>
                                        <p:tav tm="100000">
                                          <p:val>
                                            <p:strVal val="#ppt_y"/>
                                          </p:val>
                                        </p:tav>
                                      </p:tavLst>
                                    </p:anim>
                                  </p:childTnLst>
                                </p:cTn>
                              </p:par>
                            </p:childTnLst>
                          </p:cTn>
                        </p:par>
                        <p:par>
                          <p:cTn id="62" fill="hold">
                            <p:stCondLst>
                              <p:cond delay="499"/>
                            </p:stCondLst>
                            <p:childTnLst>
                              <p:par>
                                <p:cTn id="63" nodeType="afterEffect" presetClass="entr" presetSubtype="1" presetID="2" grpId="15" fill="hold">
                                  <p:stCondLst>
                                    <p:cond delay="0"/>
                                  </p:stCondLst>
                                  <p:iterate type="el" backwards="0">
                                    <p:tmAbs val="0"/>
                                  </p:iterate>
                                  <p:childTnLst>
                                    <p:set>
                                      <p:cBhvr>
                                        <p:cTn id="64" fill="hold"/>
                                        <p:tgtEl>
                                          <p:spTgt spid="151"/>
                                        </p:tgtEl>
                                        <p:attrNameLst>
                                          <p:attrName>style.visibility</p:attrName>
                                        </p:attrNameLst>
                                      </p:cBhvr>
                                      <p:to>
                                        <p:strVal val="visible"/>
                                      </p:to>
                                    </p:set>
                                    <p:anim calcmode="lin" valueType="num">
                                      <p:cBhvr>
                                        <p:cTn id="65" dur="499" fill="hold"/>
                                        <p:tgtEl>
                                          <p:spTgt spid="151"/>
                                        </p:tgtEl>
                                        <p:attrNameLst>
                                          <p:attrName>ppt_x</p:attrName>
                                        </p:attrNameLst>
                                      </p:cBhvr>
                                      <p:tavLst>
                                        <p:tav tm="0">
                                          <p:val>
                                            <p:strVal val="#ppt_x"/>
                                          </p:val>
                                        </p:tav>
                                        <p:tav tm="100000">
                                          <p:val>
                                            <p:strVal val="#ppt_x"/>
                                          </p:val>
                                        </p:tav>
                                      </p:tavLst>
                                    </p:anim>
                                    <p:anim calcmode="lin" valueType="num">
                                      <p:cBhvr>
                                        <p:cTn id="66" dur="499" fill="hold"/>
                                        <p:tgtEl>
                                          <p:spTgt spid="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 grpId="8"/>
      <p:bldP build="whole" bldLvl="1" animBg="1" rev="0" advAuto="0" spid="143" grpId="7"/>
      <p:bldP build="whole" bldLvl="1" animBg="1" rev="0" advAuto="0" spid="147" grpId="13"/>
      <p:bldP build="whole" bldLvl="1" animBg="1" rev="0" advAuto="0" spid="150" grpId="14"/>
      <p:bldP build="whole" bldLvl="1" animBg="1" rev="0" advAuto="0" spid="144" grpId="9"/>
      <p:bldP build="whole" bldLvl="1" animBg="1" rev="0" advAuto="0" spid="149" grpId="10"/>
      <p:bldP build="whole" bldLvl="1" animBg="1" rev="0" advAuto="0" spid="138" grpId="4"/>
      <p:bldP build="whole" bldLvl="1" animBg="1" rev="0" advAuto="0" spid="140" grpId="6"/>
      <p:bldP build="whole" bldLvl="1" animBg="1" rev="0" advAuto="0" spid="139" grpId="1"/>
      <p:bldP build="whole" bldLvl="1" animBg="1" rev="0" advAuto="0" spid="145" grpId="12"/>
      <p:bldP build="whole" bldLvl="1" animBg="1" rev="0" advAuto="0" spid="142" grpId="5"/>
      <p:bldP build="whole" bldLvl="1" animBg="1" rev="0" advAuto="0" spid="137" grpId="3"/>
      <p:bldP build="whole" bldLvl="1" animBg="1" rev="0" advAuto="0" spid="141" grpId="2"/>
      <p:bldP build="whole" bldLvl="1" animBg="1" rev="0" advAuto="0" spid="148" grpId="11"/>
      <p:bldP build="whole" bldLvl="1" animBg="1" rev="0" advAuto="0" spid="151" grpId="15"/>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952500" y="610097"/>
            <a:ext cx="11099800" cy="1130249"/>
          </a:xfrm>
          <a:prstGeom prst="rect">
            <a:avLst/>
          </a:prstGeom>
        </p:spPr>
        <p:txBody>
          <a:bodyPr/>
          <a:lstStyle>
            <a:lvl1pPr defTabSz="432308">
              <a:defRPr sz="5920"/>
            </a:lvl1pPr>
          </a:lstStyle>
          <a:p>
            <a:pPr lvl="0">
              <a:defRPr sz="1800"/>
            </a:pPr>
            <a:r>
              <a:rPr sz="5920"/>
              <a:t>MongoDB and Availability Zones</a:t>
            </a:r>
          </a:p>
        </p:txBody>
      </p:sp>
      <p:sp>
        <p:nvSpPr>
          <p:cNvPr id="154" name="Shape 15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55" name="Shape 155"/>
          <p:cNvSpPr/>
          <p:nvPr/>
        </p:nvSpPr>
        <p:spPr>
          <a:xfrm>
            <a:off x="2759756" y="6697154"/>
            <a:ext cx="2000566" cy="52242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A Primary</a:t>
            </a:r>
          </a:p>
        </p:txBody>
      </p:sp>
      <p:sp>
        <p:nvSpPr>
          <p:cNvPr id="156" name="Shape 156"/>
          <p:cNvSpPr/>
          <p:nvPr/>
        </p:nvSpPr>
        <p:spPr>
          <a:xfrm>
            <a:off x="1572260" y="7512634"/>
            <a:ext cx="2000566" cy="52242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A Secondary</a:t>
            </a:r>
          </a:p>
        </p:txBody>
      </p:sp>
      <p:sp>
        <p:nvSpPr>
          <p:cNvPr id="157" name="Shape 157"/>
          <p:cNvSpPr/>
          <p:nvPr/>
        </p:nvSpPr>
        <p:spPr>
          <a:xfrm>
            <a:off x="3921851" y="7512634"/>
            <a:ext cx="2000566" cy="52242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A Arbiter</a:t>
            </a:r>
          </a:p>
        </p:txBody>
      </p:sp>
      <p:sp>
        <p:nvSpPr>
          <p:cNvPr id="158" name="Shape 158"/>
          <p:cNvSpPr/>
          <p:nvPr/>
        </p:nvSpPr>
        <p:spPr>
          <a:xfrm>
            <a:off x="3756035" y="4695183"/>
            <a:ext cx="2617163" cy="522425"/>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FFFFFF"/>
                </a:solidFill>
              </a:defRPr>
            </a:lvl1pPr>
          </a:lstStyle>
          <a:p>
            <a:pPr lvl="0">
              <a:defRPr sz="1800">
                <a:solidFill>
                  <a:srgbClr val="000000"/>
                </a:solidFill>
              </a:defRPr>
            </a:pPr>
            <a:r>
              <a:rPr sz="2000">
                <a:solidFill>
                  <a:srgbClr val="FFFFFF"/>
                </a:solidFill>
              </a:rPr>
              <a:t>Routing Server A</a:t>
            </a:r>
          </a:p>
        </p:txBody>
      </p:sp>
      <p:sp>
        <p:nvSpPr>
          <p:cNvPr id="159" name="Shape 159"/>
          <p:cNvSpPr/>
          <p:nvPr/>
        </p:nvSpPr>
        <p:spPr>
          <a:xfrm>
            <a:off x="6529737" y="4695183"/>
            <a:ext cx="2617163" cy="522425"/>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FFFFFF"/>
                </a:solidFill>
              </a:defRPr>
            </a:lvl1pPr>
          </a:lstStyle>
          <a:p>
            <a:pPr lvl="0">
              <a:defRPr sz="1800">
                <a:solidFill>
                  <a:srgbClr val="000000"/>
                </a:solidFill>
              </a:defRPr>
            </a:pPr>
            <a:r>
              <a:rPr sz="2000">
                <a:solidFill>
                  <a:srgbClr val="FFFFFF"/>
                </a:solidFill>
              </a:rPr>
              <a:t>Routing Server B</a:t>
            </a:r>
          </a:p>
        </p:txBody>
      </p:sp>
      <p:sp>
        <p:nvSpPr>
          <p:cNvPr id="160" name="Shape 160"/>
          <p:cNvSpPr/>
          <p:nvPr/>
        </p:nvSpPr>
        <p:spPr>
          <a:xfrm>
            <a:off x="9904855" y="4285845"/>
            <a:ext cx="1234538" cy="58819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defRPr>
            </a:lvl1pPr>
          </a:lstStyle>
          <a:p>
            <a:pPr lvl="0">
              <a:defRPr sz="1800">
                <a:solidFill>
                  <a:srgbClr val="000000"/>
                </a:solidFill>
              </a:defRPr>
            </a:pPr>
            <a:r>
              <a:rPr sz="1500">
                <a:solidFill>
                  <a:srgbClr val="FFFFFF"/>
                </a:solidFill>
              </a:rPr>
              <a:t>Config Server 1</a:t>
            </a:r>
          </a:p>
        </p:txBody>
      </p:sp>
      <p:sp>
        <p:nvSpPr>
          <p:cNvPr id="161" name="Shape 161"/>
          <p:cNvSpPr/>
          <p:nvPr/>
        </p:nvSpPr>
        <p:spPr>
          <a:xfrm>
            <a:off x="9904855" y="4985837"/>
            <a:ext cx="1234538" cy="58819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defRPr>
            </a:lvl1pPr>
          </a:lstStyle>
          <a:p>
            <a:pPr lvl="0">
              <a:defRPr sz="1800">
                <a:solidFill>
                  <a:srgbClr val="000000"/>
                </a:solidFill>
              </a:defRPr>
            </a:pPr>
            <a:r>
              <a:rPr sz="1500">
                <a:solidFill>
                  <a:srgbClr val="FFFFFF"/>
                </a:solidFill>
              </a:rPr>
              <a:t>Config Server 2</a:t>
            </a:r>
          </a:p>
        </p:txBody>
      </p:sp>
      <p:sp>
        <p:nvSpPr>
          <p:cNvPr id="162" name="Shape 162"/>
          <p:cNvSpPr/>
          <p:nvPr/>
        </p:nvSpPr>
        <p:spPr>
          <a:xfrm>
            <a:off x="11225107" y="4635841"/>
            <a:ext cx="1234538" cy="58819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defRPr>
            </a:lvl1pPr>
          </a:lstStyle>
          <a:p>
            <a:pPr lvl="0">
              <a:defRPr sz="1800">
                <a:solidFill>
                  <a:srgbClr val="000000"/>
                </a:solidFill>
              </a:defRPr>
            </a:pPr>
            <a:r>
              <a:rPr sz="1500">
                <a:solidFill>
                  <a:srgbClr val="FFFFFF"/>
                </a:solidFill>
              </a:rPr>
              <a:t>Config Server 3</a:t>
            </a:r>
          </a:p>
        </p:txBody>
      </p:sp>
      <p:sp>
        <p:nvSpPr>
          <p:cNvPr id="163" name="Shape 163"/>
          <p:cNvSpPr/>
          <p:nvPr/>
        </p:nvSpPr>
        <p:spPr>
          <a:xfrm>
            <a:off x="8177601" y="6743844"/>
            <a:ext cx="2000566" cy="522426"/>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B Primary</a:t>
            </a:r>
          </a:p>
        </p:txBody>
      </p:sp>
      <p:sp>
        <p:nvSpPr>
          <p:cNvPr id="164" name="Shape 164"/>
          <p:cNvSpPr/>
          <p:nvPr/>
        </p:nvSpPr>
        <p:spPr>
          <a:xfrm>
            <a:off x="7012683" y="7559324"/>
            <a:ext cx="2000566" cy="522425"/>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B Secondary</a:t>
            </a:r>
          </a:p>
        </p:txBody>
      </p:sp>
      <p:sp>
        <p:nvSpPr>
          <p:cNvPr id="165" name="Shape 165"/>
          <p:cNvSpPr/>
          <p:nvPr/>
        </p:nvSpPr>
        <p:spPr>
          <a:xfrm>
            <a:off x="9342520" y="7557547"/>
            <a:ext cx="2000566" cy="522425"/>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B Arbiter</a:t>
            </a:r>
          </a:p>
        </p:txBody>
      </p:sp>
      <p:sp>
        <p:nvSpPr>
          <p:cNvPr id="166" name="Shape 166"/>
          <p:cNvSpPr/>
          <p:nvPr/>
        </p:nvSpPr>
        <p:spPr>
          <a:xfrm>
            <a:off x="745380" y="2978350"/>
            <a:ext cx="5525313" cy="4369720"/>
          </a:xfrm>
          <a:prstGeom prst="roundRect">
            <a:avLst>
              <a:gd name="adj" fmla="val 4360"/>
            </a:avLst>
          </a:prstGeom>
          <a:ln w="12700">
            <a:solidFill>
              <a:srgbClr val="70BF41"/>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67" name="Shape 167"/>
          <p:cNvSpPr/>
          <p:nvPr/>
        </p:nvSpPr>
        <p:spPr>
          <a:xfrm>
            <a:off x="6589569" y="2978350"/>
            <a:ext cx="5525313" cy="4369720"/>
          </a:xfrm>
          <a:prstGeom prst="roundRect">
            <a:avLst>
              <a:gd name="adj" fmla="val 4360"/>
            </a:avLst>
          </a:prstGeom>
          <a:ln w="12700">
            <a:solidFill>
              <a:srgbClr val="70BF41"/>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68" name="Shape 168"/>
          <p:cNvSpPr/>
          <p:nvPr/>
        </p:nvSpPr>
        <p:spPr>
          <a:xfrm>
            <a:off x="2506540" y="2741948"/>
            <a:ext cx="2002994" cy="3810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1800">
                <a:solidFill>
                  <a:srgbClr val="FFFFFF"/>
                </a:solidFill>
              </a:defRPr>
            </a:lvl1pPr>
          </a:lstStyle>
          <a:p>
            <a:pPr lvl="0">
              <a:defRPr>
                <a:solidFill>
                  <a:srgbClr val="000000"/>
                </a:solidFill>
              </a:defRPr>
            </a:pPr>
            <a:r>
              <a:rPr>
                <a:solidFill>
                  <a:srgbClr val="FFFFFF"/>
                </a:solidFill>
              </a:rPr>
              <a:t>Availability Zone A</a:t>
            </a:r>
          </a:p>
        </p:txBody>
      </p:sp>
      <p:sp>
        <p:nvSpPr>
          <p:cNvPr id="169" name="Shape 169"/>
          <p:cNvSpPr/>
          <p:nvPr/>
        </p:nvSpPr>
        <p:spPr>
          <a:xfrm>
            <a:off x="8176388" y="2741948"/>
            <a:ext cx="2002994" cy="3810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1800">
                <a:solidFill>
                  <a:srgbClr val="FFFFFF"/>
                </a:solidFill>
              </a:defRPr>
            </a:lvl1pPr>
          </a:lstStyle>
          <a:p>
            <a:pPr lvl="0">
              <a:defRPr>
                <a:solidFill>
                  <a:srgbClr val="000000"/>
                </a:solidFill>
              </a:defRPr>
            </a:pPr>
            <a:r>
              <a:rPr>
                <a:solidFill>
                  <a:srgbClr val="FFFFFF"/>
                </a:solidFill>
              </a:rPr>
              <a:t>Availability Zone B</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66"/>
                                        </p:tgtEl>
                                        <p:attrNameLst>
                                          <p:attrName>style.visibility</p:attrName>
                                        </p:attrNameLst>
                                      </p:cBhvr>
                                      <p:to>
                                        <p:strVal val="visible"/>
                                      </p:to>
                                    </p:set>
                                    <p:animEffect filter="dissolve" transition="in">
                                      <p:cBhvr>
                                        <p:cTn id="7" dur="500"/>
                                        <p:tgtEl>
                                          <p:spTgt spid="166"/>
                                        </p:tgtEl>
                                      </p:cBhvr>
                                    </p:animEffect>
                                  </p:childTnLst>
                                </p:cTn>
                              </p:par>
                            </p:childTnLst>
                          </p:cTn>
                        </p:par>
                        <p:par>
                          <p:cTn id="8" fill="hold">
                            <p:stCondLst>
                              <p:cond delay="500"/>
                            </p:stCondLst>
                            <p:childTnLst>
                              <p:par>
                                <p:cTn id="9" nodeType="afterEffect" presetClass="entr" presetSubtype="0" presetID="9" grpId="2" fill="hold">
                                  <p:stCondLst>
                                    <p:cond delay="0"/>
                                  </p:stCondLst>
                                  <p:iterate type="el" backwards="0">
                                    <p:tmAbs val="0"/>
                                  </p:iterate>
                                  <p:childTnLst>
                                    <p:set>
                                      <p:cBhvr>
                                        <p:cTn id="10" fill="hold"/>
                                        <p:tgtEl>
                                          <p:spTgt spid="167"/>
                                        </p:tgtEl>
                                        <p:attrNameLst>
                                          <p:attrName>style.visibility</p:attrName>
                                        </p:attrNameLst>
                                      </p:cBhvr>
                                      <p:to>
                                        <p:strVal val="visible"/>
                                      </p:to>
                                    </p:set>
                                    <p:animEffect filter="dissolve" transition="in">
                                      <p:cBhvr>
                                        <p:cTn id="11" dur="500"/>
                                        <p:tgtEl>
                                          <p:spTgt spid="167"/>
                                        </p:tgtEl>
                                      </p:cBhvr>
                                    </p:animEffect>
                                  </p:childTnLst>
                                </p:cTn>
                              </p:par>
                            </p:childTnLst>
                          </p:cTn>
                        </p:par>
                        <p:par>
                          <p:cTn id="12" fill="hold">
                            <p:stCondLst>
                              <p:cond delay="1000"/>
                            </p:stCondLst>
                            <p:childTnLst>
                              <p:par>
                                <p:cTn id="13" nodeType="afterEffect" presetClass="entr" presetSubtype="0" presetID="9" grpId="3" fill="hold">
                                  <p:stCondLst>
                                    <p:cond delay="0"/>
                                  </p:stCondLst>
                                  <p:iterate type="el" backwards="0">
                                    <p:tmAbs val="0"/>
                                  </p:iterate>
                                  <p:childTnLst>
                                    <p:set>
                                      <p:cBhvr>
                                        <p:cTn id="14" fill="hold"/>
                                        <p:tgtEl>
                                          <p:spTgt spid="169"/>
                                        </p:tgtEl>
                                        <p:attrNameLst>
                                          <p:attrName>style.visibility</p:attrName>
                                        </p:attrNameLst>
                                      </p:cBhvr>
                                      <p:to>
                                        <p:strVal val="visible"/>
                                      </p:to>
                                    </p:set>
                                    <p:animEffect filter="dissolve" transition="in">
                                      <p:cBhvr>
                                        <p:cTn id="15" dur="500"/>
                                        <p:tgtEl>
                                          <p:spTgt spid="169"/>
                                        </p:tgtEl>
                                      </p:cBhvr>
                                    </p:animEffect>
                                  </p:childTnLst>
                                </p:cTn>
                              </p:par>
                            </p:childTnLst>
                          </p:cTn>
                        </p:par>
                        <p:par>
                          <p:cTn id="16" fill="hold">
                            <p:stCondLst>
                              <p:cond delay="1500"/>
                            </p:stCondLst>
                            <p:childTnLst>
                              <p:par>
                                <p:cTn id="17" nodeType="afterEffect" presetClass="entr" presetSubtype="0" presetID="9" grpId="4" fill="hold">
                                  <p:stCondLst>
                                    <p:cond delay="0"/>
                                  </p:stCondLst>
                                  <p:iterate type="el" backwards="0">
                                    <p:tmAbs val="0"/>
                                  </p:iterate>
                                  <p:childTnLst>
                                    <p:set>
                                      <p:cBhvr>
                                        <p:cTn id="18" fill="hold"/>
                                        <p:tgtEl>
                                          <p:spTgt spid="168"/>
                                        </p:tgtEl>
                                        <p:attrNameLst>
                                          <p:attrName>style.visibility</p:attrName>
                                        </p:attrNameLst>
                                      </p:cBhvr>
                                      <p:to>
                                        <p:strVal val="visible"/>
                                      </p:to>
                                    </p:set>
                                    <p:animEffect filter="dissolve" transition="in">
                                      <p:cBhvr>
                                        <p:cTn id="19" dur="5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8" grpId="4"/>
      <p:bldP build="whole" bldLvl="1" animBg="1" rev="0" advAuto="0" spid="167" grpId="2"/>
      <p:bldP build="whole" bldLvl="1" animBg="1" rev="0" advAuto="0" spid="169" grpId="3"/>
      <p:bldP build="whole" bldLvl="1" animBg="1" rev="0" advAuto="0" spid="166"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xfrm>
            <a:off x="952500" y="444500"/>
            <a:ext cx="11099800" cy="1655842"/>
          </a:xfrm>
          <a:prstGeom prst="rect">
            <a:avLst/>
          </a:prstGeom>
        </p:spPr>
        <p:txBody>
          <a:bodyPr/>
          <a:lstStyle/>
          <a:p>
            <a:pPr lvl="0">
              <a:defRPr sz="1800"/>
            </a:pPr>
            <a:r>
              <a:rPr sz="8000"/>
              <a:t>Lab Architecture</a:t>
            </a:r>
          </a:p>
        </p:txBody>
      </p:sp>
      <p:sp>
        <p:nvSpPr>
          <p:cNvPr id="172" name="Shape 17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173" name="pasted-image-enhanced.jpeg"/>
          <p:cNvPicPr/>
          <p:nvPr/>
        </p:nvPicPr>
        <p:blipFill>
          <a:blip r:embed="rId2">
            <a:extLst/>
          </a:blip>
          <a:stretch>
            <a:fillRect/>
          </a:stretch>
        </p:blipFill>
        <p:spPr>
          <a:xfrm>
            <a:off x="2641600" y="2578100"/>
            <a:ext cx="7721600" cy="6350000"/>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952500" y="444500"/>
            <a:ext cx="11099800" cy="1915827"/>
          </a:xfrm>
          <a:prstGeom prst="rect">
            <a:avLst/>
          </a:prstGeom>
        </p:spPr>
        <p:txBody>
          <a:bodyPr/>
          <a:lstStyle>
            <a:lvl1pPr>
              <a:defRPr sz="5200"/>
            </a:lvl1pPr>
          </a:lstStyle>
          <a:p>
            <a:pPr lvl="0">
              <a:defRPr sz="1800"/>
            </a:pPr>
            <a:r>
              <a:rPr sz="5200"/>
              <a:t>Lab: Building Your Public/Private  Amazon VPC</a:t>
            </a:r>
          </a:p>
        </p:txBody>
      </p:sp>
      <p:sp>
        <p:nvSpPr>
          <p:cNvPr id="176" name="Shape 176"/>
          <p:cNvSpPr/>
          <p:nvPr>
            <p:ph type="body" idx="1"/>
          </p:nvPr>
        </p:nvSpPr>
        <p:spPr>
          <a:xfrm>
            <a:off x="952500" y="2437969"/>
            <a:ext cx="11099800" cy="6286501"/>
          </a:xfrm>
          <a:prstGeom prst="rect">
            <a:avLst/>
          </a:prstGeom>
        </p:spPr>
        <p:txBody>
          <a:bodyPr/>
          <a:lstStyle/>
          <a:p>
            <a:pPr lvl="0" marL="342264" indent="-342264" defTabSz="449833">
              <a:spcBef>
                <a:spcPts val="1800"/>
              </a:spcBef>
              <a:defRPr sz="1800"/>
            </a:pPr>
            <a:r>
              <a:rPr sz="2772"/>
              <a:t>Overview</a:t>
            </a:r>
            <a:endParaRPr sz="2772"/>
          </a:p>
          <a:p>
            <a:pPr lvl="1" marL="684529" indent="-342264" defTabSz="449833">
              <a:spcBef>
                <a:spcPts val="1800"/>
              </a:spcBef>
              <a:defRPr sz="1800"/>
            </a:pPr>
            <a:r>
              <a:rPr sz="2002"/>
              <a:t>In this lab. you create a basic virtual private cloud (VPC) and then extend it to produce a customized result. You do all of this with the AWS Management Console.</a:t>
            </a:r>
            <a:endParaRPr sz="2002"/>
          </a:p>
          <a:p>
            <a:pPr lvl="1" marL="684529" indent="-342264" defTabSz="449833">
              <a:spcBef>
                <a:spcPts val="1800"/>
              </a:spcBef>
              <a:defRPr sz="1800"/>
            </a:pPr>
            <a:r>
              <a:rPr sz="2002"/>
              <a:t>4 labs.</a:t>
            </a:r>
            <a:endParaRPr sz="2002"/>
          </a:p>
          <a:p>
            <a:pPr lvl="0" marL="342264" indent="-342264" defTabSz="449833">
              <a:spcBef>
                <a:spcPts val="1800"/>
              </a:spcBef>
              <a:defRPr sz="1800"/>
            </a:pPr>
            <a:r>
              <a:rPr sz="2772"/>
              <a:t>Topic Covered</a:t>
            </a:r>
            <a:endParaRPr sz="2772"/>
          </a:p>
          <a:p>
            <a:pPr lvl="1" marL="752982" indent="-410718" defTabSz="449833">
              <a:spcBef>
                <a:spcPts val="1800"/>
              </a:spcBef>
              <a:defRPr sz="1800"/>
            </a:pPr>
            <a:r>
              <a:rPr sz="2002"/>
              <a:t>Create a based Amazon Virtual Private Cloud (VPC).</a:t>
            </a:r>
            <a:endParaRPr sz="2002"/>
          </a:p>
          <a:p>
            <a:pPr lvl="1" marL="752982" indent="-410718" defTabSz="449833">
              <a:spcBef>
                <a:spcPts val="1800"/>
              </a:spcBef>
              <a:defRPr sz="1800"/>
            </a:pPr>
            <a:r>
              <a:rPr sz="2002"/>
              <a:t>Create public subnet.</a:t>
            </a:r>
            <a:endParaRPr sz="2002"/>
          </a:p>
          <a:p>
            <a:pPr lvl="1" marL="752982" indent="-410718" defTabSz="449833">
              <a:spcBef>
                <a:spcPts val="1800"/>
              </a:spcBef>
              <a:defRPr sz="1800"/>
            </a:pPr>
            <a:r>
              <a:rPr sz="2002"/>
              <a:t>Create private subnet.</a:t>
            </a:r>
            <a:endParaRPr sz="2002"/>
          </a:p>
          <a:p>
            <a:pPr lvl="1" marL="752982" indent="-410718" defTabSz="449833">
              <a:spcBef>
                <a:spcPts val="1800"/>
              </a:spcBef>
              <a:defRPr sz="1800"/>
            </a:pPr>
            <a:r>
              <a:rPr sz="2002"/>
              <a:t>Create Security Groups for EC2 instances in public and private subnet.</a:t>
            </a:r>
            <a:endParaRPr sz="2002"/>
          </a:p>
          <a:p>
            <a:pPr lvl="0" marL="410718" indent="-410718" defTabSz="449833">
              <a:spcBef>
                <a:spcPts val="1800"/>
              </a:spcBef>
              <a:defRPr sz="1800"/>
            </a:pPr>
            <a:r>
              <a:rPr sz="2772"/>
              <a:t>Note:</a:t>
            </a:r>
            <a:endParaRPr sz="2772"/>
          </a:p>
          <a:p>
            <a:pPr lvl="1" marL="684530" indent="-342265" defTabSz="449833">
              <a:spcBef>
                <a:spcPts val="1800"/>
              </a:spcBef>
              <a:defRPr sz="1800"/>
            </a:pPr>
            <a:r>
              <a:rPr sz="2309"/>
              <a:t>Do not delete ECS instance and VPC after complete this lab. Its will be used in the next chapter.</a:t>
            </a:r>
          </a:p>
        </p:txBody>
      </p:sp>
      <p:sp>
        <p:nvSpPr>
          <p:cNvPr id="177" name="Shape 17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9" name="pasted-image-enhanced.jpeg"/>
          <p:cNvPicPr/>
          <p:nvPr/>
        </p:nvPicPr>
        <p:blipFill>
          <a:blip r:embed="rId2">
            <a:extLst/>
          </a:blip>
          <a:stretch>
            <a:fillRect/>
          </a:stretch>
        </p:blipFill>
        <p:spPr>
          <a:xfrm>
            <a:off x="2860412" y="4924483"/>
            <a:ext cx="7474669" cy="4234276"/>
          </a:xfrm>
          <a:prstGeom prst="rect">
            <a:avLst/>
          </a:prstGeom>
          <a:ln w="25400">
            <a:miter lim="400000"/>
          </a:ln>
          <a:effectLst>
            <a:outerShdw sx="100000" sy="100000" kx="0" ky="0" algn="b" rotWithShape="0" blurRad="254000" dist="127000" dir="5400000">
              <a:srgbClr val="000000">
                <a:alpha val="70000"/>
              </a:srgbClr>
            </a:outerShdw>
          </a:effectLst>
        </p:spPr>
      </p:pic>
      <p:sp>
        <p:nvSpPr>
          <p:cNvPr id="180" name="Shape 180"/>
          <p:cNvSpPr/>
          <p:nvPr>
            <p:ph type="title"/>
          </p:nvPr>
        </p:nvSpPr>
        <p:spPr>
          <a:prstGeom prst="rect">
            <a:avLst/>
          </a:prstGeom>
        </p:spPr>
        <p:txBody>
          <a:bodyPr/>
          <a:lstStyle>
            <a:lvl1pPr defTabSz="449833">
              <a:defRPr sz="6160"/>
            </a:lvl1pPr>
          </a:lstStyle>
          <a:p>
            <a:pPr lvl="0">
              <a:defRPr sz="1800"/>
            </a:pPr>
            <a:r>
              <a:rPr sz="6160"/>
              <a:t>Lab 1-4: Login to AWS Console</a:t>
            </a:r>
          </a:p>
        </p:txBody>
      </p:sp>
      <p:sp>
        <p:nvSpPr>
          <p:cNvPr id="181" name="Shape 181"/>
          <p:cNvSpPr/>
          <p:nvPr>
            <p:ph type="body" idx="1"/>
          </p:nvPr>
        </p:nvSpPr>
        <p:spPr>
          <a:xfrm>
            <a:off x="348135" y="2051560"/>
            <a:ext cx="12061006" cy="2486495"/>
          </a:xfrm>
          <a:prstGeom prst="rect">
            <a:avLst/>
          </a:prstGeom>
        </p:spPr>
        <p:txBody>
          <a:bodyPr/>
          <a:lstStyle/>
          <a:p>
            <a:pPr lvl="1" marL="663574" indent="-301624" defTabSz="332993">
              <a:spcBef>
                <a:spcPts val="2300"/>
              </a:spcBef>
              <a:buSzPct val="100000"/>
              <a:buAutoNum type="arabicPeriod" startAt="1"/>
              <a:defRPr sz="1800"/>
            </a:pPr>
            <a:r>
              <a:rPr sz="1710"/>
              <a:t>Goto </a:t>
            </a:r>
            <a:r>
              <a:rPr sz="1710" u="sng">
                <a:hlinkClick r:id="rId3" invalidUrl="" action="" tgtFrame="" tooltip="" history="1" highlightClick="0" endSnd="0"/>
              </a:rPr>
              <a:t>https://console.aws.amazon.com</a:t>
            </a:r>
            <a:r>
              <a:rPr sz="1710"/>
              <a:t>, enter AWS username and password and then click Login button.</a:t>
            </a:r>
            <a:endParaRPr sz="1710"/>
          </a:p>
          <a:p>
            <a:pPr lvl="1" marL="663574" indent="-301624" defTabSz="332993">
              <a:spcBef>
                <a:spcPts val="2300"/>
              </a:spcBef>
              <a:buSzPct val="100000"/>
              <a:buAutoNum type="arabicPeriod" startAt="1"/>
              <a:defRPr sz="1800"/>
            </a:pPr>
            <a:r>
              <a:rPr sz="1710"/>
              <a:t>In AWS Console, change Region to </a:t>
            </a:r>
            <a:r>
              <a:rPr b="1" sz="1710">
                <a:latin typeface="Helvetica"/>
                <a:ea typeface="Helvetica"/>
                <a:cs typeface="Helvetica"/>
                <a:sym typeface="Helvetica"/>
              </a:rPr>
              <a:t>Singapore</a:t>
            </a:r>
            <a:r>
              <a:rPr sz="1710"/>
              <a:t>.</a:t>
            </a:r>
            <a:br>
              <a:rPr sz="1710"/>
            </a:br>
            <a:br>
              <a:rPr sz="1710"/>
            </a:br>
            <a:br>
              <a:rPr sz="1710"/>
            </a:br>
            <a:br>
              <a:rPr sz="1710"/>
            </a:br>
            <a:endParaRPr sz="1710"/>
          </a:p>
          <a:p>
            <a:pPr lvl="1" marL="663574" indent="-301624" defTabSz="332993">
              <a:spcBef>
                <a:spcPts val="2300"/>
              </a:spcBef>
              <a:buSzPct val="100000"/>
              <a:buAutoNum type="arabicPeriod" startAt="1"/>
              <a:defRPr sz="1800"/>
            </a:pPr>
            <a:r>
              <a:rPr sz="1710"/>
              <a:t> Click </a:t>
            </a:r>
            <a:r>
              <a:rPr b="1" sz="1710">
                <a:latin typeface="Helvetica"/>
                <a:ea typeface="Helvetica"/>
                <a:cs typeface="Helvetica"/>
                <a:sym typeface="Helvetica"/>
              </a:rPr>
              <a:t>Services</a:t>
            </a:r>
            <a:r>
              <a:rPr sz="1710"/>
              <a:t> menu and choose </a:t>
            </a:r>
            <a:r>
              <a:rPr b="1" sz="1710">
                <a:latin typeface="Helvetica"/>
                <a:ea typeface="Helvetica"/>
                <a:cs typeface="Helvetica"/>
                <a:sym typeface="Helvetica"/>
              </a:rPr>
              <a:t>VPC</a:t>
            </a:r>
            <a:r>
              <a:rPr sz="1710"/>
              <a:t> link under </a:t>
            </a:r>
            <a:r>
              <a:rPr b="1" sz="1710">
                <a:latin typeface="Helvetica"/>
                <a:ea typeface="Helvetica"/>
                <a:cs typeface="Helvetica"/>
                <a:sym typeface="Helvetica"/>
              </a:rPr>
              <a:t>Networking</a:t>
            </a:r>
            <a:r>
              <a:rPr sz="1710"/>
              <a:t> group to open VPC console. </a:t>
            </a:r>
          </a:p>
        </p:txBody>
      </p:sp>
      <p:sp>
        <p:nvSpPr>
          <p:cNvPr id="182" name="Shape 18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83" name="Shape 183"/>
          <p:cNvSpPr/>
          <p:nvPr/>
        </p:nvSpPr>
        <p:spPr>
          <a:xfrm>
            <a:off x="3772233" y="5309911"/>
            <a:ext cx="613705" cy="248841"/>
          </a:xfrm>
          <a:prstGeom prst="roundRect">
            <a:avLst>
              <a:gd name="adj" fmla="val 29546"/>
            </a:avLst>
          </a:prstGeom>
          <a:ln w="25400">
            <a:solidFill>
              <a:srgbClr val="C82506"/>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pic>
        <p:nvPicPr>
          <p:cNvPr id="184" name="pasted-image.tif"/>
          <p:cNvPicPr/>
          <p:nvPr/>
        </p:nvPicPr>
        <p:blipFill>
          <a:blip r:embed="rId4">
            <a:extLst/>
          </a:blip>
          <a:stretch>
            <a:fillRect/>
          </a:stretch>
        </p:blipFill>
        <p:spPr>
          <a:xfrm>
            <a:off x="2563550" y="3243381"/>
            <a:ext cx="7877700" cy="699157"/>
          </a:xfrm>
          <a:prstGeom prst="rect">
            <a:avLst/>
          </a:prstGeom>
          <a:ln w="25400">
            <a:miter lim="400000"/>
          </a:ln>
          <a:effectLst>
            <a:outerShdw sx="100000" sy="100000" kx="0" ky="0" algn="b" rotWithShape="0" blurRad="254000" dist="127000" dir="5400000">
              <a:srgbClr val="000000">
                <a:alpha val="70000"/>
              </a:srgbClr>
            </a:outerShdw>
          </a:effectLst>
        </p:spPr>
      </p:pic>
      <p:sp>
        <p:nvSpPr>
          <p:cNvPr id="185" name="Shape 185"/>
          <p:cNvSpPr/>
          <p:nvPr/>
        </p:nvSpPr>
        <p:spPr>
          <a:xfrm>
            <a:off x="8822728" y="3240775"/>
            <a:ext cx="897964" cy="330201"/>
          </a:xfrm>
          <a:prstGeom prst="roundRect">
            <a:avLst>
              <a:gd name="adj" fmla="val 34092"/>
            </a:avLst>
          </a:prstGeom>
          <a:ln w="50800">
            <a:solidFill>
              <a:srgbClr val="C82506"/>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86" name="Shape 186"/>
          <p:cNvSpPr/>
          <p:nvPr/>
        </p:nvSpPr>
        <p:spPr>
          <a:xfrm>
            <a:off x="4332227" y="6417397"/>
            <a:ext cx="613705" cy="248842"/>
          </a:xfrm>
          <a:prstGeom prst="roundRect">
            <a:avLst>
              <a:gd name="adj" fmla="val 29546"/>
            </a:avLst>
          </a:prstGeom>
          <a:ln w="25400">
            <a:solidFill>
              <a:srgbClr val="C82506"/>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87" name="Shape 187"/>
          <p:cNvSpPr/>
          <p:nvPr/>
        </p:nvSpPr>
        <p:spPr>
          <a:xfrm>
            <a:off x="5796208" y="5595864"/>
            <a:ext cx="806054" cy="248842"/>
          </a:xfrm>
          <a:prstGeom prst="roundRect">
            <a:avLst>
              <a:gd name="adj" fmla="val 29546"/>
            </a:avLst>
          </a:prstGeom>
          <a:ln w="25400">
            <a:solidFill>
              <a:srgbClr val="C82506"/>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88" name="Shape 188"/>
          <p:cNvSpPr/>
          <p:nvPr/>
        </p:nvSpPr>
        <p:spPr>
          <a:xfrm>
            <a:off x="4337280" y="5014867"/>
            <a:ext cx="213185" cy="317501"/>
          </a:xfrm>
          <a:prstGeom prst="rect">
            <a:avLst/>
          </a:pr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400">
                <a:solidFill>
                  <a:srgbClr val="FFFFFF"/>
                </a:solidFill>
                <a:latin typeface="Helvetica"/>
                <a:ea typeface="Helvetica"/>
                <a:cs typeface="Helvetica"/>
                <a:sym typeface="Helvetica"/>
              </a:defRPr>
            </a:lvl1pPr>
          </a:lstStyle>
          <a:p>
            <a:pPr lvl="0">
              <a:defRPr b="0" sz="1800">
                <a:solidFill>
                  <a:srgbClr val="000000"/>
                </a:solidFill>
              </a:defRPr>
            </a:pPr>
            <a:r>
              <a:rPr b="1" sz="1400">
                <a:solidFill>
                  <a:srgbClr val="FFFFFF"/>
                </a:solidFill>
              </a:rPr>
              <a:t>1</a:t>
            </a:r>
          </a:p>
        </p:txBody>
      </p:sp>
      <p:sp>
        <p:nvSpPr>
          <p:cNvPr id="189" name="Shape 189"/>
          <p:cNvSpPr/>
          <p:nvPr/>
        </p:nvSpPr>
        <p:spPr>
          <a:xfrm>
            <a:off x="4935407" y="6249652"/>
            <a:ext cx="213185" cy="317501"/>
          </a:xfrm>
          <a:prstGeom prst="rect">
            <a:avLst/>
          </a:pr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400">
                <a:solidFill>
                  <a:srgbClr val="FFFFFF"/>
                </a:solidFill>
                <a:latin typeface="Helvetica"/>
                <a:ea typeface="Helvetica"/>
                <a:cs typeface="Helvetica"/>
                <a:sym typeface="Helvetica"/>
              </a:defRPr>
            </a:lvl1pPr>
          </a:lstStyle>
          <a:p>
            <a:pPr lvl="0">
              <a:defRPr b="0" sz="1800">
                <a:solidFill>
                  <a:srgbClr val="000000"/>
                </a:solidFill>
              </a:defRPr>
            </a:pPr>
            <a:r>
              <a:rPr b="1" sz="1400">
                <a:solidFill>
                  <a:srgbClr val="FFFFFF"/>
                </a:solidFill>
              </a:rPr>
              <a:t>2</a:t>
            </a:r>
          </a:p>
        </p:txBody>
      </p:sp>
      <p:sp>
        <p:nvSpPr>
          <p:cNvPr id="190" name="Shape 190"/>
          <p:cNvSpPr/>
          <p:nvPr/>
        </p:nvSpPr>
        <p:spPr>
          <a:xfrm>
            <a:off x="6491154" y="5396198"/>
            <a:ext cx="213185" cy="317501"/>
          </a:xfrm>
          <a:prstGeom prst="rect">
            <a:avLst/>
          </a:pr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400">
                <a:solidFill>
                  <a:srgbClr val="FFFFFF"/>
                </a:solidFill>
                <a:latin typeface="Helvetica"/>
                <a:ea typeface="Helvetica"/>
                <a:cs typeface="Helvetica"/>
                <a:sym typeface="Helvetica"/>
              </a:defRPr>
            </a:lvl1pPr>
          </a:lstStyle>
          <a:p>
            <a:pPr lvl="0">
              <a:defRPr b="0" sz="1800">
                <a:solidFill>
                  <a:srgbClr val="000000"/>
                </a:solidFill>
              </a:defRPr>
            </a:pPr>
            <a:r>
              <a:rPr b="1" sz="1400">
                <a:solidFill>
                  <a:srgbClr val="FFFFFF"/>
                </a:solidFill>
              </a:rPr>
              <a:t>3</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lvl1pPr defTabSz="484886">
              <a:defRPr sz="6640"/>
            </a:lvl1pPr>
          </a:lstStyle>
          <a:p>
            <a:pPr lvl="0">
              <a:defRPr sz="1800"/>
            </a:pPr>
            <a:r>
              <a:rPr sz="6640"/>
              <a:t>Lab 1-4: Launch VPC Wizard</a:t>
            </a:r>
          </a:p>
        </p:txBody>
      </p:sp>
      <p:sp>
        <p:nvSpPr>
          <p:cNvPr id="193" name="Shape 193"/>
          <p:cNvSpPr/>
          <p:nvPr>
            <p:ph type="body" idx="1"/>
          </p:nvPr>
        </p:nvSpPr>
        <p:spPr>
          <a:prstGeom prst="rect">
            <a:avLst/>
          </a:prstGeom>
        </p:spPr>
        <p:txBody>
          <a:bodyPr/>
          <a:lstStyle/>
          <a:p>
            <a:pPr lvl="0" marL="349250" indent="-349250" defTabSz="321310">
              <a:spcBef>
                <a:spcPts val="2300"/>
              </a:spcBef>
              <a:buAutoNum type="arabicPeriod" startAt="4"/>
              <a:defRPr sz="1800"/>
            </a:pPr>
            <a:r>
              <a:rPr sz="1980"/>
              <a:t>On the VPC Dashboard, click </a:t>
            </a:r>
            <a:r>
              <a:rPr b="1" sz="1980">
                <a:latin typeface="Helvetica"/>
                <a:ea typeface="Helvetica"/>
                <a:cs typeface="Helvetica"/>
                <a:sym typeface="Helvetica"/>
              </a:rPr>
              <a:t>Start VPC Wizard </a:t>
            </a:r>
            <a:r>
              <a:rPr sz="1980"/>
              <a:t>button.</a:t>
            </a:r>
            <a:endParaRPr sz="1980"/>
          </a:p>
          <a:p>
            <a:pPr lvl="0" marL="349250" indent="-349250" defTabSz="321310">
              <a:spcBef>
                <a:spcPts val="2300"/>
              </a:spcBef>
              <a:buAutoNum type="arabicPeriod" startAt="4"/>
              <a:defRPr sz="1800"/>
            </a:pPr>
            <a:r>
              <a:rPr sz="1980"/>
              <a:t>Step 1. Choose </a:t>
            </a:r>
            <a:r>
              <a:rPr b="1" sz="1980">
                <a:latin typeface="Helvetica"/>
                <a:ea typeface="Helvetica"/>
                <a:cs typeface="Helvetica"/>
                <a:sym typeface="Helvetica"/>
              </a:rPr>
              <a:t>VPC with Public and Private Subnets</a:t>
            </a:r>
            <a:r>
              <a:rPr sz="1980"/>
              <a:t>, click </a:t>
            </a:r>
            <a:r>
              <a:rPr b="1" sz="1980">
                <a:latin typeface="Helvetica"/>
                <a:ea typeface="Helvetica"/>
                <a:cs typeface="Helvetica"/>
                <a:sym typeface="Helvetica"/>
              </a:rPr>
              <a:t>Select</a:t>
            </a:r>
            <a:r>
              <a:rPr sz="1980"/>
              <a:t> button.</a:t>
            </a:r>
            <a:br>
              <a:rPr sz="1980"/>
            </a:br>
            <a:br>
              <a:rPr sz="1980"/>
            </a:br>
            <a:r>
              <a:rPr sz="1980"/>
              <a:t>The VPC with Public and Private Subnets page contains several parameters. Depending on your professional background, and notation may appear unfamiliar. This is commonly know as CIDR block notation, so, for example, 10.0.1.0/24 can also be expresses as 10.0.1.0 with subnet mask of 255.255.255.0.</a:t>
            </a:r>
            <a:br>
              <a:rPr sz="1980"/>
            </a:br>
            <a:br>
              <a:rPr sz="1980"/>
            </a:br>
            <a:r>
              <a:rPr sz="1980"/>
              <a:t>The VPC itself is a Class B network in the 10.0.1.0 space. If you are familiar with the IPv4 address space, this will be familiar as one of the non-routable address blocks. The overall address space uses as IP CIDR block of 10.0.0.0/16, which is the equivalent of a subnet mask 255.255.0.0 (a full Class B network).</a:t>
            </a:r>
            <a:br>
              <a:rPr sz="1980"/>
            </a:br>
            <a:br>
              <a:rPr sz="1980"/>
            </a:br>
            <a:r>
              <a:rPr sz="1980"/>
              <a:t>You are going to keep most of the default values, with 2 exceptions. </a:t>
            </a:r>
            <a:endParaRPr sz="1980"/>
          </a:p>
          <a:p>
            <a:pPr lvl="0" marL="349250" indent="-349250" defTabSz="321310">
              <a:spcBef>
                <a:spcPts val="2300"/>
              </a:spcBef>
              <a:buAutoNum type="arabicPeriod" startAt="4"/>
              <a:defRPr sz="1800"/>
            </a:pPr>
            <a:r>
              <a:rPr sz="1980"/>
              <a:t>In the </a:t>
            </a:r>
            <a:r>
              <a:rPr b="1" sz="1980">
                <a:latin typeface="Helvetica"/>
                <a:ea typeface="Helvetica"/>
                <a:cs typeface="Helvetica"/>
                <a:sym typeface="Helvetica"/>
              </a:rPr>
              <a:t>VPC name</a:t>
            </a:r>
            <a:r>
              <a:rPr sz="1980"/>
              <a:t>, enter </a:t>
            </a:r>
            <a:r>
              <a:rPr b="1" i="1" sz="1980">
                <a:latin typeface="Helvetica"/>
                <a:ea typeface="Helvetica"/>
                <a:cs typeface="Helvetica"/>
                <a:sym typeface="Helvetica"/>
              </a:rPr>
              <a:t>&lt;your_name&gt; VPC</a:t>
            </a:r>
            <a:r>
              <a:rPr sz="1980"/>
              <a:t>. (Example:- Jim VPC)</a:t>
            </a:r>
            <a:endParaRPr sz="1980"/>
          </a:p>
          <a:p>
            <a:pPr lvl="0" marL="349250" indent="-349250" defTabSz="321310">
              <a:spcBef>
                <a:spcPts val="2300"/>
              </a:spcBef>
              <a:buAutoNum type="arabicPeriod" startAt="4"/>
              <a:defRPr sz="1800"/>
            </a:pPr>
            <a:r>
              <a:rPr sz="1980"/>
              <a:t>Under the </a:t>
            </a:r>
            <a:r>
              <a:rPr b="1" sz="1980">
                <a:latin typeface="Helvetica"/>
                <a:ea typeface="Helvetica"/>
                <a:cs typeface="Helvetica"/>
                <a:sym typeface="Helvetica"/>
              </a:rPr>
              <a:t>Public subnet</a:t>
            </a:r>
            <a:r>
              <a:rPr sz="1980"/>
              <a:t> value, in the </a:t>
            </a:r>
            <a:r>
              <a:rPr b="1" sz="1980">
                <a:latin typeface="Helvetica"/>
                <a:ea typeface="Helvetica"/>
                <a:cs typeface="Helvetica"/>
                <a:sym typeface="Helvetica"/>
              </a:rPr>
              <a:t>Availability Zone</a:t>
            </a:r>
            <a:r>
              <a:rPr sz="1980"/>
              <a:t> drop-down list, select an Availability zone. (Example:- ap-southeast-1a).</a:t>
            </a:r>
            <a:endParaRPr sz="1980"/>
          </a:p>
          <a:p>
            <a:pPr lvl="0" marL="349250" indent="-349250" defTabSz="321310">
              <a:spcBef>
                <a:spcPts val="2300"/>
              </a:spcBef>
              <a:buAutoNum type="arabicPeriod" startAt="4"/>
              <a:defRPr sz="1800"/>
            </a:pPr>
            <a:r>
              <a:rPr sz="1980"/>
              <a:t>In the Public subnet name, enter </a:t>
            </a:r>
            <a:r>
              <a:rPr b="1" i="1" sz="1980">
                <a:latin typeface="Helvetica"/>
                <a:ea typeface="Helvetica"/>
                <a:cs typeface="Helvetica"/>
                <a:sym typeface="Helvetica"/>
              </a:rPr>
              <a:t>&lt;your_name&gt; Public subnet</a:t>
            </a:r>
            <a:r>
              <a:rPr sz="1980"/>
              <a:t>.</a:t>
            </a:r>
          </a:p>
        </p:txBody>
      </p:sp>
      <p:sp>
        <p:nvSpPr>
          <p:cNvPr id="194" name="Shape 19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lvl1pPr defTabSz="484886">
              <a:defRPr sz="6640"/>
            </a:lvl1pPr>
          </a:lstStyle>
          <a:p>
            <a:pPr lvl="0">
              <a:defRPr sz="1800"/>
            </a:pPr>
            <a:r>
              <a:rPr sz="6640"/>
              <a:t>Lab 1-4: Launch VPC Wizard</a:t>
            </a:r>
          </a:p>
        </p:txBody>
      </p:sp>
      <p:sp>
        <p:nvSpPr>
          <p:cNvPr id="197" name="Shape 197"/>
          <p:cNvSpPr/>
          <p:nvPr>
            <p:ph type="body" idx="1"/>
          </p:nvPr>
        </p:nvSpPr>
        <p:spPr>
          <a:xfrm>
            <a:off x="952500" y="1936697"/>
            <a:ext cx="11364760" cy="7069593"/>
          </a:xfrm>
          <a:prstGeom prst="rect">
            <a:avLst/>
          </a:prstGeom>
        </p:spPr>
        <p:txBody>
          <a:bodyPr/>
          <a:lstStyle/>
          <a:p>
            <a:pPr lvl="0" marL="355600" indent="-355600" defTabSz="327152">
              <a:spcBef>
                <a:spcPts val="2300"/>
              </a:spcBef>
              <a:buAutoNum type="arabicPeriod" startAt="9"/>
              <a:defRPr sz="1800"/>
            </a:pPr>
            <a:r>
              <a:rPr sz="2016"/>
              <a:t>Under the </a:t>
            </a:r>
            <a:r>
              <a:rPr b="1" sz="2016">
                <a:latin typeface="Helvetica"/>
                <a:ea typeface="Helvetica"/>
                <a:cs typeface="Helvetica"/>
                <a:sym typeface="Helvetica"/>
              </a:rPr>
              <a:t>Private subnet</a:t>
            </a:r>
            <a:r>
              <a:rPr sz="2016"/>
              <a:t> value, in the </a:t>
            </a:r>
            <a:r>
              <a:rPr b="1" sz="2016">
                <a:latin typeface="Helvetica"/>
                <a:ea typeface="Helvetica"/>
                <a:cs typeface="Helvetica"/>
                <a:sym typeface="Helvetica"/>
              </a:rPr>
              <a:t>Availability Zone</a:t>
            </a:r>
            <a:r>
              <a:rPr sz="2016"/>
              <a:t> drop-down list, select the same Availability zone as in the previous step.</a:t>
            </a:r>
            <a:endParaRPr sz="2016"/>
          </a:p>
          <a:p>
            <a:pPr lvl="0" marL="355600" indent="-355600" defTabSz="327152">
              <a:spcBef>
                <a:spcPts val="2300"/>
              </a:spcBef>
              <a:buAutoNum type="arabicPeriod" startAt="9"/>
              <a:defRPr sz="1800"/>
            </a:pPr>
            <a:r>
              <a:rPr sz="2016"/>
              <a:t>In the Private subnet name, enter </a:t>
            </a:r>
            <a:r>
              <a:rPr b="1" i="1" sz="2016">
                <a:latin typeface="Helvetica"/>
                <a:ea typeface="Helvetica"/>
                <a:cs typeface="Helvetica"/>
                <a:sym typeface="Helvetica"/>
              </a:rPr>
              <a:t>&lt;your_name&gt; Private subnet</a:t>
            </a:r>
            <a:r>
              <a:rPr sz="2016"/>
              <a:t>.</a:t>
            </a:r>
            <a:endParaRPr sz="2016"/>
          </a:p>
          <a:p>
            <a:pPr lvl="0" marL="355600" indent="-355600" defTabSz="327152">
              <a:spcBef>
                <a:spcPts val="2300"/>
              </a:spcBef>
              <a:buAutoNum type="arabicPeriod" startAt="9"/>
              <a:defRPr sz="1800"/>
            </a:pPr>
            <a:r>
              <a:rPr sz="2016"/>
              <a:t>In the </a:t>
            </a:r>
            <a:r>
              <a:rPr b="1" sz="2016">
                <a:latin typeface="Helvetica"/>
                <a:ea typeface="Helvetica"/>
                <a:cs typeface="Helvetica"/>
                <a:sym typeface="Helvetica"/>
              </a:rPr>
              <a:t>Key pair name </a:t>
            </a:r>
            <a:r>
              <a:rPr sz="2016"/>
              <a:t>drop-down list, select your SSH key pair that was created in the first lab.</a:t>
            </a:r>
            <a:br>
              <a:rPr sz="2016"/>
            </a:br>
            <a:br>
              <a:rPr sz="2016"/>
            </a:br>
            <a:r>
              <a:rPr sz="2016"/>
              <a:t>You can leave this option as default if you don’t prefers to remote to the EC2 NAT instance.</a:t>
            </a:r>
            <a:endParaRPr sz="2016"/>
          </a:p>
          <a:p>
            <a:pPr lvl="0" marL="355600" indent="-355600" defTabSz="327152">
              <a:spcBef>
                <a:spcPts val="2300"/>
              </a:spcBef>
              <a:buAutoNum type="arabicPeriod" startAt="9"/>
              <a:defRPr sz="1800"/>
            </a:pPr>
            <a:r>
              <a:rPr sz="2016"/>
              <a:t>Click </a:t>
            </a:r>
            <a:r>
              <a:rPr b="1" sz="2016">
                <a:latin typeface="Helvetica"/>
                <a:ea typeface="Helvetica"/>
                <a:cs typeface="Helvetica"/>
                <a:sym typeface="Helvetica"/>
              </a:rPr>
              <a:t>Create VPC</a:t>
            </a:r>
            <a:r>
              <a:rPr sz="2016"/>
              <a:t> button, a dialog indicates the progress of creating your VPC. Click </a:t>
            </a:r>
            <a:r>
              <a:rPr b="1" sz="2016">
                <a:latin typeface="Helvetica"/>
                <a:ea typeface="Helvetica"/>
                <a:cs typeface="Helvetica"/>
                <a:sym typeface="Helvetica"/>
              </a:rPr>
              <a:t>OK</a:t>
            </a:r>
            <a:r>
              <a:rPr sz="2016"/>
              <a:t> button.</a:t>
            </a:r>
            <a:br>
              <a:rPr sz="2016"/>
            </a:br>
            <a:br>
              <a:rPr sz="2016"/>
            </a:br>
            <a:r>
              <a:rPr sz="2016"/>
              <a:t>Your VPC has an important feature: everything is in a single Availability zone. In order to optimise application availability you have to distribute assets across zones, which means that you have to add another pair of subnets.</a:t>
            </a:r>
            <a:br>
              <a:rPr sz="2016"/>
            </a:br>
            <a:br>
              <a:rPr sz="2016"/>
            </a:br>
            <a:r>
              <a:rPr sz="2016"/>
              <a:t>Note that there is already a running instance, which is the NAT server that wizard created. The NAT server is an appliance in the sense that its only purpose is to allow servers in the private subnet to communicate with the internet in order to get updates, software packages, and so forth. It doesn’t allow internet clients to make connections to servers in the private subnet. Also note that it is assigned an </a:t>
            </a:r>
            <a:r>
              <a:rPr b="1" sz="2016">
                <a:latin typeface="Helvetica"/>
                <a:ea typeface="Helvetica"/>
                <a:cs typeface="Helvetica"/>
                <a:sym typeface="Helvetica"/>
              </a:rPr>
              <a:t>Elastic IP</a:t>
            </a:r>
            <a:r>
              <a:rPr sz="2016"/>
              <a:t>, or NAT (Network Address Translation), address in order to facilitate internet communication from remote client.</a:t>
            </a:r>
          </a:p>
        </p:txBody>
      </p:sp>
      <p:sp>
        <p:nvSpPr>
          <p:cNvPr id="198" name="Shape 19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lvl="0" defTabSz="274574">
              <a:defRPr sz="1800"/>
            </a:pPr>
            <a:r>
              <a:rPr sz="3759"/>
              <a:t>Lab 2-4: Create Security Groups for </a:t>
            </a:r>
            <a:r>
              <a:rPr b="1" sz="3759">
                <a:latin typeface="Helvetica"/>
                <a:ea typeface="Helvetica"/>
                <a:cs typeface="Helvetica"/>
                <a:sym typeface="Helvetica"/>
              </a:rPr>
              <a:t>Public</a:t>
            </a:r>
            <a:r>
              <a:rPr sz="3759"/>
              <a:t> Access</a:t>
            </a:r>
          </a:p>
        </p:txBody>
      </p:sp>
      <p:sp>
        <p:nvSpPr>
          <p:cNvPr id="201" name="Shape 201"/>
          <p:cNvSpPr/>
          <p:nvPr>
            <p:ph type="body" idx="1"/>
          </p:nvPr>
        </p:nvSpPr>
        <p:spPr>
          <a:xfrm>
            <a:off x="952500" y="1633019"/>
            <a:ext cx="11099800" cy="5702340"/>
          </a:xfrm>
          <a:prstGeom prst="rect">
            <a:avLst/>
          </a:prstGeom>
        </p:spPr>
        <p:txBody>
          <a:bodyPr/>
          <a:lstStyle/>
          <a:p>
            <a:pPr lvl="0" marL="304800" indent="-304800" defTabSz="280415">
              <a:spcBef>
                <a:spcPts val="1800"/>
              </a:spcBef>
              <a:defRPr sz="1800"/>
            </a:pPr>
            <a:r>
              <a:rPr sz="1727"/>
              <a:t>Open Security group by select </a:t>
            </a:r>
            <a:r>
              <a:rPr b="1" sz="1727">
                <a:latin typeface="Helvetica"/>
                <a:ea typeface="Helvetica"/>
                <a:cs typeface="Helvetica"/>
                <a:sym typeface="Helvetica"/>
              </a:rPr>
              <a:t>EC2</a:t>
            </a:r>
            <a:r>
              <a:rPr sz="1727"/>
              <a:t> link in </a:t>
            </a:r>
            <a:r>
              <a:rPr b="1" sz="1727">
                <a:latin typeface="Helvetica"/>
                <a:ea typeface="Helvetica"/>
                <a:cs typeface="Helvetica"/>
                <a:sym typeface="Helvetica"/>
              </a:rPr>
              <a:t>Services</a:t>
            </a:r>
            <a:r>
              <a:rPr sz="1727"/>
              <a:t> menu, click </a:t>
            </a:r>
            <a:r>
              <a:rPr b="1" sz="1727">
                <a:latin typeface="Helvetica"/>
                <a:ea typeface="Helvetica"/>
                <a:cs typeface="Helvetica"/>
                <a:sym typeface="Helvetica"/>
              </a:rPr>
              <a:t>Security Groups</a:t>
            </a:r>
            <a:r>
              <a:rPr sz="1727"/>
              <a:t> under </a:t>
            </a:r>
            <a:r>
              <a:rPr b="1" sz="1727">
                <a:latin typeface="Helvetica"/>
                <a:ea typeface="Helvetica"/>
                <a:cs typeface="Helvetica"/>
                <a:sym typeface="Helvetica"/>
              </a:rPr>
              <a:t>Network &amp; Security</a:t>
            </a:r>
            <a:r>
              <a:rPr sz="1727"/>
              <a:t> in the left pane menu. </a:t>
            </a:r>
            <a:br>
              <a:rPr sz="1727"/>
            </a:br>
            <a:br>
              <a:rPr sz="1727"/>
            </a:br>
            <a:r>
              <a:rPr sz="1727"/>
              <a:t>You can see 2 default security groups here. One is created for you by default, and another one is  created by VPC wizard for your EC2 NAT instance. </a:t>
            </a:r>
            <a:endParaRPr sz="1727"/>
          </a:p>
          <a:p>
            <a:pPr lvl="0" marL="304800" indent="-304800" defTabSz="280415">
              <a:spcBef>
                <a:spcPts val="2000"/>
              </a:spcBef>
              <a:defRPr sz="1800"/>
            </a:pPr>
            <a:r>
              <a:rPr sz="1727"/>
              <a:t>Click the security group for NAT, open tab Tags, add 2 tags…</a:t>
            </a:r>
            <a:endParaRPr sz="1727"/>
          </a:p>
          <a:p>
            <a:pPr lvl="1" marL="391159" indent="-177799" defTabSz="280415">
              <a:spcBef>
                <a:spcPts val="1500"/>
              </a:spcBef>
              <a:defRPr sz="1800"/>
            </a:pPr>
            <a:r>
              <a:rPr sz="1440"/>
              <a:t>Enter </a:t>
            </a:r>
            <a:r>
              <a:rPr b="1" sz="1440">
                <a:latin typeface="Helvetica"/>
                <a:ea typeface="Helvetica"/>
                <a:cs typeface="Helvetica"/>
                <a:sym typeface="Helvetica"/>
              </a:rPr>
              <a:t>Group</a:t>
            </a:r>
            <a:r>
              <a:rPr sz="1440"/>
              <a:t> for </a:t>
            </a:r>
            <a:r>
              <a:rPr b="1" sz="1440">
                <a:latin typeface="Helvetica"/>
                <a:ea typeface="Helvetica"/>
                <a:cs typeface="Helvetica"/>
                <a:sym typeface="Helvetica"/>
              </a:rPr>
              <a:t>Key</a:t>
            </a:r>
            <a:r>
              <a:rPr sz="1440"/>
              <a:t> and </a:t>
            </a:r>
            <a:r>
              <a:rPr b="1" sz="1440">
                <a:latin typeface="Helvetica"/>
                <a:ea typeface="Helvetica"/>
                <a:cs typeface="Helvetica"/>
                <a:sym typeface="Helvetica"/>
              </a:rPr>
              <a:t>training</a:t>
            </a:r>
            <a:r>
              <a:rPr sz="1440"/>
              <a:t> for </a:t>
            </a:r>
            <a:r>
              <a:rPr b="1" sz="1440">
                <a:latin typeface="Helvetica"/>
                <a:ea typeface="Helvetica"/>
                <a:cs typeface="Helvetica"/>
                <a:sym typeface="Helvetica"/>
              </a:rPr>
              <a:t>Value</a:t>
            </a:r>
            <a:r>
              <a:rPr sz="1440"/>
              <a:t>.</a:t>
            </a:r>
            <a:endParaRPr sz="1440"/>
          </a:p>
          <a:p>
            <a:pPr lvl="1" marL="391159" indent="-177799" defTabSz="280415">
              <a:spcBef>
                <a:spcPts val="1500"/>
              </a:spcBef>
              <a:defRPr sz="1800"/>
            </a:pPr>
            <a:r>
              <a:rPr sz="1440"/>
              <a:t>Enter </a:t>
            </a:r>
            <a:r>
              <a:rPr b="1" sz="1440">
                <a:latin typeface="Helvetica"/>
                <a:ea typeface="Helvetica"/>
                <a:cs typeface="Helvetica"/>
                <a:sym typeface="Helvetica"/>
              </a:rPr>
              <a:t>Name</a:t>
            </a:r>
            <a:r>
              <a:rPr sz="1440"/>
              <a:t> for </a:t>
            </a:r>
            <a:r>
              <a:rPr b="1" sz="1440">
                <a:latin typeface="Helvetica"/>
                <a:ea typeface="Helvetica"/>
                <a:cs typeface="Helvetica"/>
                <a:sym typeface="Helvetica"/>
              </a:rPr>
              <a:t>Key</a:t>
            </a:r>
            <a:r>
              <a:rPr sz="1440"/>
              <a:t> and </a:t>
            </a:r>
            <a:r>
              <a:rPr b="1" sz="1440">
                <a:latin typeface="Helvetica"/>
                <a:ea typeface="Helvetica"/>
                <a:cs typeface="Helvetica"/>
                <a:sym typeface="Helvetica"/>
              </a:rPr>
              <a:t>NAT-SG</a:t>
            </a:r>
            <a:r>
              <a:rPr sz="1440"/>
              <a:t> for </a:t>
            </a:r>
            <a:r>
              <a:rPr b="1" sz="1440">
                <a:latin typeface="Helvetica"/>
                <a:ea typeface="Helvetica"/>
                <a:cs typeface="Helvetica"/>
                <a:sym typeface="Helvetica"/>
              </a:rPr>
              <a:t>Value</a:t>
            </a:r>
            <a:r>
              <a:rPr sz="1440"/>
              <a:t>. </a:t>
            </a:r>
            <a:endParaRPr sz="1440"/>
          </a:p>
          <a:p>
            <a:pPr lvl="0" marL="304800" indent="-304800" defTabSz="280415">
              <a:spcBef>
                <a:spcPts val="2000"/>
              </a:spcBef>
              <a:buAutoNum type="arabicPeriod" startAt="3"/>
              <a:defRPr sz="1800"/>
            </a:pPr>
            <a:r>
              <a:rPr sz="1727"/>
              <a:t>Click </a:t>
            </a:r>
            <a:r>
              <a:rPr b="1" sz="1727">
                <a:latin typeface="Helvetica"/>
                <a:ea typeface="Helvetica"/>
                <a:cs typeface="Helvetica"/>
                <a:sym typeface="Helvetica"/>
              </a:rPr>
              <a:t>Create Security Group</a:t>
            </a:r>
            <a:r>
              <a:rPr sz="1727"/>
              <a:t> button.</a:t>
            </a:r>
            <a:endParaRPr sz="1727"/>
          </a:p>
          <a:p>
            <a:pPr lvl="0" marL="304800" indent="-304800" defTabSz="280415">
              <a:spcBef>
                <a:spcPts val="2000"/>
              </a:spcBef>
              <a:buAutoNum type="arabicPeriod" startAt="3"/>
              <a:defRPr sz="1800"/>
            </a:pPr>
            <a:r>
              <a:rPr sz="1727"/>
              <a:t>Enter </a:t>
            </a:r>
            <a:r>
              <a:rPr b="1" sz="1727">
                <a:latin typeface="Helvetica"/>
                <a:ea typeface="Helvetica"/>
                <a:cs typeface="Helvetica"/>
                <a:sym typeface="Helvetica"/>
              </a:rPr>
              <a:t>Public-SG</a:t>
            </a:r>
            <a:r>
              <a:rPr sz="1727"/>
              <a:t> for </a:t>
            </a:r>
            <a:r>
              <a:rPr b="1" sz="1727">
                <a:latin typeface="Helvetica"/>
                <a:ea typeface="Helvetica"/>
                <a:cs typeface="Helvetica"/>
                <a:sym typeface="Helvetica"/>
              </a:rPr>
              <a:t>Security group</a:t>
            </a:r>
            <a:r>
              <a:rPr sz="1727"/>
              <a:t> name and </a:t>
            </a:r>
            <a:r>
              <a:rPr b="1" sz="1727">
                <a:latin typeface="Helvetica"/>
                <a:ea typeface="Helvetica"/>
                <a:cs typeface="Helvetica"/>
                <a:sym typeface="Helvetica"/>
              </a:rPr>
              <a:t>Description</a:t>
            </a:r>
            <a:r>
              <a:rPr sz="1727"/>
              <a:t>.</a:t>
            </a:r>
            <a:endParaRPr sz="1727"/>
          </a:p>
          <a:p>
            <a:pPr lvl="0" marL="304800" indent="-304800" defTabSz="280415">
              <a:spcBef>
                <a:spcPts val="2000"/>
              </a:spcBef>
              <a:buAutoNum type="arabicPeriod" startAt="3"/>
              <a:defRPr sz="1800"/>
            </a:pPr>
            <a:r>
              <a:rPr sz="1727"/>
              <a:t>In VPC drop-down list, select </a:t>
            </a:r>
            <a:r>
              <a:rPr b="1" i="1" sz="1727">
                <a:latin typeface="Helvetica"/>
                <a:ea typeface="Helvetica"/>
                <a:cs typeface="Helvetica"/>
                <a:sym typeface="Helvetica"/>
              </a:rPr>
              <a:t>&lt;your_name&gt; VPC</a:t>
            </a:r>
            <a:r>
              <a:rPr sz="1727"/>
              <a:t>.</a:t>
            </a:r>
            <a:endParaRPr sz="1727"/>
          </a:p>
          <a:p>
            <a:pPr lvl="0" marL="304800" indent="-304800" defTabSz="280415">
              <a:spcBef>
                <a:spcPts val="2000"/>
              </a:spcBef>
              <a:buAutoNum type="arabicPeriod" startAt="3"/>
              <a:defRPr sz="1800"/>
            </a:pPr>
            <a:r>
              <a:rPr sz="1727"/>
              <a:t> Add </a:t>
            </a:r>
            <a:r>
              <a:rPr b="1" sz="1727">
                <a:latin typeface="Helvetica"/>
                <a:ea typeface="Helvetica"/>
                <a:cs typeface="Helvetica"/>
                <a:sym typeface="Helvetica"/>
              </a:rPr>
              <a:t>Inbound rules</a:t>
            </a:r>
            <a:r>
              <a:rPr sz="1727"/>
              <a:t> for </a:t>
            </a:r>
            <a:r>
              <a:rPr b="1" sz="1727">
                <a:latin typeface="Helvetica"/>
                <a:ea typeface="Helvetica"/>
                <a:cs typeface="Helvetica"/>
                <a:sym typeface="Helvetica"/>
              </a:rPr>
              <a:t>HTTP, HTTPS, and SSH</a:t>
            </a:r>
            <a:r>
              <a:rPr sz="1727"/>
              <a:t>. Choose </a:t>
            </a:r>
            <a:r>
              <a:rPr b="1" sz="1727">
                <a:latin typeface="Helvetica"/>
                <a:ea typeface="Helvetica"/>
                <a:cs typeface="Helvetica"/>
                <a:sym typeface="Helvetica"/>
              </a:rPr>
              <a:t>Source</a:t>
            </a:r>
            <a:r>
              <a:rPr sz="1727"/>
              <a:t> as </a:t>
            </a:r>
            <a:r>
              <a:rPr b="1" sz="1727">
                <a:latin typeface="Helvetica"/>
                <a:ea typeface="Helvetica"/>
                <a:cs typeface="Helvetica"/>
                <a:sym typeface="Helvetica"/>
              </a:rPr>
              <a:t>Anywhere</a:t>
            </a:r>
            <a:r>
              <a:rPr sz="1727"/>
              <a:t>.</a:t>
            </a:r>
            <a:endParaRPr sz="1727"/>
          </a:p>
          <a:p>
            <a:pPr lvl="0" marL="304800" indent="-304800" defTabSz="280415">
              <a:spcBef>
                <a:spcPts val="2000"/>
              </a:spcBef>
              <a:buAutoNum type="arabicPeriod" startAt="3"/>
              <a:defRPr sz="1800"/>
            </a:pPr>
            <a:r>
              <a:rPr sz="1727"/>
              <a:t>Add another </a:t>
            </a:r>
            <a:r>
              <a:rPr b="1" sz="1727">
                <a:latin typeface="Helvetica"/>
                <a:ea typeface="Helvetica"/>
                <a:cs typeface="Helvetica"/>
                <a:sym typeface="Helvetica"/>
              </a:rPr>
              <a:t>Inbound rule</a:t>
            </a:r>
            <a:r>
              <a:rPr sz="1727"/>
              <a:t> for </a:t>
            </a:r>
            <a:r>
              <a:rPr b="1" sz="1727">
                <a:latin typeface="Helvetica"/>
                <a:ea typeface="Helvetica"/>
                <a:cs typeface="Helvetica"/>
                <a:sym typeface="Helvetica"/>
              </a:rPr>
              <a:t>Custom TCP Rule</a:t>
            </a:r>
            <a:r>
              <a:rPr sz="1727"/>
              <a:t>, assign </a:t>
            </a:r>
            <a:r>
              <a:rPr b="1" sz="1727">
                <a:latin typeface="Helvetica"/>
                <a:ea typeface="Helvetica"/>
                <a:cs typeface="Helvetica"/>
                <a:sym typeface="Helvetica"/>
              </a:rPr>
              <a:t>Port Range</a:t>
            </a:r>
            <a:r>
              <a:rPr sz="1727"/>
              <a:t> as </a:t>
            </a:r>
            <a:r>
              <a:rPr b="1" sz="1727">
                <a:latin typeface="Helvetica"/>
                <a:ea typeface="Helvetica"/>
                <a:cs typeface="Helvetica"/>
                <a:sym typeface="Helvetica"/>
              </a:rPr>
              <a:t>1880</a:t>
            </a:r>
            <a:r>
              <a:rPr sz="1727"/>
              <a:t>, and choose </a:t>
            </a:r>
            <a:r>
              <a:rPr b="1" sz="1727">
                <a:latin typeface="Helvetica"/>
                <a:ea typeface="Helvetica"/>
                <a:cs typeface="Helvetica"/>
                <a:sym typeface="Helvetica"/>
              </a:rPr>
              <a:t>Anywhere</a:t>
            </a:r>
            <a:r>
              <a:rPr sz="1727"/>
              <a:t> for </a:t>
            </a:r>
            <a:r>
              <a:rPr b="1" sz="1727">
                <a:latin typeface="Helvetica"/>
                <a:ea typeface="Helvetica"/>
                <a:cs typeface="Helvetica"/>
                <a:sym typeface="Helvetica"/>
              </a:rPr>
              <a:t>Source</a:t>
            </a:r>
            <a:r>
              <a:rPr sz="1727"/>
              <a:t>. </a:t>
            </a:r>
          </a:p>
        </p:txBody>
      </p:sp>
      <p:sp>
        <p:nvSpPr>
          <p:cNvPr id="202" name="Shape 2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203" name="pasted-image-enhanced.png"/>
          <p:cNvPicPr/>
          <p:nvPr/>
        </p:nvPicPr>
        <p:blipFill>
          <a:blip r:embed="rId2">
            <a:extLst/>
          </a:blip>
          <a:stretch>
            <a:fillRect/>
          </a:stretch>
        </p:blipFill>
        <p:spPr>
          <a:xfrm>
            <a:off x="2485267" y="7393629"/>
            <a:ext cx="8034266" cy="1701883"/>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pPr lvl="0" defTabSz="274574">
              <a:defRPr sz="1800"/>
            </a:pPr>
            <a:r>
              <a:rPr sz="3759"/>
              <a:t>Lab 2-4: Create Security Groups for </a:t>
            </a:r>
            <a:r>
              <a:rPr b="1" sz="3759">
                <a:latin typeface="Helvetica"/>
                <a:ea typeface="Helvetica"/>
                <a:cs typeface="Helvetica"/>
                <a:sym typeface="Helvetica"/>
              </a:rPr>
              <a:t>Public</a:t>
            </a:r>
            <a:r>
              <a:rPr sz="3759"/>
              <a:t> Access</a:t>
            </a:r>
          </a:p>
        </p:txBody>
      </p:sp>
      <p:sp>
        <p:nvSpPr>
          <p:cNvPr id="206" name="Shape 206"/>
          <p:cNvSpPr/>
          <p:nvPr>
            <p:ph type="body" idx="1"/>
          </p:nvPr>
        </p:nvSpPr>
        <p:spPr>
          <a:xfrm>
            <a:off x="952500" y="1936697"/>
            <a:ext cx="11099800" cy="1130249"/>
          </a:xfrm>
          <a:prstGeom prst="rect">
            <a:avLst/>
          </a:prstGeom>
        </p:spPr>
        <p:txBody>
          <a:bodyPr/>
          <a:lstStyle/>
          <a:p>
            <a:pPr lvl="0" marL="304800" indent="-304800" defTabSz="280415">
              <a:spcBef>
                <a:spcPts val="2000"/>
              </a:spcBef>
              <a:buAutoNum type="arabicPeriod" startAt="8"/>
              <a:defRPr sz="1800"/>
            </a:pPr>
            <a:r>
              <a:rPr sz="1727"/>
              <a:t>Add </a:t>
            </a:r>
            <a:r>
              <a:rPr b="1" sz="1727">
                <a:latin typeface="Helvetica"/>
                <a:ea typeface="Helvetica"/>
                <a:cs typeface="Helvetica"/>
                <a:sym typeface="Helvetica"/>
              </a:rPr>
              <a:t>Outbound rules</a:t>
            </a:r>
            <a:r>
              <a:rPr sz="1727"/>
              <a:t> for </a:t>
            </a:r>
            <a:r>
              <a:rPr b="1" sz="1727">
                <a:latin typeface="Helvetica"/>
                <a:ea typeface="Helvetica"/>
                <a:cs typeface="Helvetica"/>
                <a:sym typeface="Helvetica"/>
              </a:rPr>
              <a:t>HTTP, HTTPS</a:t>
            </a:r>
            <a:r>
              <a:rPr sz="1727"/>
              <a:t>. Choose </a:t>
            </a:r>
            <a:r>
              <a:rPr b="1" sz="1727">
                <a:latin typeface="Helvetica"/>
                <a:ea typeface="Helvetica"/>
                <a:cs typeface="Helvetica"/>
                <a:sym typeface="Helvetica"/>
              </a:rPr>
              <a:t>Source</a:t>
            </a:r>
            <a:r>
              <a:rPr sz="1727"/>
              <a:t> as </a:t>
            </a:r>
            <a:r>
              <a:rPr b="1" sz="1727">
                <a:latin typeface="Helvetica"/>
                <a:ea typeface="Helvetica"/>
                <a:cs typeface="Helvetica"/>
                <a:sym typeface="Helvetica"/>
              </a:rPr>
              <a:t>Anywhere</a:t>
            </a:r>
            <a:r>
              <a:rPr sz="1727"/>
              <a:t>.</a:t>
            </a:r>
            <a:endParaRPr sz="1727"/>
          </a:p>
          <a:p>
            <a:pPr lvl="0" marL="304800" indent="-304800" defTabSz="280415">
              <a:spcBef>
                <a:spcPts val="2000"/>
              </a:spcBef>
              <a:buAutoNum type="arabicPeriod" startAt="8"/>
              <a:defRPr sz="1800"/>
            </a:pPr>
            <a:r>
              <a:rPr sz="1727"/>
              <a:t>Add another </a:t>
            </a:r>
            <a:r>
              <a:rPr b="1" sz="1727">
                <a:latin typeface="Helvetica"/>
                <a:ea typeface="Helvetica"/>
                <a:cs typeface="Helvetica"/>
                <a:sym typeface="Helvetica"/>
              </a:rPr>
              <a:t>Outbound rule</a:t>
            </a:r>
            <a:r>
              <a:rPr sz="1727"/>
              <a:t> for </a:t>
            </a:r>
            <a:r>
              <a:rPr b="1" sz="1727">
                <a:latin typeface="Helvetica"/>
                <a:ea typeface="Helvetica"/>
                <a:cs typeface="Helvetica"/>
                <a:sym typeface="Helvetica"/>
              </a:rPr>
              <a:t>Custom TCP Rule</a:t>
            </a:r>
            <a:r>
              <a:rPr sz="1727"/>
              <a:t>, assign </a:t>
            </a:r>
            <a:r>
              <a:rPr b="1" sz="1727">
                <a:latin typeface="Helvetica"/>
                <a:ea typeface="Helvetica"/>
                <a:cs typeface="Helvetica"/>
                <a:sym typeface="Helvetica"/>
              </a:rPr>
              <a:t>Port Range</a:t>
            </a:r>
            <a:r>
              <a:rPr sz="1727"/>
              <a:t> as </a:t>
            </a:r>
            <a:r>
              <a:rPr b="1" sz="1727">
                <a:latin typeface="Helvetica"/>
                <a:ea typeface="Helvetica"/>
                <a:cs typeface="Helvetica"/>
                <a:sym typeface="Helvetica"/>
              </a:rPr>
              <a:t>27017</a:t>
            </a:r>
            <a:r>
              <a:rPr sz="1727"/>
              <a:t>, and choose </a:t>
            </a:r>
            <a:r>
              <a:rPr b="1" sz="1727">
                <a:latin typeface="Helvetica"/>
                <a:ea typeface="Helvetica"/>
                <a:cs typeface="Helvetica"/>
                <a:sym typeface="Helvetica"/>
              </a:rPr>
              <a:t>Anywhere</a:t>
            </a:r>
            <a:r>
              <a:rPr sz="1727"/>
              <a:t> for </a:t>
            </a:r>
            <a:r>
              <a:rPr b="1" sz="1727">
                <a:latin typeface="Helvetica"/>
                <a:ea typeface="Helvetica"/>
                <a:cs typeface="Helvetica"/>
                <a:sym typeface="Helvetica"/>
              </a:rPr>
              <a:t>Source</a:t>
            </a:r>
            <a:r>
              <a:rPr sz="1727"/>
              <a:t>. </a:t>
            </a:r>
          </a:p>
        </p:txBody>
      </p:sp>
      <p:sp>
        <p:nvSpPr>
          <p:cNvPr id="207" name="Shape 20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208" name="pasted-image.png"/>
          <p:cNvPicPr/>
          <p:nvPr/>
        </p:nvPicPr>
        <p:blipFill>
          <a:blip r:embed="rId2">
            <a:extLst/>
          </a:blip>
          <a:stretch>
            <a:fillRect/>
          </a:stretch>
        </p:blipFill>
        <p:spPr>
          <a:xfrm>
            <a:off x="1178662" y="3428894"/>
            <a:ext cx="10392813" cy="1857059"/>
          </a:xfrm>
          <a:prstGeom prst="rect">
            <a:avLst/>
          </a:prstGeom>
          <a:ln w="12700">
            <a:miter lim="400000"/>
          </a:ln>
        </p:spPr>
      </p:pic>
      <p:sp>
        <p:nvSpPr>
          <p:cNvPr id="209" name="Shape 209"/>
          <p:cNvSpPr/>
          <p:nvPr/>
        </p:nvSpPr>
        <p:spPr>
          <a:xfrm>
            <a:off x="952500" y="5647901"/>
            <a:ext cx="11099800" cy="185705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30200" indent="-330200" algn="l" defTabSz="303783">
              <a:spcBef>
                <a:spcPts val="2100"/>
              </a:spcBef>
              <a:buSzPct val="100000"/>
              <a:buAutoNum type="arabicPeriod" startAt="10"/>
              <a:defRPr sz="1800"/>
            </a:pPr>
            <a:r>
              <a:rPr sz="1871"/>
              <a:t>Click </a:t>
            </a:r>
            <a:r>
              <a:rPr b="1" sz="1871">
                <a:latin typeface="Helvetica"/>
                <a:ea typeface="Helvetica"/>
                <a:cs typeface="Helvetica"/>
                <a:sym typeface="Helvetica"/>
              </a:rPr>
              <a:t>Create</a:t>
            </a:r>
            <a:r>
              <a:rPr sz="1871"/>
              <a:t> button.</a:t>
            </a:r>
            <a:endParaRPr sz="1871"/>
          </a:p>
          <a:p>
            <a:pPr lvl="0" marL="330200" indent="-330200" algn="l" defTabSz="303783">
              <a:spcBef>
                <a:spcPts val="2100"/>
              </a:spcBef>
              <a:buSzPct val="100000"/>
              <a:buAutoNum type="arabicPeriod" startAt="10"/>
              <a:defRPr sz="1800"/>
            </a:pPr>
            <a:r>
              <a:rPr sz="1871"/>
              <a:t>Click the security group </a:t>
            </a:r>
            <a:r>
              <a:rPr b="1" sz="1871">
                <a:latin typeface="Helvetica"/>
                <a:ea typeface="Helvetica"/>
                <a:cs typeface="Helvetica"/>
                <a:sym typeface="Helvetica"/>
              </a:rPr>
              <a:t>Public-SG</a:t>
            </a:r>
            <a:r>
              <a:rPr sz="1871"/>
              <a:t>, open tab Tags, add 2 tags…</a:t>
            </a:r>
            <a:endParaRPr sz="1871"/>
          </a:p>
          <a:p>
            <a:pPr lvl="1" marL="423756" indent="-192616" algn="l" defTabSz="303783">
              <a:spcBef>
                <a:spcPts val="1600"/>
              </a:spcBef>
              <a:buSzPct val="75000"/>
              <a:buChar char="•"/>
              <a:defRPr sz="1800"/>
            </a:pPr>
            <a:r>
              <a:rPr sz="1560"/>
              <a:t>Enter </a:t>
            </a:r>
            <a:r>
              <a:rPr b="1" sz="1560">
                <a:latin typeface="Helvetica"/>
                <a:ea typeface="Helvetica"/>
                <a:cs typeface="Helvetica"/>
                <a:sym typeface="Helvetica"/>
              </a:rPr>
              <a:t>Group</a:t>
            </a:r>
            <a:r>
              <a:rPr sz="1560"/>
              <a:t> for </a:t>
            </a:r>
            <a:r>
              <a:rPr b="1" sz="1560">
                <a:latin typeface="Helvetica"/>
                <a:ea typeface="Helvetica"/>
                <a:cs typeface="Helvetica"/>
                <a:sym typeface="Helvetica"/>
              </a:rPr>
              <a:t>Key</a:t>
            </a:r>
            <a:r>
              <a:rPr sz="1560"/>
              <a:t>, and </a:t>
            </a:r>
            <a:r>
              <a:rPr b="1" sz="1560">
                <a:latin typeface="Helvetica"/>
                <a:ea typeface="Helvetica"/>
                <a:cs typeface="Helvetica"/>
                <a:sym typeface="Helvetica"/>
              </a:rPr>
              <a:t>training</a:t>
            </a:r>
            <a:r>
              <a:rPr sz="1560"/>
              <a:t> for </a:t>
            </a:r>
            <a:r>
              <a:rPr b="1" sz="1560">
                <a:latin typeface="Helvetica"/>
                <a:ea typeface="Helvetica"/>
                <a:cs typeface="Helvetica"/>
                <a:sym typeface="Helvetica"/>
              </a:rPr>
              <a:t>Value</a:t>
            </a:r>
            <a:r>
              <a:rPr sz="1560"/>
              <a:t>.</a:t>
            </a:r>
            <a:endParaRPr sz="1560"/>
          </a:p>
          <a:p>
            <a:pPr lvl="1" marL="423756" indent="-192616" algn="l" defTabSz="303783">
              <a:spcBef>
                <a:spcPts val="1600"/>
              </a:spcBef>
              <a:buSzPct val="75000"/>
              <a:buChar char="•"/>
              <a:defRPr sz="1800"/>
            </a:pPr>
            <a:r>
              <a:rPr sz="1560"/>
              <a:t>Enter </a:t>
            </a:r>
            <a:r>
              <a:rPr b="1" sz="1560">
                <a:latin typeface="Helvetica"/>
                <a:ea typeface="Helvetica"/>
                <a:cs typeface="Helvetica"/>
                <a:sym typeface="Helvetica"/>
              </a:rPr>
              <a:t>Name</a:t>
            </a:r>
            <a:r>
              <a:rPr sz="1560"/>
              <a:t> for </a:t>
            </a:r>
            <a:r>
              <a:rPr b="1" sz="1560">
                <a:latin typeface="Helvetica"/>
                <a:ea typeface="Helvetica"/>
                <a:cs typeface="Helvetica"/>
                <a:sym typeface="Helvetica"/>
              </a:rPr>
              <a:t>Key</a:t>
            </a:r>
            <a:r>
              <a:rPr sz="1560"/>
              <a:t>, and </a:t>
            </a:r>
            <a:r>
              <a:rPr b="1" sz="1560">
                <a:latin typeface="Helvetica"/>
                <a:ea typeface="Helvetica"/>
                <a:cs typeface="Helvetica"/>
                <a:sym typeface="Helvetica"/>
              </a:rPr>
              <a:t>Public-SG</a:t>
            </a:r>
            <a:r>
              <a:rPr sz="1560"/>
              <a:t> for </a:t>
            </a:r>
            <a:r>
              <a:rPr b="1" sz="1560">
                <a:latin typeface="Helvetica"/>
                <a:ea typeface="Helvetica"/>
                <a:cs typeface="Helvetica"/>
                <a:sym typeface="Helvetica"/>
              </a:rPr>
              <a:t>Value</a:t>
            </a:r>
            <a:r>
              <a:rPr sz="1560"/>
              <a:t>. </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lvl="0" defTabSz="268731">
              <a:defRPr sz="1800"/>
            </a:pPr>
            <a:r>
              <a:rPr sz="3680"/>
              <a:t>Lab 2-4: Create Security Groups for </a:t>
            </a:r>
            <a:r>
              <a:rPr b="1" sz="3680">
                <a:latin typeface="Helvetica"/>
                <a:ea typeface="Helvetica"/>
                <a:cs typeface="Helvetica"/>
                <a:sym typeface="Helvetica"/>
              </a:rPr>
              <a:t>Private</a:t>
            </a:r>
            <a:r>
              <a:rPr sz="3680"/>
              <a:t> Access</a:t>
            </a:r>
          </a:p>
        </p:txBody>
      </p:sp>
      <p:sp>
        <p:nvSpPr>
          <p:cNvPr id="212" name="Shape 212"/>
          <p:cNvSpPr/>
          <p:nvPr>
            <p:ph type="body" idx="1"/>
          </p:nvPr>
        </p:nvSpPr>
        <p:spPr>
          <a:xfrm>
            <a:off x="952500" y="1936697"/>
            <a:ext cx="11099800" cy="5048501"/>
          </a:xfrm>
          <a:prstGeom prst="rect">
            <a:avLst/>
          </a:prstGeom>
        </p:spPr>
        <p:txBody>
          <a:bodyPr/>
          <a:lstStyle/>
          <a:p>
            <a:pPr lvl="0" marL="311150" indent="-311150" defTabSz="286258">
              <a:spcBef>
                <a:spcPts val="2000"/>
              </a:spcBef>
              <a:buAutoNum type="arabicPeriod" startAt="12"/>
              <a:defRPr sz="1800"/>
            </a:pPr>
            <a:r>
              <a:rPr sz="1764"/>
              <a:t>Click </a:t>
            </a:r>
            <a:r>
              <a:rPr b="1" sz="1764">
                <a:latin typeface="Helvetica"/>
                <a:ea typeface="Helvetica"/>
                <a:cs typeface="Helvetica"/>
                <a:sym typeface="Helvetica"/>
              </a:rPr>
              <a:t>Create Security Group</a:t>
            </a:r>
            <a:r>
              <a:rPr sz="1764"/>
              <a:t> button.</a:t>
            </a:r>
            <a:endParaRPr sz="1764"/>
          </a:p>
          <a:p>
            <a:pPr lvl="0" marL="311150" indent="-311150" defTabSz="286258">
              <a:spcBef>
                <a:spcPts val="2000"/>
              </a:spcBef>
              <a:buAutoNum type="arabicPeriod" startAt="12"/>
              <a:defRPr sz="1800"/>
            </a:pPr>
            <a:r>
              <a:rPr sz="1764"/>
              <a:t>Enter </a:t>
            </a:r>
            <a:r>
              <a:rPr b="1" sz="1764">
                <a:latin typeface="Helvetica"/>
                <a:ea typeface="Helvetica"/>
                <a:cs typeface="Helvetica"/>
                <a:sym typeface="Helvetica"/>
              </a:rPr>
              <a:t>Private-SG</a:t>
            </a:r>
            <a:r>
              <a:rPr sz="1764"/>
              <a:t> for </a:t>
            </a:r>
            <a:r>
              <a:rPr b="1" sz="1764">
                <a:latin typeface="Helvetica"/>
                <a:ea typeface="Helvetica"/>
                <a:cs typeface="Helvetica"/>
                <a:sym typeface="Helvetica"/>
              </a:rPr>
              <a:t>Security group</a:t>
            </a:r>
            <a:r>
              <a:rPr sz="1764"/>
              <a:t> name and </a:t>
            </a:r>
            <a:r>
              <a:rPr b="1" sz="1764">
                <a:latin typeface="Helvetica"/>
                <a:ea typeface="Helvetica"/>
                <a:cs typeface="Helvetica"/>
                <a:sym typeface="Helvetica"/>
              </a:rPr>
              <a:t>Description</a:t>
            </a:r>
            <a:r>
              <a:rPr sz="1764"/>
              <a:t>.</a:t>
            </a:r>
            <a:endParaRPr sz="1764"/>
          </a:p>
          <a:p>
            <a:pPr lvl="0" marL="311150" indent="-311150" defTabSz="286258">
              <a:spcBef>
                <a:spcPts val="2000"/>
              </a:spcBef>
              <a:buAutoNum type="arabicPeriod" startAt="12"/>
              <a:defRPr sz="1800"/>
            </a:pPr>
            <a:r>
              <a:rPr sz="1764"/>
              <a:t>In VPC drop-down list, select </a:t>
            </a:r>
            <a:r>
              <a:rPr b="1" i="1" sz="1764">
                <a:latin typeface="Helvetica"/>
                <a:ea typeface="Helvetica"/>
                <a:cs typeface="Helvetica"/>
                <a:sym typeface="Helvetica"/>
              </a:rPr>
              <a:t>&lt;your_name&gt; VPC</a:t>
            </a:r>
            <a:r>
              <a:rPr sz="1764"/>
              <a:t>.</a:t>
            </a:r>
            <a:endParaRPr sz="1764"/>
          </a:p>
          <a:p>
            <a:pPr lvl="0" marL="311150" indent="-311150" defTabSz="286258">
              <a:spcBef>
                <a:spcPts val="2000"/>
              </a:spcBef>
              <a:buAutoNum type="arabicPeriod" startAt="12"/>
              <a:defRPr sz="1800"/>
            </a:pPr>
            <a:r>
              <a:rPr sz="1764"/>
              <a:t> Add </a:t>
            </a:r>
            <a:r>
              <a:rPr b="1" sz="1764">
                <a:latin typeface="Helvetica"/>
                <a:ea typeface="Helvetica"/>
                <a:cs typeface="Helvetica"/>
                <a:sym typeface="Helvetica"/>
              </a:rPr>
              <a:t>Inbound rules</a:t>
            </a:r>
            <a:r>
              <a:rPr sz="1764"/>
              <a:t> for </a:t>
            </a:r>
            <a:r>
              <a:rPr b="1" sz="1764">
                <a:latin typeface="Helvetica"/>
                <a:ea typeface="Helvetica"/>
                <a:cs typeface="Helvetica"/>
                <a:sym typeface="Helvetica"/>
              </a:rPr>
              <a:t>SSH</a:t>
            </a:r>
            <a:r>
              <a:rPr sz="1764"/>
              <a:t>, choose </a:t>
            </a:r>
            <a:r>
              <a:rPr b="1" sz="1764">
                <a:latin typeface="Helvetica"/>
                <a:ea typeface="Helvetica"/>
                <a:cs typeface="Helvetica"/>
                <a:sym typeface="Helvetica"/>
              </a:rPr>
              <a:t>Custom IP </a:t>
            </a:r>
            <a:r>
              <a:rPr sz="1764"/>
              <a:t>for</a:t>
            </a:r>
            <a:r>
              <a:rPr b="1" sz="1764">
                <a:latin typeface="Helvetica"/>
                <a:ea typeface="Helvetica"/>
                <a:cs typeface="Helvetica"/>
                <a:sym typeface="Helvetica"/>
              </a:rPr>
              <a:t> Source</a:t>
            </a:r>
            <a:r>
              <a:rPr sz="1764"/>
              <a:t>, type </a:t>
            </a:r>
            <a:r>
              <a:rPr sz="1764" u="sng"/>
              <a:t>NAT Security Group-ID</a:t>
            </a:r>
            <a:r>
              <a:rPr sz="1764"/>
              <a:t> that created from lab 1-4.</a:t>
            </a:r>
            <a:endParaRPr sz="1764"/>
          </a:p>
          <a:p>
            <a:pPr lvl="0" marL="311150" indent="-311150" defTabSz="286258">
              <a:spcBef>
                <a:spcPts val="2000"/>
              </a:spcBef>
              <a:buAutoNum type="arabicPeriod" startAt="12"/>
              <a:defRPr sz="1800"/>
            </a:pPr>
            <a:r>
              <a:rPr sz="1764"/>
              <a:t>Add </a:t>
            </a:r>
            <a:r>
              <a:rPr b="1" sz="1764">
                <a:latin typeface="Helvetica"/>
                <a:ea typeface="Helvetica"/>
                <a:cs typeface="Helvetica"/>
                <a:sym typeface="Helvetica"/>
              </a:rPr>
              <a:t>Inbound rules</a:t>
            </a:r>
            <a:r>
              <a:rPr sz="1764"/>
              <a:t> for </a:t>
            </a:r>
            <a:r>
              <a:rPr b="1" sz="1764">
                <a:latin typeface="Helvetica"/>
                <a:ea typeface="Helvetica"/>
                <a:cs typeface="Helvetica"/>
                <a:sym typeface="Helvetica"/>
              </a:rPr>
              <a:t>Custom TCP Rule</a:t>
            </a:r>
            <a:r>
              <a:rPr sz="1764"/>
              <a:t>, assign </a:t>
            </a:r>
            <a:r>
              <a:rPr b="1" sz="1764">
                <a:latin typeface="Helvetica"/>
                <a:ea typeface="Helvetica"/>
                <a:cs typeface="Helvetica"/>
                <a:sym typeface="Helvetica"/>
              </a:rPr>
              <a:t>Port Range</a:t>
            </a:r>
            <a:r>
              <a:rPr sz="1764"/>
              <a:t> as </a:t>
            </a:r>
            <a:r>
              <a:rPr b="1" sz="1764">
                <a:latin typeface="Helvetica"/>
                <a:ea typeface="Helvetica"/>
                <a:cs typeface="Helvetica"/>
                <a:sym typeface="Helvetica"/>
              </a:rPr>
              <a:t>27017</a:t>
            </a:r>
            <a:r>
              <a:rPr sz="1764"/>
              <a:t>, choose </a:t>
            </a:r>
            <a:r>
              <a:rPr b="1" sz="1764">
                <a:latin typeface="Helvetica"/>
                <a:ea typeface="Helvetica"/>
                <a:cs typeface="Helvetica"/>
                <a:sym typeface="Helvetica"/>
              </a:rPr>
              <a:t>Custom IP </a:t>
            </a:r>
            <a:r>
              <a:rPr sz="1764"/>
              <a:t>for</a:t>
            </a:r>
            <a:r>
              <a:rPr b="1" sz="1764">
                <a:latin typeface="Helvetica"/>
                <a:ea typeface="Helvetica"/>
                <a:cs typeface="Helvetica"/>
                <a:sym typeface="Helvetica"/>
              </a:rPr>
              <a:t> Source</a:t>
            </a:r>
            <a:r>
              <a:rPr sz="1764"/>
              <a:t>, type </a:t>
            </a:r>
            <a:r>
              <a:rPr sz="1764" u="sng"/>
              <a:t>Public Security Group-ID</a:t>
            </a:r>
            <a:r>
              <a:rPr sz="1764"/>
              <a:t> that created from previous steps.</a:t>
            </a:r>
            <a:br>
              <a:rPr sz="1764"/>
            </a:br>
            <a:br>
              <a:rPr sz="1764"/>
            </a:br>
            <a:br>
              <a:rPr sz="1764"/>
            </a:br>
            <a:br>
              <a:rPr sz="1764"/>
            </a:br>
            <a:br>
              <a:rPr sz="1764"/>
            </a:br>
            <a:endParaRPr sz="1764"/>
          </a:p>
          <a:p>
            <a:pPr lvl="0" marL="311150" indent="-311150" defTabSz="286258">
              <a:spcBef>
                <a:spcPts val="2000"/>
              </a:spcBef>
              <a:buAutoNum type="arabicPeriod" startAt="12"/>
              <a:defRPr sz="1800"/>
            </a:pPr>
            <a:r>
              <a:rPr sz="1764"/>
              <a:t>Add </a:t>
            </a:r>
            <a:r>
              <a:rPr b="1" sz="1764">
                <a:latin typeface="Helvetica"/>
                <a:ea typeface="Helvetica"/>
                <a:cs typeface="Helvetica"/>
                <a:sym typeface="Helvetica"/>
              </a:rPr>
              <a:t>Outbound rules</a:t>
            </a:r>
            <a:r>
              <a:rPr sz="1764"/>
              <a:t> for </a:t>
            </a:r>
            <a:r>
              <a:rPr b="1" sz="1764">
                <a:latin typeface="Helvetica"/>
                <a:ea typeface="Helvetica"/>
                <a:cs typeface="Helvetica"/>
                <a:sym typeface="Helvetica"/>
              </a:rPr>
              <a:t>HTTP, HTTPS</a:t>
            </a:r>
            <a:r>
              <a:rPr sz="1764"/>
              <a:t>. Choose </a:t>
            </a:r>
            <a:r>
              <a:rPr b="1" sz="1764">
                <a:latin typeface="Helvetica"/>
                <a:ea typeface="Helvetica"/>
                <a:cs typeface="Helvetica"/>
                <a:sym typeface="Helvetica"/>
              </a:rPr>
              <a:t>Source</a:t>
            </a:r>
            <a:r>
              <a:rPr sz="1764"/>
              <a:t> as </a:t>
            </a:r>
            <a:r>
              <a:rPr b="1" sz="1764">
                <a:latin typeface="Helvetica"/>
                <a:ea typeface="Helvetica"/>
                <a:cs typeface="Helvetica"/>
                <a:sym typeface="Helvetica"/>
              </a:rPr>
              <a:t>Anywhere</a:t>
            </a:r>
            <a:r>
              <a:rPr sz="1764"/>
              <a:t>. </a:t>
            </a:r>
          </a:p>
        </p:txBody>
      </p:sp>
      <p:sp>
        <p:nvSpPr>
          <p:cNvPr id="213" name="Shape 21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214" name="pasted-image-enhanced.png"/>
          <p:cNvPicPr/>
          <p:nvPr/>
        </p:nvPicPr>
        <p:blipFill>
          <a:blip r:embed="rId2">
            <a:extLst/>
          </a:blip>
          <a:stretch>
            <a:fillRect/>
          </a:stretch>
        </p:blipFill>
        <p:spPr>
          <a:xfrm>
            <a:off x="1774733" y="7073610"/>
            <a:ext cx="8508554" cy="1279482"/>
          </a:xfrm>
          <a:prstGeom prst="rect">
            <a:avLst/>
          </a:prstGeom>
          <a:ln w="12700">
            <a:miter lim="400000"/>
          </a:ln>
        </p:spPr>
      </p:pic>
      <p:pic>
        <p:nvPicPr>
          <p:cNvPr id="215" name="pasted-image-enhanced.png"/>
          <p:cNvPicPr/>
          <p:nvPr/>
        </p:nvPicPr>
        <p:blipFill>
          <a:blip r:embed="rId3">
            <a:extLst/>
          </a:blip>
          <a:stretch>
            <a:fillRect/>
          </a:stretch>
        </p:blipFill>
        <p:spPr>
          <a:xfrm>
            <a:off x="1800167" y="5163474"/>
            <a:ext cx="9095553" cy="1400070"/>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lvl="0">
              <a:defRPr sz="1800"/>
            </a:pPr>
            <a:r>
              <a:rPr sz="8000"/>
              <a:t>Topics</a:t>
            </a:r>
          </a:p>
        </p:txBody>
      </p:sp>
      <p:sp>
        <p:nvSpPr>
          <p:cNvPr id="44" name="Shape 44"/>
          <p:cNvSpPr/>
          <p:nvPr>
            <p:ph type="body" idx="1"/>
          </p:nvPr>
        </p:nvSpPr>
        <p:spPr>
          <a:prstGeom prst="rect">
            <a:avLst/>
          </a:prstGeom>
        </p:spPr>
        <p:txBody>
          <a:bodyPr/>
          <a:lstStyle/>
          <a:p>
            <a:pPr lvl="0">
              <a:defRPr sz="1800"/>
            </a:pPr>
            <a:r>
              <a:rPr sz="3600"/>
              <a:t>Understand of Amazon Virtual Private Cloud (VPC)</a:t>
            </a:r>
            <a:endParaRPr sz="3600"/>
          </a:p>
          <a:p>
            <a:pPr lvl="0">
              <a:defRPr sz="1800"/>
            </a:pPr>
            <a:r>
              <a:rPr sz="3600"/>
              <a:t>Lab: </a:t>
            </a:r>
            <a:endParaRPr sz="3600"/>
          </a:p>
          <a:p>
            <a:pPr lvl="1">
              <a:spcBef>
                <a:spcPts val="3000"/>
              </a:spcBef>
              <a:defRPr sz="1800"/>
            </a:pPr>
            <a:r>
              <a:rPr sz="3000"/>
              <a:t>Create Amazon VPC</a:t>
            </a:r>
            <a:endParaRPr sz="3000"/>
          </a:p>
          <a:p>
            <a:pPr lvl="1">
              <a:spcBef>
                <a:spcPts val="3000"/>
              </a:spcBef>
              <a:defRPr sz="1800"/>
            </a:pPr>
            <a:r>
              <a:rPr sz="3000"/>
              <a:t>Configure EC2 instances to use Private/Public VPC</a:t>
            </a:r>
            <a:endParaRPr sz="3000"/>
          </a:p>
          <a:p>
            <a:pPr lvl="0" marL="370416" indent="-370416">
              <a:spcBef>
                <a:spcPts val="3000"/>
              </a:spcBef>
              <a:defRPr sz="1800"/>
            </a:pPr>
            <a:r>
              <a:rPr sz="3000"/>
              <a:t>VPC Case Study: MongoDB Replica Set &amp; Sharding</a:t>
            </a:r>
          </a:p>
        </p:txBody>
      </p:sp>
      <p:sp>
        <p:nvSpPr>
          <p:cNvPr id="45" name="Shape 45"/>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p>
            <a:pPr lvl="0" defTabSz="268731">
              <a:defRPr sz="1800"/>
            </a:pPr>
            <a:r>
              <a:rPr sz="3680"/>
              <a:t>Lab 3-4: </a:t>
            </a:r>
            <a:r>
              <a:rPr b="1" sz="3680">
                <a:latin typeface="Helvetica"/>
                <a:ea typeface="Helvetica"/>
                <a:cs typeface="Helvetica"/>
                <a:sym typeface="Helvetica"/>
              </a:rPr>
              <a:t>Update</a:t>
            </a:r>
            <a:r>
              <a:rPr sz="3680"/>
              <a:t> Security Groups for </a:t>
            </a:r>
            <a:r>
              <a:rPr b="1" sz="3680">
                <a:latin typeface="Helvetica"/>
                <a:ea typeface="Helvetica"/>
                <a:cs typeface="Helvetica"/>
                <a:sym typeface="Helvetica"/>
              </a:rPr>
              <a:t>Public</a:t>
            </a:r>
            <a:r>
              <a:rPr sz="3680"/>
              <a:t> Access</a:t>
            </a:r>
          </a:p>
        </p:txBody>
      </p:sp>
      <p:sp>
        <p:nvSpPr>
          <p:cNvPr id="218" name="Shape 21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219" name="Shape 219"/>
          <p:cNvSpPr/>
          <p:nvPr/>
        </p:nvSpPr>
        <p:spPr>
          <a:xfrm>
            <a:off x="1041632" y="1802276"/>
            <a:ext cx="11289157" cy="370086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93700" indent="-393700" algn="l" defTabSz="362204">
              <a:spcBef>
                <a:spcPts val="1800"/>
              </a:spcBef>
              <a:buSzPct val="100000"/>
              <a:buAutoNum type="arabicPeriod" startAt="1"/>
              <a:defRPr sz="1800"/>
            </a:pPr>
            <a:r>
              <a:rPr sz="2232"/>
              <a:t>Click </a:t>
            </a:r>
            <a:r>
              <a:rPr b="1" sz="2232">
                <a:latin typeface="Helvetica"/>
                <a:ea typeface="Helvetica"/>
                <a:cs typeface="Helvetica"/>
                <a:sym typeface="Helvetica"/>
              </a:rPr>
              <a:t>Create</a:t>
            </a:r>
            <a:r>
              <a:rPr sz="2232"/>
              <a:t> button.</a:t>
            </a:r>
            <a:endParaRPr sz="2232"/>
          </a:p>
          <a:p>
            <a:pPr lvl="0" marL="393700" indent="-393700" algn="l" defTabSz="362204">
              <a:spcBef>
                <a:spcPts val="1800"/>
              </a:spcBef>
              <a:buSzPct val="100000"/>
              <a:buAutoNum type="arabicPeriod" startAt="1"/>
              <a:defRPr sz="1800"/>
            </a:pPr>
            <a:r>
              <a:rPr sz="2232"/>
              <a:t>Click the security group </a:t>
            </a:r>
            <a:r>
              <a:rPr b="1" sz="2232">
                <a:latin typeface="Helvetica"/>
                <a:ea typeface="Helvetica"/>
                <a:cs typeface="Helvetica"/>
                <a:sym typeface="Helvetica"/>
              </a:rPr>
              <a:t>Private-SG</a:t>
            </a:r>
            <a:r>
              <a:rPr sz="2232"/>
              <a:t>, open tab Tags, add 2 tags…</a:t>
            </a:r>
            <a:endParaRPr sz="2232"/>
          </a:p>
          <a:p>
            <a:pPr lvl="1" marL="505248" indent="-229658" algn="l" defTabSz="362204">
              <a:spcBef>
                <a:spcPts val="1300"/>
              </a:spcBef>
              <a:buSzPct val="75000"/>
              <a:buChar char="•"/>
              <a:defRPr sz="1800"/>
            </a:pPr>
            <a:r>
              <a:rPr sz="1736"/>
              <a:t>Enter </a:t>
            </a:r>
            <a:r>
              <a:rPr b="1" sz="1736">
                <a:latin typeface="Helvetica"/>
                <a:ea typeface="Helvetica"/>
                <a:cs typeface="Helvetica"/>
                <a:sym typeface="Helvetica"/>
              </a:rPr>
              <a:t>Group</a:t>
            </a:r>
            <a:r>
              <a:rPr sz="1736"/>
              <a:t> for </a:t>
            </a:r>
            <a:r>
              <a:rPr b="1" sz="1736">
                <a:latin typeface="Helvetica"/>
                <a:ea typeface="Helvetica"/>
                <a:cs typeface="Helvetica"/>
                <a:sym typeface="Helvetica"/>
              </a:rPr>
              <a:t>Key</a:t>
            </a:r>
            <a:r>
              <a:rPr sz="1736"/>
              <a:t>, and </a:t>
            </a:r>
            <a:r>
              <a:rPr b="1" sz="1736">
                <a:latin typeface="Helvetica"/>
                <a:ea typeface="Helvetica"/>
                <a:cs typeface="Helvetica"/>
                <a:sym typeface="Helvetica"/>
              </a:rPr>
              <a:t>training</a:t>
            </a:r>
            <a:r>
              <a:rPr sz="1736"/>
              <a:t> for </a:t>
            </a:r>
            <a:r>
              <a:rPr b="1" sz="1736">
                <a:latin typeface="Helvetica"/>
                <a:ea typeface="Helvetica"/>
                <a:cs typeface="Helvetica"/>
                <a:sym typeface="Helvetica"/>
              </a:rPr>
              <a:t>Value</a:t>
            </a:r>
            <a:r>
              <a:rPr sz="1736"/>
              <a:t>.</a:t>
            </a:r>
            <a:endParaRPr sz="1736"/>
          </a:p>
          <a:p>
            <a:pPr lvl="1" marL="505248" indent="-229658" algn="l" defTabSz="362204">
              <a:spcBef>
                <a:spcPts val="700"/>
              </a:spcBef>
              <a:buSzPct val="75000"/>
              <a:buChar char="•"/>
              <a:defRPr sz="1800"/>
            </a:pPr>
            <a:r>
              <a:rPr sz="1736"/>
              <a:t>Enter </a:t>
            </a:r>
            <a:r>
              <a:rPr b="1" sz="1736">
                <a:latin typeface="Helvetica"/>
                <a:ea typeface="Helvetica"/>
                <a:cs typeface="Helvetica"/>
                <a:sym typeface="Helvetica"/>
              </a:rPr>
              <a:t>Name</a:t>
            </a:r>
            <a:r>
              <a:rPr sz="1736"/>
              <a:t> for </a:t>
            </a:r>
            <a:r>
              <a:rPr b="1" sz="1736">
                <a:latin typeface="Helvetica"/>
                <a:ea typeface="Helvetica"/>
                <a:cs typeface="Helvetica"/>
                <a:sym typeface="Helvetica"/>
              </a:rPr>
              <a:t>Key</a:t>
            </a:r>
            <a:r>
              <a:rPr sz="1736"/>
              <a:t>, and </a:t>
            </a:r>
            <a:r>
              <a:rPr b="1" sz="1736">
                <a:latin typeface="Helvetica"/>
                <a:ea typeface="Helvetica"/>
                <a:cs typeface="Helvetica"/>
                <a:sym typeface="Helvetica"/>
              </a:rPr>
              <a:t>Private-SG</a:t>
            </a:r>
            <a:r>
              <a:rPr sz="1736"/>
              <a:t> for </a:t>
            </a:r>
            <a:r>
              <a:rPr b="1" sz="1736">
                <a:latin typeface="Helvetica"/>
                <a:ea typeface="Helvetica"/>
                <a:cs typeface="Helvetica"/>
                <a:sym typeface="Helvetica"/>
              </a:rPr>
              <a:t>Value</a:t>
            </a:r>
            <a:r>
              <a:rPr sz="1736"/>
              <a:t>. </a:t>
            </a:r>
            <a:endParaRPr sz="1736"/>
          </a:p>
          <a:p>
            <a:pPr lvl="0" marL="328083" indent="-328083" algn="l" defTabSz="362204">
              <a:spcBef>
                <a:spcPts val="1800"/>
              </a:spcBef>
              <a:buSzPct val="100000"/>
              <a:buAutoNum type="arabicPeriod" startAt="3"/>
              <a:defRPr sz="1800"/>
            </a:pPr>
            <a:r>
              <a:rPr sz="1860"/>
              <a:t>Select the </a:t>
            </a:r>
            <a:r>
              <a:rPr b="1" sz="1860">
                <a:latin typeface="Helvetica"/>
                <a:ea typeface="Helvetica"/>
                <a:cs typeface="Helvetica"/>
                <a:sym typeface="Helvetica"/>
              </a:rPr>
              <a:t>Public-SG</a:t>
            </a:r>
            <a:r>
              <a:rPr sz="1860"/>
              <a:t>, click </a:t>
            </a:r>
            <a:r>
              <a:rPr b="1" sz="1860">
                <a:latin typeface="Helvetica"/>
                <a:ea typeface="Helvetica"/>
                <a:cs typeface="Helvetica"/>
                <a:sym typeface="Helvetica"/>
              </a:rPr>
              <a:t>Outbound</a:t>
            </a:r>
            <a:r>
              <a:rPr sz="1860"/>
              <a:t> tab, click Edit button.</a:t>
            </a:r>
            <a:endParaRPr sz="1860"/>
          </a:p>
          <a:p>
            <a:pPr lvl="0" marL="328083" indent="-328083" algn="l" defTabSz="362204">
              <a:spcBef>
                <a:spcPts val="1800"/>
              </a:spcBef>
              <a:buSzPct val="100000"/>
              <a:buAutoNum type="arabicPeriod" startAt="3"/>
              <a:defRPr sz="1800"/>
            </a:pPr>
            <a:r>
              <a:rPr sz="1860"/>
              <a:t>Change </a:t>
            </a:r>
            <a:r>
              <a:rPr b="1" sz="1860">
                <a:latin typeface="Helvetica"/>
                <a:ea typeface="Helvetica"/>
                <a:cs typeface="Helvetica"/>
                <a:sym typeface="Helvetica"/>
              </a:rPr>
              <a:t>Destination</a:t>
            </a:r>
            <a:r>
              <a:rPr sz="1860"/>
              <a:t> for </a:t>
            </a:r>
            <a:r>
              <a:rPr b="1" sz="1860">
                <a:latin typeface="Helvetica"/>
                <a:ea typeface="Helvetica"/>
                <a:cs typeface="Helvetica"/>
                <a:sym typeface="Helvetica"/>
              </a:rPr>
              <a:t>Custom TCP Rule</a:t>
            </a:r>
            <a:r>
              <a:rPr sz="1860"/>
              <a:t> from </a:t>
            </a:r>
            <a:r>
              <a:rPr b="1" sz="1860">
                <a:latin typeface="Helvetica"/>
                <a:ea typeface="Helvetica"/>
                <a:cs typeface="Helvetica"/>
                <a:sym typeface="Helvetica"/>
              </a:rPr>
              <a:t>Anywhere</a:t>
            </a:r>
            <a:r>
              <a:rPr sz="1860"/>
              <a:t> to </a:t>
            </a:r>
            <a:r>
              <a:rPr b="1" sz="1860">
                <a:latin typeface="Helvetica"/>
                <a:ea typeface="Helvetica"/>
                <a:cs typeface="Helvetica"/>
                <a:sym typeface="Helvetica"/>
              </a:rPr>
              <a:t>Custom IP</a:t>
            </a:r>
            <a:r>
              <a:rPr sz="1860"/>
              <a:t>, enter Private Security Group-ID.</a:t>
            </a:r>
            <a:endParaRPr sz="1860"/>
          </a:p>
          <a:p>
            <a:pPr lvl="0" marL="328083" indent="-328083" algn="l" defTabSz="362204">
              <a:spcBef>
                <a:spcPts val="1800"/>
              </a:spcBef>
              <a:buSzPct val="100000"/>
              <a:buAutoNum type="arabicPeriod" startAt="3"/>
              <a:defRPr sz="1800"/>
            </a:pPr>
            <a:r>
              <a:rPr sz="1860"/>
              <a:t>Click </a:t>
            </a:r>
            <a:r>
              <a:rPr b="1" sz="1860">
                <a:latin typeface="Helvetica"/>
                <a:ea typeface="Helvetica"/>
                <a:cs typeface="Helvetica"/>
                <a:sym typeface="Helvetica"/>
              </a:rPr>
              <a:t>Save</a:t>
            </a:r>
            <a:r>
              <a:rPr sz="1860"/>
              <a:t> button.</a:t>
            </a:r>
          </a:p>
        </p:txBody>
      </p:sp>
      <p:pic>
        <p:nvPicPr>
          <p:cNvPr id="220" name="pasted-image.png"/>
          <p:cNvPicPr/>
          <p:nvPr/>
        </p:nvPicPr>
        <p:blipFill>
          <a:blip r:embed="rId2">
            <a:extLst/>
          </a:blip>
          <a:stretch>
            <a:fillRect/>
          </a:stretch>
        </p:blipFill>
        <p:spPr>
          <a:xfrm>
            <a:off x="2387634" y="5585681"/>
            <a:ext cx="8229532" cy="3438742"/>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prstGeom prst="rect">
            <a:avLst/>
          </a:prstGeom>
        </p:spPr>
        <p:txBody>
          <a:bodyPr/>
          <a:lstStyle>
            <a:lvl1pPr defTabSz="420624">
              <a:defRPr sz="5760"/>
            </a:lvl1pPr>
          </a:lstStyle>
          <a:p>
            <a:pPr lvl="0">
              <a:defRPr sz="1800"/>
            </a:pPr>
            <a:r>
              <a:rPr sz="5760"/>
              <a:t>Lab 4-4: Create EC2 to uses VPC</a:t>
            </a:r>
          </a:p>
        </p:txBody>
      </p:sp>
      <p:sp>
        <p:nvSpPr>
          <p:cNvPr id="223" name="Shape 223"/>
          <p:cNvSpPr/>
          <p:nvPr>
            <p:ph type="body" idx="1"/>
          </p:nvPr>
        </p:nvSpPr>
        <p:spPr>
          <a:prstGeom prst="rect">
            <a:avLst/>
          </a:prstGeom>
        </p:spPr>
        <p:txBody>
          <a:bodyPr/>
          <a:lstStyle/>
          <a:p>
            <a:pPr lvl="0"/>
          </a:p>
        </p:txBody>
      </p:sp>
      <p:sp>
        <p:nvSpPr>
          <p:cNvPr id="224" name="Shape 22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lvl="0">
              <a:defRPr sz="1800"/>
            </a:pPr>
            <a:r>
              <a:rPr sz="8000"/>
              <a:t>References</a:t>
            </a:r>
          </a:p>
        </p:txBody>
      </p:sp>
      <p:sp>
        <p:nvSpPr>
          <p:cNvPr id="227" name="Shape 227"/>
          <p:cNvSpPr/>
          <p:nvPr>
            <p:ph type="body" idx="1"/>
          </p:nvPr>
        </p:nvSpPr>
        <p:spPr>
          <a:prstGeom prst="rect">
            <a:avLst/>
          </a:prstGeom>
        </p:spPr>
        <p:txBody>
          <a:bodyPr/>
          <a:lstStyle/>
          <a:p>
            <a:pPr lvl="0">
              <a:defRPr sz="1800"/>
            </a:pPr>
            <a:r>
              <a:rPr sz="3600"/>
              <a:t>Amazon VPC</a:t>
            </a:r>
            <a:br>
              <a:rPr sz="3600"/>
            </a:br>
            <a:r>
              <a:rPr sz="3600" u="sng">
                <a:hlinkClick r:id="rId2" invalidUrl="" action="" tgtFrame="" tooltip="" history="1" highlightClick="0" endSnd="0"/>
              </a:rPr>
              <a:t>http://aws.amazon.com/vpc/</a:t>
            </a:r>
            <a:r>
              <a:rPr sz="3600"/>
              <a:t> </a:t>
            </a:r>
            <a:endParaRPr sz="3600"/>
          </a:p>
          <a:p>
            <a:pPr lvl="0">
              <a:defRPr sz="1800"/>
            </a:pPr>
            <a:r>
              <a:rPr sz="3600"/>
              <a:t>MongoDB</a:t>
            </a:r>
            <a:endParaRPr sz="3600"/>
          </a:p>
          <a:p>
            <a:pPr lvl="0">
              <a:defRPr sz="1800"/>
            </a:pPr>
            <a:r>
              <a:rPr sz="3600"/>
              <a:t>MongoDB Replication Set</a:t>
            </a:r>
            <a:br>
              <a:rPr sz="3600"/>
            </a:br>
            <a:r>
              <a:rPr sz="3600" u="sng">
                <a:hlinkClick r:id="rId3" invalidUrl="" action="" tgtFrame="" tooltip="" history="1" highlightClick="0" endSnd="0"/>
              </a:rPr>
              <a:t>http://docs.mongodb.org/manual/replication/</a:t>
            </a:r>
            <a:r>
              <a:rPr sz="3600"/>
              <a:t> </a:t>
            </a:r>
            <a:endParaRPr sz="3600"/>
          </a:p>
          <a:p>
            <a:pPr lvl="0">
              <a:defRPr sz="1800"/>
            </a:pPr>
            <a:r>
              <a:rPr sz="3600"/>
              <a:t>MongoDB Sharding</a:t>
            </a:r>
            <a:br>
              <a:rPr sz="3600"/>
            </a:br>
            <a:r>
              <a:rPr sz="3600" u="sng">
                <a:hlinkClick r:id="rId4" invalidUrl="" action="" tgtFrame="" tooltip="" history="1" highlightClick="0" endSnd="0"/>
              </a:rPr>
              <a:t>http://docs.mongodb.org/manual/sharding/</a:t>
            </a:r>
            <a:r>
              <a:rPr sz="3600"/>
              <a:t> </a:t>
            </a:r>
          </a:p>
        </p:txBody>
      </p:sp>
      <p:sp>
        <p:nvSpPr>
          <p:cNvPr id="228" name="Shape 22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pPr>
            <a:r>
              <a:rPr sz="8000"/>
              <a:t>Objectives</a:t>
            </a:r>
          </a:p>
        </p:txBody>
      </p:sp>
      <p:sp>
        <p:nvSpPr>
          <p:cNvPr id="48" name="Shape 48"/>
          <p:cNvSpPr/>
          <p:nvPr>
            <p:ph type="body" idx="1"/>
          </p:nvPr>
        </p:nvSpPr>
        <p:spPr>
          <a:xfrm>
            <a:off x="952500" y="2609850"/>
            <a:ext cx="11099800" cy="6286500"/>
          </a:xfrm>
          <a:prstGeom prst="rect">
            <a:avLst/>
          </a:prstGeom>
        </p:spPr>
        <p:txBody>
          <a:bodyPr/>
          <a:lstStyle/>
          <a:p>
            <a:pPr lvl="0" marL="0" indent="0">
              <a:buSzTx/>
              <a:buNone/>
              <a:defRPr sz="1800"/>
            </a:pPr>
            <a:r>
              <a:rPr sz="4200"/>
              <a:t>You will be able to</a:t>
            </a:r>
            <a:endParaRPr sz="4200"/>
          </a:p>
          <a:p>
            <a:pPr lvl="0" marL="444500" indent="-444500">
              <a:spcBef>
                <a:spcPts val="3500"/>
              </a:spcBef>
              <a:defRPr sz="1800"/>
            </a:pPr>
            <a:r>
              <a:rPr sz="2800"/>
              <a:t>Create VPC with Public subnet and Private subnet.</a:t>
            </a:r>
            <a:endParaRPr sz="2800"/>
          </a:p>
          <a:p>
            <a:pPr lvl="0" marL="444500" indent="-444500">
              <a:spcBef>
                <a:spcPts val="3500"/>
              </a:spcBef>
              <a:defRPr sz="1800"/>
            </a:pPr>
            <a:r>
              <a:rPr sz="2800"/>
              <a:t>Create Security Groups for VPC.</a:t>
            </a:r>
            <a:endParaRPr sz="2800"/>
          </a:p>
          <a:p>
            <a:pPr lvl="0" marL="444500" indent="-444500">
              <a:spcBef>
                <a:spcPts val="3500"/>
              </a:spcBef>
              <a:defRPr sz="1800"/>
            </a:pPr>
            <a:r>
              <a:rPr sz="2800"/>
              <a:t>Assign Amazon EC2 instances into VPC.</a:t>
            </a:r>
          </a:p>
        </p:txBody>
      </p:sp>
      <p:sp>
        <p:nvSpPr>
          <p:cNvPr id="49" name="Shape 49"/>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xfrm>
            <a:off x="952500" y="444500"/>
            <a:ext cx="11099800" cy="1582974"/>
          </a:xfrm>
          <a:prstGeom prst="rect">
            <a:avLst/>
          </a:prstGeom>
        </p:spPr>
        <p:txBody>
          <a:bodyPr/>
          <a:lstStyle/>
          <a:p>
            <a:pPr lvl="0">
              <a:defRPr sz="1800"/>
            </a:pPr>
            <a:r>
              <a:rPr sz="8000"/>
              <a:t>What is Amazon VPC?</a:t>
            </a:r>
          </a:p>
        </p:txBody>
      </p:sp>
      <p:sp>
        <p:nvSpPr>
          <p:cNvPr id="52" name="Shape 52"/>
          <p:cNvSpPr/>
          <p:nvPr>
            <p:ph type="body" idx="1"/>
          </p:nvPr>
        </p:nvSpPr>
        <p:spPr>
          <a:xfrm>
            <a:off x="952500" y="2360253"/>
            <a:ext cx="11099800" cy="6536097"/>
          </a:xfrm>
          <a:prstGeom prst="rect">
            <a:avLst/>
          </a:prstGeom>
        </p:spPr>
        <p:txBody>
          <a:bodyPr/>
          <a:lstStyle/>
          <a:p>
            <a:pPr lvl="0" marL="262254" indent="-262254" defTabSz="344677">
              <a:spcBef>
                <a:spcPts val="2400"/>
              </a:spcBef>
              <a:defRPr sz="1800"/>
            </a:pPr>
            <a:r>
              <a:rPr sz="2124"/>
              <a:t>Amazon Virtual Private Cloud (Amazon VPC) lets you provision a </a:t>
            </a:r>
            <a:r>
              <a:rPr sz="2124">
                <a:latin typeface="Helvetica"/>
                <a:ea typeface="Helvetica"/>
                <a:cs typeface="Helvetica"/>
                <a:sym typeface="Helvetica"/>
              </a:rPr>
              <a:t>logically</a:t>
            </a:r>
            <a:r>
              <a:rPr sz="2124"/>
              <a:t> </a:t>
            </a:r>
            <a:r>
              <a:rPr sz="2124">
                <a:latin typeface="Helvetica"/>
                <a:ea typeface="Helvetica"/>
                <a:cs typeface="Helvetica"/>
                <a:sym typeface="Helvetica"/>
              </a:rPr>
              <a:t>isolated section </a:t>
            </a:r>
            <a:r>
              <a:rPr sz="2124"/>
              <a:t>of the Amazon Web Services (AWS) Cloud where you can launch AWS resources in a virtual network that you define. </a:t>
            </a:r>
            <a:endParaRPr sz="2124"/>
          </a:p>
          <a:p>
            <a:pPr lvl="0" marL="262254" indent="-262254" defTabSz="344677">
              <a:spcBef>
                <a:spcPts val="2400"/>
              </a:spcBef>
              <a:defRPr sz="1800"/>
            </a:pPr>
            <a:r>
              <a:rPr sz="2124"/>
              <a:t>You have complete control over your virtual networking environment, including selection of your own </a:t>
            </a:r>
            <a:r>
              <a:rPr sz="2124">
                <a:latin typeface="Helvetica"/>
                <a:ea typeface="Helvetica"/>
                <a:cs typeface="Helvetica"/>
                <a:sym typeface="Helvetica"/>
              </a:rPr>
              <a:t>IP address range</a:t>
            </a:r>
            <a:r>
              <a:rPr sz="2124"/>
              <a:t>, creation of </a:t>
            </a:r>
            <a:r>
              <a:rPr sz="2124">
                <a:latin typeface="Helvetica"/>
                <a:ea typeface="Helvetica"/>
                <a:cs typeface="Helvetica"/>
                <a:sym typeface="Helvetica"/>
              </a:rPr>
              <a:t>subnets</a:t>
            </a:r>
            <a:r>
              <a:rPr sz="2124"/>
              <a:t>, and configuration of </a:t>
            </a:r>
            <a:r>
              <a:rPr sz="2124">
                <a:latin typeface="Helvetica"/>
                <a:ea typeface="Helvetica"/>
                <a:cs typeface="Helvetica"/>
                <a:sym typeface="Helvetica"/>
              </a:rPr>
              <a:t>route tables</a:t>
            </a:r>
            <a:r>
              <a:rPr sz="2124"/>
              <a:t> and </a:t>
            </a:r>
            <a:r>
              <a:rPr sz="2124">
                <a:latin typeface="Helvetica"/>
                <a:ea typeface="Helvetica"/>
                <a:cs typeface="Helvetica"/>
                <a:sym typeface="Helvetica"/>
              </a:rPr>
              <a:t>network gateways</a:t>
            </a:r>
            <a:r>
              <a:rPr sz="2124"/>
              <a:t>.</a:t>
            </a:r>
            <a:endParaRPr sz="2124"/>
          </a:p>
          <a:p>
            <a:pPr lvl="0" marL="262254" indent="-262254" defTabSz="344677">
              <a:spcBef>
                <a:spcPts val="2400"/>
              </a:spcBef>
              <a:defRPr sz="1800"/>
            </a:pPr>
            <a:r>
              <a:rPr sz="2124"/>
              <a:t>You can easily customize the network configuration for your Amazon Virtual Private Cloud. For example :-</a:t>
            </a:r>
            <a:endParaRPr sz="2124"/>
          </a:p>
          <a:p>
            <a:pPr lvl="1" marL="524509" indent="-262254" defTabSz="344677">
              <a:spcBef>
                <a:spcPts val="1200"/>
              </a:spcBef>
              <a:defRPr sz="1800"/>
            </a:pPr>
            <a:r>
              <a:rPr sz="1769"/>
              <a:t>You can create a public-facing subnet for your web servers that has access to the Internet.</a:t>
            </a:r>
            <a:endParaRPr sz="1769"/>
          </a:p>
          <a:p>
            <a:pPr lvl="1" marL="524509" indent="-262254" defTabSz="344677">
              <a:spcBef>
                <a:spcPts val="1200"/>
              </a:spcBef>
              <a:defRPr sz="1800"/>
            </a:pPr>
            <a:r>
              <a:rPr sz="1769"/>
              <a:t>Place your backend systems such as databases or application servers in a private-facing subnet with no Internet access. </a:t>
            </a:r>
            <a:endParaRPr sz="1769"/>
          </a:p>
          <a:p>
            <a:pPr lvl="1" marL="524509" indent="-262254" defTabSz="344677">
              <a:spcBef>
                <a:spcPts val="1200"/>
              </a:spcBef>
              <a:defRPr sz="1800"/>
            </a:pPr>
            <a:r>
              <a:rPr sz="1769"/>
              <a:t>You can leverage multiple layers of security, including security groups and network access control lists, to help control access to Amazon EC2 instances in each subnet.</a:t>
            </a:r>
            <a:endParaRPr sz="1769"/>
          </a:p>
          <a:p>
            <a:pPr lvl="0" marL="262254" indent="-262254" defTabSz="344677">
              <a:spcBef>
                <a:spcPts val="2400"/>
              </a:spcBef>
              <a:defRPr sz="1800"/>
            </a:pPr>
            <a:r>
              <a:rPr sz="2124"/>
              <a:t>Additionally, you can create a Hardware Virtual Private Network (VPN) connection between your corporate datacenter and your VPC and leverage the AWS cloud as an extension of your corporate datacenter.</a:t>
            </a:r>
          </a:p>
        </p:txBody>
      </p:sp>
      <p:sp>
        <p:nvSpPr>
          <p:cNvPr id="53" name="Shape 53"/>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xfrm>
            <a:off x="952500" y="444500"/>
            <a:ext cx="11099800" cy="2001278"/>
          </a:xfrm>
          <a:prstGeom prst="rect">
            <a:avLst/>
          </a:prstGeom>
        </p:spPr>
        <p:txBody>
          <a:bodyPr/>
          <a:lstStyle>
            <a:lvl1pPr defTabSz="479044">
              <a:defRPr sz="6560"/>
            </a:lvl1pPr>
          </a:lstStyle>
          <a:p>
            <a:pPr lvl="0">
              <a:defRPr sz="1800"/>
            </a:pPr>
            <a:r>
              <a:rPr sz="6560"/>
              <a:t>Multiple Connectivity Options</a:t>
            </a:r>
          </a:p>
        </p:txBody>
      </p:sp>
      <p:sp>
        <p:nvSpPr>
          <p:cNvPr id="56" name="Shape 56"/>
          <p:cNvSpPr/>
          <p:nvPr>
            <p:ph type="body" idx="1"/>
          </p:nvPr>
        </p:nvSpPr>
        <p:spPr>
          <a:prstGeom prst="rect">
            <a:avLst/>
          </a:prstGeom>
        </p:spPr>
        <p:txBody>
          <a:bodyPr/>
          <a:lstStyle/>
          <a:p>
            <a:pPr lvl="0">
              <a:defRPr sz="1800"/>
            </a:pPr>
            <a:r>
              <a:rPr sz="3600"/>
              <a:t>Connect directly to the Internet (public subnets).</a:t>
            </a:r>
            <a:endParaRPr sz="3600"/>
          </a:p>
          <a:p>
            <a:pPr lvl="0">
              <a:defRPr sz="1800"/>
            </a:pPr>
            <a:r>
              <a:rPr sz="3600"/>
              <a:t>Connect to the Internet using Network Address Translation (private subnets).</a:t>
            </a:r>
            <a:endParaRPr sz="3600"/>
          </a:p>
          <a:p>
            <a:pPr lvl="0">
              <a:defRPr sz="1800"/>
            </a:pPr>
            <a:r>
              <a:rPr sz="3600"/>
              <a:t>Connect securely to your corporate datacenter.</a:t>
            </a:r>
            <a:endParaRPr sz="3600"/>
          </a:p>
          <a:p>
            <a:pPr lvl="0">
              <a:defRPr sz="1800"/>
            </a:pPr>
            <a:r>
              <a:rPr sz="3600"/>
              <a:t>Connect privately to other VPCs.</a:t>
            </a:r>
            <a:endParaRPr sz="3600"/>
          </a:p>
          <a:p>
            <a:pPr lvl="0">
              <a:defRPr sz="1800"/>
            </a:pPr>
            <a:r>
              <a:rPr sz="3600"/>
              <a:t>Combine connectivity methods to match the needs of your application.</a:t>
            </a:r>
          </a:p>
        </p:txBody>
      </p:sp>
      <p:sp>
        <p:nvSpPr>
          <p:cNvPr id="57" name="Shape 57"/>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title"/>
          </p:nvPr>
        </p:nvSpPr>
        <p:spPr>
          <a:xfrm>
            <a:off x="952500" y="342634"/>
            <a:ext cx="11099800" cy="989988"/>
          </a:xfrm>
          <a:prstGeom prst="rect">
            <a:avLst/>
          </a:prstGeom>
        </p:spPr>
        <p:txBody>
          <a:bodyPr/>
          <a:lstStyle>
            <a:lvl1pPr defTabSz="426466">
              <a:defRPr sz="5840"/>
            </a:lvl1pPr>
          </a:lstStyle>
          <a:p>
            <a:pPr lvl="0">
              <a:defRPr sz="1800"/>
            </a:pPr>
            <a:r>
              <a:rPr sz="5840"/>
              <a:t>Amazon VPC Configurations</a:t>
            </a:r>
          </a:p>
        </p:txBody>
      </p:sp>
      <p:sp>
        <p:nvSpPr>
          <p:cNvPr id="60" name="Shape 60"/>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61" name="pasted-image-enhanced.png"/>
          <p:cNvPicPr/>
          <p:nvPr/>
        </p:nvPicPr>
        <p:blipFill>
          <a:blip r:embed="rId2">
            <a:extLst/>
          </a:blip>
          <a:stretch>
            <a:fillRect/>
          </a:stretch>
        </p:blipFill>
        <p:spPr>
          <a:xfrm>
            <a:off x="2536935" y="1529703"/>
            <a:ext cx="1924808" cy="2955953"/>
          </a:xfrm>
          <a:prstGeom prst="rect">
            <a:avLst/>
          </a:prstGeom>
          <a:ln w="12700">
            <a:miter lim="400000"/>
          </a:ln>
        </p:spPr>
      </p:pic>
      <p:pic>
        <p:nvPicPr>
          <p:cNvPr id="62" name="pasted-image.png"/>
          <p:cNvPicPr/>
          <p:nvPr/>
        </p:nvPicPr>
        <p:blipFill>
          <a:blip r:embed="rId3">
            <a:extLst/>
          </a:blip>
          <a:stretch>
            <a:fillRect/>
          </a:stretch>
        </p:blipFill>
        <p:spPr>
          <a:xfrm>
            <a:off x="7890207" y="1664824"/>
            <a:ext cx="3168649" cy="2889719"/>
          </a:xfrm>
          <a:prstGeom prst="rect">
            <a:avLst/>
          </a:prstGeom>
          <a:ln w="12700">
            <a:miter lim="400000"/>
          </a:ln>
        </p:spPr>
      </p:pic>
      <p:pic>
        <p:nvPicPr>
          <p:cNvPr id="63" name="pasted-image.png"/>
          <p:cNvPicPr/>
          <p:nvPr/>
        </p:nvPicPr>
        <p:blipFill>
          <a:blip r:embed="rId4">
            <a:extLst/>
          </a:blip>
          <a:stretch>
            <a:fillRect/>
          </a:stretch>
        </p:blipFill>
        <p:spPr>
          <a:xfrm>
            <a:off x="2047078" y="4919104"/>
            <a:ext cx="3083758" cy="3550664"/>
          </a:xfrm>
          <a:prstGeom prst="rect">
            <a:avLst/>
          </a:prstGeom>
          <a:ln w="12700">
            <a:miter lim="400000"/>
          </a:ln>
        </p:spPr>
      </p:pic>
      <p:pic>
        <p:nvPicPr>
          <p:cNvPr id="64" name="pasted-image.png"/>
          <p:cNvPicPr/>
          <p:nvPr/>
        </p:nvPicPr>
        <p:blipFill>
          <a:blip r:embed="rId5">
            <a:extLst/>
          </a:blip>
          <a:stretch>
            <a:fillRect/>
          </a:stretch>
        </p:blipFill>
        <p:spPr>
          <a:xfrm>
            <a:off x="8457338" y="5294244"/>
            <a:ext cx="1805190" cy="3090559"/>
          </a:xfrm>
          <a:prstGeom prst="rect">
            <a:avLst/>
          </a:prstGeom>
          <a:ln w="12700">
            <a:miter lim="400000"/>
          </a:ln>
        </p:spPr>
      </p:pic>
      <p:sp>
        <p:nvSpPr>
          <p:cNvPr id="65" name="Shape 65"/>
          <p:cNvSpPr/>
          <p:nvPr/>
        </p:nvSpPr>
        <p:spPr>
          <a:xfrm>
            <a:off x="2171018" y="4580871"/>
            <a:ext cx="3051077"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latin typeface="Helvetica"/>
                <a:ea typeface="Helvetica"/>
                <a:cs typeface="Helvetica"/>
                <a:sym typeface="Helvetica"/>
              </a:defRPr>
            </a:lvl1pPr>
          </a:lstStyle>
          <a:p>
            <a:pPr lvl="0">
              <a:defRPr sz="1800"/>
            </a:pPr>
            <a:r>
              <a:rPr sz="1600"/>
              <a:t>VPC with a Single Public Subnet</a:t>
            </a:r>
          </a:p>
        </p:txBody>
      </p:sp>
      <p:sp>
        <p:nvSpPr>
          <p:cNvPr id="66" name="Shape 66"/>
          <p:cNvSpPr/>
          <p:nvPr/>
        </p:nvSpPr>
        <p:spPr>
          <a:xfrm>
            <a:off x="7524436" y="4580871"/>
            <a:ext cx="3670995"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600">
                <a:latin typeface="Helvetica"/>
                <a:ea typeface="Helvetica"/>
                <a:cs typeface="Helvetica"/>
                <a:sym typeface="Helvetica"/>
              </a:defRPr>
            </a:lvl1pPr>
          </a:lstStyle>
          <a:p>
            <a:pPr lvl="0">
              <a:defRPr b="0" sz="1800"/>
            </a:pPr>
            <a:r>
              <a:rPr b="1" sz="1600"/>
              <a:t>VPC with Public and Private Subnets</a:t>
            </a:r>
          </a:p>
        </p:txBody>
      </p:sp>
      <p:sp>
        <p:nvSpPr>
          <p:cNvPr id="67" name="Shape 67"/>
          <p:cNvSpPr/>
          <p:nvPr/>
        </p:nvSpPr>
        <p:spPr>
          <a:xfrm>
            <a:off x="1809369" y="8613626"/>
            <a:ext cx="3559176"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1600">
                <a:latin typeface="Helvetica"/>
                <a:ea typeface="Helvetica"/>
                <a:cs typeface="Helvetica"/>
                <a:sym typeface="Helvetica"/>
              </a:rPr>
              <a:t>VPC with Public and Private Subnets </a:t>
            </a:r>
            <a:endParaRPr sz="1600">
              <a:latin typeface="Helvetica"/>
              <a:ea typeface="Helvetica"/>
              <a:cs typeface="Helvetica"/>
              <a:sym typeface="Helvetica"/>
            </a:endParaRPr>
          </a:p>
          <a:p>
            <a:pPr lvl="0">
              <a:defRPr sz="1800"/>
            </a:pPr>
            <a:r>
              <a:rPr sz="1600">
                <a:latin typeface="Helvetica"/>
                <a:ea typeface="Helvetica"/>
                <a:cs typeface="Helvetica"/>
                <a:sym typeface="Helvetica"/>
              </a:rPr>
              <a:t>and Hardware VPN Access</a:t>
            </a:r>
          </a:p>
        </p:txBody>
      </p:sp>
      <p:sp>
        <p:nvSpPr>
          <p:cNvPr id="68" name="Shape 68"/>
          <p:cNvSpPr/>
          <p:nvPr/>
        </p:nvSpPr>
        <p:spPr>
          <a:xfrm>
            <a:off x="7954798" y="8613626"/>
            <a:ext cx="30394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1600">
                <a:latin typeface="Helvetica"/>
                <a:ea typeface="Helvetica"/>
                <a:cs typeface="Helvetica"/>
                <a:sym typeface="Helvetica"/>
              </a:rPr>
              <a:t>VPC with a Private Subnet Only </a:t>
            </a:r>
            <a:br>
              <a:rPr sz="1600">
                <a:latin typeface="Helvetica"/>
                <a:ea typeface="Helvetica"/>
                <a:cs typeface="Helvetica"/>
                <a:sym typeface="Helvetica"/>
              </a:rPr>
            </a:br>
            <a:r>
              <a:rPr sz="1600">
                <a:latin typeface="Helvetica"/>
                <a:ea typeface="Helvetica"/>
                <a:cs typeface="Helvetica"/>
                <a:sym typeface="Helvetica"/>
              </a:rPr>
              <a:t>and Hardware VPN Access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xfrm>
            <a:off x="952500" y="444500"/>
            <a:ext cx="11099800" cy="1797050"/>
          </a:xfrm>
          <a:prstGeom prst="rect">
            <a:avLst/>
          </a:prstGeom>
        </p:spPr>
        <p:txBody>
          <a:bodyPr/>
          <a:lstStyle/>
          <a:p>
            <a:pPr lvl="0">
              <a:defRPr sz="1800"/>
            </a:pPr>
            <a:r>
              <a:rPr sz="8000"/>
              <a:t>VPC Use Cases</a:t>
            </a:r>
          </a:p>
        </p:txBody>
      </p:sp>
      <p:sp>
        <p:nvSpPr>
          <p:cNvPr id="71" name="Shape 71"/>
          <p:cNvSpPr/>
          <p:nvPr>
            <p:ph type="body" idx="1"/>
          </p:nvPr>
        </p:nvSpPr>
        <p:spPr>
          <a:prstGeom prst="rect">
            <a:avLst/>
          </a:prstGeom>
        </p:spPr>
        <p:txBody>
          <a:bodyPr/>
          <a:lstStyle/>
          <a:p>
            <a:pPr lvl="0">
              <a:defRPr sz="1800"/>
            </a:pPr>
            <a:r>
              <a:rPr sz="3600"/>
              <a:t>Host a simple, public-facing website.</a:t>
            </a:r>
            <a:endParaRPr sz="3600"/>
          </a:p>
          <a:p>
            <a:pPr lvl="0">
              <a:defRPr sz="1800"/>
            </a:pPr>
            <a:r>
              <a:rPr sz="3600"/>
              <a:t>Host multi-tier web applications.</a:t>
            </a:r>
            <a:endParaRPr sz="3600"/>
          </a:p>
          <a:p>
            <a:pPr lvl="0">
              <a:defRPr sz="1800"/>
            </a:pPr>
            <a:r>
              <a:rPr sz="3600"/>
              <a:t>Host scalable web applications in the AWS cloud that are connected to your datacenter.</a:t>
            </a:r>
            <a:endParaRPr sz="3600"/>
          </a:p>
          <a:p>
            <a:pPr lvl="0">
              <a:defRPr sz="1800"/>
            </a:pPr>
            <a:r>
              <a:rPr sz="3600"/>
              <a:t>Extend your corporate network into the cloud.</a:t>
            </a:r>
            <a:endParaRPr sz="3600"/>
          </a:p>
          <a:p>
            <a:pPr lvl="0">
              <a:defRPr sz="1800"/>
            </a:pPr>
            <a:r>
              <a:rPr sz="3600"/>
              <a:t>Disaster Recovery.</a:t>
            </a:r>
          </a:p>
        </p:txBody>
      </p:sp>
      <p:sp>
        <p:nvSpPr>
          <p:cNvPr id="72" name="Shape 72"/>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xfrm>
            <a:off x="952500" y="444500"/>
            <a:ext cx="11099800" cy="1538505"/>
          </a:xfrm>
          <a:prstGeom prst="rect">
            <a:avLst/>
          </a:prstGeom>
        </p:spPr>
        <p:txBody>
          <a:bodyPr/>
          <a:lstStyle/>
          <a:p>
            <a:pPr lvl="0" algn="l" defTabSz="338835">
              <a:defRPr sz="1800"/>
            </a:pPr>
            <a:r>
              <a:rPr sz="4640"/>
              <a:t>Use Case: </a:t>
            </a:r>
            <a:br>
              <a:rPr sz="4640"/>
            </a:br>
            <a:r>
              <a:rPr sz="4640"/>
              <a:t>        MongoDB Replica Set and Sharding</a:t>
            </a:r>
          </a:p>
        </p:txBody>
      </p:sp>
      <p:sp>
        <p:nvSpPr>
          <p:cNvPr id="75" name="Shape 75"/>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76" name="Shape 76"/>
          <p:cNvSpPr/>
          <p:nvPr>
            <p:ph type="body" idx="1"/>
          </p:nvPr>
        </p:nvSpPr>
        <p:spPr>
          <a:xfrm>
            <a:off x="952500" y="2385800"/>
            <a:ext cx="11099800" cy="6463356"/>
          </a:xfrm>
          <a:prstGeom prst="rect">
            <a:avLst/>
          </a:prstGeom>
        </p:spPr>
        <p:txBody>
          <a:bodyPr/>
          <a:lstStyle/>
          <a:p>
            <a:pPr lvl="0" marL="288925" indent="-288925" defTabSz="379729">
              <a:spcBef>
                <a:spcPts val="2700"/>
              </a:spcBef>
              <a:buSzPct val="75000"/>
              <a:buChar char="•"/>
              <a:defRPr sz="1800"/>
            </a:pPr>
            <a:r>
              <a:rPr sz="2340">
                <a:latin typeface="Helvetica"/>
                <a:ea typeface="Helvetica"/>
                <a:cs typeface="Helvetica"/>
                <a:sym typeface="Helvetica"/>
              </a:rPr>
              <a:t>MongoDB</a:t>
            </a:r>
            <a:r>
              <a:rPr sz="2340"/>
              <a:t> is an open-source NoSQL database, store data in JSON-style document.</a:t>
            </a:r>
            <a:endParaRPr sz="2340"/>
          </a:p>
          <a:p>
            <a:pPr lvl="0" marL="288925" indent="-288925" defTabSz="379729">
              <a:spcBef>
                <a:spcPts val="2700"/>
              </a:spcBef>
              <a:buSzPct val="75000"/>
              <a:buChar char="•"/>
              <a:defRPr sz="1800"/>
            </a:pPr>
            <a:r>
              <a:rPr sz="2340"/>
              <a:t>MongoDB supports </a:t>
            </a:r>
            <a:r>
              <a:rPr sz="2340">
                <a:latin typeface="Helvetica"/>
                <a:ea typeface="Helvetica"/>
                <a:cs typeface="Helvetica"/>
                <a:sym typeface="Helvetica"/>
              </a:rPr>
              <a:t>high-availability</a:t>
            </a:r>
            <a:r>
              <a:rPr sz="2340"/>
              <a:t> features such as Replication Set and Sharding.</a:t>
            </a:r>
            <a:endParaRPr sz="2340"/>
          </a:p>
          <a:p>
            <a:pPr lvl="0" marL="288925" indent="-288925" defTabSz="379729">
              <a:spcBef>
                <a:spcPts val="2700"/>
              </a:spcBef>
              <a:buSzPct val="75000"/>
              <a:buChar char="•"/>
              <a:defRPr sz="1800"/>
            </a:pPr>
            <a:r>
              <a:rPr sz="2340"/>
              <a:t>With Amazon Web Services Architecture, you can designs your MongoDB clusters to serves a very large size from GB to TB of data a day.</a:t>
            </a:r>
            <a:endParaRPr sz="2340"/>
          </a:p>
          <a:p>
            <a:pPr lvl="0" marL="288925" indent="-288925" defTabSz="379729">
              <a:spcBef>
                <a:spcPts val="2700"/>
              </a:spcBef>
              <a:buSzPct val="75000"/>
              <a:buChar char="•"/>
              <a:defRPr sz="1800"/>
            </a:pPr>
            <a:r>
              <a:rPr sz="2340">
                <a:latin typeface="Helvetica"/>
                <a:ea typeface="Helvetica"/>
                <a:cs typeface="Helvetica"/>
                <a:sym typeface="Helvetica"/>
              </a:rPr>
              <a:t>Replication Set</a:t>
            </a:r>
            <a:r>
              <a:rPr sz="2340"/>
              <a:t> is a group of MongoDB processes that maintain the </a:t>
            </a:r>
            <a:r>
              <a:rPr sz="2340">
                <a:solidFill>
                  <a:srgbClr val="C82506"/>
                </a:solidFill>
              </a:rPr>
              <a:t>same data set</a:t>
            </a:r>
            <a:r>
              <a:rPr sz="2340"/>
              <a:t>. Replica sets </a:t>
            </a:r>
            <a:r>
              <a:rPr sz="2340">
                <a:solidFill>
                  <a:srgbClr val="C82506"/>
                </a:solidFill>
              </a:rPr>
              <a:t>provide redundancy</a:t>
            </a:r>
            <a:r>
              <a:rPr sz="2340"/>
              <a:t> and </a:t>
            </a:r>
            <a:r>
              <a:rPr sz="2340">
                <a:solidFill>
                  <a:srgbClr val="C82506"/>
                </a:solidFill>
              </a:rPr>
              <a:t>high availability</a:t>
            </a:r>
            <a:r>
              <a:rPr sz="2340"/>
              <a:t>, and are the basis for all production deployments.</a:t>
            </a:r>
            <a:endParaRPr sz="2340"/>
          </a:p>
          <a:p>
            <a:pPr lvl="0" marL="288925" indent="-288925" defTabSz="379729">
              <a:spcBef>
                <a:spcPts val="2700"/>
              </a:spcBef>
              <a:buSzPct val="75000"/>
              <a:buChar char="•"/>
              <a:defRPr sz="1800"/>
            </a:pPr>
            <a:r>
              <a:rPr sz="2340">
                <a:latin typeface="Helvetica"/>
                <a:ea typeface="Helvetica"/>
                <a:cs typeface="Helvetica"/>
                <a:sym typeface="Helvetica"/>
              </a:rPr>
              <a:t>Sharding</a:t>
            </a:r>
            <a:r>
              <a:rPr sz="2340"/>
              <a:t> is the process of storing data records </a:t>
            </a:r>
            <a:r>
              <a:rPr sz="2340">
                <a:solidFill>
                  <a:srgbClr val="C82506"/>
                </a:solidFill>
              </a:rPr>
              <a:t>across multiple machines</a:t>
            </a:r>
            <a:r>
              <a:rPr sz="2340"/>
              <a:t> and is MongoDB’s approach to meeting the </a:t>
            </a:r>
            <a:r>
              <a:rPr sz="2340">
                <a:solidFill>
                  <a:srgbClr val="C82506"/>
                </a:solidFill>
              </a:rPr>
              <a:t>demands of data growth</a:t>
            </a:r>
            <a:r>
              <a:rPr sz="2340"/>
              <a:t>. Sharding solves the problem with </a:t>
            </a:r>
            <a:r>
              <a:rPr sz="2340">
                <a:solidFill>
                  <a:srgbClr val="C82506"/>
                </a:solidFill>
              </a:rPr>
              <a:t>horizontal scaling</a:t>
            </a:r>
            <a:r>
              <a:rPr sz="2340"/>
              <a:t>. With sharding, you add more machines to support data growth and the demands of read and write operations.</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nvSpPr>
        <p:spPr>
          <a:xfrm>
            <a:off x="8722640" y="7042716"/>
            <a:ext cx="910489" cy="8335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164F86"/>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79" name="Shape 79"/>
          <p:cNvSpPr/>
          <p:nvPr/>
        </p:nvSpPr>
        <p:spPr>
          <a:xfrm>
            <a:off x="3292094" y="6996026"/>
            <a:ext cx="910489" cy="8335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164F86"/>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80" name="Shape 80"/>
          <p:cNvSpPr/>
          <p:nvPr>
            <p:ph type="title"/>
          </p:nvPr>
        </p:nvSpPr>
        <p:spPr>
          <a:xfrm>
            <a:off x="952500" y="615938"/>
            <a:ext cx="11099800" cy="1130249"/>
          </a:xfrm>
          <a:prstGeom prst="rect">
            <a:avLst/>
          </a:prstGeom>
        </p:spPr>
        <p:txBody>
          <a:bodyPr/>
          <a:lstStyle>
            <a:lvl1pPr defTabSz="455675">
              <a:defRPr sz="6240"/>
            </a:lvl1pPr>
          </a:lstStyle>
          <a:p>
            <a:pPr lvl="0">
              <a:defRPr sz="1800"/>
            </a:pPr>
            <a:r>
              <a:rPr sz="6240"/>
              <a:t>MongoDB Replica Set &amp; Shard</a:t>
            </a:r>
          </a:p>
        </p:txBody>
      </p:sp>
      <p:sp>
        <p:nvSpPr>
          <p:cNvPr id="81" name="Shape 81"/>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82" name="Shape 82"/>
          <p:cNvSpPr/>
          <p:nvPr/>
        </p:nvSpPr>
        <p:spPr>
          <a:xfrm>
            <a:off x="2759756" y="6697154"/>
            <a:ext cx="2000566" cy="52242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A Primary</a:t>
            </a:r>
          </a:p>
        </p:txBody>
      </p:sp>
      <p:sp>
        <p:nvSpPr>
          <p:cNvPr id="83" name="Shape 83"/>
          <p:cNvSpPr/>
          <p:nvPr/>
        </p:nvSpPr>
        <p:spPr>
          <a:xfrm>
            <a:off x="1572260" y="7512634"/>
            <a:ext cx="2000566" cy="52242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A Secondary</a:t>
            </a:r>
          </a:p>
        </p:txBody>
      </p:sp>
      <p:sp>
        <p:nvSpPr>
          <p:cNvPr id="84" name="Shape 84"/>
          <p:cNvSpPr/>
          <p:nvPr/>
        </p:nvSpPr>
        <p:spPr>
          <a:xfrm>
            <a:off x="3921851" y="7512634"/>
            <a:ext cx="2000566" cy="52242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A Arbiter</a:t>
            </a:r>
          </a:p>
        </p:txBody>
      </p:sp>
      <p:sp>
        <p:nvSpPr>
          <p:cNvPr id="85" name="Shape 85"/>
          <p:cNvSpPr/>
          <p:nvPr/>
        </p:nvSpPr>
        <p:spPr>
          <a:xfrm>
            <a:off x="3756035" y="4695183"/>
            <a:ext cx="2617163" cy="522425"/>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FFFFFF"/>
                </a:solidFill>
              </a:defRPr>
            </a:lvl1pPr>
          </a:lstStyle>
          <a:p>
            <a:pPr lvl="0">
              <a:defRPr sz="1800">
                <a:solidFill>
                  <a:srgbClr val="000000"/>
                </a:solidFill>
              </a:defRPr>
            </a:pPr>
            <a:r>
              <a:rPr sz="2000">
                <a:solidFill>
                  <a:srgbClr val="FFFFFF"/>
                </a:solidFill>
              </a:rPr>
              <a:t>Routing Server A</a:t>
            </a:r>
          </a:p>
        </p:txBody>
      </p:sp>
      <p:sp>
        <p:nvSpPr>
          <p:cNvPr id="86" name="Shape 86"/>
          <p:cNvSpPr/>
          <p:nvPr/>
        </p:nvSpPr>
        <p:spPr>
          <a:xfrm>
            <a:off x="6529737" y="4695183"/>
            <a:ext cx="2617163" cy="522425"/>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FFFFFF"/>
                </a:solidFill>
              </a:defRPr>
            </a:lvl1pPr>
          </a:lstStyle>
          <a:p>
            <a:pPr lvl="0">
              <a:defRPr sz="1800">
                <a:solidFill>
                  <a:srgbClr val="000000"/>
                </a:solidFill>
              </a:defRPr>
            </a:pPr>
            <a:r>
              <a:rPr sz="2000">
                <a:solidFill>
                  <a:srgbClr val="FFFFFF"/>
                </a:solidFill>
              </a:rPr>
              <a:t>Routing Server B</a:t>
            </a:r>
          </a:p>
        </p:txBody>
      </p:sp>
      <p:sp>
        <p:nvSpPr>
          <p:cNvPr id="87" name="Shape 87"/>
          <p:cNvSpPr/>
          <p:nvPr/>
        </p:nvSpPr>
        <p:spPr>
          <a:xfrm>
            <a:off x="9904855" y="4285845"/>
            <a:ext cx="1234538" cy="58819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defRPr>
            </a:lvl1pPr>
          </a:lstStyle>
          <a:p>
            <a:pPr lvl="0">
              <a:defRPr sz="1800">
                <a:solidFill>
                  <a:srgbClr val="000000"/>
                </a:solidFill>
              </a:defRPr>
            </a:pPr>
            <a:r>
              <a:rPr sz="1500">
                <a:solidFill>
                  <a:srgbClr val="FFFFFF"/>
                </a:solidFill>
              </a:rPr>
              <a:t>Config Server 1</a:t>
            </a:r>
          </a:p>
        </p:txBody>
      </p:sp>
      <p:sp>
        <p:nvSpPr>
          <p:cNvPr id="88" name="Shape 88"/>
          <p:cNvSpPr/>
          <p:nvPr/>
        </p:nvSpPr>
        <p:spPr>
          <a:xfrm>
            <a:off x="9904855" y="4985837"/>
            <a:ext cx="1234538" cy="58819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defRPr>
            </a:lvl1pPr>
          </a:lstStyle>
          <a:p>
            <a:pPr lvl="0">
              <a:defRPr sz="1800">
                <a:solidFill>
                  <a:srgbClr val="000000"/>
                </a:solidFill>
              </a:defRPr>
            </a:pPr>
            <a:r>
              <a:rPr sz="1500">
                <a:solidFill>
                  <a:srgbClr val="FFFFFF"/>
                </a:solidFill>
              </a:rPr>
              <a:t>Config Server 2</a:t>
            </a:r>
          </a:p>
        </p:txBody>
      </p:sp>
      <p:sp>
        <p:nvSpPr>
          <p:cNvPr id="89" name="Shape 89"/>
          <p:cNvSpPr/>
          <p:nvPr/>
        </p:nvSpPr>
        <p:spPr>
          <a:xfrm>
            <a:off x="11225107" y="4635841"/>
            <a:ext cx="1234538" cy="58819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defRPr>
            </a:lvl1pPr>
          </a:lstStyle>
          <a:p>
            <a:pPr lvl="0">
              <a:defRPr sz="1800">
                <a:solidFill>
                  <a:srgbClr val="000000"/>
                </a:solidFill>
              </a:defRPr>
            </a:pPr>
            <a:r>
              <a:rPr sz="1500">
                <a:solidFill>
                  <a:srgbClr val="FFFFFF"/>
                </a:solidFill>
              </a:rPr>
              <a:t>Config Server 3</a:t>
            </a:r>
          </a:p>
        </p:txBody>
      </p:sp>
      <p:sp>
        <p:nvSpPr>
          <p:cNvPr id="90" name="Shape 90"/>
          <p:cNvSpPr/>
          <p:nvPr/>
        </p:nvSpPr>
        <p:spPr>
          <a:xfrm>
            <a:off x="1264120" y="6394179"/>
            <a:ext cx="5021310" cy="1965898"/>
          </a:xfrm>
          <a:prstGeom prst="roundRect">
            <a:avLst>
              <a:gd name="adj" fmla="val 9690"/>
            </a:avLst>
          </a:prstGeom>
          <a:ln w="12700">
            <a:solidFill>
              <a:srgbClr val="70BF41"/>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91" name="Shape 91"/>
          <p:cNvSpPr/>
          <p:nvPr/>
        </p:nvSpPr>
        <p:spPr>
          <a:xfrm>
            <a:off x="8177601" y="6743844"/>
            <a:ext cx="2000566" cy="522426"/>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B Primary</a:t>
            </a:r>
          </a:p>
        </p:txBody>
      </p:sp>
      <p:sp>
        <p:nvSpPr>
          <p:cNvPr id="92" name="Shape 92"/>
          <p:cNvSpPr/>
          <p:nvPr/>
        </p:nvSpPr>
        <p:spPr>
          <a:xfrm>
            <a:off x="7012683" y="7559324"/>
            <a:ext cx="2000566" cy="522425"/>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B Secondary</a:t>
            </a:r>
          </a:p>
        </p:txBody>
      </p:sp>
      <p:sp>
        <p:nvSpPr>
          <p:cNvPr id="93" name="Shape 93"/>
          <p:cNvSpPr/>
          <p:nvPr/>
        </p:nvSpPr>
        <p:spPr>
          <a:xfrm>
            <a:off x="9342520" y="7557547"/>
            <a:ext cx="2000566" cy="522425"/>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sz="1500">
                <a:solidFill>
                  <a:srgbClr val="FFFFFF"/>
                </a:solidFill>
              </a:defRPr>
            </a:lvl1pPr>
          </a:lstStyle>
          <a:p>
            <a:pPr lvl="0">
              <a:defRPr sz="1800">
                <a:solidFill>
                  <a:srgbClr val="000000"/>
                </a:solidFill>
              </a:defRPr>
            </a:pPr>
            <a:r>
              <a:rPr sz="1500">
                <a:solidFill>
                  <a:srgbClr val="FFFFFF"/>
                </a:solidFill>
              </a:rPr>
              <a:t>Replica B Arbiter</a:t>
            </a:r>
          </a:p>
        </p:txBody>
      </p:sp>
      <p:sp>
        <p:nvSpPr>
          <p:cNvPr id="94" name="Shape 94"/>
          <p:cNvSpPr/>
          <p:nvPr/>
        </p:nvSpPr>
        <p:spPr>
          <a:xfrm>
            <a:off x="6688115" y="6394179"/>
            <a:ext cx="5021309" cy="1965898"/>
          </a:xfrm>
          <a:prstGeom prst="roundRect">
            <a:avLst>
              <a:gd name="adj" fmla="val 9690"/>
            </a:avLst>
          </a:prstGeom>
          <a:ln w="12700">
            <a:solidFill>
              <a:srgbClr val="70BF41"/>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95" name="Shape 95"/>
          <p:cNvSpPr/>
          <p:nvPr/>
        </p:nvSpPr>
        <p:spPr>
          <a:xfrm>
            <a:off x="1095339" y="6179901"/>
            <a:ext cx="935890" cy="3810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1800">
                <a:solidFill>
                  <a:srgbClr val="FFFFFF"/>
                </a:solidFill>
              </a:defRPr>
            </a:lvl1pPr>
          </a:lstStyle>
          <a:p>
            <a:pPr lvl="0">
              <a:defRPr>
                <a:solidFill>
                  <a:srgbClr val="000000"/>
                </a:solidFill>
              </a:defRPr>
            </a:pPr>
            <a:r>
              <a:rPr>
                <a:solidFill>
                  <a:srgbClr val="FFFFFF"/>
                </a:solidFill>
              </a:rPr>
              <a:t>Shard A</a:t>
            </a:r>
          </a:p>
        </p:txBody>
      </p:sp>
      <p:sp>
        <p:nvSpPr>
          <p:cNvPr id="96" name="Shape 96"/>
          <p:cNvSpPr/>
          <p:nvPr/>
        </p:nvSpPr>
        <p:spPr>
          <a:xfrm>
            <a:off x="10975939" y="6179901"/>
            <a:ext cx="935889" cy="3810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1800">
                <a:solidFill>
                  <a:srgbClr val="FFFFFF"/>
                </a:solidFill>
              </a:defRPr>
            </a:lvl1pPr>
          </a:lstStyle>
          <a:p>
            <a:pPr lvl="0">
              <a:defRPr>
                <a:solidFill>
                  <a:srgbClr val="000000"/>
                </a:solidFill>
              </a:defRPr>
            </a:pPr>
            <a:r>
              <a:rPr>
                <a:solidFill>
                  <a:srgbClr val="FFFFFF"/>
                </a:solidFill>
              </a:rPr>
              <a:t>Shard B</a:t>
            </a:r>
          </a:p>
        </p:txBody>
      </p:sp>
      <p:sp>
        <p:nvSpPr>
          <p:cNvPr id="97" name="Shape 97"/>
          <p:cNvSpPr/>
          <p:nvPr/>
        </p:nvSpPr>
        <p:spPr>
          <a:xfrm flipH="1">
            <a:off x="5351640" y="5400109"/>
            <a:ext cx="840981" cy="840982"/>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98" name="Shape 98"/>
          <p:cNvSpPr/>
          <p:nvPr/>
        </p:nvSpPr>
        <p:spPr>
          <a:xfrm>
            <a:off x="6555136" y="3871153"/>
            <a:ext cx="671989" cy="671988"/>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99" name="Shape 99"/>
          <p:cNvSpPr/>
          <p:nvPr/>
        </p:nvSpPr>
        <p:spPr>
          <a:xfrm>
            <a:off x="2606412" y="3257705"/>
            <a:ext cx="7690111" cy="469901"/>
          </a:xfrm>
          <a:prstGeom prst="rect">
            <a:avLst/>
          </a:prstGeom>
          <a:blipFill>
            <a:blip r:embed="rId6"/>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Load Balancer</a:t>
            </a:r>
          </a:p>
        </p:txBody>
      </p:sp>
      <p:sp>
        <p:nvSpPr>
          <p:cNvPr id="100" name="Shape 100"/>
          <p:cNvSpPr/>
          <p:nvPr/>
        </p:nvSpPr>
        <p:spPr>
          <a:xfrm flipH="1">
            <a:off x="5675810" y="3896149"/>
            <a:ext cx="594080" cy="594080"/>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101" name="Shape 101"/>
          <p:cNvSpPr/>
          <p:nvPr/>
        </p:nvSpPr>
        <p:spPr>
          <a:xfrm>
            <a:off x="6685317" y="5387611"/>
            <a:ext cx="865978" cy="865978"/>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102" name="Shape 102"/>
          <p:cNvSpPr/>
          <p:nvPr/>
        </p:nvSpPr>
        <p:spPr>
          <a:xfrm>
            <a:off x="5697590" y="2637952"/>
            <a:ext cx="1" cy="469901"/>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103" name="Shape 103"/>
          <p:cNvSpPr/>
          <p:nvPr/>
        </p:nvSpPr>
        <p:spPr>
          <a:xfrm>
            <a:off x="6002854" y="2637952"/>
            <a:ext cx="1" cy="469901"/>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104" name="Shape 104"/>
          <p:cNvSpPr/>
          <p:nvPr/>
        </p:nvSpPr>
        <p:spPr>
          <a:xfrm>
            <a:off x="6301929" y="2637952"/>
            <a:ext cx="1" cy="469901"/>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105" name="Shape 105"/>
          <p:cNvSpPr/>
          <p:nvPr/>
        </p:nvSpPr>
        <p:spPr>
          <a:xfrm>
            <a:off x="6601005" y="2637952"/>
            <a:ext cx="1" cy="469901"/>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106" name="Shape 106"/>
          <p:cNvSpPr/>
          <p:nvPr/>
        </p:nvSpPr>
        <p:spPr>
          <a:xfrm>
            <a:off x="6906269" y="2637952"/>
            <a:ext cx="1" cy="469901"/>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107" name="Shape 107"/>
          <p:cNvSpPr/>
          <p:nvPr/>
        </p:nvSpPr>
        <p:spPr>
          <a:xfrm>
            <a:off x="7205344" y="2637952"/>
            <a:ext cx="1" cy="469901"/>
          </a:xfrm>
          <a:prstGeom prst="line">
            <a:avLst/>
          </a:prstGeom>
          <a:ln w="50800">
            <a:solidFill>
              <a:srgbClr val="0365C0">
                <a:alpha val="77892"/>
              </a:srgbClr>
            </a:solidFill>
            <a:miter lim="400000"/>
            <a:tailEnd type="triangle"/>
          </a:ln>
        </p:spPr>
        <p:txBody>
          <a:bodyPr lIns="0" tIns="0" rIns="0" bIns="0" anchor="ctr"/>
          <a:lstStyle/>
          <a:p>
            <a:pPr lvl="0">
              <a:defRPr sz="2400"/>
            </a:pPr>
          </a:p>
        </p:txBody>
      </p:sp>
      <p:sp>
        <p:nvSpPr>
          <p:cNvPr id="108" name="Shape 108"/>
          <p:cNvSpPr/>
          <p:nvPr/>
        </p:nvSpPr>
        <p:spPr>
          <a:xfrm>
            <a:off x="9251231" y="4956395"/>
            <a:ext cx="549294" cy="1"/>
          </a:xfrm>
          <a:prstGeom prst="line">
            <a:avLst/>
          </a:prstGeom>
          <a:ln w="50800">
            <a:solidFill>
              <a:srgbClr val="0365C0">
                <a:alpha val="77892"/>
              </a:srgbClr>
            </a:solidFill>
            <a:miter lim="400000"/>
            <a:headEnd type="triangle"/>
            <a:tailEnd type="triangle"/>
          </a:ln>
        </p:spPr>
        <p:txBody>
          <a:bodyPr lIns="0" tIns="0" rIns="0" bIns="0" anchor="ctr"/>
          <a:lstStyle/>
          <a:p>
            <a:pPr lvl="0">
              <a:defRPr sz="2400"/>
            </a:pPr>
          </a:p>
        </p:txBody>
      </p:sp>
      <p:sp>
        <p:nvSpPr>
          <p:cNvPr id="109" name="Shape 109"/>
          <p:cNvSpPr/>
          <p:nvPr/>
        </p:nvSpPr>
        <p:spPr>
          <a:xfrm>
            <a:off x="5289213" y="2039158"/>
            <a:ext cx="251874"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A</a:t>
            </a:r>
          </a:p>
        </p:txBody>
      </p:sp>
      <p:sp>
        <p:nvSpPr>
          <p:cNvPr id="110" name="Shape 110"/>
          <p:cNvSpPr/>
          <p:nvPr/>
        </p:nvSpPr>
        <p:spPr>
          <a:xfrm>
            <a:off x="5645410" y="2039158"/>
            <a:ext cx="251874"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B</a:t>
            </a:r>
          </a:p>
        </p:txBody>
      </p:sp>
      <p:sp>
        <p:nvSpPr>
          <p:cNvPr id="111" name="Shape 111"/>
          <p:cNvSpPr/>
          <p:nvPr/>
        </p:nvSpPr>
        <p:spPr>
          <a:xfrm>
            <a:off x="6008877" y="2037227"/>
            <a:ext cx="251874"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C</a:t>
            </a:r>
          </a:p>
        </p:txBody>
      </p:sp>
      <p:sp>
        <p:nvSpPr>
          <p:cNvPr id="112" name="Shape 112"/>
          <p:cNvSpPr/>
          <p:nvPr/>
        </p:nvSpPr>
        <p:spPr>
          <a:xfrm>
            <a:off x="6372345" y="2039158"/>
            <a:ext cx="251874"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D</a:t>
            </a:r>
          </a:p>
        </p:txBody>
      </p:sp>
      <p:sp>
        <p:nvSpPr>
          <p:cNvPr id="113" name="Shape 113"/>
          <p:cNvSpPr/>
          <p:nvPr/>
        </p:nvSpPr>
        <p:spPr>
          <a:xfrm>
            <a:off x="6735812" y="2037227"/>
            <a:ext cx="241363"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E</a:t>
            </a:r>
          </a:p>
        </p:txBody>
      </p:sp>
      <p:sp>
        <p:nvSpPr>
          <p:cNvPr id="114" name="Shape 114"/>
          <p:cNvSpPr/>
          <p:nvPr/>
        </p:nvSpPr>
        <p:spPr>
          <a:xfrm>
            <a:off x="7109884" y="2041090"/>
            <a:ext cx="230666"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F</a:t>
            </a:r>
          </a:p>
        </p:txBody>
      </p:sp>
      <p:sp>
        <p:nvSpPr>
          <p:cNvPr id="115" name="Shape 115"/>
          <p:cNvSpPr/>
          <p:nvPr/>
        </p:nvSpPr>
        <p:spPr>
          <a:xfrm>
            <a:off x="7450175" y="2041090"/>
            <a:ext cx="262478"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G</a:t>
            </a:r>
          </a:p>
        </p:txBody>
      </p:sp>
      <p:sp>
        <p:nvSpPr>
          <p:cNvPr id="116" name="Shape 116"/>
          <p:cNvSpPr/>
          <p:nvPr/>
        </p:nvSpPr>
        <p:spPr>
          <a:xfrm>
            <a:off x="1437347" y="8218002"/>
            <a:ext cx="251874"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A</a:t>
            </a:r>
          </a:p>
        </p:txBody>
      </p:sp>
      <p:sp>
        <p:nvSpPr>
          <p:cNvPr id="117" name="Shape 117"/>
          <p:cNvSpPr/>
          <p:nvPr/>
        </p:nvSpPr>
        <p:spPr>
          <a:xfrm>
            <a:off x="6899540" y="8218002"/>
            <a:ext cx="251874"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B</a:t>
            </a:r>
          </a:p>
        </p:txBody>
      </p:sp>
      <p:sp>
        <p:nvSpPr>
          <p:cNvPr id="118" name="Shape 118"/>
          <p:cNvSpPr/>
          <p:nvPr/>
        </p:nvSpPr>
        <p:spPr>
          <a:xfrm>
            <a:off x="1834969" y="8218002"/>
            <a:ext cx="251874"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C</a:t>
            </a:r>
          </a:p>
        </p:txBody>
      </p:sp>
      <p:sp>
        <p:nvSpPr>
          <p:cNvPr id="119" name="Shape 119"/>
          <p:cNvSpPr/>
          <p:nvPr/>
        </p:nvSpPr>
        <p:spPr>
          <a:xfrm>
            <a:off x="7246231" y="8218002"/>
            <a:ext cx="251874"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D</a:t>
            </a:r>
          </a:p>
        </p:txBody>
      </p:sp>
      <p:sp>
        <p:nvSpPr>
          <p:cNvPr id="120" name="Shape 120"/>
          <p:cNvSpPr/>
          <p:nvPr/>
        </p:nvSpPr>
        <p:spPr>
          <a:xfrm>
            <a:off x="2237848" y="8218002"/>
            <a:ext cx="241363"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E</a:t>
            </a:r>
          </a:p>
        </p:txBody>
      </p:sp>
      <p:sp>
        <p:nvSpPr>
          <p:cNvPr id="121" name="Shape 121"/>
          <p:cNvSpPr/>
          <p:nvPr/>
        </p:nvSpPr>
        <p:spPr>
          <a:xfrm>
            <a:off x="7594423" y="8218002"/>
            <a:ext cx="230666"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F</a:t>
            </a:r>
          </a:p>
        </p:txBody>
      </p:sp>
      <p:sp>
        <p:nvSpPr>
          <p:cNvPr id="122" name="Shape 122"/>
          <p:cNvSpPr/>
          <p:nvPr/>
        </p:nvSpPr>
        <p:spPr>
          <a:xfrm>
            <a:off x="2625193" y="8218002"/>
            <a:ext cx="262478" cy="330201"/>
          </a:xfrm>
          <a:prstGeom prst="rect">
            <a:avLst/>
          </a:prstGeom>
          <a:blipFill>
            <a:blip r:embed="rId7"/>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G</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2" presetID="2" grpId="1" fill="hold">
                                  <p:stCondLst>
                                    <p:cond delay="0"/>
                                  </p:stCondLst>
                                  <p:iterate type="el" backwards="0">
                                    <p:tmAbs val="0"/>
                                  </p:iterate>
                                  <p:childTnLst>
                                    <p:set>
                                      <p:cBhvr>
                                        <p:cTn id="6" fill="hold"/>
                                        <p:tgtEl>
                                          <p:spTgt spid="109"/>
                                        </p:tgtEl>
                                        <p:attrNameLst>
                                          <p:attrName>style.visibility</p:attrName>
                                        </p:attrNameLst>
                                      </p:cBhvr>
                                      <p:to>
                                        <p:strVal val="visible"/>
                                      </p:to>
                                    </p:set>
                                    <p:anim calcmode="lin" valueType="num">
                                      <p:cBhvr>
                                        <p:cTn id="7" dur="150" fill="hold"/>
                                        <p:tgtEl>
                                          <p:spTgt spid="109"/>
                                        </p:tgtEl>
                                        <p:attrNameLst>
                                          <p:attrName>ppt_x</p:attrName>
                                        </p:attrNameLst>
                                      </p:cBhvr>
                                      <p:tavLst>
                                        <p:tav tm="0">
                                          <p:val>
                                            <p:strVal val="1+#ppt_w/2"/>
                                          </p:val>
                                        </p:tav>
                                        <p:tav tm="100000">
                                          <p:val>
                                            <p:strVal val="#ppt_x"/>
                                          </p:val>
                                        </p:tav>
                                      </p:tavLst>
                                    </p:anim>
                                    <p:anim calcmode="lin" valueType="num">
                                      <p:cBhvr>
                                        <p:cTn id="8" dur="150" fill="hold"/>
                                        <p:tgtEl>
                                          <p:spTgt spid="109"/>
                                        </p:tgtEl>
                                        <p:attrNameLst>
                                          <p:attrName>ppt_y</p:attrName>
                                        </p:attrNameLst>
                                      </p:cBhvr>
                                      <p:tavLst>
                                        <p:tav tm="0">
                                          <p:val>
                                            <p:strVal val="#ppt_y"/>
                                          </p:val>
                                        </p:tav>
                                        <p:tav tm="100000">
                                          <p:val>
                                            <p:strVal val="#ppt_y"/>
                                          </p:val>
                                        </p:tav>
                                      </p:tavLst>
                                    </p:anim>
                                  </p:childTnLst>
                                </p:cTn>
                              </p:par>
                            </p:childTnLst>
                          </p:cTn>
                        </p:par>
                        <p:par>
                          <p:cTn id="9" fill="hold">
                            <p:stCondLst>
                              <p:cond delay="150"/>
                            </p:stCondLst>
                            <p:childTnLst>
                              <p:par>
                                <p:cTn id="10" nodeType="afterEffect" presetClass="entr" presetSubtype="2" presetID="2" grpId="2" fill="hold">
                                  <p:stCondLst>
                                    <p:cond delay="0"/>
                                  </p:stCondLst>
                                  <p:iterate type="el" backwards="0">
                                    <p:tmAbs val="0"/>
                                  </p:iterate>
                                  <p:childTnLst>
                                    <p:set>
                                      <p:cBhvr>
                                        <p:cTn id="11" fill="hold"/>
                                        <p:tgtEl>
                                          <p:spTgt spid="110"/>
                                        </p:tgtEl>
                                        <p:attrNameLst>
                                          <p:attrName>style.visibility</p:attrName>
                                        </p:attrNameLst>
                                      </p:cBhvr>
                                      <p:to>
                                        <p:strVal val="visible"/>
                                      </p:to>
                                    </p:set>
                                    <p:anim calcmode="lin" valueType="num">
                                      <p:cBhvr>
                                        <p:cTn id="12" dur="150" fill="hold"/>
                                        <p:tgtEl>
                                          <p:spTgt spid="110"/>
                                        </p:tgtEl>
                                        <p:attrNameLst>
                                          <p:attrName>ppt_x</p:attrName>
                                        </p:attrNameLst>
                                      </p:cBhvr>
                                      <p:tavLst>
                                        <p:tav tm="0">
                                          <p:val>
                                            <p:strVal val="1+#ppt_w/2"/>
                                          </p:val>
                                        </p:tav>
                                        <p:tav tm="100000">
                                          <p:val>
                                            <p:strVal val="#ppt_x"/>
                                          </p:val>
                                        </p:tav>
                                      </p:tavLst>
                                    </p:anim>
                                    <p:anim calcmode="lin" valueType="num">
                                      <p:cBhvr>
                                        <p:cTn id="13" dur="150" fill="hold"/>
                                        <p:tgtEl>
                                          <p:spTgt spid="110"/>
                                        </p:tgtEl>
                                        <p:attrNameLst>
                                          <p:attrName>ppt_y</p:attrName>
                                        </p:attrNameLst>
                                      </p:cBhvr>
                                      <p:tavLst>
                                        <p:tav tm="0">
                                          <p:val>
                                            <p:strVal val="#ppt_y"/>
                                          </p:val>
                                        </p:tav>
                                        <p:tav tm="100000">
                                          <p:val>
                                            <p:strVal val="#ppt_y"/>
                                          </p:val>
                                        </p:tav>
                                      </p:tavLst>
                                    </p:anim>
                                  </p:childTnLst>
                                </p:cTn>
                              </p:par>
                            </p:childTnLst>
                          </p:cTn>
                        </p:par>
                        <p:par>
                          <p:cTn id="14" fill="hold">
                            <p:stCondLst>
                              <p:cond delay="300"/>
                            </p:stCondLst>
                            <p:childTnLst>
                              <p:par>
                                <p:cTn id="15" nodeType="afterEffect" presetClass="entr" presetSubtype="2" presetID="2" grpId="3" fill="hold">
                                  <p:stCondLst>
                                    <p:cond delay="0"/>
                                  </p:stCondLst>
                                  <p:iterate type="el" backwards="0">
                                    <p:tmAbs val="0"/>
                                  </p:iterate>
                                  <p:childTnLst>
                                    <p:set>
                                      <p:cBhvr>
                                        <p:cTn id="16" fill="hold"/>
                                        <p:tgtEl>
                                          <p:spTgt spid="111"/>
                                        </p:tgtEl>
                                        <p:attrNameLst>
                                          <p:attrName>style.visibility</p:attrName>
                                        </p:attrNameLst>
                                      </p:cBhvr>
                                      <p:to>
                                        <p:strVal val="visible"/>
                                      </p:to>
                                    </p:set>
                                    <p:anim calcmode="lin" valueType="num">
                                      <p:cBhvr>
                                        <p:cTn id="17" dur="150" fill="hold"/>
                                        <p:tgtEl>
                                          <p:spTgt spid="111"/>
                                        </p:tgtEl>
                                        <p:attrNameLst>
                                          <p:attrName>ppt_x</p:attrName>
                                        </p:attrNameLst>
                                      </p:cBhvr>
                                      <p:tavLst>
                                        <p:tav tm="0">
                                          <p:val>
                                            <p:strVal val="1+#ppt_w/2"/>
                                          </p:val>
                                        </p:tav>
                                        <p:tav tm="100000">
                                          <p:val>
                                            <p:strVal val="#ppt_x"/>
                                          </p:val>
                                        </p:tav>
                                      </p:tavLst>
                                    </p:anim>
                                    <p:anim calcmode="lin" valueType="num">
                                      <p:cBhvr>
                                        <p:cTn id="18" dur="150" fill="hold"/>
                                        <p:tgtEl>
                                          <p:spTgt spid="111"/>
                                        </p:tgtEl>
                                        <p:attrNameLst>
                                          <p:attrName>ppt_y</p:attrName>
                                        </p:attrNameLst>
                                      </p:cBhvr>
                                      <p:tavLst>
                                        <p:tav tm="0">
                                          <p:val>
                                            <p:strVal val="#ppt_y"/>
                                          </p:val>
                                        </p:tav>
                                        <p:tav tm="100000">
                                          <p:val>
                                            <p:strVal val="#ppt_y"/>
                                          </p:val>
                                        </p:tav>
                                      </p:tavLst>
                                    </p:anim>
                                  </p:childTnLst>
                                </p:cTn>
                              </p:par>
                            </p:childTnLst>
                          </p:cTn>
                        </p:par>
                        <p:par>
                          <p:cTn id="19" fill="hold">
                            <p:stCondLst>
                              <p:cond delay="450"/>
                            </p:stCondLst>
                            <p:childTnLst>
                              <p:par>
                                <p:cTn id="20" nodeType="afterEffect" presetClass="entr" presetSubtype="2" presetID="2" grpId="4" fill="hold">
                                  <p:stCondLst>
                                    <p:cond delay="0"/>
                                  </p:stCondLst>
                                  <p:iterate type="el" backwards="0">
                                    <p:tmAbs val="0"/>
                                  </p:iterate>
                                  <p:childTnLst>
                                    <p:set>
                                      <p:cBhvr>
                                        <p:cTn id="21" fill="hold"/>
                                        <p:tgtEl>
                                          <p:spTgt spid="112"/>
                                        </p:tgtEl>
                                        <p:attrNameLst>
                                          <p:attrName>style.visibility</p:attrName>
                                        </p:attrNameLst>
                                      </p:cBhvr>
                                      <p:to>
                                        <p:strVal val="visible"/>
                                      </p:to>
                                    </p:set>
                                    <p:anim calcmode="lin" valueType="num">
                                      <p:cBhvr>
                                        <p:cTn id="22" dur="150" fill="hold"/>
                                        <p:tgtEl>
                                          <p:spTgt spid="112"/>
                                        </p:tgtEl>
                                        <p:attrNameLst>
                                          <p:attrName>ppt_x</p:attrName>
                                        </p:attrNameLst>
                                      </p:cBhvr>
                                      <p:tavLst>
                                        <p:tav tm="0">
                                          <p:val>
                                            <p:strVal val="1+#ppt_w/2"/>
                                          </p:val>
                                        </p:tav>
                                        <p:tav tm="100000">
                                          <p:val>
                                            <p:strVal val="#ppt_x"/>
                                          </p:val>
                                        </p:tav>
                                      </p:tavLst>
                                    </p:anim>
                                    <p:anim calcmode="lin" valueType="num">
                                      <p:cBhvr>
                                        <p:cTn id="23" dur="150" fill="hold"/>
                                        <p:tgtEl>
                                          <p:spTgt spid="112"/>
                                        </p:tgtEl>
                                        <p:attrNameLst>
                                          <p:attrName>ppt_y</p:attrName>
                                        </p:attrNameLst>
                                      </p:cBhvr>
                                      <p:tavLst>
                                        <p:tav tm="0">
                                          <p:val>
                                            <p:strVal val="#ppt_y"/>
                                          </p:val>
                                        </p:tav>
                                        <p:tav tm="100000">
                                          <p:val>
                                            <p:strVal val="#ppt_y"/>
                                          </p:val>
                                        </p:tav>
                                      </p:tavLst>
                                    </p:anim>
                                  </p:childTnLst>
                                </p:cTn>
                              </p:par>
                            </p:childTnLst>
                          </p:cTn>
                        </p:par>
                        <p:par>
                          <p:cTn id="24" fill="hold">
                            <p:stCondLst>
                              <p:cond delay="600"/>
                            </p:stCondLst>
                            <p:childTnLst>
                              <p:par>
                                <p:cTn id="25" nodeType="afterEffect" presetClass="entr" presetSubtype="2" presetID="2" grpId="5" fill="hold">
                                  <p:stCondLst>
                                    <p:cond delay="0"/>
                                  </p:stCondLst>
                                  <p:iterate type="el" backwards="0">
                                    <p:tmAbs val="0"/>
                                  </p:iterate>
                                  <p:childTnLst>
                                    <p:set>
                                      <p:cBhvr>
                                        <p:cTn id="26" fill="hold"/>
                                        <p:tgtEl>
                                          <p:spTgt spid="113"/>
                                        </p:tgtEl>
                                        <p:attrNameLst>
                                          <p:attrName>style.visibility</p:attrName>
                                        </p:attrNameLst>
                                      </p:cBhvr>
                                      <p:to>
                                        <p:strVal val="visible"/>
                                      </p:to>
                                    </p:set>
                                    <p:anim calcmode="lin" valueType="num">
                                      <p:cBhvr>
                                        <p:cTn id="27" dur="150" fill="hold"/>
                                        <p:tgtEl>
                                          <p:spTgt spid="113"/>
                                        </p:tgtEl>
                                        <p:attrNameLst>
                                          <p:attrName>ppt_x</p:attrName>
                                        </p:attrNameLst>
                                      </p:cBhvr>
                                      <p:tavLst>
                                        <p:tav tm="0">
                                          <p:val>
                                            <p:strVal val="1+#ppt_w/2"/>
                                          </p:val>
                                        </p:tav>
                                        <p:tav tm="100000">
                                          <p:val>
                                            <p:strVal val="#ppt_x"/>
                                          </p:val>
                                        </p:tav>
                                      </p:tavLst>
                                    </p:anim>
                                    <p:anim calcmode="lin" valueType="num">
                                      <p:cBhvr>
                                        <p:cTn id="28" dur="150" fill="hold"/>
                                        <p:tgtEl>
                                          <p:spTgt spid="113"/>
                                        </p:tgtEl>
                                        <p:attrNameLst>
                                          <p:attrName>ppt_y</p:attrName>
                                        </p:attrNameLst>
                                      </p:cBhvr>
                                      <p:tavLst>
                                        <p:tav tm="0">
                                          <p:val>
                                            <p:strVal val="#ppt_y"/>
                                          </p:val>
                                        </p:tav>
                                        <p:tav tm="100000">
                                          <p:val>
                                            <p:strVal val="#ppt_y"/>
                                          </p:val>
                                        </p:tav>
                                      </p:tavLst>
                                    </p:anim>
                                  </p:childTnLst>
                                </p:cTn>
                              </p:par>
                            </p:childTnLst>
                          </p:cTn>
                        </p:par>
                        <p:par>
                          <p:cTn id="29" fill="hold">
                            <p:stCondLst>
                              <p:cond delay="750"/>
                            </p:stCondLst>
                            <p:childTnLst>
                              <p:par>
                                <p:cTn id="30" nodeType="afterEffect" presetClass="entr" presetSubtype="2" presetID="2" grpId="6" fill="hold">
                                  <p:stCondLst>
                                    <p:cond delay="0"/>
                                  </p:stCondLst>
                                  <p:iterate type="el" backwards="0">
                                    <p:tmAbs val="0"/>
                                  </p:iterate>
                                  <p:childTnLst>
                                    <p:set>
                                      <p:cBhvr>
                                        <p:cTn id="31" fill="hold"/>
                                        <p:tgtEl>
                                          <p:spTgt spid="114"/>
                                        </p:tgtEl>
                                        <p:attrNameLst>
                                          <p:attrName>style.visibility</p:attrName>
                                        </p:attrNameLst>
                                      </p:cBhvr>
                                      <p:to>
                                        <p:strVal val="visible"/>
                                      </p:to>
                                    </p:set>
                                    <p:anim calcmode="lin" valueType="num">
                                      <p:cBhvr>
                                        <p:cTn id="32" dur="150" fill="hold"/>
                                        <p:tgtEl>
                                          <p:spTgt spid="114"/>
                                        </p:tgtEl>
                                        <p:attrNameLst>
                                          <p:attrName>ppt_x</p:attrName>
                                        </p:attrNameLst>
                                      </p:cBhvr>
                                      <p:tavLst>
                                        <p:tav tm="0">
                                          <p:val>
                                            <p:strVal val="1+#ppt_w/2"/>
                                          </p:val>
                                        </p:tav>
                                        <p:tav tm="100000">
                                          <p:val>
                                            <p:strVal val="#ppt_x"/>
                                          </p:val>
                                        </p:tav>
                                      </p:tavLst>
                                    </p:anim>
                                    <p:anim calcmode="lin" valueType="num">
                                      <p:cBhvr>
                                        <p:cTn id="33" dur="150" fill="hold"/>
                                        <p:tgtEl>
                                          <p:spTgt spid="114"/>
                                        </p:tgtEl>
                                        <p:attrNameLst>
                                          <p:attrName>ppt_y</p:attrName>
                                        </p:attrNameLst>
                                      </p:cBhvr>
                                      <p:tavLst>
                                        <p:tav tm="0">
                                          <p:val>
                                            <p:strVal val="#ppt_y"/>
                                          </p:val>
                                        </p:tav>
                                        <p:tav tm="100000">
                                          <p:val>
                                            <p:strVal val="#ppt_y"/>
                                          </p:val>
                                        </p:tav>
                                      </p:tavLst>
                                    </p:anim>
                                  </p:childTnLst>
                                </p:cTn>
                              </p:par>
                            </p:childTnLst>
                          </p:cTn>
                        </p:par>
                        <p:par>
                          <p:cTn id="34" fill="hold">
                            <p:stCondLst>
                              <p:cond delay="900"/>
                            </p:stCondLst>
                            <p:childTnLst>
                              <p:par>
                                <p:cTn id="35" nodeType="afterEffect" presetClass="entr" presetSubtype="2" presetID="2" grpId="7" fill="hold">
                                  <p:stCondLst>
                                    <p:cond delay="0"/>
                                  </p:stCondLst>
                                  <p:iterate type="el" backwards="0">
                                    <p:tmAbs val="0"/>
                                  </p:iterate>
                                  <p:childTnLst>
                                    <p:set>
                                      <p:cBhvr>
                                        <p:cTn id="36" fill="hold"/>
                                        <p:tgtEl>
                                          <p:spTgt spid="115"/>
                                        </p:tgtEl>
                                        <p:attrNameLst>
                                          <p:attrName>style.visibility</p:attrName>
                                        </p:attrNameLst>
                                      </p:cBhvr>
                                      <p:to>
                                        <p:strVal val="visible"/>
                                      </p:to>
                                    </p:set>
                                    <p:anim calcmode="lin" valueType="num">
                                      <p:cBhvr>
                                        <p:cTn id="37" dur="150" fill="hold"/>
                                        <p:tgtEl>
                                          <p:spTgt spid="115"/>
                                        </p:tgtEl>
                                        <p:attrNameLst>
                                          <p:attrName>ppt_x</p:attrName>
                                        </p:attrNameLst>
                                      </p:cBhvr>
                                      <p:tavLst>
                                        <p:tav tm="0">
                                          <p:val>
                                            <p:strVal val="1+#ppt_w/2"/>
                                          </p:val>
                                        </p:tav>
                                        <p:tav tm="100000">
                                          <p:val>
                                            <p:strVal val="#ppt_x"/>
                                          </p:val>
                                        </p:tav>
                                      </p:tavLst>
                                    </p:anim>
                                    <p:anim calcmode="lin" valueType="num">
                                      <p:cBhvr>
                                        <p:cTn id="38" dur="150" fill="hold"/>
                                        <p:tgtEl>
                                          <p:spTgt spid="115"/>
                                        </p:tgtEl>
                                        <p:attrNameLst>
                                          <p:attrName>ppt_y</p:attrName>
                                        </p:attrNameLst>
                                      </p:cBhvr>
                                      <p:tavLst>
                                        <p:tav tm="0">
                                          <p:val>
                                            <p:strVal val="#ppt_y"/>
                                          </p:val>
                                        </p:tav>
                                        <p:tav tm="100000">
                                          <p:val>
                                            <p:strVal val="#ppt_y"/>
                                          </p:val>
                                        </p:tav>
                                      </p:tavLst>
                                    </p:anim>
                                  </p:childTnLst>
                                </p:cTn>
                              </p:par>
                            </p:childTnLst>
                          </p:cTn>
                        </p:par>
                        <p:par>
                          <p:cTn id="39" fill="hold">
                            <p:stCondLst>
                              <p:cond delay="1050"/>
                            </p:stCondLst>
                            <p:childTnLst>
                              <p:par>
                                <p:cTn id="40" nodeType="afterEffect" presetClass="entr" presetSubtype="0" presetID="1" grpId="8" fill="hold">
                                  <p:stCondLst>
                                    <p:cond delay="0"/>
                                  </p:stCondLst>
                                  <p:iterate type="el" backwards="0">
                                    <p:tmAbs val="0"/>
                                  </p:iterate>
                                  <p:childTnLst>
                                    <p:set>
                                      <p:cBhvr>
                                        <p:cTn id="41" fill="hold"/>
                                        <p:tgtEl>
                                          <p:spTgt spid="116"/>
                                        </p:tgtEl>
                                        <p:attrNameLst>
                                          <p:attrName>style.visibility</p:attrName>
                                        </p:attrNameLst>
                                      </p:cBhvr>
                                      <p:to>
                                        <p:strVal val="visible"/>
                                      </p:to>
                                    </p:set>
                                  </p:childTnLst>
                                </p:cTn>
                              </p:par>
                            </p:childTnLst>
                          </p:cTn>
                        </p:par>
                        <p:par>
                          <p:cTn id="42" fill="hold">
                            <p:stCondLst>
                              <p:cond delay="1050"/>
                            </p:stCondLst>
                            <p:childTnLst>
                              <p:par>
                                <p:cTn id="43" nodeType="afterEffect" presetClass="entr" presetSubtype="0" presetID="1" grpId="9" fill="hold">
                                  <p:stCondLst>
                                    <p:cond delay="0"/>
                                  </p:stCondLst>
                                  <p:iterate type="el" backwards="0">
                                    <p:tmAbs val="0"/>
                                  </p:iterate>
                                  <p:childTnLst>
                                    <p:set>
                                      <p:cBhvr>
                                        <p:cTn id="44" fill="hold"/>
                                        <p:tgtEl>
                                          <p:spTgt spid="117"/>
                                        </p:tgtEl>
                                        <p:attrNameLst>
                                          <p:attrName>style.visibility</p:attrName>
                                        </p:attrNameLst>
                                      </p:cBhvr>
                                      <p:to>
                                        <p:strVal val="visible"/>
                                      </p:to>
                                    </p:set>
                                  </p:childTnLst>
                                </p:cTn>
                              </p:par>
                            </p:childTnLst>
                          </p:cTn>
                        </p:par>
                        <p:par>
                          <p:cTn id="45" fill="hold">
                            <p:stCondLst>
                              <p:cond delay="1050"/>
                            </p:stCondLst>
                            <p:childTnLst>
                              <p:par>
                                <p:cTn id="46" nodeType="afterEffect" presetClass="entr" presetSubtype="0" presetID="1" grpId="10" fill="hold">
                                  <p:stCondLst>
                                    <p:cond delay="0"/>
                                  </p:stCondLst>
                                  <p:iterate type="el" backwards="0">
                                    <p:tmAbs val="0"/>
                                  </p:iterate>
                                  <p:childTnLst>
                                    <p:set>
                                      <p:cBhvr>
                                        <p:cTn id="47" fill="hold"/>
                                        <p:tgtEl>
                                          <p:spTgt spid="118"/>
                                        </p:tgtEl>
                                        <p:attrNameLst>
                                          <p:attrName>style.visibility</p:attrName>
                                        </p:attrNameLst>
                                      </p:cBhvr>
                                      <p:to>
                                        <p:strVal val="visible"/>
                                      </p:to>
                                    </p:set>
                                  </p:childTnLst>
                                </p:cTn>
                              </p:par>
                            </p:childTnLst>
                          </p:cTn>
                        </p:par>
                        <p:par>
                          <p:cTn id="48" fill="hold">
                            <p:stCondLst>
                              <p:cond delay="1050"/>
                            </p:stCondLst>
                            <p:childTnLst>
                              <p:par>
                                <p:cTn id="49" nodeType="afterEffect" presetClass="entr" presetSubtype="0" presetID="1" grpId="11" fill="hold">
                                  <p:stCondLst>
                                    <p:cond delay="0"/>
                                  </p:stCondLst>
                                  <p:iterate type="el" backwards="0">
                                    <p:tmAbs val="0"/>
                                  </p:iterate>
                                  <p:childTnLst>
                                    <p:set>
                                      <p:cBhvr>
                                        <p:cTn id="50" fill="hold"/>
                                        <p:tgtEl>
                                          <p:spTgt spid="119"/>
                                        </p:tgtEl>
                                        <p:attrNameLst>
                                          <p:attrName>style.visibility</p:attrName>
                                        </p:attrNameLst>
                                      </p:cBhvr>
                                      <p:to>
                                        <p:strVal val="visible"/>
                                      </p:to>
                                    </p:set>
                                  </p:childTnLst>
                                </p:cTn>
                              </p:par>
                            </p:childTnLst>
                          </p:cTn>
                        </p:par>
                        <p:par>
                          <p:cTn id="51" fill="hold">
                            <p:stCondLst>
                              <p:cond delay="1050"/>
                            </p:stCondLst>
                            <p:childTnLst>
                              <p:par>
                                <p:cTn id="52" nodeType="afterEffect" presetClass="entr" presetSubtype="0" presetID="1" grpId="12" fill="hold">
                                  <p:stCondLst>
                                    <p:cond delay="0"/>
                                  </p:stCondLst>
                                  <p:iterate type="el" backwards="0">
                                    <p:tmAbs val="0"/>
                                  </p:iterate>
                                  <p:childTnLst>
                                    <p:set>
                                      <p:cBhvr>
                                        <p:cTn id="53" fill="hold"/>
                                        <p:tgtEl>
                                          <p:spTgt spid="120"/>
                                        </p:tgtEl>
                                        <p:attrNameLst>
                                          <p:attrName>style.visibility</p:attrName>
                                        </p:attrNameLst>
                                      </p:cBhvr>
                                      <p:to>
                                        <p:strVal val="visible"/>
                                      </p:to>
                                    </p:set>
                                  </p:childTnLst>
                                </p:cTn>
                              </p:par>
                            </p:childTnLst>
                          </p:cTn>
                        </p:par>
                        <p:par>
                          <p:cTn id="54" fill="hold">
                            <p:stCondLst>
                              <p:cond delay="1050"/>
                            </p:stCondLst>
                            <p:childTnLst>
                              <p:par>
                                <p:cTn id="55" nodeType="afterEffect" presetClass="entr" presetSubtype="0" presetID="1" grpId="13" fill="hold">
                                  <p:stCondLst>
                                    <p:cond delay="0"/>
                                  </p:stCondLst>
                                  <p:iterate type="el" backwards="0">
                                    <p:tmAbs val="0"/>
                                  </p:iterate>
                                  <p:childTnLst>
                                    <p:set>
                                      <p:cBhvr>
                                        <p:cTn id="56" fill="hold"/>
                                        <p:tgtEl>
                                          <p:spTgt spid="121"/>
                                        </p:tgtEl>
                                        <p:attrNameLst>
                                          <p:attrName>style.visibility</p:attrName>
                                        </p:attrNameLst>
                                      </p:cBhvr>
                                      <p:to>
                                        <p:strVal val="visible"/>
                                      </p:to>
                                    </p:set>
                                  </p:childTnLst>
                                </p:cTn>
                              </p:par>
                            </p:childTnLst>
                          </p:cTn>
                        </p:par>
                        <p:par>
                          <p:cTn id="57" fill="hold">
                            <p:stCondLst>
                              <p:cond delay="1050"/>
                            </p:stCondLst>
                            <p:childTnLst>
                              <p:par>
                                <p:cTn id="58" nodeType="afterEffect" presetClass="entr" presetSubtype="0" presetID="1" grpId="14" fill="hold">
                                  <p:stCondLst>
                                    <p:cond delay="0"/>
                                  </p:stCondLst>
                                  <p:iterate type="el" backwards="0">
                                    <p:tmAbs val="0"/>
                                  </p:iterate>
                                  <p:childTnLst>
                                    <p:set>
                                      <p:cBhvr>
                                        <p:cTn id="59" fill="hold"/>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 grpId="12"/>
      <p:bldP build="whole" bldLvl="1" animBg="1" rev="0" advAuto="0" spid="119" grpId="11"/>
      <p:bldP build="whole" bldLvl="1" animBg="1" rev="0" advAuto="0" spid="116" grpId="8"/>
      <p:bldP build="whole" bldLvl="1" animBg="1" rev="0" advAuto="0" spid="122" grpId="14"/>
      <p:bldP build="whole" bldLvl="1" animBg="1" rev="0" advAuto="0" spid="111" grpId="3"/>
      <p:bldP build="whole" bldLvl="1" animBg="1" rev="0" advAuto="0" spid="118" grpId="10"/>
      <p:bldP build="whole" bldLvl="1" animBg="1" rev="0" advAuto="0" spid="117" grpId="9"/>
      <p:bldP build="whole" bldLvl="1" animBg="1" rev="0" advAuto="0" spid="110" grpId="2"/>
      <p:bldP build="whole" bldLvl="1" animBg="1" rev="0" advAuto="0" spid="121" grpId="13"/>
      <p:bldP build="whole" bldLvl="1" animBg="1" rev="0" advAuto="0" spid="113" grpId="5"/>
      <p:bldP build="whole" bldLvl="1" animBg="1" rev="0" advAuto="0" spid="114" grpId="6"/>
      <p:bldP build="whole" bldLvl="1" animBg="1" rev="0" advAuto="0" spid="109" grpId="1"/>
      <p:bldP build="whole" bldLvl="1" animBg="1" rev="0" advAuto="0" spid="112" grpId="4"/>
      <p:bldP build="whole" bldLvl="1" animBg="1" rev="0" advAuto="0" spid="115" grpId="7"/>
    </p:bldLst>
  </p:timing>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