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59" r:id="rId8"/>
    <p:sldId id="260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1" r:id="rId17"/>
    <p:sldId id="262" r:id="rId18"/>
    <p:sldId id="263" r:id="rId19"/>
    <p:sldId id="265" r:id="rId20"/>
    <p:sldId id="272" r:id="rId21"/>
    <p:sldId id="273" r:id="rId22"/>
    <p:sldId id="280" r:id="rId23"/>
    <p:sldId id="275" r:id="rId24"/>
    <p:sldId id="277" r:id="rId25"/>
    <p:sldId id="281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7" autoAdjust="0"/>
    <p:restoredTop sz="96513" autoAdjust="0"/>
  </p:normalViewPr>
  <p:slideViewPr>
    <p:cSldViewPr snapToGrid="0" snapToObjects="1">
      <p:cViewPr varScale="1">
        <p:scale>
          <a:sx n="113" d="100"/>
          <a:sy n="113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th-T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th-T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973C0D-0F17-1F4B-9219-C42D09BF220E}" type="datetimeFigureOut">
              <a:rPr lang="en-US" smtClean="0"/>
              <a:t>11/20/13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7C7C151-7E0A-FA4E-B32F-FB217193145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Objective-C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0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 : Hello, My object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89" y="1521556"/>
            <a:ext cx="2807723" cy="1268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43937" y="1887957"/>
            <a:ext cx="208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th-TH" dirty="0" smtClean="0"/>
              <a:t>สร้าง </a:t>
            </a:r>
            <a:r>
              <a:rPr lang="en-US" dirty="0" smtClean="0"/>
              <a:t>project</a:t>
            </a:r>
            <a:r>
              <a:rPr lang="th-TH" dirty="0" smtClean="0"/>
              <a:t> ใหม่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89" y="3288865"/>
            <a:ext cx="4304091" cy="2902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43937" y="3290912"/>
            <a:ext cx="277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th-TH" dirty="0" smtClean="0"/>
              <a:t>เลือกประเภท </a:t>
            </a:r>
            <a:r>
              <a:rPr lang="en-US" dirty="0" smtClean="0"/>
              <a:t>pro</a:t>
            </a:r>
            <a:r>
              <a:rPr lang="en-US" dirty="0"/>
              <a:t>j</a:t>
            </a:r>
            <a:r>
              <a:rPr lang="en-US" dirty="0" smtClean="0"/>
              <a:t>ect </a:t>
            </a:r>
            <a:r>
              <a:rPr lang="th-TH" dirty="0" smtClean="0"/>
              <a:t>เป็น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Command Line Tool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553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: Hello, My object (2/6)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249" y="1626061"/>
            <a:ext cx="4099994" cy="225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91352" y="1626061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th-TH" dirty="0" smtClean="0"/>
              <a:t>ตั้งชื่อ </a:t>
            </a:r>
            <a:r>
              <a:rPr lang="en-US" dirty="0" smtClean="0"/>
              <a:t>project</a:t>
            </a:r>
            <a:r>
              <a:rPr lang="th-TH" dirty="0"/>
              <a:t> </a:t>
            </a:r>
            <a:r>
              <a:rPr lang="th-TH" dirty="0" smtClean="0"/>
              <a:t>ว่า </a:t>
            </a:r>
            <a:br>
              <a:rPr lang="th-TH" dirty="0" smtClean="0"/>
            </a:br>
            <a:r>
              <a:rPr lang="th-TH" dirty="0" smtClean="0"/>
              <a:t>      </a:t>
            </a:r>
            <a:r>
              <a:rPr lang="en-US" dirty="0" err="1" smtClean="0"/>
              <a:t>HelloMyClass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th-TH" dirty="0" smtClean="0"/>
              <a:t>และเลือก </a:t>
            </a:r>
            <a:r>
              <a:rPr lang="en-US" dirty="0" smtClean="0"/>
              <a:t>type </a:t>
            </a:r>
            <a:r>
              <a:rPr lang="th-TH" dirty="0" smtClean="0"/>
              <a:t>เป็น </a:t>
            </a:r>
            <a:br>
              <a:rPr lang="th-TH" dirty="0" smtClean="0"/>
            </a:br>
            <a:r>
              <a:rPr lang="th-TH" dirty="0" smtClean="0"/>
              <a:t>    </a:t>
            </a:r>
            <a:r>
              <a:rPr lang="en-US" dirty="0" smtClean="0"/>
              <a:t> Foundation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249" y="4197572"/>
            <a:ext cx="5454366" cy="229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991352" y="4320299"/>
            <a:ext cx="204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Ready to develop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22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Hello, My object </a:t>
            </a:r>
            <a:r>
              <a:rPr lang="en-US" sz="4000" dirty="0" smtClean="0"/>
              <a:t>(3/6)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91352" y="1626061"/>
            <a:ext cx="3073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</a:t>
            </a:r>
            <a:r>
              <a:rPr lang="th-TH" dirty="0" smtClean="0"/>
              <a:t>สร้าง </a:t>
            </a:r>
            <a:r>
              <a:rPr lang="en-US" dirty="0" smtClean="0"/>
              <a:t>class</a:t>
            </a:r>
            <a:r>
              <a:rPr lang="th-TH" dirty="0" smtClean="0"/>
              <a:t> ใหม่จากเมนู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File -&gt; New -&gt; New File…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84" y="1626061"/>
            <a:ext cx="2871159" cy="1889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42" y="3070969"/>
            <a:ext cx="2844800" cy="88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91352" y="314285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</a:t>
            </a:r>
            <a:r>
              <a:rPr lang="th-TH" dirty="0" smtClean="0"/>
              <a:t> ระบุ </a:t>
            </a:r>
            <a:r>
              <a:rPr lang="en-US" dirty="0" smtClean="0"/>
              <a:t>Subclass </a:t>
            </a:r>
            <a:r>
              <a:rPr lang="th-TH" dirty="0" smtClean="0"/>
              <a:t>เป็น</a:t>
            </a:r>
            <a:r>
              <a:rPr lang="en-US" dirty="0" smtClean="0"/>
              <a:t> </a:t>
            </a:r>
            <a:r>
              <a:rPr lang="en-US" dirty="0" err="1" smtClean="0"/>
              <a:t>NSObject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684" y="4268796"/>
            <a:ext cx="2871159" cy="2118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991352" y="4257908"/>
            <a:ext cx="297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 </a:t>
            </a:r>
            <a:r>
              <a:rPr lang="th-TH" dirty="0" smtClean="0"/>
              <a:t>ตั้งชื่อ </a:t>
            </a:r>
            <a:r>
              <a:rPr lang="en-US" dirty="0" smtClean="0"/>
              <a:t>class</a:t>
            </a:r>
            <a:r>
              <a:rPr lang="th-TH" dirty="0" smtClean="0"/>
              <a:t> ว่า</a:t>
            </a:r>
            <a:r>
              <a:rPr lang="en-US" dirty="0" smtClean="0"/>
              <a:t> “Customer”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th-TH" dirty="0" smtClean="0"/>
              <a:t>แล้ว </a:t>
            </a:r>
            <a:r>
              <a:rPr lang="en-US" dirty="0" smtClean="0"/>
              <a:t>click “Save”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727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Hello, My object </a:t>
            </a:r>
            <a:r>
              <a:rPr lang="en-US" sz="4000" dirty="0" smtClean="0"/>
              <a:t>(4/6)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1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8. </a:t>
            </a:r>
            <a:r>
              <a:rPr lang="th-TH" dirty="0" smtClean="0"/>
              <a:t>เขียน </a:t>
            </a:r>
            <a:r>
              <a:rPr lang="en-US" dirty="0" smtClean="0"/>
              <a:t>interface </a:t>
            </a:r>
            <a:r>
              <a:rPr lang="th-TH" dirty="0" smtClean="0"/>
              <a:t>ของ </a:t>
            </a:r>
            <a:r>
              <a:rPr lang="en-US" dirty="0" smtClean="0"/>
              <a:t>class </a:t>
            </a:r>
            <a:r>
              <a:rPr lang="th-TH" dirty="0" smtClean="0"/>
              <a:t>ในไฟล์ </a:t>
            </a:r>
            <a:r>
              <a:rPr lang="en-US" dirty="0" err="1" smtClean="0"/>
              <a:t>Customer.h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83242" y="2575206"/>
            <a:ext cx="654297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@interface Customer : </a:t>
            </a:r>
            <a:r>
              <a:rPr lang="en-US" sz="1600" dirty="0" err="1">
                <a:latin typeface="Menlo Regular"/>
                <a:cs typeface="Menlo Regular"/>
              </a:rPr>
              <a:t>NSObject</a:t>
            </a:r>
            <a:r>
              <a:rPr lang="en-US" sz="1600" dirty="0">
                <a:latin typeface="Menlo Regular"/>
                <a:cs typeface="Menlo Regular"/>
              </a:rPr>
              <a:t> </a:t>
            </a: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firstName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lastName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6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setFirstName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fName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setLastName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lName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6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getFullName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952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Hello, My object </a:t>
            </a:r>
            <a:r>
              <a:rPr lang="en-US" sz="4000" dirty="0" smtClean="0"/>
              <a:t>(5/6)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3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</a:t>
            </a:r>
            <a:r>
              <a:rPr lang="th-TH" dirty="0" smtClean="0"/>
              <a:t>เขียนโค้ดในส่วน </a:t>
            </a:r>
            <a:r>
              <a:rPr lang="en-US" dirty="0" smtClean="0"/>
              <a:t>implementation </a:t>
            </a:r>
            <a:r>
              <a:rPr lang="th-TH" dirty="0" smtClean="0"/>
              <a:t>ของ </a:t>
            </a:r>
            <a:r>
              <a:rPr lang="en-US" dirty="0" smtClean="0"/>
              <a:t>class </a:t>
            </a:r>
            <a:r>
              <a:rPr lang="th-TH" dirty="0" smtClean="0"/>
              <a:t>ในไฟล์ </a:t>
            </a:r>
            <a:r>
              <a:rPr lang="en-US" dirty="0" err="1" smtClean="0"/>
              <a:t>Customer.m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0662" y="2381448"/>
            <a:ext cx="77449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#import "</a:t>
            </a:r>
            <a:r>
              <a:rPr lang="en-US" sz="1400" dirty="0" err="1" smtClean="0">
                <a:latin typeface="Menlo Regular"/>
                <a:cs typeface="Menlo Regular"/>
              </a:rPr>
              <a:t>Customer.h</a:t>
            </a:r>
            <a:r>
              <a:rPr lang="en-US" sz="1400" dirty="0" smtClean="0">
                <a:latin typeface="Menlo Regular"/>
                <a:cs typeface="Menlo Regular"/>
              </a:rPr>
              <a:t>”</a:t>
            </a:r>
            <a:endParaRPr lang="en-US" sz="1400" dirty="0">
              <a:latin typeface="Menlo Regular"/>
              <a:cs typeface="Menlo Regular"/>
            </a:endParaRP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@implementation Customer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setFirstName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fName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{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firstName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fName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4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setLastName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lName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{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lastName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lName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4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4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getFullName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return [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:@"%@ %@",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firstName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lastName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703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Hello, My object </a:t>
            </a:r>
            <a:r>
              <a:rPr lang="en-US" sz="4000" dirty="0" smtClean="0"/>
              <a:t>(6/6)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2488"/>
            <a:ext cx="7073006" cy="667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10. Modify </a:t>
            </a:r>
            <a:r>
              <a:rPr lang="en-US" sz="2000" dirty="0" err="1" smtClean="0"/>
              <a:t>main.m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04930" y="2132621"/>
            <a:ext cx="773427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#import &lt;Foundation/</a:t>
            </a:r>
            <a:r>
              <a:rPr lang="en-US" sz="1400" dirty="0" err="1">
                <a:latin typeface="Menlo Regular"/>
                <a:cs typeface="Menlo Regular"/>
              </a:rPr>
              <a:t>Foundation.h</a:t>
            </a:r>
            <a:r>
              <a:rPr lang="en-US" sz="1400" dirty="0" smtClean="0">
                <a:latin typeface="Menlo Regular"/>
                <a:cs typeface="Menlo Regular"/>
              </a:rPr>
              <a:t>&gt;</a:t>
            </a:r>
            <a:endParaRPr lang="en-US" sz="14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4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Customer.h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”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 err="1" smtClean="0">
                <a:latin typeface="Menlo Regular"/>
                <a:cs typeface="Menlo Regular"/>
              </a:rPr>
              <a:t>int</a:t>
            </a:r>
            <a:r>
              <a:rPr lang="en-US" sz="1400" dirty="0" smtClean="0">
                <a:latin typeface="Menlo Regular"/>
                <a:cs typeface="Menlo Regular"/>
              </a:rPr>
              <a:t> </a:t>
            </a:r>
            <a:r>
              <a:rPr lang="en-US" sz="1400" dirty="0">
                <a:latin typeface="Menlo Regular"/>
                <a:cs typeface="Menlo Regular"/>
              </a:rPr>
              <a:t>main (</a:t>
            </a:r>
            <a:r>
              <a:rPr lang="en-US" sz="1400" dirty="0" err="1">
                <a:latin typeface="Menlo Regular"/>
                <a:cs typeface="Menlo Regular"/>
              </a:rPr>
              <a:t>int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>
                <a:latin typeface="Menlo Regular"/>
                <a:cs typeface="Menlo Regular"/>
              </a:rPr>
              <a:t>argc</a:t>
            </a:r>
            <a:r>
              <a:rPr lang="en-US" sz="1400" dirty="0">
                <a:latin typeface="Menlo Regular"/>
                <a:cs typeface="Menlo Regular"/>
              </a:rPr>
              <a:t>, </a:t>
            </a:r>
            <a:r>
              <a:rPr lang="en-US" sz="1400" dirty="0" err="1">
                <a:latin typeface="Menlo Regular"/>
                <a:cs typeface="Menlo Regular"/>
              </a:rPr>
              <a:t>const</a:t>
            </a:r>
            <a:r>
              <a:rPr lang="en-US" sz="1400" dirty="0">
                <a:latin typeface="Menlo Regular"/>
                <a:cs typeface="Menlo Regular"/>
              </a:rPr>
              <a:t> char * </a:t>
            </a:r>
            <a:r>
              <a:rPr lang="en-US" sz="1400" dirty="0" err="1">
                <a:latin typeface="Menlo Regular"/>
                <a:cs typeface="Menlo Regular"/>
              </a:rPr>
              <a:t>argv</a:t>
            </a:r>
            <a:r>
              <a:rPr lang="en-US" sz="1400" dirty="0">
                <a:latin typeface="Menlo Regular"/>
                <a:cs typeface="Menlo Regular"/>
              </a:rPr>
              <a:t>[])</a:t>
            </a:r>
          </a:p>
          <a:p>
            <a:r>
              <a:rPr lang="en-US" sz="1400" dirty="0">
                <a:latin typeface="Menlo Regular"/>
                <a:cs typeface="Menlo Regular"/>
              </a:rPr>
              <a:t>{</a:t>
            </a:r>
          </a:p>
          <a:p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@</a:t>
            </a:r>
            <a:r>
              <a:rPr lang="en-US" sz="1400" dirty="0" err="1">
                <a:latin typeface="Menlo Regular"/>
                <a:cs typeface="Menlo Regular"/>
              </a:rPr>
              <a:t>autoreleasepool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smtClean="0">
                <a:latin typeface="Menlo Regular"/>
                <a:cs typeface="Menlo Regular"/>
              </a:rPr>
              <a:t>{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	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	Customer 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*c = [[Customer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		[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c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setFirstName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:@"Harry"];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		[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c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setLastName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:@"Potter"];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(@"Hello, %@", [c </a:t>
            </a:r>
            <a:r>
              <a:rPr lang="en-US" sz="14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getFullName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])</a:t>
            </a:r>
            <a:r>
              <a:rPr lang="en-US" sz="14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	</a:t>
            </a:r>
          </a:p>
          <a:p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en-US" sz="1400" dirty="0" smtClean="0">
                <a:latin typeface="Menlo Regular"/>
                <a:cs typeface="Menlo Regular"/>
              </a:rPr>
              <a:t>}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	return </a:t>
            </a:r>
            <a:r>
              <a:rPr lang="en-US" sz="1400" dirty="0">
                <a:latin typeface="Menlo Regular"/>
                <a:cs typeface="Menlo Regular"/>
              </a:rPr>
              <a:t>0;</a:t>
            </a:r>
          </a:p>
          <a:p>
            <a:r>
              <a:rPr lang="en-US" sz="14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6044827"/>
            <a:ext cx="6920606" cy="6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 smtClean="0"/>
              <a:t>11. Run </a:t>
            </a:r>
            <a:r>
              <a:rPr lang="th-TH" sz="2000" dirty="0" smtClean="0"/>
              <a:t>เพื่อดูผลลัพธ์</a:t>
            </a:r>
            <a:endParaRPr lang="en-US" sz="2000" dirty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15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Objective-C can declare two types of methods: instance methods and class 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73" y="2890080"/>
            <a:ext cx="6675752" cy="30237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073" y="6094092"/>
            <a:ext cx="235358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- </a:t>
            </a:r>
            <a:r>
              <a:rPr lang="th-TH" sz="1600" i="1" dirty="0" smtClean="0"/>
              <a:t>instance method</a:t>
            </a:r>
            <a:endParaRPr lang="en-US" sz="1600" i="1" dirty="0" smtClean="0"/>
          </a:p>
          <a:p>
            <a:r>
              <a:rPr lang="th-TH" sz="1600" i="1" dirty="0" smtClean="0"/>
              <a:t>+ class </a:t>
            </a:r>
            <a:r>
              <a:rPr lang="th-TH" sz="1600" i="1" dirty="0"/>
              <a:t>method</a:t>
            </a:r>
            <a:endParaRPr lang="en-US" sz="1600" i="1" dirty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194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1537" y="1862188"/>
            <a:ext cx="7995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2F2F2"/>
                </a:solidFill>
                <a:latin typeface="Courier"/>
              </a:rPr>
              <a:t>[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myArray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insertObject:anObject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dirty="0" smtClean="0">
                <a:solidFill>
                  <a:srgbClr val="F2F2F2"/>
                </a:solidFill>
                <a:latin typeface="Courier"/>
              </a:rPr>
              <a:t>atIndex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:0];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949" y="2650853"/>
            <a:ext cx="818527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2F2F2"/>
                </a:solidFill>
                <a:latin typeface="Courier"/>
              </a:rPr>
              <a:t>[[</a:t>
            </a:r>
            <a:r>
              <a:rPr lang="en-US" sz="1600" dirty="0" err="1">
                <a:solidFill>
                  <a:srgbClr val="F2F2F2"/>
                </a:solidFill>
                <a:latin typeface="Courier"/>
              </a:rPr>
              <a:t>myAppObject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Courier"/>
              </a:rPr>
              <a:t>theArray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] </a:t>
            </a:r>
            <a:r>
              <a:rPr lang="en-US" sz="1600" dirty="0" err="1">
                <a:solidFill>
                  <a:srgbClr val="F2F2F2"/>
                </a:solidFill>
                <a:latin typeface="Courier"/>
              </a:rPr>
              <a:t>insertObject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:[</a:t>
            </a:r>
            <a:r>
              <a:rPr lang="en-US" sz="1600" dirty="0" err="1">
                <a:solidFill>
                  <a:srgbClr val="F2F2F2"/>
                </a:solidFill>
                <a:latin typeface="Courier"/>
              </a:rPr>
              <a:t>myAppObject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Courier"/>
              </a:rPr>
              <a:t>objectToInsert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] </a:t>
            </a:r>
            <a:endParaRPr lang="en-US" sz="1600" dirty="0" smtClean="0">
              <a:solidFill>
                <a:srgbClr val="F2F2F2"/>
              </a:solidFill>
              <a:latin typeface="Courier"/>
            </a:endParaRPr>
          </a:p>
          <a:p>
            <a:r>
              <a:rPr lang="en-US" sz="1600" dirty="0">
                <a:solidFill>
                  <a:srgbClr val="F2F2F2"/>
                </a:solidFill>
                <a:latin typeface="Courier"/>
              </a:rPr>
              <a:t>	</a:t>
            </a:r>
            <a:r>
              <a:rPr lang="en-US" sz="1600" dirty="0" smtClean="0">
                <a:solidFill>
                  <a:srgbClr val="F2F2F2"/>
                </a:solidFill>
                <a:latin typeface="Courier"/>
              </a:rPr>
              <a:t>						   atIndex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:0];</a:t>
            </a:r>
            <a:endParaRPr lang="en-US" sz="1600" dirty="0">
              <a:solidFill>
                <a:srgbClr val="F2F2F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1537" y="3637169"/>
            <a:ext cx="799526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2F2F2"/>
                </a:solidFill>
                <a:latin typeface="Courier"/>
              </a:rPr>
              <a:t>[</a:t>
            </a:r>
            <a:r>
              <a:rPr lang="en-US" sz="1600" dirty="0" err="1">
                <a:solidFill>
                  <a:srgbClr val="F2F2F2"/>
                </a:solidFill>
                <a:latin typeface="Courier"/>
              </a:rPr>
              <a:t>myAppObject.theArray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Courier"/>
              </a:rPr>
              <a:t>insertObject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:[</a:t>
            </a:r>
            <a:r>
              <a:rPr lang="en-US" sz="1600" dirty="0" err="1">
                <a:solidFill>
                  <a:srgbClr val="F2F2F2"/>
                </a:solidFill>
                <a:latin typeface="Courier"/>
              </a:rPr>
              <a:t>myAppObject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Courier"/>
              </a:rPr>
              <a:t>objectToInsert</a:t>
            </a:r>
            <a:r>
              <a:rPr lang="en-US" sz="1600" dirty="0" smtClean="0">
                <a:solidFill>
                  <a:srgbClr val="F2F2F2"/>
                </a:solidFill>
                <a:latin typeface="Courier"/>
              </a:rPr>
              <a:t>]</a:t>
            </a:r>
          </a:p>
          <a:p>
            <a:r>
              <a:rPr lang="en-US" sz="1600" dirty="0">
                <a:solidFill>
                  <a:srgbClr val="F2F2F2"/>
                </a:solidFill>
                <a:latin typeface="Courier"/>
              </a:rPr>
              <a:t>	</a:t>
            </a:r>
            <a:r>
              <a:rPr lang="en-US" sz="1600" dirty="0" smtClean="0">
                <a:solidFill>
                  <a:srgbClr val="F2F2F2"/>
                </a:solidFill>
                <a:latin typeface="Courier"/>
              </a:rPr>
              <a:t>						 </a:t>
            </a:r>
            <a:r>
              <a:rPr lang="en-US" sz="1600" dirty="0">
                <a:solidFill>
                  <a:srgbClr val="F2F2F2"/>
                </a:solidFill>
                <a:latin typeface="Courier"/>
              </a:rPr>
              <a:t>atIndex:0];</a:t>
            </a:r>
            <a:endParaRPr lang="en-US" sz="1600" dirty="0">
              <a:solidFill>
                <a:srgbClr val="F2F2F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6989" y="4592323"/>
            <a:ext cx="4755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Courier"/>
              </a:rPr>
              <a:t>myAppObject.theArray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 = </a:t>
            </a:r>
            <a:r>
              <a:rPr lang="en-US" dirty="0" err="1">
                <a:solidFill>
                  <a:srgbClr val="F2F2F2"/>
                </a:solidFill>
                <a:latin typeface="Courier"/>
              </a:rPr>
              <a:t>aNewArray</a:t>
            </a:r>
            <a:r>
              <a:rPr lang="en-US" dirty="0">
                <a:solidFill>
                  <a:srgbClr val="F2F2F2"/>
                </a:solidFill>
                <a:latin typeface="Courier"/>
              </a:rPr>
              <a:t>;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835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67461"/>
          </a:xfrm>
        </p:spPr>
        <p:txBody>
          <a:bodyPr>
            <a:normAutofit/>
          </a:bodyPr>
          <a:lstStyle/>
          <a:p>
            <a:r>
              <a:rPr lang="en-US" sz="2400" dirty="0"/>
              <a:t>Declared properties are a convenience notation used to replace the declaration and, optionally, implementation of accessor methods.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1320" y="2969777"/>
            <a:ext cx="729548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@property BOOL flag;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	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@property (copy)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NSString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 *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nameObject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;  </a:t>
            </a:r>
            <a:r>
              <a:rPr lang="th-TH" sz="1400" dirty="0" smtClean="0">
                <a:solidFill>
                  <a:srgbClr val="F2F2F2"/>
                </a:solidFill>
                <a:latin typeface="Courier"/>
              </a:rPr>
              <a:t/>
            </a:r>
            <a:br>
              <a:rPr lang="th-TH" sz="1400" dirty="0" smtClean="0">
                <a:solidFill>
                  <a:srgbClr val="F2F2F2"/>
                </a:solidFill>
                <a:latin typeface="Courier"/>
              </a:rPr>
            </a:br>
            <a:r>
              <a:rPr lang="en-US" sz="1400" dirty="0" smtClean="0">
                <a:solidFill>
                  <a:srgbClr val="F2F2F2"/>
                </a:solidFill>
                <a:latin typeface="Courier"/>
              </a:rPr>
              <a:t>/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/ Copy the object during assignment.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	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@property (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readonly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)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UIView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 *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rootView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;  </a:t>
            </a:r>
            <a:r>
              <a:rPr lang="th-TH" sz="1400" dirty="0" smtClean="0">
                <a:solidFill>
                  <a:srgbClr val="F2F2F2"/>
                </a:solidFill>
                <a:latin typeface="Courier"/>
              </a:rPr>
              <a:t/>
            </a:r>
            <a:br>
              <a:rPr lang="th-TH" sz="1400" dirty="0" smtClean="0">
                <a:solidFill>
                  <a:srgbClr val="F2F2F2"/>
                </a:solidFill>
                <a:latin typeface="Courier"/>
              </a:rPr>
            </a:br>
            <a:r>
              <a:rPr lang="en-US" sz="1400" dirty="0" smtClean="0">
                <a:solidFill>
                  <a:srgbClr val="F2F2F2"/>
                </a:solidFill>
                <a:latin typeface="Courier"/>
              </a:rPr>
              <a:t>/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/ Declare only a getter method.	</a:t>
            </a:r>
            <a:endParaRPr lang="en-US" sz="1400" dirty="0" smtClean="0">
              <a:solidFill>
                <a:srgbClr val="F2F2F2"/>
              </a:solidFill>
              <a:latin typeface="Courier"/>
            </a:endParaRPr>
          </a:p>
          <a:p>
            <a:endParaRPr lang="en-US" sz="1400" dirty="0">
              <a:solidFill>
                <a:srgbClr val="F2F2F2"/>
              </a:solidFill>
              <a:latin typeface="Courier"/>
            </a:endParaRP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@property(retain, 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          getter =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firstName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, setter =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setFirstName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, 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		 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nonatomic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,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readwrite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)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NSString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 *name;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		  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@property(assign, 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          getter =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idCustomer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, setter =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setIDCustomer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) </a:t>
            </a:r>
          </a:p>
          <a:p>
            <a:r>
              <a:rPr lang="en-US" sz="1400" dirty="0">
                <a:solidFill>
                  <a:srgbClr val="F2F2F2"/>
                </a:solidFill>
                <a:latin typeface="Courier"/>
              </a:rPr>
              <a:t>		  </a:t>
            </a:r>
            <a:r>
              <a:rPr lang="en-US" sz="1400" dirty="0" err="1">
                <a:solidFill>
                  <a:srgbClr val="F2F2F2"/>
                </a:solidFill>
                <a:latin typeface="Courier"/>
              </a:rPr>
              <a:t>NSInteger</a:t>
            </a:r>
            <a:r>
              <a:rPr lang="en-US" sz="1400" dirty="0">
                <a:solidFill>
                  <a:srgbClr val="F2F2F2"/>
                </a:solidFill>
                <a:latin typeface="Courier"/>
              </a:rPr>
              <a:t> id;</a:t>
            </a:r>
          </a:p>
          <a:p>
            <a:endParaRPr lang="en-US" sz="1400" dirty="0">
              <a:solidFill>
                <a:srgbClr val="F2F2F2"/>
              </a:solidFill>
              <a:latin typeface="Courier"/>
            </a:endParaRP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365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: Hello, My object </a:t>
            </a:r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55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12. </a:t>
            </a:r>
            <a:r>
              <a:rPr lang="th-TH" dirty="0" smtClean="0"/>
              <a:t>สร้าง </a:t>
            </a:r>
            <a:r>
              <a:rPr lang="en-US" dirty="0" smtClean="0"/>
              <a:t>class </a:t>
            </a:r>
            <a:r>
              <a:rPr lang="th-TH" dirty="0" smtClean="0"/>
              <a:t>ใหม่ ชื่อ </a:t>
            </a:r>
            <a:r>
              <a:rPr lang="en-US" dirty="0" smtClean="0"/>
              <a:t>Cusromer2</a:t>
            </a:r>
          </a:p>
          <a:p>
            <a:pPr marL="0" indent="0">
              <a:buNone/>
            </a:pPr>
            <a:r>
              <a:rPr lang="en-US" dirty="0" smtClean="0"/>
              <a:t>13. </a:t>
            </a:r>
            <a:r>
              <a:rPr lang="th-TH" dirty="0" smtClean="0"/>
              <a:t>เพิ่ม </a:t>
            </a:r>
            <a:r>
              <a:rPr lang="en-US" dirty="0" smtClean="0"/>
              <a:t>code </a:t>
            </a:r>
            <a:r>
              <a:rPr lang="th-TH" dirty="0" smtClean="0"/>
              <a:t>ใน </a:t>
            </a:r>
            <a:r>
              <a:rPr lang="en-US" dirty="0" smtClean="0"/>
              <a:t>Customer2.h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6822" y="2974703"/>
            <a:ext cx="62742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#import &lt;Foundation/</a:t>
            </a:r>
            <a:r>
              <a:rPr lang="en-US" sz="1600" dirty="0" err="1">
                <a:latin typeface="Menlo Regular"/>
                <a:cs typeface="Menlo Regular"/>
              </a:rPr>
              <a:t>Foundation.h</a:t>
            </a:r>
            <a:r>
              <a:rPr lang="en-US" sz="1600" dirty="0">
                <a:latin typeface="Menlo Regular"/>
                <a:cs typeface="Menlo Regular"/>
              </a:rPr>
              <a:t>&gt;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@interface Customer2 : </a:t>
            </a:r>
            <a:r>
              <a:rPr lang="en-US" sz="1600" dirty="0" err="1">
                <a:latin typeface="Menlo Regular"/>
                <a:cs typeface="Menlo Regular"/>
              </a:rPr>
              <a:t>NSObject</a:t>
            </a:r>
            <a:endParaRPr lang="en-US" sz="1600" dirty="0">
              <a:latin typeface="Menlo Regular"/>
              <a:cs typeface="Menlo Regular"/>
            </a:endParaRP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@property(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, strong)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firstName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@property(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, strong)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lastName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6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getFullName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692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Objective-C Class, Object</a:t>
            </a:r>
          </a:p>
          <a:p>
            <a:r>
              <a:rPr lang="en-US" dirty="0" smtClean="0"/>
              <a:t>Method, Message</a:t>
            </a:r>
          </a:p>
          <a:p>
            <a:r>
              <a:rPr lang="en-US" dirty="0" smtClean="0"/>
              <a:t>Accessor, Property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51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: Hello, My object </a:t>
            </a:r>
            <a:r>
              <a:rPr lang="en-US" dirty="0" smtClean="0"/>
              <a:t>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03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14. </a:t>
            </a:r>
            <a:r>
              <a:rPr lang="th-TH" dirty="0" smtClean="0"/>
              <a:t>เพิ่ม </a:t>
            </a:r>
            <a:r>
              <a:rPr lang="en-US" dirty="0" smtClean="0"/>
              <a:t>implementation code </a:t>
            </a:r>
            <a:r>
              <a:rPr lang="th-TH" dirty="0" smtClean="0"/>
              <a:t>ในไฟล์ </a:t>
            </a:r>
            <a:r>
              <a:rPr lang="en-US" dirty="0" err="1" smtClean="0"/>
              <a:t>Customer.m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2803" y="2610996"/>
            <a:ext cx="79858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#import "</a:t>
            </a:r>
            <a:r>
              <a:rPr lang="en-US" sz="1600" dirty="0" err="1">
                <a:latin typeface="Menlo Regular"/>
                <a:cs typeface="Menlo Regular"/>
              </a:rPr>
              <a:t>Customer.h</a:t>
            </a:r>
            <a:r>
              <a:rPr lang="en-US" sz="1600" dirty="0">
                <a:latin typeface="Menlo Regular"/>
                <a:cs typeface="Menlo Regular"/>
              </a:rPr>
              <a:t>"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latin typeface="Menlo Regular"/>
                <a:cs typeface="Menlo Regular"/>
              </a:rPr>
              <a:t>@implementation Customer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getFullName</a:t>
            </a:r>
            <a:endParaRPr lang="en-US" sz="16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   return [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:@"%@ %@", </a:t>
            </a:r>
            <a:endParaRPr lang="en-US" sz="16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self.firstName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endParaRPr lang="en-US" sz="16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self.lastName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600" dirty="0">
              <a:latin typeface="Menlo Regular"/>
              <a:cs typeface="Menlo Regular"/>
            </a:endParaRPr>
          </a:p>
          <a:p>
            <a:r>
              <a:rPr lang="en-US" sz="1600" dirty="0" smtClean="0">
                <a:latin typeface="Menlo Regular"/>
                <a:cs typeface="Menlo Regular"/>
              </a:rPr>
              <a:t>@end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747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: Hello, My object </a:t>
            </a:r>
            <a:r>
              <a:rPr lang="en-US" dirty="0" smtClean="0"/>
              <a:t>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15. </a:t>
            </a:r>
            <a:r>
              <a:rPr lang="th-TH" dirty="0" smtClean="0"/>
              <a:t>แก้ไฟล์ </a:t>
            </a:r>
            <a:r>
              <a:rPr lang="en-US" dirty="0" err="1" smtClean="0"/>
              <a:t>main.m</a:t>
            </a:r>
            <a:r>
              <a:rPr lang="th-TH" dirty="0" smtClean="0"/>
              <a:t> เพื่อสร้าง </a:t>
            </a:r>
            <a:r>
              <a:rPr lang="en-US" dirty="0" smtClean="0"/>
              <a:t>object Customer2 </a:t>
            </a:r>
            <a:r>
              <a:rPr lang="th-TH" dirty="0" smtClean="0"/>
              <a:t>แทน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7807" y="2351901"/>
            <a:ext cx="7905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#import &lt;Foundation/</a:t>
            </a:r>
            <a:r>
              <a:rPr lang="en-US" sz="1400" dirty="0" err="1">
                <a:latin typeface="Menlo Regular"/>
                <a:cs typeface="Menlo Regular"/>
              </a:rPr>
              <a:t>Foundation.h</a:t>
            </a:r>
            <a:r>
              <a:rPr lang="en-US" sz="1400" dirty="0">
                <a:latin typeface="Menlo Regular"/>
                <a:cs typeface="Menlo Regular"/>
              </a:rPr>
              <a:t>&gt;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#import "Customer2.h"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 err="1">
                <a:latin typeface="Menlo Regular"/>
                <a:cs typeface="Menlo Regular"/>
              </a:rPr>
              <a:t>int</a:t>
            </a:r>
            <a:r>
              <a:rPr lang="en-US" sz="1400" dirty="0">
                <a:latin typeface="Menlo Regular"/>
                <a:cs typeface="Menlo Regular"/>
              </a:rPr>
              <a:t> main(</a:t>
            </a:r>
            <a:r>
              <a:rPr lang="en-US" sz="1400" dirty="0" err="1">
                <a:latin typeface="Menlo Regular"/>
                <a:cs typeface="Menlo Regular"/>
              </a:rPr>
              <a:t>int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>
                <a:latin typeface="Menlo Regular"/>
                <a:cs typeface="Menlo Regular"/>
              </a:rPr>
              <a:t>argc</a:t>
            </a:r>
            <a:r>
              <a:rPr lang="en-US" sz="1400" dirty="0">
                <a:latin typeface="Menlo Regular"/>
                <a:cs typeface="Menlo Regular"/>
              </a:rPr>
              <a:t>, </a:t>
            </a:r>
            <a:r>
              <a:rPr lang="en-US" sz="1400" dirty="0" err="1">
                <a:latin typeface="Menlo Regular"/>
                <a:cs typeface="Menlo Regular"/>
              </a:rPr>
              <a:t>const</a:t>
            </a:r>
            <a:r>
              <a:rPr lang="en-US" sz="1400" dirty="0">
                <a:latin typeface="Menlo Regular"/>
                <a:cs typeface="Menlo Regular"/>
              </a:rPr>
              <a:t> char * </a:t>
            </a:r>
            <a:r>
              <a:rPr lang="en-US" sz="1400" dirty="0" err="1">
                <a:latin typeface="Menlo Regular"/>
                <a:cs typeface="Menlo Regular"/>
              </a:rPr>
              <a:t>argv</a:t>
            </a:r>
            <a:r>
              <a:rPr lang="en-US" sz="1400" dirty="0">
                <a:latin typeface="Menlo Regular"/>
                <a:cs typeface="Menlo Regular"/>
              </a:rPr>
              <a:t>[])</a:t>
            </a:r>
          </a:p>
          <a:p>
            <a:r>
              <a:rPr lang="en-US" sz="1400" dirty="0">
                <a:latin typeface="Menlo Regular"/>
                <a:cs typeface="Menlo Regular"/>
              </a:rPr>
              <a:t>{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@</a:t>
            </a:r>
            <a:r>
              <a:rPr lang="en-US" sz="1400" dirty="0" err="1">
                <a:latin typeface="Menlo Regular"/>
                <a:cs typeface="Menlo Regular"/>
              </a:rPr>
              <a:t>autoreleasepool</a:t>
            </a:r>
            <a:r>
              <a:rPr lang="en-US" sz="1400" dirty="0">
                <a:latin typeface="Menlo Regular"/>
                <a:cs typeface="Menlo Regular"/>
              </a:rPr>
              <a:t> {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    Customer2 *c = [[Customer2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c.firstName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= @"Harry";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c.lastName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= @"Potter";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(@"Hello, %@", [c </a:t>
            </a:r>
            <a:r>
              <a:rPr lang="en-US" sz="1400" dirty="0" err="1">
                <a:solidFill>
                  <a:srgbClr val="FFFF00"/>
                </a:solidFill>
                <a:latin typeface="Menlo Regular"/>
                <a:cs typeface="Menlo Regular"/>
              </a:rPr>
              <a:t>getFullName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]);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</a:t>
            </a:r>
          </a:p>
          <a:p>
            <a:r>
              <a:rPr lang="en-US" sz="1400" dirty="0">
                <a:latin typeface="Menlo Regular"/>
                <a:cs typeface="Menlo Regular"/>
              </a:rPr>
              <a:t>    }</a:t>
            </a:r>
          </a:p>
          <a:p>
            <a:r>
              <a:rPr lang="en-US" sz="1400" dirty="0">
                <a:latin typeface="Menlo Regular"/>
                <a:cs typeface="Menlo Regular"/>
              </a:rPr>
              <a:t>    return 0;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}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033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5195" y="3274204"/>
            <a:ext cx="4753926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smtClean="0">
                <a:solidFill>
                  <a:srgbClr val="7F7F7F"/>
                </a:solidFill>
                <a:latin typeface="Menlo Regular"/>
                <a:cs typeface="Menlo Regular"/>
              </a:rPr>
              <a:t>// </a:t>
            </a:r>
            <a:r>
              <a:rPr lang="en-US" sz="1100" i="1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Customer.h</a:t>
            </a:r>
            <a:endParaRPr lang="en-US" sz="1100" i="1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endParaRPr lang="en-US" sz="1100" i="1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@interface Customer2 : </a:t>
            </a:r>
            <a:r>
              <a:rPr lang="en-US" sz="11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NSObject</a:t>
            </a:r>
            <a:endParaRPr lang="th-TH" sz="11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i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00" i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firstName</a:t>
            </a:r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i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i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100" i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lastName</a:t>
            </a:r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100" i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1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@property(</a:t>
            </a:r>
            <a:r>
              <a:rPr lang="en-US" sz="11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nonatomic</a:t>
            </a:r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, strong)</a:t>
            </a:r>
            <a:r>
              <a:rPr lang="en-US" sz="11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NSString</a:t>
            </a:r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 * </a:t>
            </a:r>
            <a:r>
              <a:rPr lang="en-US" sz="11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firstName</a:t>
            </a:r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@property(</a:t>
            </a:r>
            <a:r>
              <a:rPr lang="en-US" sz="11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nonatomic</a:t>
            </a:r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, strong)</a:t>
            </a:r>
            <a:r>
              <a:rPr lang="en-US" sz="11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NSString</a:t>
            </a:r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 * </a:t>
            </a:r>
            <a:r>
              <a:rPr lang="en-US" sz="11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lastName</a:t>
            </a:r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1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- (</a:t>
            </a:r>
            <a:r>
              <a:rPr lang="en-US" sz="11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NSString</a:t>
            </a:r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 *)</a:t>
            </a:r>
            <a:r>
              <a:rPr lang="en-US" sz="1100" dirty="0" err="1" smtClean="0">
                <a:solidFill>
                  <a:srgbClr val="FFFFFF"/>
                </a:solidFill>
                <a:latin typeface="Menlo Regular"/>
                <a:cs typeface="Menlo Regular"/>
              </a:rPr>
              <a:t>getFullName</a:t>
            </a:r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1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@end</a:t>
            </a:r>
            <a:endParaRPr lang="en-US" sz="11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7151" y="3275875"/>
            <a:ext cx="280964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// </a:t>
            </a:r>
            <a:r>
              <a:rPr lang="en-US" sz="1100" i="1" dirty="0" err="1" smtClean="0">
                <a:solidFill>
                  <a:schemeClr val="tx1">
                    <a:lumMod val="50000"/>
                  </a:schemeClr>
                </a:solidFill>
                <a:latin typeface="Menlo Regular"/>
                <a:cs typeface="Menlo Regular"/>
              </a:rPr>
              <a:t>Customer.m</a:t>
            </a:r>
            <a:endParaRPr lang="en-US" sz="1100" i="1" dirty="0" smtClean="0">
              <a:solidFill>
                <a:schemeClr val="tx1">
                  <a:lumMod val="50000"/>
                </a:schemeClr>
              </a:solidFill>
              <a:latin typeface="Menlo Regular"/>
              <a:cs typeface="Menlo Regular"/>
            </a:endParaRPr>
          </a:p>
          <a:p>
            <a:endParaRPr lang="en-US" sz="11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#import ”Customer2.h”</a:t>
            </a:r>
          </a:p>
          <a:p>
            <a:endParaRPr lang="en-US" sz="11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@implementation Customer2</a:t>
            </a:r>
          </a:p>
          <a:p>
            <a:endParaRPr lang="en-US" sz="1100" dirty="0">
              <a:solidFill>
                <a:srgbClr val="FFFFFF"/>
              </a:solidFill>
              <a:latin typeface="Menlo Regular"/>
              <a:cs typeface="Menlo Regular"/>
            </a:endParaRPr>
          </a:p>
          <a:p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@synthesize </a:t>
            </a:r>
            <a:r>
              <a:rPr lang="en-US" sz="1100" i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firstName</a:t>
            </a:r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@synthesize </a:t>
            </a:r>
            <a:r>
              <a:rPr lang="en-US" sz="1100" i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lastName</a:t>
            </a:r>
            <a:r>
              <a:rPr lang="en-US" sz="1100" i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100" i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100" dirty="0" smtClean="0">
              <a:solidFill>
                <a:srgbClr val="FFFFFF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Menlo Regular"/>
                <a:cs typeface="Menlo Regular"/>
              </a:rPr>
              <a:t>@end</a:t>
            </a:r>
            <a:endParaRPr lang="en-US" sz="11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44010"/>
            <a:ext cx="8229600" cy="14902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th-TH" sz="1800" dirty="0" smtClean="0"/>
              <a:t>ใน </a:t>
            </a:r>
            <a:r>
              <a:rPr lang="en-US" sz="1800" dirty="0" smtClean="0"/>
              <a:t>version </a:t>
            </a:r>
            <a:r>
              <a:rPr lang="th-TH" sz="1800" dirty="0" smtClean="0"/>
              <a:t>เก่า การประกาศ </a:t>
            </a:r>
            <a:r>
              <a:rPr lang="en-US" sz="1800" dirty="0" smtClean="0"/>
              <a:t>property</a:t>
            </a:r>
            <a:r>
              <a:rPr lang="th-TH" sz="1800" dirty="0" smtClean="0"/>
              <a:t> นั้น เราจะต้องสร้าง </a:t>
            </a:r>
            <a:r>
              <a:rPr lang="en-US" sz="1800" dirty="0" smtClean="0"/>
              <a:t>attribute </a:t>
            </a:r>
            <a:r>
              <a:rPr lang="th-TH" sz="1800" dirty="0" smtClean="0"/>
              <a:t>ภายใต้ </a:t>
            </a:r>
            <a:r>
              <a:rPr lang="en-US" sz="1800" dirty="0" smtClean="0"/>
              <a:t>class </a:t>
            </a:r>
            <a:r>
              <a:rPr lang="th-TH" sz="1800" dirty="0" smtClean="0"/>
              <a:t>และประกาศ</a:t>
            </a:r>
            <a:r>
              <a:rPr lang="en-US" sz="1800" dirty="0" smtClean="0"/>
              <a:t> @synthesize </a:t>
            </a:r>
            <a:r>
              <a:rPr lang="th-TH" sz="1800" dirty="0" smtClean="0"/>
              <a:t>ด้วย</a:t>
            </a:r>
          </a:p>
          <a:p>
            <a:pPr>
              <a:buFont typeface="Arial"/>
              <a:buChar char="•"/>
            </a:pPr>
            <a:r>
              <a:rPr lang="th-TH" sz="1800" dirty="0" smtClean="0"/>
              <a:t>แต่ตั้งแต่ </a:t>
            </a:r>
            <a:r>
              <a:rPr lang="en-US" sz="1800" dirty="0" smtClean="0"/>
              <a:t>Xcode 4.4</a:t>
            </a:r>
            <a:r>
              <a:rPr lang="th-TH" sz="1800" dirty="0" smtClean="0"/>
              <a:t> </a:t>
            </a:r>
            <a:r>
              <a:rPr lang="en-US" sz="1800" dirty="0" smtClean="0"/>
              <a:t>(iOS5) </a:t>
            </a:r>
            <a:r>
              <a:rPr lang="th-TH" sz="1800" dirty="0" smtClean="0"/>
              <a:t>เป็นต้นมา เราไม่ต้องเขียนอีกแล้ว เพราะ </a:t>
            </a:r>
            <a:r>
              <a:rPr lang="en-US" sz="1800" dirty="0" smtClean="0"/>
              <a:t>Xcode </a:t>
            </a:r>
            <a:r>
              <a:rPr lang="th-TH" sz="1800" dirty="0" smtClean="0"/>
              <a:t>จะสร้าง </a:t>
            </a:r>
            <a:r>
              <a:rPr lang="en-US" sz="1800" dirty="0" smtClean="0"/>
              <a:t>temporary code </a:t>
            </a:r>
            <a:r>
              <a:rPr lang="th-TH" sz="1800" dirty="0" smtClean="0"/>
              <a:t>ขึ้นมาและเพิ่ม </a:t>
            </a:r>
            <a:r>
              <a:rPr lang="en-US" sz="1800" dirty="0" smtClean="0"/>
              <a:t>@synthesize </a:t>
            </a:r>
            <a:r>
              <a:rPr lang="th-TH" sz="1800" dirty="0" smtClean="0"/>
              <a:t>ให้เราในระหว่างการ </a:t>
            </a:r>
            <a:r>
              <a:rPr lang="en-US" sz="1800" dirty="0" smtClean="0"/>
              <a:t>compile</a:t>
            </a: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949408"/>
            <a:ext cx="8229600" cy="6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th-TH" sz="1800" dirty="0" smtClean="0"/>
              <a:t>เราสามารถอ้างถึง </a:t>
            </a:r>
            <a:r>
              <a:rPr lang="en-US" sz="1800" dirty="0" smtClean="0"/>
              <a:t>attribute </a:t>
            </a:r>
            <a:r>
              <a:rPr lang="th-TH" sz="1800" dirty="0" smtClean="0"/>
              <a:t>โดยไม่ต้องระบุ </a:t>
            </a:r>
            <a:r>
              <a:rPr lang="en-US" sz="1800" dirty="0" smtClean="0"/>
              <a:t>self instance </a:t>
            </a:r>
            <a:r>
              <a:rPr lang="th-TH" sz="1800" dirty="0" smtClean="0"/>
              <a:t>โดยใช้ </a:t>
            </a:r>
            <a:r>
              <a:rPr lang="en-US" sz="1800" dirty="0" smtClean="0"/>
              <a:t>_ (under scroll) </a:t>
            </a:r>
            <a:r>
              <a:rPr lang="th-TH" sz="1800" dirty="0" smtClean="0"/>
              <a:t>ขึ้นหน้าชื่อ </a:t>
            </a:r>
            <a:r>
              <a:rPr lang="en-US" sz="1800" dirty="0" smtClean="0"/>
              <a:t>property </a:t>
            </a:r>
            <a:r>
              <a:rPr lang="th-TH" sz="1800" dirty="0" smtClean="0"/>
              <a:t>เช่น </a:t>
            </a:r>
            <a:r>
              <a:rPr lang="en-US" sz="1800" dirty="0" smtClean="0"/>
              <a:t>_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, _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 </a:t>
            </a:r>
            <a:r>
              <a:rPr lang="th-TH" sz="1800" dirty="0" smtClean="0"/>
              <a:t>เป็นต้น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891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@property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003786"/>
              </p:ext>
            </p:extLst>
          </p:nvPr>
        </p:nvGraphicFramePr>
        <p:xfrm>
          <a:off x="457200" y="2445022"/>
          <a:ext cx="8229600" cy="329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946"/>
                <a:gridCol w="5777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that the property should be treated as read/write.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attribute is the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you specify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only a getter method is required in the @implementation block.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you use the @synthesize directive in the implementation block, only the getter method is synthesized.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Moreover, if you attempt to assign a value using the dot syntax, you get a compiler error.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64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Writability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6102243"/>
            <a:ext cx="446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@property (</a:t>
            </a:r>
            <a:r>
              <a:rPr lang="en-US" dirty="0" err="1" smtClean="0"/>
              <a:t>readonly</a:t>
            </a:r>
            <a:r>
              <a:rPr lang="en-US" dirty="0" smtClean="0"/>
              <a:t>) </a:t>
            </a:r>
            <a:r>
              <a:rPr lang="en-US" dirty="0" err="1" smtClean="0"/>
              <a:t>NSString</a:t>
            </a:r>
            <a:r>
              <a:rPr lang="en-US" dirty="0" smtClean="0"/>
              <a:t> *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4491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@property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36909"/>
              </p:ext>
            </p:extLst>
          </p:nvPr>
        </p:nvGraphicFramePr>
        <p:xfrm>
          <a:off x="490917" y="2489974"/>
          <a:ext cx="8229600" cy="366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946"/>
                <a:gridCol w="5777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the setter uses simple assignment.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typically use this attribute for scalar types.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attribute is the default.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support in ARC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retain should be invoked on the object upon assignment.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previous value is sent a release message.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support in ARC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a copy of the object should be used for assignment.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previous value is sent a release message.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64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Setter Semantics (obsoleted in Xcode5)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789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@property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060969"/>
              </p:ext>
            </p:extLst>
          </p:nvPr>
        </p:nvGraphicFramePr>
        <p:xfrm>
          <a:off x="513395" y="2636068"/>
          <a:ext cx="8229600" cy="247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946"/>
                <a:gridCol w="5777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ARC, to replace assign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the setter uses simple assignment.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typically use this attribute for scalar types.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ARC, replace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retain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that retain should be invoked on the object upon assignment.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previous value is sent a release message.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646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Setter Semantics (for ARC &amp; Xcode5 and later)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111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@property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728005"/>
              </p:ext>
            </p:extLst>
          </p:nvPr>
        </p:nvGraphicFramePr>
        <p:xfrm>
          <a:off x="457200" y="2501212"/>
          <a:ext cx="8229600" cy="274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946"/>
                <a:gridCol w="5777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nonatomic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synthesized accessor for an object property simply returns the value directly.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multi-thread environment.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robust access to properties in a multithreaded environment.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 returned from the getter or set via the setter is always fully retrieved or set regardless.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attribute is the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64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Atomicity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729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Objective-C </a:t>
            </a:r>
            <a:r>
              <a:rPr lang="th-TH" sz="2000" dirty="0" smtClean="0"/>
              <a:t>เป็นภาษาที่เป็น</a:t>
            </a:r>
            <a:r>
              <a:rPr lang="en-US" sz="2000" dirty="0" smtClean="0"/>
              <a:t> superset </a:t>
            </a:r>
            <a:r>
              <a:rPr lang="th-TH" sz="2000" dirty="0" smtClean="0"/>
              <a:t>ของภาษา</a:t>
            </a:r>
            <a:r>
              <a:rPr lang="en-US" sz="2000" dirty="0" smtClean="0"/>
              <a:t> ANSI C </a:t>
            </a:r>
            <a:r>
              <a:rPr lang="en-US" sz="2000" dirty="0"/>
              <a:t>programming </a:t>
            </a:r>
            <a:r>
              <a:rPr lang="en-US" sz="2000" dirty="0" smtClean="0"/>
              <a:t>language </a:t>
            </a:r>
            <a:r>
              <a:rPr lang="th-TH" sz="2000" dirty="0" smtClean="0"/>
              <a:t>เพราะฉะนั้น </a:t>
            </a:r>
            <a:r>
              <a:rPr lang="en-US" sz="2000" dirty="0" smtClean="0"/>
              <a:t>syntax </a:t>
            </a:r>
            <a:r>
              <a:rPr lang="th-TH" sz="2000" dirty="0" smtClean="0"/>
              <a:t>พื้นฐานจึงเหมือนกับภาษา </a:t>
            </a:r>
            <a:r>
              <a:rPr lang="en-US" sz="2000" dirty="0" smtClean="0"/>
              <a:t> </a:t>
            </a:r>
            <a:r>
              <a:rPr lang="en-US" sz="2000" dirty="0"/>
              <a:t>C.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th-TH" sz="2000" dirty="0" smtClean="0"/>
              <a:t>เช่นเดียวกับภาษา </a:t>
            </a:r>
            <a:r>
              <a:rPr lang="en-US" sz="2000" dirty="0" smtClean="0"/>
              <a:t>C </a:t>
            </a:r>
            <a:r>
              <a:rPr lang="th-TH" sz="2000" dirty="0" smtClean="0"/>
              <a:t>โค้ดของ </a:t>
            </a:r>
            <a:r>
              <a:rPr lang="en-US" sz="2000" dirty="0" smtClean="0"/>
              <a:t>Objective-C </a:t>
            </a:r>
            <a:r>
              <a:rPr lang="th-TH" sz="2000" dirty="0" smtClean="0"/>
              <a:t>จะถูกแบ่งออกเป็น</a:t>
            </a:r>
            <a:r>
              <a:rPr lang="en-US" sz="2000" dirty="0" smtClean="0"/>
              <a:t> </a:t>
            </a:r>
            <a:r>
              <a:rPr lang="en-US" sz="2000" dirty="0"/>
              <a:t>header </a:t>
            </a:r>
            <a:r>
              <a:rPr lang="en-US" sz="2000" dirty="0" smtClean="0"/>
              <a:t>file </a:t>
            </a:r>
            <a:r>
              <a:rPr lang="th-TH" sz="2000" dirty="0" smtClean="0"/>
              <a:t>และ</a:t>
            </a:r>
            <a:r>
              <a:rPr lang="en-US" sz="2000" dirty="0" smtClean="0"/>
              <a:t> </a:t>
            </a:r>
            <a:r>
              <a:rPr lang="en-US" sz="2000" dirty="0"/>
              <a:t>source </a:t>
            </a:r>
            <a:r>
              <a:rPr lang="en-US" sz="2000" dirty="0" smtClean="0"/>
              <a:t>file </a:t>
            </a:r>
            <a:r>
              <a:rPr lang="th-TH" sz="2000" dirty="0" smtClean="0"/>
              <a:t>โดยที่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Case Sensitive</a:t>
            </a:r>
            <a:r>
              <a:rPr lang="th-TH" sz="1800" dirty="0" smtClean="0"/>
              <a:t> </a:t>
            </a:r>
            <a:endParaRPr lang="en-US" sz="1800" dirty="0" smtClean="0"/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Header file </a:t>
            </a:r>
            <a:r>
              <a:rPr lang="th-TH" sz="1600" dirty="0" smtClean="0"/>
              <a:t>จะเป็นไฟล์ที่มีนามสกุล </a:t>
            </a:r>
            <a:r>
              <a:rPr lang="en-US" sz="1600" dirty="0" smtClean="0"/>
              <a:t>.h </a:t>
            </a:r>
            <a:r>
              <a:rPr lang="th-TH" sz="1600" dirty="0" smtClean="0"/>
              <a:t>ใช้เพื่อประกาศ</a:t>
            </a:r>
            <a:r>
              <a:rPr lang="en-US" sz="1600" dirty="0" smtClean="0"/>
              <a:t> </a:t>
            </a:r>
            <a:r>
              <a:rPr lang="en-US" sz="1600" dirty="0"/>
              <a:t>class, type, </a:t>
            </a:r>
            <a:r>
              <a:rPr lang="en-US" sz="1600" dirty="0" smtClean="0"/>
              <a:t>function</a:t>
            </a:r>
            <a:r>
              <a:rPr lang="th-TH" sz="1600" dirty="0" smtClean="0"/>
              <a:t> หรือ</a:t>
            </a:r>
            <a:r>
              <a:rPr lang="en-US" sz="1600" dirty="0" smtClean="0"/>
              <a:t> </a:t>
            </a:r>
            <a:r>
              <a:rPr lang="en-US" sz="1600" dirty="0"/>
              <a:t>constant </a:t>
            </a:r>
            <a:r>
              <a:rPr lang="th-TH" sz="1600" dirty="0" smtClean="0"/>
              <a:t>ต่างๆ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Source file </a:t>
            </a:r>
            <a:r>
              <a:rPr lang="th-TH" sz="1800" dirty="0" smtClean="0"/>
              <a:t>จะเป็นไฟล์ที่มีนามสกุล </a:t>
            </a:r>
            <a:r>
              <a:rPr lang="en-US" sz="1800" dirty="0" smtClean="0"/>
              <a:t>.m </a:t>
            </a:r>
            <a:r>
              <a:rPr lang="th-TH" sz="1800" dirty="0" smtClean="0"/>
              <a:t>สำหรับ </a:t>
            </a:r>
            <a:r>
              <a:rPr lang="en-US" sz="1800" dirty="0" smtClean="0"/>
              <a:t>implement code </a:t>
            </a:r>
            <a:r>
              <a:rPr lang="th-TH" sz="1800" dirty="0" smtClean="0"/>
              <a:t>รองรับทั้งภาษา </a:t>
            </a:r>
            <a:r>
              <a:rPr lang="en-US" sz="1800" dirty="0" smtClean="0"/>
              <a:t>Objective-C </a:t>
            </a:r>
            <a:r>
              <a:rPr lang="th-TH" sz="1800" dirty="0" smtClean="0"/>
              <a:t>และ </a:t>
            </a:r>
            <a:r>
              <a:rPr lang="en-US" sz="1800" dirty="0" smtClean="0"/>
              <a:t>C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Source file </a:t>
            </a:r>
            <a:r>
              <a:rPr lang="th-TH" sz="1800" dirty="0" smtClean="0"/>
              <a:t>นามสกุล </a:t>
            </a:r>
            <a:r>
              <a:rPr lang="en-US" sz="1800" dirty="0" smtClean="0"/>
              <a:t>.mm </a:t>
            </a:r>
            <a:r>
              <a:rPr lang="th-TH" sz="1800" dirty="0" smtClean="0"/>
              <a:t>จะเป็น </a:t>
            </a:r>
            <a:r>
              <a:rPr lang="en-US" sz="1800" dirty="0" smtClean="0"/>
              <a:t>source files</a:t>
            </a:r>
            <a:r>
              <a:rPr lang="th-TH" sz="1800" dirty="0" smtClean="0"/>
              <a:t> ที่มี</a:t>
            </a:r>
            <a:r>
              <a:rPr lang="en-US" sz="1800" dirty="0" smtClean="0"/>
              <a:t> code </a:t>
            </a:r>
            <a:r>
              <a:rPr lang="th-TH" sz="1800" dirty="0" smtClean="0"/>
              <a:t>ภาษา </a:t>
            </a:r>
            <a:r>
              <a:rPr lang="en-US" sz="1800" dirty="0" smtClean="0"/>
              <a:t>C</a:t>
            </a:r>
            <a:r>
              <a:rPr lang="en-US" sz="1800" dirty="0"/>
              <a:t>++ </a:t>
            </a:r>
            <a:r>
              <a:rPr lang="th-TH" sz="1800" dirty="0" smtClean="0"/>
              <a:t>นอกเหนือไปจาก</a:t>
            </a:r>
            <a:r>
              <a:rPr lang="en-US" sz="1800" dirty="0" smtClean="0"/>
              <a:t> </a:t>
            </a:r>
            <a:r>
              <a:rPr lang="en-US" sz="1800" dirty="0"/>
              <a:t>Objective-C </a:t>
            </a:r>
            <a:r>
              <a:rPr lang="th-TH" sz="1800" dirty="0" smtClean="0"/>
              <a:t>และ</a:t>
            </a:r>
            <a:r>
              <a:rPr lang="en-US" sz="1800" dirty="0" smtClean="0"/>
              <a:t> </a:t>
            </a:r>
            <a:r>
              <a:rPr lang="en-US" sz="1800" dirty="0"/>
              <a:t>C code. </a:t>
            </a:r>
            <a:r>
              <a:rPr lang="th-TH" sz="1800" dirty="0" smtClean="0"/>
              <a:t>แต่ในการพัฒนา </a:t>
            </a:r>
            <a:r>
              <a:rPr lang="en-US" sz="1800" dirty="0" smtClean="0"/>
              <a:t>iOS</a:t>
            </a:r>
            <a:r>
              <a:rPr lang="th-TH" sz="1800" dirty="0" smtClean="0"/>
              <a:t> </a:t>
            </a:r>
            <a:r>
              <a:rPr lang="en-US" sz="1800" dirty="0" smtClean="0"/>
              <a:t>App </a:t>
            </a:r>
            <a:r>
              <a:rPr lang="th-TH" sz="1800" dirty="0" smtClean="0"/>
              <a:t>เรามักจะไม่ได้ใช้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524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Header file (.h) &amp; </a:t>
            </a:r>
            <a:br>
              <a:rPr lang="en-US" sz="4000" dirty="0" smtClean="0"/>
            </a:br>
            <a:r>
              <a:rPr lang="en-US" sz="4000" dirty="0" smtClean="0"/>
              <a:t>Implementation File (.m)</a:t>
            </a:r>
            <a:endParaRPr lang="en-US" sz="4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909" y="2194579"/>
            <a:ext cx="424613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 smtClean="0">
                <a:solidFill>
                  <a:srgbClr val="A6A6A6"/>
                </a:solidFill>
                <a:latin typeface="Menlo Regular"/>
                <a:cs typeface="Menlo Regular"/>
              </a:rPr>
              <a:t>// </a:t>
            </a:r>
            <a:r>
              <a:rPr lang="en-US" sz="1300" i="1" dirty="0" err="1" smtClean="0">
                <a:solidFill>
                  <a:srgbClr val="A6A6A6"/>
                </a:solidFill>
                <a:latin typeface="Menlo Regular"/>
                <a:cs typeface="Menlo Regular"/>
              </a:rPr>
              <a:t>Customer.h</a:t>
            </a:r>
            <a:endParaRPr lang="en-US" sz="1300" i="1" dirty="0" smtClean="0">
              <a:solidFill>
                <a:srgbClr val="A6A6A6"/>
              </a:solidFill>
              <a:latin typeface="Menlo Regular"/>
              <a:cs typeface="Menlo Regular"/>
            </a:endParaRP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@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interface</a:t>
            </a:r>
            <a:r>
              <a:rPr lang="en-US" sz="1300" dirty="0">
                <a:latin typeface="Menlo Regular"/>
                <a:cs typeface="Menlo Regular"/>
              </a:rPr>
              <a:t> Customer : </a:t>
            </a:r>
            <a:r>
              <a:rPr lang="en-US" sz="1300" dirty="0" err="1">
                <a:latin typeface="Menlo Regular"/>
                <a:cs typeface="Menlo Regular"/>
              </a:rPr>
              <a:t>NSObject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NSString</a:t>
            </a:r>
            <a:r>
              <a:rPr lang="en-US" sz="1300" dirty="0">
                <a:latin typeface="Menlo Regular"/>
                <a:cs typeface="Menlo Regular"/>
              </a:rPr>
              <a:t> * </a:t>
            </a:r>
            <a:r>
              <a:rPr lang="en-US" sz="1300" dirty="0" err="1">
                <a:latin typeface="Menlo Regular"/>
                <a:cs typeface="Menlo Regular"/>
              </a:rPr>
              <a:t>firstName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NSString</a:t>
            </a:r>
            <a:r>
              <a:rPr lang="en-US" sz="1300" dirty="0">
                <a:latin typeface="Menlo Regular"/>
                <a:cs typeface="Menlo Regular"/>
              </a:rPr>
              <a:t> * </a:t>
            </a:r>
            <a:r>
              <a:rPr lang="en-US" sz="1300" dirty="0" err="1">
                <a:latin typeface="Menlo Regular"/>
                <a:cs typeface="Menlo Regular"/>
              </a:rPr>
              <a:t>lastName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setFirstName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NSString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fname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solidFill>
                  <a:srgbClr val="B070D4"/>
                </a:solidFill>
                <a:latin typeface="Menlo Regular"/>
                <a:cs typeface="Menlo Regular"/>
              </a:rPr>
              <a:t>setLastName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NSString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lname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1042" y="2194579"/>
            <a:ext cx="432651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// </a:t>
            </a:r>
            <a:r>
              <a:rPr lang="en-US" sz="1300" i="1" dirty="0" err="1" smtClean="0">
                <a:solidFill>
                  <a:schemeClr val="tx1">
                    <a:lumMod val="65000"/>
                  </a:schemeClr>
                </a:solidFill>
                <a:latin typeface="Menlo Regular"/>
                <a:cs typeface="Menlo Regular"/>
              </a:rPr>
              <a:t>Customer.m</a:t>
            </a:r>
            <a:endParaRPr lang="en-US" sz="1300" i="1" dirty="0" smtClean="0">
              <a:solidFill>
                <a:schemeClr val="tx1">
                  <a:lumMod val="65000"/>
                </a:schemeClr>
              </a:solidFill>
              <a:latin typeface="Menlo Regular"/>
              <a:cs typeface="Menlo Regular"/>
            </a:endParaRP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 smtClean="0">
                <a:latin typeface="Menlo Regular"/>
                <a:cs typeface="Menlo Regular"/>
              </a:rPr>
              <a:t>#</a:t>
            </a:r>
            <a:r>
              <a:rPr lang="en-US" sz="1300" dirty="0">
                <a:latin typeface="Menlo Regular"/>
                <a:cs typeface="Menlo Regular"/>
              </a:rPr>
              <a:t>import "</a:t>
            </a:r>
            <a:r>
              <a:rPr lang="en-US" sz="1300" dirty="0" err="1">
                <a:latin typeface="Menlo Regular"/>
                <a:cs typeface="Menlo Regular"/>
              </a:rPr>
              <a:t>Customer.h</a:t>
            </a:r>
            <a:r>
              <a:rPr lang="en-US" sz="1300" dirty="0">
                <a:latin typeface="Menlo Regular"/>
                <a:cs typeface="Menlo Regular"/>
              </a:rPr>
              <a:t>"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@implementation </a:t>
            </a:r>
            <a:r>
              <a:rPr lang="en-US" sz="1300" dirty="0">
                <a:latin typeface="Menlo Regular"/>
                <a:cs typeface="Menlo Regular"/>
              </a:rPr>
              <a:t>Customer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solidFill>
                  <a:srgbClr val="B070D4"/>
                </a:solidFill>
                <a:latin typeface="Menlo Regular"/>
                <a:cs typeface="Menlo Regular"/>
              </a:rPr>
              <a:t>setFirstName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NSString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fname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firstName</a:t>
            </a:r>
            <a:r>
              <a:rPr lang="en-US" sz="1300" dirty="0">
                <a:latin typeface="Menlo Regular"/>
                <a:cs typeface="Menlo Regular"/>
              </a:rPr>
              <a:t> = </a:t>
            </a:r>
            <a:r>
              <a:rPr lang="en-US" sz="1300" dirty="0" err="1">
                <a:latin typeface="Menlo Regular"/>
                <a:cs typeface="Menlo Regular"/>
              </a:rPr>
              <a:t>fname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- (void)</a:t>
            </a:r>
            <a:r>
              <a:rPr lang="en-US" sz="1300" dirty="0" err="1">
                <a:solidFill>
                  <a:srgbClr val="B070D4"/>
                </a:solidFill>
                <a:latin typeface="Menlo Regular"/>
                <a:cs typeface="Menlo Regular"/>
              </a:rPr>
              <a:t>setLastName</a:t>
            </a:r>
            <a:r>
              <a:rPr lang="en-US" sz="1300" dirty="0">
                <a:latin typeface="Menlo Regular"/>
                <a:cs typeface="Menlo Regular"/>
              </a:rPr>
              <a:t>:(</a:t>
            </a:r>
            <a:r>
              <a:rPr lang="en-US" sz="1300" dirty="0" err="1">
                <a:latin typeface="Menlo Regular"/>
                <a:cs typeface="Menlo Regular"/>
              </a:rPr>
              <a:t>NSString</a:t>
            </a:r>
            <a:r>
              <a:rPr lang="en-US" sz="1300" dirty="0">
                <a:latin typeface="Menlo Regular"/>
                <a:cs typeface="Menlo Regular"/>
              </a:rPr>
              <a:t> *)</a:t>
            </a:r>
            <a:r>
              <a:rPr lang="en-US" sz="1300" dirty="0" err="1">
                <a:latin typeface="Menlo Regular"/>
                <a:cs typeface="Menlo Regular"/>
              </a:rPr>
              <a:t>lname</a:t>
            </a:r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latin typeface="Menlo Regular"/>
                <a:cs typeface="Menlo Regular"/>
              </a:rPr>
              <a:t>    </a:t>
            </a:r>
            <a:r>
              <a:rPr lang="en-US" sz="1300" dirty="0" err="1">
                <a:latin typeface="Menlo Regular"/>
                <a:cs typeface="Menlo Regular"/>
              </a:rPr>
              <a:t>lastName</a:t>
            </a:r>
            <a:r>
              <a:rPr lang="en-US" sz="1300" dirty="0">
                <a:latin typeface="Menlo Regular"/>
                <a:cs typeface="Menlo Regular"/>
              </a:rPr>
              <a:t> = </a:t>
            </a:r>
            <a:r>
              <a:rPr lang="en-US" sz="1300" dirty="0" err="1">
                <a:latin typeface="Menlo Regular"/>
                <a:cs typeface="Menlo Regular"/>
              </a:rPr>
              <a:t>lname</a:t>
            </a:r>
            <a:r>
              <a:rPr lang="en-US" sz="1300" dirty="0"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latin typeface="Menlo Regular"/>
                <a:cs typeface="Menlo Regular"/>
              </a:rPr>
              <a:t>}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87746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vs.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Objective-C </a:t>
            </a:r>
            <a:r>
              <a:rPr lang="th-TH" sz="2000" dirty="0" smtClean="0"/>
              <a:t>มาจากภาษา </a:t>
            </a:r>
            <a:r>
              <a:rPr lang="en-US" sz="2000" dirty="0" smtClean="0"/>
              <a:t>C </a:t>
            </a:r>
            <a:r>
              <a:rPr lang="th-TH" sz="2000" dirty="0" smtClean="0"/>
              <a:t>เพราะฉะนั้นจึงมีคุณสมบัติของภาษา </a:t>
            </a:r>
            <a:r>
              <a:rPr lang="en-US" sz="2000" dirty="0" smtClean="0"/>
              <a:t>C </a:t>
            </a:r>
            <a:r>
              <a:rPr lang="th-TH" sz="2000" dirty="0" smtClean="0"/>
              <a:t>มาด้วย เช่น การประกาศ </a:t>
            </a:r>
            <a:r>
              <a:rPr lang="en-US" sz="2000" dirty="0" smtClean="0"/>
              <a:t>variable </a:t>
            </a:r>
            <a:r>
              <a:rPr lang="th-TH" sz="2000" dirty="0" smtClean="0"/>
              <a:t>และ </a:t>
            </a:r>
            <a:r>
              <a:rPr lang="en-US" sz="2000" dirty="0" smtClean="0"/>
              <a:t>function</a:t>
            </a:r>
          </a:p>
          <a:p>
            <a:pPr>
              <a:lnSpc>
                <a:spcPct val="110000"/>
              </a:lnSpc>
            </a:pPr>
            <a:r>
              <a:rPr lang="th-TH" sz="2000" dirty="0" smtClean="0"/>
              <a:t>การประกาศ </a:t>
            </a:r>
            <a:r>
              <a:rPr lang="en-US" sz="2000" dirty="0" smtClean="0"/>
              <a:t>method </a:t>
            </a:r>
            <a:r>
              <a:rPr lang="th-TH" sz="2000" dirty="0" smtClean="0"/>
              <a:t>อาจจะไม่ต้องประกาศใน </a:t>
            </a:r>
            <a:r>
              <a:rPr lang="en-US" sz="2000" dirty="0" smtClean="0"/>
              <a:t>header file </a:t>
            </a:r>
            <a:r>
              <a:rPr lang="th-TH" sz="2000" dirty="0" smtClean="0"/>
              <a:t>ก็ได้ แต่ </a:t>
            </a:r>
            <a:r>
              <a:rPr lang="en-US" sz="2000" dirty="0" smtClean="0"/>
              <a:t>class </a:t>
            </a:r>
            <a:r>
              <a:rPr lang="th-TH" sz="2000" dirty="0" smtClean="0"/>
              <a:t>อื่นที่เรียกใช้ </a:t>
            </a:r>
            <a:r>
              <a:rPr lang="en-US" sz="2000" dirty="0" smtClean="0"/>
              <a:t>method </a:t>
            </a:r>
            <a:r>
              <a:rPr lang="th-TH" sz="2000" dirty="0" smtClean="0"/>
              <a:t>จะไม่เห็นถ้า </a:t>
            </a:r>
            <a:r>
              <a:rPr lang="en-US" sz="2000" dirty="0" smtClean="0"/>
              <a:t>import header file </a:t>
            </a:r>
            <a:r>
              <a:rPr lang="th-TH" sz="2000" dirty="0" smtClean="0"/>
              <a:t>ไปใช้ แต่จะเห็น </a:t>
            </a:r>
            <a:r>
              <a:rPr lang="en-US" sz="2000" dirty="0" smtClean="0"/>
              <a:t>method </a:t>
            </a:r>
            <a:r>
              <a:rPr lang="th-TH" sz="2000" dirty="0" smtClean="0"/>
              <a:t>นั้นถ้า </a:t>
            </a:r>
            <a:r>
              <a:rPr lang="en-US" sz="2000" dirty="0" smtClean="0"/>
              <a:t>import implementation file (.m) </a:t>
            </a:r>
            <a:r>
              <a:rPr lang="th-TH" sz="2000" dirty="0" smtClean="0"/>
              <a:t>ไปใช้</a:t>
            </a:r>
          </a:p>
          <a:p>
            <a:pPr>
              <a:lnSpc>
                <a:spcPct val="110000"/>
              </a:lnSpc>
            </a:pPr>
            <a:r>
              <a:rPr lang="th-TH" sz="2000" dirty="0" smtClean="0"/>
              <a:t>ถ้าไม่มีการประกาศใน </a:t>
            </a:r>
            <a:r>
              <a:rPr lang="en-US" sz="2000" dirty="0" smtClean="0"/>
              <a:t>header </a:t>
            </a:r>
            <a:r>
              <a:rPr lang="th-TH" sz="2000" dirty="0" smtClean="0"/>
              <a:t>แม้ว่า </a:t>
            </a:r>
            <a:r>
              <a:rPr lang="en-US" sz="2000" dirty="0" smtClean="0"/>
              <a:t>method </a:t>
            </a:r>
            <a:r>
              <a:rPr lang="th-TH" sz="2000" dirty="0" smtClean="0"/>
              <a:t>นั้นจะอยู่ใน </a:t>
            </a:r>
            <a:r>
              <a:rPr lang="en-US" sz="2000" dirty="0" smtClean="0"/>
              <a:t>implementation file </a:t>
            </a:r>
            <a:r>
              <a:rPr lang="th-TH" sz="2000" dirty="0" smtClean="0"/>
              <a:t>เดียวกันแต่ถูกประกาศไว้ด้านล่างของ </a:t>
            </a:r>
            <a:r>
              <a:rPr lang="en-US" sz="2000" dirty="0" smtClean="0"/>
              <a:t>code </a:t>
            </a:r>
            <a:r>
              <a:rPr lang="th-TH" sz="2000" dirty="0" smtClean="0"/>
              <a:t>ที่เรียกใช้ </a:t>
            </a:r>
            <a:r>
              <a:rPr lang="en-US" sz="2000" dirty="0" smtClean="0"/>
              <a:t>code </a:t>
            </a:r>
            <a:r>
              <a:rPr lang="th-TH" sz="2000" dirty="0" smtClean="0"/>
              <a:t>ที่เรียกจะมองไม่เห็น </a:t>
            </a:r>
            <a:r>
              <a:rPr lang="en-US" sz="2000" dirty="0" smtClean="0"/>
              <a:t>method </a:t>
            </a:r>
            <a:r>
              <a:rPr lang="th-TH" sz="2000" dirty="0" smtClean="0"/>
              <a:t>นั้น</a:t>
            </a: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987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vs.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00" y="2677324"/>
            <a:ext cx="2985655" cy="334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@implementation</a:t>
            </a: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-(void)a </a:t>
            </a:r>
            <a:br>
              <a:rPr lang="en-US" sz="1600" dirty="0" smtClean="0"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{</a:t>
            </a:r>
            <a:br>
              <a:rPr lang="en-US" sz="1600" dirty="0" smtClean="0"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    b();  </a:t>
            </a:r>
            <a:r>
              <a:rPr 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// &lt;- error</a:t>
            </a:r>
            <a:br>
              <a:rPr 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-(void)b</a:t>
            </a:r>
            <a:br>
              <a:rPr lang="en-US" sz="1600" dirty="0" smtClean="0"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{</a:t>
            </a:r>
            <a:br>
              <a:rPr lang="en-US" sz="1600" dirty="0" smtClean="0"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    // do something;</a:t>
            </a:r>
            <a:br>
              <a:rPr lang="en-US" sz="1600" dirty="0" smtClean="0"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@end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869141"/>
            <a:ext cx="7770813" cy="52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 smtClean="0"/>
              <a:t>ตัวอย่าง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40747" y="2677324"/>
            <a:ext cx="2985655" cy="334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dirty="0" smtClean="0">
                <a:latin typeface="Menlo Regular"/>
                <a:cs typeface="Menlo Regular"/>
              </a:rPr>
              <a:t>@implementation</a:t>
            </a:r>
          </a:p>
          <a:p>
            <a:pPr marL="0" indent="0">
              <a:buFontTx/>
              <a:buNone/>
            </a:pPr>
            <a:r>
              <a:rPr lang="en-US" sz="1600" dirty="0" smtClean="0">
                <a:latin typeface="Menlo Regular"/>
                <a:cs typeface="Menlo Regular"/>
              </a:rPr>
              <a:t>-(void)b</a:t>
            </a:r>
            <a:br>
              <a:rPr lang="en-US" sz="1600" dirty="0" smtClean="0"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{</a:t>
            </a:r>
            <a:br>
              <a:rPr lang="en-US" sz="1600" dirty="0" smtClean="0"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    // do something;</a:t>
            </a:r>
            <a:br>
              <a:rPr lang="en-US" sz="1600" dirty="0" smtClean="0"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}</a:t>
            </a:r>
            <a:endParaRPr lang="th-TH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-(void)a </a:t>
            </a:r>
            <a:br>
              <a:rPr lang="en-US" sz="1600" dirty="0"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{</a:t>
            </a:r>
            <a:br>
              <a:rPr lang="en-US" sz="1600" dirty="0"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    b();  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>// </a:t>
            </a:r>
            <a:r>
              <a:rPr lang="en-US" sz="1600" dirty="0" smtClean="0">
                <a:solidFill>
                  <a:srgbClr val="FFFF00"/>
                </a:solidFill>
                <a:latin typeface="Menlo Regular"/>
                <a:cs typeface="Menlo Regular"/>
              </a:rPr>
              <a:t>OK</a:t>
            </a:r>
            <a: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600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}</a:t>
            </a:r>
          </a:p>
          <a:p>
            <a:pPr marL="0" indent="0">
              <a:buFontTx/>
              <a:buNone/>
            </a:pPr>
            <a:r>
              <a:rPr lang="en-US" sz="1600" dirty="0" smtClean="0">
                <a:latin typeface="Menlo Regular"/>
                <a:cs typeface="Menlo Regular"/>
              </a:rPr>
              <a:t>@end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120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6206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th-TH" sz="2400" dirty="0" smtClean="0"/>
              <a:t>การประกาศ </a:t>
            </a:r>
            <a:r>
              <a:rPr lang="en-US" sz="2400" dirty="0" smtClean="0"/>
              <a:t>class </a:t>
            </a:r>
            <a:r>
              <a:rPr lang="th-TH" sz="2400" dirty="0" smtClean="0"/>
              <a:t>ในภาษา</a:t>
            </a:r>
            <a:r>
              <a:rPr lang="en-US" sz="2400" dirty="0" smtClean="0"/>
              <a:t> </a:t>
            </a:r>
            <a:r>
              <a:rPr lang="en-US" sz="2400" dirty="0"/>
              <a:t>Objective-C </a:t>
            </a:r>
            <a:r>
              <a:rPr lang="th-TH" sz="2400" dirty="0" smtClean="0"/>
              <a:t>นั้นจะต้องประกาศ </a:t>
            </a:r>
            <a:r>
              <a:rPr lang="en-US" sz="2400" dirty="0" smtClean="0"/>
              <a:t>2 </a:t>
            </a:r>
            <a:r>
              <a:rPr lang="th-TH" sz="2400" dirty="0" smtClean="0"/>
              <a:t>ส่วน คือ</a:t>
            </a:r>
            <a:r>
              <a:rPr lang="en-US" sz="2400" dirty="0" smtClean="0"/>
              <a:t> interface </a:t>
            </a:r>
            <a:r>
              <a:rPr lang="th-TH" sz="2400" dirty="0" smtClean="0"/>
              <a:t>และ</a:t>
            </a:r>
            <a:r>
              <a:rPr lang="en-US" sz="2400" dirty="0" smtClean="0"/>
              <a:t> </a:t>
            </a:r>
            <a:r>
              <a:rPr lang="en-US" sz="2400" dirty="0"/>
              <a:t>implementation</a:t>
            </a:r>
            <a:r>
              <a:rPr lang="en-US" sz="2400" dirty="0" smtClean="0"/>
              <a:t>.</a:t>
            </a:r>
          </a:p>
          <a:p>
            <a:pPr lvl="1">
              <a:lnSpc>
                <a:spcPct val="140000"/>
              </a:lnSpc>
            </a:pPr>
            <a:r>
              <a:rPr lang="th-TH" dirty="0" smtClean="0"/>
              <a:t>ในส่วนของ </a:t>
            </a:r>
            <a:r>
              <a:rPr lang="en-US" dirty="0" smtClean="0"/>
              <a:t>Interface </a:t>
            </a:r>
            <a:r>
              <a:rPr lang="th-TH" dirty="0" smtClean="0"/>
              <a:t>นั้นจะเป็นส่วนของการประกาศ</a:t>
            </a:r>
            <a:r>
              <a:rPr lang="en-US" dirty="0" smtClean="0"/>
              <a:t> class </a:t>
            </a:r>
            <a:r>
              <a:rPr lang="th-TH" dirty="0" smtClean="0"/>
              <a:t>และกำหนด</a:t>
            </a:r>
            <a:r>
              <a:rPr lang="en-US" dirty="0" smtClean="0"/>
              <a:t> </a:t>
            </a:r>
            <a:r>
              <a:rPr lang="th-TH" dirty="0" smtClean="0"/>
              <a:t> ตัวแปรแบบ </a:t>
            </a:r>
            <a:r>
              <a:rPr lang="en-US" dirty="0" smtClean="0"/>
              <a:t>instance </a:t>
            </a:r>
            <a:r>
              <a:rPr lang="en-US" dirty="0"/>
              <a:t>variables </a:t>
            </a:r>
            <a:r>
              <a:rPr lang="th-TH" dirty="0" smtClean="0"/>
              <a:t>รวมไปถึง</a:t>
            </a:r>
            <a:r>
              <a:rPr lang="en-US" dirty="0" smtClean="0"/>
              <a:t> </a:t>
            </a:r>
            <a:r>
              <a:rPr lang="en-US" dirty="0"/>
              <a:t>methods </a:t>
            </a:r>
            <a:r>
              <a:rPr lang="th-TH" dirty="0" smtClean="0"/>
              <a:t>ของ</a:t>
            </a:r>
            <a:r>
              <a:rPr lang="en-US" dirty="0" smtClean="0"/>
              <a:t> class</a:t>
            </a:r>
            <a:r>
              <a:rPr lang="th-TH" dirty="0" smtClean="0"/>
              <a:t> นั้น ปกติแล้วจะอยู่ในไฟล์</a:t>
            </a:r>
            <a:r>
              <a:rPr lang="en-US" dirty="0" smtClean="0"/>
              <a:t> </a:t>
            </a:r>
            <a:r>
              <a:rPr lang="en-US" dirty="0"/>
              <a:t>.h </a:t>
            </a:r>
            <a:r>
              <a:rPr lang="en-US" dirty="0" smtClean="0"/>
              <a:t>(</a:t>
            </a:r>
            <a:r>
              <a:rPr lang="th-TH" dirty="0" smtClean="0"/>
              <a:t>อยู่ใน </a:t>
            </a:r>
            <a:r>
              <a:rPr lang="en-US" dirty="0" smtClean="0"/>
              <a:t>.m </a:t>
            </a:r>
            <a:r>
              <a:rPr lang="th-TH" dirty="0" smtClean="0"/>
              <a:t>ก็ได้</a:t>
            </a:r>
            <a:r>
              <a:rPr lang="en-US" dirty="0" smtClean="0"/>
              <a:t>)</a:t>
            </a:r>
          </a:p>
          <a:p>
            <a:pPr lvl="1">
              <a:lnSpc>
                <a:spcPct val="140000"/>
              </a:lnSpc>
            </a:pPr>
            <a:r>
              <a:rPr lang="th-TH" dirty="0" smtClean="0"/>
              <a:t>ในส่วนของ</a:t>
            </a:r>
            <a:r>
              <a:rPr lang="en-US" dirty="0" smtClean="0"/>
              <a:t> </a:t>
            </a:r>
            <a:r>
              <a:rPr lang="en-US" dirty="0"/>
              <a:t>implementation </a:t>
            </a:r>
            <a:r>
              <a:rPr lang="th-TH" dirty="0" smtClean="0"/>
              <a:t>นั้นจะเป็นส่วนของ</a:t>
            </a:r>
            <a:r>
              <a:rPr lang="en-US" dirty="0" smtClean="0"/>
              <a:t> code </a:t>
            </a:r>
            <a:r>
              <a:rPr lang="th-TH" dirty="0" smtClean="0"/>
              <a:t>ที่ถูก </a:t>
            </a:r>
            <a:r>
              <a:rPr lang="en-US" dirty="0" smtClean="0"/>
              <a:t>implement </a:t>
            </a:r>
            <a:r>
              <a:rPr lang="th-TH" dirty="0" smtClean="0"/>
              <a:t>จริงใน </a:t>
            </a:r>
            <a:r>
              <a:rPr lang="en-US" dirty="0" smtClean="0"/>
              <a:t>methods </a:t>
            </a:r>
            <a:r>
              <a:rPr lang="th-TH" dirty="0" smtClean="0"/>
              <a:t>ที่ประกาศไว้ใน </a:t>
            </a:r>
            <a:r>
              <a:rPr lang="en-US" dirty="0" smtClean="0"/>
              <a:t>interface </a:t>
            </a:r>
            <a:r>
              <a:rPr lang="th-TH" dirty="0" smtClean="0"/>
              <a:t>ปกติแล้ว </a:t>
            </a:r>
            <a:r>
              <a:rPr lang="en-US" dirty="0" smtClean="0"/>
              <a:t>implementation code </a:t>
            </a:r>
            <a:r>
              <a:rPr lang="th-TH" dirty="0" smtClean="0"/>
              <a:t>จะอยู่ในไฟล์นามสกุล </a:t>
            </a:r>
            <a:r>
              <a:rPr lang="en-US" dirty="0" smtClean="0"/>
              <a:t>.m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849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7" y="1770601"/>
            <a:ext cx="7737366" cy="3211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9161" y="5430945"/>
            <a:ext cx="571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"/>
              </a:rPr>
              <a:t>MyClass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"/>
              </a:rPr>
              <a:t> *myObject1;  // Strong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"/>
              </a:rPr>
              <a:t>typing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ourier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"/>
              </a:rPr>
              <a:t>id       myObject2;  // Weak typing	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89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Declare Instance and Create Object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761"/>
          </a:xfrm>
        </p:spPr>
        <p:txBody>
          <a:bodyPr>
            <a:normAutofit fontScale="77500" lnSpcReduction="20000"/>
          </a:bodyPr>
          <a:lstStyle/>
          <a:p>
            <a:r>
              <a:rPr lang="th-TH" sz="2800" dirty="0" smtClean="0"/>
              <a:t>การประกาศ</a:t>
            </a:r>
            <a:r>
              <a:rPr lang="en-US" sz="2800" dirty="0" smtClean="0"/>
              <a:t> instance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Menlo Regular"/>
                <a:cs typeface="Menlo Regular"/>
              </a:rPr>
              <a:t>Customer * c;</a:t>
            </a:r>
          </a:p>
          <a:p>
            <a:r>
              <a:rPr lang="th-TH" sz="2800" dirty="0" smtClean="0"/>
              <a:t>การ </a:t>
            </a:r>
            <a:r>
              <a:rPr lang="en-US" sz="2800" dirty="0" smtClean="0"/>
              <a:t>Allocate (</a:t>
            </a:r>
            <a:r>
              <a:rPr lang="th-TH" sz="2800" dirty="0" smtClean="0"/>
              <a:t>จอง </a:t>
            </a:r>
            <a:r>
              <a:rPr lang="en-US" sz="2800" dirty="0" smtClean="0"/>
              <a:t>memory) </a:t>
            </a:r>
            <a:r>
              <a:rPr lang="th-TH" sz="2800" dirty="0" smtClean="0"/>
              <a:t>และ</a:t>
            </a:r>
            <a:r>
              <a:rPr lang="en-US" sz="2800" dirty="0" smtClean="0"/>
              <a:t> initiate default value </a:t>
            </a:r>
            <a:r>
              <a:rPr lang="th-TH" sz="2800" dirty="0" smtClean="0"/>
              <a:t>ของ </a:t>
            </a:r>
            <a:r>
              <a:rPr lang="en-US" sz="2800" dirty="0" smtClean="0"/>
              <a:t>object.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dirty="0">
                <a:latin typeface="Menlo Regular"/>
                <a:cs typeface="Menlo Regular"/>
              </a:rPr>
              <a:t>Customer * c = [[Customer </a:t>
            </a:r>
            <a:r>
              <a:rPr lang="en-US" sz="2000" dirty="0" err="1">
                <a:latin typeface="Menlo Regular"/>
                <a:cs typeface="Menlo Regular"/>
              </a:rPr>
              <a:t>alloc</a:t>
            </a:r>
            <a:r>
              <a:rPr lang="en-US" sz="2000" dirty="0">
                <a:latin typeface="Menlo Regular"/>
                <a:cs typeface="Menlo Regular"/>
              </a:rPr>
              <a:t>] </a:t>
            </a:r>
            <a:r>
              <a:rPr lang="en-US" sz="2000" dirty="0" err="1">
                <a:latin typeface="Menlo Regular"/>
                <a:cs typeface="Menlo Regular"/>
              </a:rPr>
              <a:t>init</a:t>
            </a:r>
            <a:r>
              <a:rPr lang="en-US" sz="2000" dirty="0">
                <a:latin typeface="Menlo Regular"/>
                <a:cs typeface="Menlo Regular"/>
              </a:rPr>
              <a:t>]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  <a:endParaRPr lang="en-US" sz="2800" dirty="0" smtClean="0"/>
          </a:p>
          <a:p>
            <a:r>
              <a:rPr lang="en-US" sz="2800" dirty="0" smtClean="0"/>
              <a:t>Release</a:t>
            </a:r>
            <a:r>
              <a:rPr lang="th-TH" sz="2800" dirty="0" smtClean="0"/>
              <a:t> </a:t>
            </a:r>
            <a:r>
              <a:rPr lang="en-US" sz="2800" dirty="0" smtClean="0"/>
              <a:t>(</a:t>
            </a:r>
            <a:r>
              <a:rPr lang="th-TH" sz="2800" dirty="0" smtClean="0"/>
              <a:t>ฟรี </a:t>
            </a:r>
            <a:r>
              <a:rPr lang="en-US" sz="2800" dirty="0" smtClean="0"/>
              <a:t>object, </a:t>
            </a:r>
            <a:r>
              <a:rPr lang="th-TH" sz="2800" dirty="0" smtClean="0"/>
              <a:t>ถูกยกเลิกไปเมื่อกำหนดเป็น </a:t>
            </a:r>
            <a:r>
              <a:rPr lang="en-US" sz="2800" dirty="0" smtClean="0"/>
              <a:t>ARC)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[c release];</a:t>
            </a:r>
          </a:p>
          <a:p>
            <a:r>
              <a:rPr lang="th-TH" sz="2800" dirty="0" smtClean="0"/>
              <a:t>รูปแบบอื่นๆ</a:t>
            </a:r>
            <a:r>
              <a:rPr lang="en-US" sz="2800" dirty="0" smtClean="0"/>
              <a:t> (</a:t>
            </a:r>
            <a:r>
              <a:rPr lang="th-TH" sz="2800" dirty="0" smtClean="0"/>
              <a:t>แต่ไม่แนะนำและไม่เป็นที่นิยม</a:t>
            </a:r>
            <a:r>
              <a:rPr lang="en-US" sz="2800" dirty="0" smtClean="0"/>
              <a:t>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dirty="0" smtClean="0">
                <a:latin typeface="Menlo Regular"/>
                <a:cs typeface="Menlo Regular"/>
              </a:rPr>
              <a:t>car </a:t>
            </a:r>
            <a:r>
              <a:rPr lang="en-US" sz="2000" dirty="0">
                <a:latin typeface="Menlo Regular"/>
                <a:cs typeface="Menlo Regular"/>
              </a:rPr>
              <a:t>= [Car </a:t>
            </a:r>
            <a:r>
              <a:rPr lang="en-US" sz="2000" dirty="0" err="1">
                <a:latin typeface="Menlo Regular"/>
                <a:cs typeface="Menlo Regular"/>
              </a:rPr>
              <a:t>alloc</a:t>
            </a:r>
            <a:r>
              <a:rPr lang="en-US" sz="2000" dirty="0">
                <a:latin typeface="Menlo Regular"/>
                <a:cs typeface="Menlo Regular"/>
              </a:rPr>
              <a:t>];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Menlo Regular"/>
                <a:cs typeface="Menlo Regular"/>
              </a:rPr>
              <a:t>car </a:t>
            </a:r>
            <a:r>
              <a:rPr lang="en-US" sz="2000" dirty="0">
                <a:latin typeface="Menlo Regular"/>
                <a:cs typeface="Menlo Regular"/>
              </a:rPr>
              <a:t>= [Car </a:t>
            </a:r>
            <a:r>
              <a:rPr lang="en-US" sz="2000" dirty="0" err="1">
                <a:latin typeface="Menlo Regular"/>
                <a:cs typeface="Menlo Regular"/>
              </a:rPr>
              <a:t>init</a:t>
            </a:r>
            <a:r>
              <a:rPr lang="en-US" sz="2000" dirty="0">
                <a:latin typeface="Menlo Regular"/>
                <a:cs typeface="Menlo Regular"/>
              </a:rPr>
              <a:t>]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 algn="ctr">
              <a:buNone/>
            </a:pPr>
            <a:r>
              <a:rPr lang="en-US" sz="2000" dirty="0">
                <a:latin typeface="Menlo Regular"/>
                <a:cs typeface="Menlo Regular"/>
              </a:rPr>
              <a:t>Car *car = [Car new]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03 -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201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619</TotalTime>
  <Words>1699</Words>
  <Application>Microsoft Macintosh PowerPoint</Application>
  <PresentationFormat>On-screen Show (4:3)</PresentationFormat>
  <Paragraphs>315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Story</vt:lpstr>
      <vt:lpstr>Chapter 3</vt:lpstr>
      <vt:lpstr>Topics</vt:lpstr>
      <vt:lpstr>Objective-C</vt:lpstr>
      <vt:lpstr>Header file (.h) &amp;  Implementation File (.m)</vt:lpstr>
      <vt:lpstr>Method vs. Function</vt:lpstr>
      <vt:lpstr>Method vs. Function</vt:lpstr>
      <vt:lpstr>Classes</vt:lpstr>
      <vt:lpstr>Classes (2)</vt:lpstr>
      <vt:lpstr>Declare Instance and Create Object</vt:lpstr>
      <vt:lpstr>Example : Hello, My object</vt:lpstr>
      <vt:lpstr>Example : Hello, My object (2/6)</vt:lpstr>
      <vt:lpstr>Example : Hello, My object (3/6)</vt:lpstr>
      <vt:lpstr>Example : Hello, My object (4/6)</vt:lpstr>
      <vt:lpstr>Example : Hello, My object (5/6)</vt:lpstr>
      <vt:lpstr>Example : Hello, My object (6/6)</vt:lpstr>
      <vt:lpstr>Methods and Messaging</vt:lpstr>
      <vt:lpstr>Messaging an object</vt:lpstr>
      <vt:lpstr>Declared Properties</vt:lpstr>
      <vt:lpstr>Example : Hello, My object (7)</vt:lpstr>
      <vt:lpstr>Example : Hello, My object (8)</vt:lpstr>
      <vt:lpstr>Example : Hello, My object (9)</vt:lpstr>
      <vt:lpstr>Behind the Scene!</vt:lpstr>
      <vt:lpstr>@property attributes</vt:lpstr>
      <vt:lpstr>@property attributes</vt:lpstr>
      <vt:lpstr>@property attributes</vt:lpstr>
      <vt:lpstr>@property attributes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</dc:title>
  <dc:creator>Fibo U</dc:creator>
  <cp:lastModifiedBy>Olarn U.</cp:lastModifiedBy>
  <cp:revision>76</cp:revision>
  <dcterms:created xsi:type="dcterms:W3CDTF">2011-04-04T03:26:09Z</dcterms:created>
  <dcterms:modified xsi:type="dcterms:W3CDTF">2013-11-20T15:12:43Z</dcterms:modified>
</cp:coreProperties>
</file>