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77" r:id="rId11"/>
    <p:sldId id="262" r:id="rId12"/>
    <p:sldId id="263" r:id="rId13"/>
    <p:sldId id="264" r:id="rId14"/>
    <p:sldId id="270" r:id="rId15"/>
    <p:sldId id="271" r:id="rId16"/>
    <p:sldId id="268" r:id="rId17"/>
    <p:sldId id="269" r:id="rId18"/>
    <p:sldId id="272" r:id="rId19"/>
    <p:sldId id="273" r:id="rId20"/>
    <p:sldId id="279" r:id="rId21"/>
    <p:sldId id="274" r:id="rId22"/>
    <p:sldId id="275" r:id="rId23"/>
    <p:sldId id="276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3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973C0D-0F17-1F4B-9219-C42D09BF220E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C7C151-7E0A-FA4E-B32F-FB2171931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	</a:t>
            </a:r>
            <a:r>
              <a:rPr lang="en-US" dirty="0" smtClean="0"/>
              <a:t>Data Type, Operator &amp; </a:t>
            </a:r>
          </a:p>
          <a:p>
            <a:r>
              <a:rPr lang="en-US" dirty="0" smtClean="0"/>
              <a:t>Control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for-each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for </a:t>
            </a:r>
            <a:r>
              <a:rPr lang="en-US" sz="1800" dirty="0" smtClean="0">
                <a:latin typeface="Menlo Regular"/>
                <a:cs typeface="Menlo Regular"/>
              </a:rPr>
              <a:t>(&lt;each-type&gt; &lt;instance&gt; 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in </a:t>
            </a:r>
            <a:r>
              <a:rPr lang="en-US" sz="1800" dirty="0" smtClean="0">
                <a:latin typeface="Menlo Regular"/>
                <a:cs typeface="Menlo Regular"/>
              </a:rPr>
              <a:t>&lt;collection&gt; ) 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program </a:t>
            </a:r>
            <a:r>
              <a:rPr lang="en-US" sz="1800" dirty="0">
                <a:latin typeface="Menlo Regular"/>
                <a:cs typeface="Menlo Regular"/>
              </a:rPr>
              <a:t>statement; 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:</a:t>
            </a:r>
            <a:endParaRPr lang="da-DK" sz="1800" dirty="0" smtClean="0">
              <a:latin typeface="Menlo Regular"/>
              <a:cs typeface="Menlo Regular"/>
            </a:endParaRPr>
          </a:p>
          <a:p>
            <a:pPr marL="0" indent="0" algn="ctr">
              <a:buNone/>
            </a:pPr>
            <a:r>
              <a:rPr lang="da-DK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for </a:t>
            </a:r>
            <a:r>
              <a:rPr lang="da-DK" sz="1800" dirty="0" smtClean="0">
                <a:latin typeface="Menlo Regular"/>
                <a:cs typeface="Menlo Regular"/>
              </a:rPr>
              <a:t>(</a:t>
            </a:r>
            <a:r>
              <a:rPr lang="da-DK" sz="1800" dirty="0" err="1" smtClean="0">
                <a:latin typeface="Menlo Regular"/>
                <a:cs typeface="Menlo Regular"/>
              </a:rPr>
              <a:t>NSString</a:t>
            </a:r>
            <a:r>
              <a:rPr lang="da-DK" sz="1800" dirty="0" smtClean="0">
                <a:latin typeface="Menlo Regular"/>
                <a:cs typeface="Menlo Regular"/>
              </a:rPr>
              <a:t> * s </a:t>
            </a:r>
            <a:r>
              <a:rPr lang="da-DK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in </a:t>
            </a:r>
            <a:r>
              <a:rPr lang="da-DK" sz="1800" dirty="0" err="1" smtClean="0">
                <a:latin typeface="Menlo Regular"/>
                <a:cs typeface="Menlo Regular"/>
              </a:rPr>
              <a:t>myArray</a:t>
            </a:r>
            <a:r>
              <a:rPr lang="da-DK" sz="1800" dirty="0" smtClean="0">
                <a:latin typeface="Menlo Regular"/>
                <a:cs typeface="Menlo Regular"/>
              </a:rPr>
              <a:t>) </a:t>
            </a:r>
          </a:p>
          <a:p>
            <a:pPr marL="0" indent="0" algn="ctr">
              <a:buNone/>
            </a:pPr>
            <a:r>
              <a:rPr lang="da-DK" sz="1800" dirty="0" err="1" smtClean="0">
                <a:latin typeface="Menlo Regular"/>
                <a:cs typeface="Menlo Regular"/>
              </a:rPr>
              <a:t>NSLog</a:t>
            </a:r>
            <a:r>
              <a:rPr lang="da-DK" sz="1800" dirty="0" smtClean="0">
                <a:latin typeface="Menlo Regular"/>
                <a:cs typeface="Menlo Regular"/>
              </a:rPr>
              <a:t>(@”%@”, s);</a:t>
            </a:r>
            <a:endParaRPr lang="en-US" sz="18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956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Syntax: </a:t>
            </a:r>
            <a:r>
              <a:rPr lang="en-US" sz="1800" dirty="0" smtClean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while </a:t>
            </a:r>
            <a:r>
              <a:rPr lang="en-US" sz="1800" dirty="0">
                <a:latin typeface="Menlo Regular"/>
                <a:cs typeface="Menlo Regular"/>
              </a:rPr>
              <a:t>(expression)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	program </a:t>
            </a:r>
            <a:r>
              <a:rPr lang="en-US" sz="1800" dirty="0">
                <a:latin typeface="Menlo Regular"/>
                <a:cs typeface="Menlo Regular"/>
              </a:rPr>
              <a:t>statement;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Example :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while</a:t>
            </a:r>
            <a:r>
              <a:rPr lang="en-US" sz="1800" dirty="0">
                <a:latin typeface="Menlo Regular"/>
                <a:cs typeface="Menlo Regular"/>
              </a:rPr>
              <a:t>	( x &lt; 5 ) </a:t>
            </a:r>
            <a:r>
              <a:rPr lang="en-US" sz="18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  <a:r>
              <a:rPr lang="en-US" sz="1800" dirty="0">
                <a:latin typeface="Menlo Regular"/>
                <a:cs typeface="Menlo Regular"/>
              </a:rPr>
              <a:t> 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	</a:t>
            </a:r>
            <a:r>
              <a:rPr lang="en-US" sz="1800" dirty="0" err="1" smtClean="0">
                <a:latin typeface="Menlo Regular"/>
                <a:cs typeface="Menlo Regular"/>
              </a:rPr>
              <a:t>NSLog</a:t>
            </a:r>
            <a:r>
              <a:rPr lang="en-US" sz="1800" dirty="0">
                <a:latin typeface="Menlo Regular"/>
                <a:cs typeface="Menlo Regular"/>
              </a:rPr>
              <a:t>(</a:t>
            </a:r>
            <a:r>
              <a:rPr lang="en-US" sz="1800" dirty="0" smtClean="0">
                <a:latin typeface="Menlo Regular"/>
                <a:cs typeface="Menlo Regular"/>
              </a:rPr>
              <a:t>@”I </a:t>
            </a:r>
            <a:r>
              <a:rPr lang="en-US" sz="1800" dirty="0">
                <a:latin typeface="Menlo Regular"/>
                <a:cs typeface="Menlo Regular"/>
              </a:rPr>
              <a:t>am in loop”); 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	x </a:t>
            </a:r>
            <a:r>
              <a:rPr lang="en-US" sz="1800" dirty="0">
                <a:latin typeface="Menlo Regular"/>
                <a:cs typeface="Menlo Regular"/>
              </a:rPr>
              <a:t>+=1;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8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682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Syntax: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do</a:t>
            </a:r>
            <a:endParaRPr lang="en-US" sz="20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program </a:t>
            </a:r>
            <a:r>
              <a:rPr lang="en-US" sz="2000" dirty="0">
                <a:latin typeface="Menlo Regular"/>
                <a:cs typeface="Menlo Regular"/>
              </a:rPr>
              <a:t>statement;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while </a:t>
            </a:r>
            <a:r>
              <a:rPr lang="en-US" sz="2000" dirty="0">
                <a:latin typeface="Menlo Regular"/>
                <a:cs typeface="Menlo Regular"/>
              </a:rPr>
              <a:t>(expression)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Example :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do </a:t>
            </a:r>
            <a:r>
              <a:rPr lang="en-US" sz="2000" dirty="0">
                <a:latin typeface="Menlo Regular"/>
                <a:cs typeface="Menlo Regular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</a:t>
            </a:r>
            <a:r>
              <a:rPr lang="en-US" sz="2000" dirty="0" err="1" smtClean="0">
                <a:latin typeface="Menlo Regular"/>
                <a:cs typeface="Menlo Regular"/>
              </a:rPr>
              <a:t>NSLog</a:t>
            </a:r>
            <a:r>
              <a:rPr lang="en-US" sz="2000" dirty="0">
                <a:latin typeface="Menlo Regular"/>
                <a:cs typeface="Menlo Regular"/>
              </a:rPr>
              <a:t>(@”I am in loop”);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x </a:t>
            </a:r>
            <a:r>
              <a:rPr lang="en-US" sz="2000" dirty="0">
                <a:latin typeface="Menlo Regular"/>
                <a:cs typeface="Menlo Regular"/>
              </a:rPr>
              <a:t>+</a:t>
            </a:r>
            <a:r>
              <a:rPr lang="en-US" sz="2000" dirty="0" smtClean="0">
                <a:latin typeface="Menlo Regular"/>
                <a:cs typeface="Menlo Regular"/>
              </a:rPr>
              <a:t>= 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} </a:t>
            </a:r>
            <a:r>
              <a:rPr lang="en-US" sz="2000" dirty="0">
                <a:solidFill>
                  <a:srgbClr val="FFFF00"/>
                </a:solidFill>
                <a:latin typeface="Menlo Regular"/>
                <a:cs typeface="Menlo Regular"/>
              </a:rPr>
              <a:t>while </a:t>
            </a:r>
            <a:r>
              <a:rPr lang="en-US" sz="2000" dirty="0">
                <a:latin typeface="Menlo Regular"/>
                <a:cs typeface="Menlo Regular"/>
              </a:rPr>
              <a:t>(x &lt; 5);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036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Try-catch-finally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3000" dirty="0" smtClean="0"/>
              <a:t>Syntax:</a:t>
            </a:r>
            <a:endParaRPr lang="en-US" sz="2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@try </a:t>
            </a:r>
            <a:r>
              <a:rPr lang="en-US" sz="20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program statement;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}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@catch 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smtClean="0"/>
              <a:t>NSException *</a:t>
            </a:r>
            <a:r>
              <a:rPr lang="en-US" sz="2000" dirty="0" smtClean="0">
                <a:latin typeface="Menlo Regular"/>
                <a:cs typeface="Menlo Regular"/>
              </a:rPr>
              <a:t>ex)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program statement;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@finally </a:t>
            </a:r>
            <a:r>
              <a:rPr lang="en-US" sz="20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program statement;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}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819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866" y="1908372"/>
            <a:ext cx="8275597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da-DK" sz="2000" dirty="0" err="1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da-DK" sz="2000" dirty="0">
                <a:solidFill>
                  <a:srgbClr val="FFFF00"/>
                </a:solidFill>
                <a:latin typeface="Menlo Regular"/>
                <a:cs typeface="Menlo Regular"/>
              </a:rPr>
              <a:t>x[10]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, i</a:t>
            </a: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30000"/>
              </a:lnSpc>
            </a:pPr>
            <a:endParaRPr lang="da-DK" sz="2000" dirty="0">
              <a:solidFill>
                <a:schemeClr val="tx1">
                  <a:lumMod val="85000"/>
                </a:schemeClr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for 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(i = 0 ; i&lt; 10 ; i++</a:t>
            </a: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  <a:r>
              <a:rPr lang="da-DK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x</a:t>
            </a:r>
            <a:r>
              <a:rPr lang="da-DK" sz="2000" dirty="0">
                <a:solidFill>
                  <a:srgbClr val="FFFF00"/>
                </a:solidFill>
                <a:latin typeface="Menlo Regular"/>
                <a:cs typeface="Menlo Regular"/>
              </a:rPr>
              <a:t>[i] 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= i; </a:t>
            </a:r>
            <a:endParaRPr lang="da-DK" sz="2000" dirty="0" smtClean="0">
              <a:solidFill>
                <a:schemeClr val="tx1">
                  <a:lumMod val="85000"/>
                </a:schemeClr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for 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(i = 9 ; i &gt;=0 ; i--)</a:t>
            </a:r>
          </a:p>
          <a:p>
            <a:pPr>
              <a:lnSpc>
                <a:spcPct val="130000"/>
              </a:lnSpc>
            </a:pP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da-DK" sz="2000" dirty="0" err="1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NSLog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(@" %d", </a:t>
            </a:r>
            <a:r>
              <a:rPr lang="da-DK" sz="2000" dirty="0">
                <a:solidFill>
                  <a:srgbClr val="FFFF00"/>
                </a:solidFill>
                <a:latin typeface="Menlo Regular"/>
                <a:cs typeface="Menlo Regular"/>
              </a:rPr>
              <a:t>x[i]</a:t>
            </a:r>
            <a:r>
              <a:rPr lang="da-DK" sz="2000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)</a:t>
            </a:r>
            <a:r>
              <a:rPr lang="da-DK" sz="2000" dirty="0" smtClean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;</a:t>
            </a:r>
            <a:endParaRPr lang="da-DK" sz="2000" dirty="0">
              <a:solidFill>
                <a:schemeClr val="tx1">
                  <a:lumMod val="8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595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866" y="1908372"/>
            <a:ext cx="8130413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	</a:t>
            </a:r>
            <a:r>
              <a:rPr lang="nl-NL" sz="20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char</a:t>
            </a:r>
            <a:r>
              <a:rPr lang="nl-NL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word[</a:t>
            </a: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] = {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'</a:t>
            </a:r>
            <a:r>
              <a:rPr lang="nl-NL" sz="2000" dirty="0" err="1">
                <a:solidFill>
                  <a:srgbClr val="D9D9D9"/>
                </a:solidFill>
                <a:latin typeface="Menlo Regular"/>
                <a:cs typeface="Menlo Regular"/>
              </a:rPr>
              <a:t>H','e','l','l','o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'};</a:t>
            </a:r>
          </a:p>
          <a:p>
            <a:pPr>
              <a:lnSpc>
                <a:spcPct val="140000"/>
              </a:lnSpc>
            </a:pP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	int 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i</a:t>
            </a: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endParaRPr lang="nl-NL" sz="2000" dirty="0" smtClean="0">
              <a:solidFill>
                <a:srgbClr val="D9D9D9"/>
              </a:solidFill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	</a:t>
            </a:r>
            <a:r>
              <a:rPr lang="nl-NL" sz="2000" dirty="0" err="1" smtClean="0">
                <a:solidFill>
                  <a:srgbClr val="D9D9D9"/>
                </a:solidFill>
                <a:latin typeface="Menlo Regular"/>
                <a:cs typeface="Menlo Regular"/>
              </a:rPr>
              <a:t>for</a:t>
            </a: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 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(i=0; i &lt; 6 ; ++i</a:t>
            </a: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	</a:t>
            </a: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	</a:t>
            </a:r>
            <a:r>
              <a:rPr lang="nl-NL" sz="2000" dirty="0" err="1" smtClean="0">
                <a:solidFill>
                  <a:srgbClr val="D9D9D9"/>
                </a:solidFill>
                <a:latin typeface="Menlo Regular"/>
                <a:cs typeface="Menlo Regular"/>
              </a:rPr>
              <a:t>NSLog</a:t>
            </a:r>
            <a:r>
              <a:rPr lang="nl-NL" sz="2000" dirty="0">
                <a:solidFill>
                  <a:srgbClr val="D9D9D9"/>
                </a:solidFill>
                <a:latin typeface="Menlo Regular"/>
                <a:cs typeface="Menlo Regular"/>
              </a:rPr>
              <a:t>(@"%c", word[i]);</a:t>
            </a:r>
          </a:p>
          <a:p>
            <a:pPr>
              <a:lnSpc>
                <a:spcPct val="140000"/>
              </a:lnSpc>
            </a:pP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	}</a:t>
            </a:r>
          </a:p>
          <a:p>
            <a:pPr>
              <a:lnSpc>
                <a:spcPct val="140000"/>
              </a:lnSpc>
            </a:pPr>
            <a:endParaRPr lang="nl-NL" sz="2000" dirty="0">
              <a:solidFill>
                <a:srgbClr val="D9D9D9"/>
              </a:solidFill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nl-NL" sz="2000" dirty="0" smtClean="0">
                <a:solidFill>
                  <a:srgbClr val="D9D9D9"/>
                </a:solidFill>
                <a:latin typeface="Menlo Regular"/>
                <a:cs typeface="Menlo Regular"/>
              </a:rPr>
              <a:t>	</a:t>
            </a:r>
            <a:endParaRPr lang="en-US" sz="2000" dirty="0">
              <a:solidFill>
                <a:srgbClr val="D9D9D9"/>
              </a:solidFill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66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0" y="2146461"/>
            <a:ext cx="8682799" cy="2771107"/>
          </a:xfrm>
          <a:prstGeom prst="rect">
            <a:avLst/>
          </a:prstGeom>
        </p:spPr>
      </p:pic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516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5646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An NSArray object manages an </a:t>
            </a:r>
            <a:r>
              <a:rPr lang="en-US" sz="2000" u="sng" dirty="0">
                <a:solidFill>
                  <a:srgbClr val="FFFF00"/>
                </a:solidFill>
              </a:rPr>
              <a:t>immutable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array. After </a:t>
            </a:r>
            <a:r>
              <a:rPr lang="en-US" sz="2000" dirty="0"/>
              <a:t>you have create the array, you cannot add, remove, or replace </a:t>
            </a:r>
            <a:r>
              <a:rPr lang="en-US" sz="2000" dirty="0" smtClean="0"/>
              <a:t>objects.</a:t>
            </a:r>
          </a:p>
          <a:p>
            <a:r>
              <a:rPr lang="en-US" sz="2000" dirty="0"/>
              <a:t>You can, however, modify individual elements themselves (if they support modification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Example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252580"/>
            <a:ext cx="8338790" cy="218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endParaRPr lang="en-US" sz="14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*array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array </a:t>
            </a:r>
            <a:r>
              <a:rPr lang="en-US" sz="1400" dirty="0">
                <a:latin typeface="Menlo Regular"/>
                <a:cs typeface="Menlo Regular"/>
              </a:rPr>
              <a:t>=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[NSArray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arrayWithObjects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r>
              <a:rPr lang="en-US" sz="1400" dirty="0">
                <a:latin typeface="Menlo Regular"/>
                <a:cs typeface="Menlo Regular"/>
              </a:rPr>
              <a:t>@"One", @"Two", @"Three",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nil]</a:t>
            </a:r>
            <a:r>
              <a:rPr lang="en-US" sz="1400" dirty="0">
                <a:latin typeface="Menlo Regular"/>
                <a:cs typeface="Menlo Regular"/>
              </a:rPr>
              <a:t>; </a:t>
            </a:r>
            <a:endParaRPr lang="en-US" sz="14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endParaRPr lang="en-US" sz="14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for </a:t>
            </a:r>
            <a:r>
              <a:rPr lang="en-US" sz="1400" dirty="0">
                <a:latin typeface="Menlo Regular"/>
                <a:cs typeface="Menlo Regular"/>
              </a:rPr>
              <a:t>(</a:t>
            </a:r>
            <a:r>
              <a:rPr lang="en-US" sz="1400" dirty="0" err="1">
                <a:latin typeface="Menlo Regular"/>
                <a:cs typeface="Menlo Regular"/>
              </a:rPr>
              <a:t>int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= 0 ;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&lt; [array count] ;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++</a:t>
            </a:r>
            <a:r>
              <a:rPr lang="en-US" sz="1400" dirty="0" smtClean="0">
                <a:latin typeface="Menlo Regular"/>
                <a:cs typeface="Menlo Regular"/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	</a:t>
            </a:r>
            <a:r>
              <a:rPr lang="en-US" sz="1400" dirty="0" err="1" smtClean="0">
                <a:latin typeface="Menlo Regular"/>
                <a:cs typeface="Menlo Regular"/>
              </a:rPr>
              <a:t>NSLog</a:t>
            </a:r>
            <a:r>
              <a:rPr lang="en-US" sz="1400" dirty="0">
                <a:latin typeface="Menlo Regular"/>
                <a:cs typeface="Menlo Regular"/>
              </a:rPr>
              <a:t>(@"index %d has %@",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[array </a:t>
            </a:r>
            <a:r>
              <a:rPr lang="en-US" sz="1400" dirty="0" err="1">
                <a:latin typeface="Menlo Regular"/>
                <a:cs typeface="Menlo Regular"/>
              </a:rPr>
              <a:t>objectAtIndex:i</a:t>
            </a:r>
            <a:r>
              <a:rPr lang="en-US" sz="1400" dirty="0">
                <a:latin typeface="Menlo Regular"/>
                <a:cs typeface="Menlo Regular"/>
              </a:rPr>
              <a:t>]);</a:t>
            </a:r>
          </a:p>
          <a:p>
            <a:pPr>
              <a:lnSpc>
                <a:spcPct val="140000"/>
              </a:lnSpc>
            </a:pPr>
            <a:endParaRPr lang="en-US" sz="1400" dirty="0" smtClean="0"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575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NSMutableArray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5713"/>
          </a:xfrm>
        </p:spPr>
        <p:txBody>
          <a:bodyPr>
            <a:normAutofit/>
          </a:bodyPr>
          <a:lstStyle/>
          <a:p>
            <a:r>
              <a:rPr lang="en-US" sz="2000" dirty="0"/>
              <a:t>An NSMutableArray object manages a </a:t>
            </a:r>
            <a:r>
              <a:rPr lang="en-US" sz="2000" u="sng" dirty="0" smtClean="0">
                <a:solidFill>
                  <a:srgbClr val="FFFF00"/>
                </a:solidFill>
              </a:rPr>
              <a:t>mutable</a:t>
            </a:r>
            <a:r>
              <a:rPr lang="en-US" sz="2000" u="sng" dirty="0" smtClean="0"/>
              <a:t> </a:t>
            </a:r>
            <a:r>
              <a:rPr lang="en-US" sz="2000" dirty="0" smtClean="0"/>
              <a:t>array</a:t>
            </a:r>
            <a:r>
              <a:rPr lang="en-US" sz="2000" dirty="0"/>
              <a:t>, which allows the addition and deletion of entries at any time, automatically allocating memory as needed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74647" y="2855913"/>
            <a:ext cx="7435691" cy="249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*items = [[NSMutableArray </a:t>
            </a:r>
            <a:r>
              <a:rPr lang="en-US" sz="1400" dirty="0" err="1">
                <a:latin typeface="Menlo Regular"/>
                <a:cs typeface="Menlo Regular"/>
              </a:rPr>
              <a:t>alloc</a:t>
            </a:r>
            <a:r>
              <a:rPr lang="en-US" sz="1400" dirty="0">
                <a:latin typeface="Menlo Regular"/>
                <a:cs typeface="Menlo Regular"/>
              </a:rPr>
              <a:t>] </a:t>
            </a:r>
            <a:r>
              <a:rPr lang="en-US" sz="1400" dirty="0" err="1">
                <a:latin typeface="Menlo Regular"/>
                <a:cs typeface="Menlo Regular"/>
              </a:rPr>
              <a:t>init</a:t>
            </a:r>
            <a:r>
              <a:rPr lang="en-US" sz="1400" dirty="0"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[</a:t>
            </a:r>
            <a:r>
              <a:rPr lang="en-US" sz="1400" dirty="0">
                <a:latin typeface="Menlo Regular"/>
                <a:cs typeface="Menlo Regular"/>
              </a:rPr>
              <a:t>items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addObject</a:t>
            </a:r>
            <a:r>
              <a:rPr lang="en-US" sz="1400" dirty="0">
                <a:latin typeface="Menlo Regular"/>
                <a:cs typeface="Menlo Regular"/>
              </a:rPr>
              <a:t>:@"One"]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[</a:t>
            </a:r>
            <a:r>
              <a:rPr lang="en-US" sz="1400" dirty="0">
                <a:latin typeface="Menlo Regular"/>
                <a:cs typeface="Menlo Regular"/>
              </a:rPr>
              <a:t>items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addObject</a:t>
            </a:r>
            <a:r>
              <a:rPr lang="en-US" sz="1400" dirty="0">
                <a:latin typeface="Menlo Regular"/>
                <a:cs typeface="Menlo Regular"/>
              </a:rPr>
              <a:t>:@"Two"]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[items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addObject</a:t>
            </a:r>
            <a:r>
              <a:rPr lang="en-US" sz="1400" dirty="0">
                <a:latin typeface="Menlo Regular"/>
                <a:cs typeface="Menlo Regular"/>
              </a:rPr>
              <a:t>:@"Three"]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[</a:t>
            </a:r>
            <a:r>
              <a:rPr lang="en-US" sz="1400" dirty="0">
                <a:latin typeface="Menlo Regular"/>
                <a:cs typeface="Menlo Regular"/>
              </a:rPr>
              <a:t>items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insertObject</a:t>
            </a:r>
            <a:r>
              <a:rPr lang="en-US" sz="1400" dirty="0">
                <a:latin typeface="Menlo Regular"/>
                <a:cs typeface="Menlo Regular"/>
              </a:rPr>
              <a:t>:@"Zero" atIndex:0]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for </a:t>
            </a:r>
            <a:r>
              <a:rPr lang="en-US" sz="1400" dirty="0">
                <a:latin typeface="Menlo Regular"/>
                <a:cs typeface="Menlo Regular"/>
              </a:rPr>
              <a:t>(</a:t>
            </a:r>
            <a:r>
              <a:rPr lang="en-US" sz="1400" dirty="0" err="1">
                <a:latin typeface="Menlo Regular"/>
                <a:cs typeface="Menlo Regular"/>
              </a:rPr>
              <a:t>int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= 0;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&lt; [items count];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++</a:t>
            </a:r>
            <a:r>
              <a:rPr lang="en-US" sz="1400" dirty="0" smtClean="0">
                <a:latin typeface="Menlo Regular"/>
                <a:cs typeface="Menlo Regular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	</a:t>
            </a:r>
            <a:r>
              <a:rPr lang="en-US" sz="1400" dirty="0" err="1" smtClean="0">
                <a:latin typeface="Menlo Regular"/>
                <a:cs typeface="Menlo Regular"/>
              </a:rPr>
              <a:t>NSLog</a:t>
            </a:r>
            <a:r>
              <a:rPr lang="en-US" sz="1400" dirty="0">
                <a:latin typeface="Menlo Regular"/>
                <a:cs typeface="Menlo Regular"/>
              </a:rPr>
              <a:t>(@"%@", [items </a:t>
            </a:r>
            <a:r>
              <a:rPr lang="en-US" sz="1400" dirty="0" err="1">
                <a:latin typeface="Menlo Regular"/>
                <a:cs typeface="Menlo Regular"/>
              </a:rPr>
              <a:t>objectAtIndex:i</a:t>
            </a:r>
            <a:r>
              <a:rPr lang="en-US" sz="1400" dirty="0">
                <a:latin typeface="Menlo Regular"/>
                <a:cs typeface="Menlo Regular"/>
              </a:rPr>
              <a:t>])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379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 NSArray to NSMutableArray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5688" y="2118354"/>
            <a:ext cx="7172292" cy="3523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* </a:t>
            </a:r>
            <a:r>
              <a:rPr lang="en-US" sz="1600" dirty="0" err="1">
                <a:latin typeface="Menlo Regular"/>
                <a:cs typeface="Menlo Regular"/>
              </a:rPr>
              <a:t>myArray</a:t>
            </a:r>
            <a:r>
              <a:rPr lang="en-US" sz="1600" dirty="0">
                <a:latin typeface="Menlo Regular"/>
                <a:cs typeface="Menlo Regular"/>
              </a:rPr>
              <a:t> = [NSArray </a:t>
            </a:r>
            <a:r>
              <a:rPr lang="en-US" sz="1600" dirty="0" err="1">
                <a:latin typeface="Menlo Regular"/>
                <a:cs typeface="Menlo Regular"/>
              </a:rPr>
              <a:t>arrayWithObjects</a:t>
            </a:r>
            <a:r>
              <a:rPr lang="en-US" sz="1600" dirty="0">
                <a:latin typeface="Menlo Regular"/>
                <a:cs typeface="Menlo Regular"/>
              </a:rPr>
              <a:t>:@"One", 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							   		 @</a:t>
            </a:r>
            <a:r>
              <a:rPr lang="en-US" sz="1600" dirty="0">
                <a:latin typeface="Menlo Regular"/>
                <a:cs typeface="Menlo Regular"/>
              </a:rPr>
              <a:t>"Two", 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                                             @</a:t>
            </a:r>
            <a:r>
              <a:rPr lang="en-US" sz="1600" dirty="0">
                <a:latin typeface="Menlo Regular"/>
                <a:cs typeface="Menlo Regular"/>
              </a:rPr>
              <a:t>"Three", 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							   	  	 nil</a:t>
            </a:r>
            <a:r>
              <a:rPr lang="en-US" sz="1600" dirty="0">
                <a:latin typeface="Menlo Regular"/>
                <a:cs typeface="Menlo Regular"/>
              </a:rPr>
              <a:t>]</a:t>
            </a:r>
            <a:r>
              <a:rPr lang="en-US" sz="1600" dirty="0" smtClean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*</a:t>
            </a:r>
            <a:r>
              <a:rPr lang="en-US" sz="1600" dirty="0" err="1">
                <a:latin typeface="Menlo Regular"/>
                <a:cs typeface="Menlo Regular"/>
              </a:rPr>
              <a:t>myMutableArray</a:t>
            </a:r>
            <a:r>
              <a:rPr lang="en-US" sz="1600" dirty="0">
                <a:latin typeface="Menlo Regular"/>
                <a:cs typeface="Menlo Regular"/>
              </a:rPr>
              <a:t> = [</a:t>
            </a:r>
            <a:r>
              <a:rPr lang="en-US" sz="1600" dirty="0" err="1">
                <a:latin typeface="Menlo Regular"/>
                <a:cs typeface="Menlo Regular"/>
              </a:rPr>
              <a:t>myArray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mutableCopy</a:t>
            </a:r>
            <a:r>
              <a:rPr lang="en-US" sz="1600" dirty="0"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f</a:t>
            </a:r>
            <a:r>
              <a:rPr lang="en-US" sz="1600" dirty="0" smtClean="0">
                <a:latin typeface="Menlo Regular"/>
                <a:cs typeface="Menlo Regular"/>
              </a:rPr>
              <a:t>or </a:t>
            </a:r>
            <a:r>
              <a:rPr lang="en-US" sz="1600" dirty="0">
                <a:latin typeface="Menlo Regular"/>
                <a:cs typeface="Menlo Regular"/>
              </a:rPr>
              <a:t>(</a:t>
            </a:r>
            <a:r>
              <a:rPr lang="en-US" sz="1600" dirty="0" err="1">
                <a:latin typeface="Menlo Regular"/>
                <a:cs typeface="Menlo Regular"/>
              </a:rPr>
              <a:t>NSString</a:t>
            </a:r>
            <a:r>
              <a:rPr lang="en-US" sz="1600" dirty="0">
                <a:latin typeface="Menlo Regular"/>
                <a:cs typeface="Menlo Regular"/>
              </a:rPr>
              <a:t> *s in </a:t>
            </a:r>
            <a:r>
              <a:rPr lang="en-US" sz="1600" dirty="0" err="1">
                <a:latin typeface="Menlo Regular"/>
                <a:cs typeface="Menlo Regular"/>
              </a:rPr>
              <a:t>myMutableArray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     </a:t>
            </a:r>
            <a:r>
              <a:rPr lang="en-US" sz="1600" dirty="0" err="1" smtClean="0">
                <a:latin typeface="Menlo Regular"/>
                <a:cs typeface="Menlo Regular"/>
              </a:rPr>
              <a:t>NSLog</a:t>
            </a:r>
            <a:r>
              <a:rPr lang="en-US" sz="1600" dirty="0">
                <a:latin typeface="Menlo Regular"/>
                <a:cs typeface="Menlo Regular"/>
              </a:rPr>
              <a:t>(@"%@", s);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Menlo Regular"/>
                <a:cs typeface="Menlo Regular"/>
              </a:rPr>
              <a:t> 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44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 Type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Control Statement</a:t>
            </a:r>
          </a:p>
          <a:p>
            <a:r>
              <a:rPr lang="en-US" dirty="0" smtClean="0"/>
              <a:t>Try, catch, Finally</a:t>
            </a:r>
          </a:p>
          <a:p>
            <a:r>
              <a:rPr lang="en-US" dirty="0" smtClean="0"/>
              <a:t>NSArray, NSMutableArray</a:t>
            </a:r>
          </a:p>
          <a:p>
            <a:r>
              <a:rPr lang="en-US" dirty="0" smtClean="0"/>
              <a:t>NSDictionary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5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NSArray Modern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Xcode 5 (iOS 7 / OS X 10.9 SDK) </a:t>
            </a:r>
            <a:r>
              <a:rPr lang="en-US" sz="2400" dirty="0"/>
              <a:t>only </a:t>
            </a:r>
            <a:endParaRPr lang="en-US" sz="2400" dirty="0" smtClean="0"/>
          </a:p>
          <a:p>
            <a:r>
              <a:rPr lang="en-US" sz="2400" dirty="0" smtClean="0"/>
              <a:t>Convert exist code from menu “Edit &gt; Refactor &gt; Convert to Modern Objective-C Syntax”</a:t>
            </a:r>
          </a:p>
          <a:p>
            <a:r>
              <a:rPr lang="en-US" sz="2400" dirty="0" smtClean="0"/>
              <a:t>Traditional Syntax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NSArray </a:t>
            </a:r>
            <a:r>
              <a:rPr lang="en-US" sz="1600" b="1" dirty="0">
                <a:solidFill>
                  <a:srgbClr val="FFFF00"/>
                </a:solidFill>
                <a:latin typeface="Menlo Regular"/>
                <a:cs typeface="Menlo Regular"/>
              </a:rPr>
              <a:t>* array = [NSArray </a:t>
            </a:r>
            <a:r>
              <a:rPr lang="en-US" sz="1600" b="1" dirty="0" err="1">
                <a:solidFill>
                  <a:srgbClr val="FFFF00"/>
                </a:solidFill>
                <a:latin typeface="Menlo Regular"/>
                <a:cs typeface="Menlo Regular"/>
              </a:rPr>
              <a:t>arrayWithObjects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        @</a:t>
            </a:r>
            <a:r>
              <a:rPr lang="en-US" sz="1600" b="1" dirty="0">
                <a:solidFill>
                  <a:srgbClr val="FFFF00"/>
                </a:solidFill>
                <a:latin typeface="Menlo Regular"/>
                <a:cs typeface="Menlo Regular"/>
              </a:rPr>
              <a:t>"one", @"two", nil]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[array replaceObjectIndex:0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withObject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:””];</a:t>
            </a:r>
            <a:endParaRPr lang="en-US" sz="16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2400" dirty="0" smtClean="0"/>
              <a:t>Modern Syntax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   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NSArrar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array = @[@“one”, @“two”];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array[0] = @””;</a:t>
            </a: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875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used NSMutableArray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addObject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 err="1" smtClean="0"/>
              <a:t>insertObject</a:t>
            </a:r>
            <a:r>
              <a:rPr lang="en-US" sz="2400" dirty="0" smtClean="0"/>
              <a:t>: </a:t>
            </a:r>
            <a:r>
              <a:rPr lang="en-US" sz="2400" dirty="0" err="1" smtClean="0"/>
              <a:t>atIndex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 err="1" smtClean="0"/>
              <a:t>removeLastObject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removeObjectAtIndex</a:t>
            </a:r>
            <a:r>
              <a:rPr lang="en-US" sz="2400" dirty="0" smtClean="0"/>
              <a:t>: </a:t>
            </a:r>
          </a:p>
          <a:p>
            <a:r>
              <a:rPr lang="en-US" sz="2400" dirty="0" err="1" smtClean="0"/>
              <a:t>replaceObjectAtIndex</a:t>
            </a:r>
            <a:r>
              <a:rPr lang="en-US" sz="2400" dirty="0" smtClean="0"/>
              <a:t>: </a:t>
            </a:r>
            <a:r>
              <a:rPr lang="en-US" sz="2400" dirty="0" err="1" smtClean="0"/>
              <a:t>withObject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254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3047"/>
            <a:ext cx="7770813" cy="4257022"/>
          </a:xfrm>
        </p:spPr>
        <p:txBody>
          <a:bodyPr>
            <a:normAutofit/>
          </a:bodyPr>
          <a:lstStyle/>
          <a:p>
            <a:r>
              <a:rPr lang="en-US" sz="2000" dirty="0"/>
              <a:t>Dictionaries manage pairs of </a:t>
            </a:r>
            <a:r>
              <a:rPr lang="en-US" sz="2000" dirty="0">
                <a:solidFill>
                  <a:srgbClr val="FFFF00"/>
                </a:solidFill>
              </a:rPr>
              <a:t>keys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values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key-value pair within a dictionary is called an </a:t>
            </a:r>
            <a:r>
              <a:rPr lang="en-US" sz="2000" dirty="0" smtClean="0"/>
              <a:t>entry. </a:t>
            </a:r>
            <a:r>
              <a:rPr lang="en-US" sz="2000" dirty="0"/>
              <a:t>Each entry consists of one object that represents the key, and a second object which is that key’s value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Within a dictionary, the </a:t>
            </a:r>
            <a:r>
              <a:rPr lang="en-US" sz="2000" dirty="0">
                <a:solidFill>
                  <a:srgbClr val="FFFF00"/>
                </a:solidFill>
              </a:rPr>
              <a:t>keys are </a:t>
            </a:r>
            <a:r>
              <a:rPr lang="en-US" sz="2000" dirty="0" smtClean="0">
                <a:solidFill>
                  <a:srgbClr val="FFFF00"/>
                </a:solidFill>
              </a:rPr>
              <a:t>unique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key can be any object that adopts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NSCopying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protocol 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implements </a:t>
            </a:r>
            <a:r>
              <a:rPr lang="en-US" sz="2000" dirty="0"/>
              <a:t>the hash 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isEqual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r>
              <a:rPr lang="en-US" sz="2000" dirty="0"/>
              <a:t>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48" y="3946974"/>
            <a:ext cx="3744441" cy="266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595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NSDictionary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04" y="1637639"/>
            <a:ext cx="9132595" cy="398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sz="15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500" dirty="0">
                <a:latin typeface="Menlo Regular"/>
                <a:cs typeface="Menlo Regular"/>
              </a:rPr>
              <a:t>    </a:t>
            </a:r>
            <a:r>
              <a:rPr lang="en-US" sz="1500" dirty="0">
                <a:solidFill>
                  <a:srgbClr val="FFFF00"/>
                </a:solidFill>
                <a:latin typeface="Menlo Regular"/>
                <a:cs typeface="Menlo Regular"/>
              </a:rPr>
              <a:t>NSDictionary</a:t>
            </a:r>
            <a:r>
              <a:rPr lang="en-US" sz="1500" dirty="0">
                <a:latin typeface="Menlo Regular"/>
                <a:cs typeface="Menlo Regular"/>
              </a:rPr>
              <a:t> *</a:t>
            </a:r>
            <a:r>
              <a:rPr lang="en-US" sz="1500" dirty="0" err="1">
                <a:latin typeface="Menlo Regular"/>
                <a:cs typeface="Menlo Regular"/>
              </a:rPr>
              <a:t>myDictionary</a:t>
            </a:r>
            <a:r>
              <a:rPr lang="en-US" sz="1500" dirty="0">
                <a:latin typeface="Menlo Regular"/>
                <a:cs typeface="Menlo Regular"/>
              </a:rPr>
              <a:t> = [</a:t>
            </a:r>
            <a:r>
              <a:rPr lang="en-US" sz="1500" dirty="0">
                <a:solidFill>
                  <a:srgbClr val="FFFF00"/>
                </a:solidFill>
                <a:latin typeface="Menlo Regular"/>
                <a:cs typeface="Menlo Regular"/>
              </a:rPr>
              <a:t>NSDictionary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dirty="0" err="1">
                <a:latin typeface="Menlo Regular"/>
                <a:cs typeface="Menlo Regular"/>
              </a:rPr>
              <a:t>dictionaryWith</a:t>
            </a:r>
            <a:r>
              <a:rPr lang="en-US" sz="1500" dirty="0" err="1">
                <a:solidFill>
                  <a:srgbClr val="FFFF00"/>
                </a:solidFill>
                <a:latin typeface="Menlo Regular"/>
                <a:cs typeface="Menlo Regular"/>
              </a:rPr>
              <a:t>Objects</a:t>
            </a:r>
            <a:r>
              <a:rPr lang="en-US" sz="1500" dirty="0" err="1">
                <a:latin typeface="Menlo Regular"/>
                <a:cs typeface="Menlo Regular"/>
              </a:rPr>
              <a:t>And</a:t>
            </a:r>
            <a:r>
              <a:rPr lang="en-US" sz="1500" dirty="0" err="1">
                <a:solidFill>
                  <a:srgbClr val="FFFF00"/>
                </a:solidFill>
                <a:latin typeface="Menlo Regular"/>
                <a:cs typeface="Menlo Regular"/>
              </a:rPr>
              <a:t>Keys</a:t>
            </a:r>
            <a:r>
              <a:rPr lang="en-US" sz="1500" dirty="0">
                <a:latin typeface="Menlo Regular"/>
                <a:cs typeface="Menlo Regular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                              @"Harry Potter", @"2",</a:t>
            </a:r>
          </a:p>
          <a:p>
            <a:pPr>
              <a:lnSpc>
                <a:spcPct val="130000"/>
              </a:lnSpc>
            </a:pPr>
            <a:r>
              <a:rPr lang="de-DE" sz="1500" dirty="0">
                <a:latin typeface="Menlo Regular"/>
                <a:cs typeface="Menlo Regular"/>
              </a:rPr>
              <a:t>                                  @"Ron </a:t>
            </a:r>
            <a:r>
              <a:rPr lang="de-DE" sz="1500" dirty="0" err="1">
                <a:latin typeface="Menlo Regular"/>
                <a:cs typeface="Menlo Regular"/>
              </a:rPr>
              <a:t>Wisley</a:t>
            </a:r>
            <a:r>
              <a:rPr lang="de-DE" sz="1500" dirty="0">
                <a:latin typeface="Menlo Regular"/>
                <a:cs typeface="Menlo Regular"/>
              </a:rPr>
              <a:t>", @"1",</a:t>
            </a:r>
          </a:p>
          <a:p>
            <a:pPr>
              <a:lnSpc>
                <a:spcPct val="130000"/>
              </a:lnSpc>
            </a:pPr>
            <a:r>
              <a:rPr lang="de-DE" sz="1500" dirty="0">
                <a:latin typeface="Menlo Regular"/>
                <a:cs typeface="Menlo Regular"/>
              </a:rPr>
              <a:t>                                  @"Tom </a:t>
            </a:r>
            <a:r>
              <a:rPr lang="de-DE" sz="1500" dirty="0" err="1">
                <a:latin typeface="Menlo Regular"/>
                <a:cs typeface="Menlo Regular"/>
              </a:rPr>
              <a:t>Riddle</a:t>
            </a:r>
            <a:r>
              <a:rPr lang="de-DE" sz="1500" dirty="0">
                <a:latin typeface="Menlo Regular"/>
                <a:cs typeface="Menlo Regular"/>
              </a:rPr>
              <a:t>", @"3",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                              @"</a:t>
            </a:r>
            <a:r>
              <a:rPr lang="da-DK" sz="1500" dirty="0" err="1">
                <a:latin typeface="Menlo Regular"/>
                <a:cs typeface="Menlo Regular"/>
              </a:rPr>
              <a:t>Voldermort</a:t>
            </a:r>
            <a:r>
              <a:rPr lang="da-DK" sz="1500" dirty="0">
                <a:latin typeface="Menlo Regular"/>
                <a:cs typeface="Menlo Regular"/>
              </a:rPr>
              <a:t>", @"0", 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                              </a:t>
            </a:r>
            <a:r>
              <a:rPr lang="da-DK" sz="1500" dirty="0" err="1" smtClean="0">
                <a:latin typeface="Menlo Regular"/>
                <a:cs typeface="Menlo Regular"/>
              </a:rPr>
              <a:t>nil</a:t>
            </a:r>
            <a:r>
              <a:rPr lang="da-DK" sz="1500" dirty="0" smtClean="0">
                <a:latin typeface="Menlo Regular"/>
                <a:cs typeface="Menlo Regular"/>
              </a:rPr>
              <a:t> ]</a:t>
            </a:r>
            <a:r>
              <a:rPr lang="da-DK" sz="1500" dirty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30000"/>
              </a:lnSpc>
            </a:pPr>
            <a:endParaRPr lang="da-DK" sz="15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for (</a:t>
            </a:r>
            <a:r>
              <a:rPr lang="da-DK" sz="1500" dirty="0" err="1">
                <a:latin typeface="Menlo Regular"/>
                <a:cs typeface="Menlo Regular"/>
              </a:rPr>
              <a:t>int</a:t>
            </a:r>
            <a:r>
              <a:rPr lang="da-DK" sz="1500" dirty="0">
                <a:latin typeface="Menlo Regular"/>
                <a:cs typeface="Menlo Regular"/>
              </a:rPr>
              <a:t> i = 0; i &lt; 4; i++) 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    </a:t>
            </a:r>
            <a:r>
              <a:rPr lang="da-DK" sz="1500" dirty="0" err="1">
                <a:latin typeface="Menlo Regular"/>
                <a:cs typeface="Menlo Regular"/>
              </a:rPr>
              <a:t>NSLog</a:t>
            </a:r>
            <a:r>
              <a:rPr lang="da-DK" sz="1500" dirty="0">
                <a:latin typeface="Menlo Regular"/>
                <a:cs typeface="Menlo Regular"/>
              </a:rPr>
              <a:t>(@"%@", [</a:t>
            </a:r>
            <a:r>
              <a:rPr lang="da-DK" sz="1500" dirty="0" err="1">
                <a:latin typeface="Menlo Regular"/>
                <a:cs typeface="Menlo Regular"/>
              </a:rPr>
              <a:t>myDictionary</a:t>
            </a:r>
            <a:r>
              <a:rPr lang="da-DK" sz="1500" dirty="0">
                <a:latin typeface="Menlo Regular"/>
                <a:cs typeface="Menlo Regular"/>
              </a:rPr>
              <a:t> </a:t>
            </a:r>
            <a:r>
              <a:rPr lang="da-DK" sz="1500" dirty="0" err="1">
                <a:latin typeface="Menlo Regular"/>
                <a:cs typeface="Menlo Regular"/>
              </a:rPr>
              <a:t>objectForKey</a:t>
            </a:r>
            <a:r>
              <a:rPr lang="da-DK" sz="1500" dirty="0" smtClean="0">
                <a:latin typeface="Menlo Regular"/>
                <a:cs typeface="Menlo Regular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	</a:t>
            </a:r>
            <a:r>
              <a:rPr lang="da-DK" sz="1500" dirty="0" smtClean="0">
                <a:latin typeface="Menlo Regular"/>
                <a:cs typeface="Menlo Regular"/>
              </a:rPr>
              <a:t>					[</a:t>
            </a:r>
            <a:r>
              <a:rPr lang="da-DK" sz="1500" dirty="0" err="1">
                <a:latin typeface="Menlo Regular"/>
                <a:cs typeface="Menlo Regular"/>
              </a:rPr>
              <a:t>NSString</a:t>
            </a:r>
            <a:r>
              <a:rPr lang="da-DK" sz="1500" dirty="0">
                <a:latin typeface="Menlo Regular"/>
                <a:cs typeface="Menlo Regular"/>
              </a:rPr>
              <a:t> </a:t>
            </a:r>
            <a:r>
              <a:rPr lang="da-DK" sz="1500" dirty="0" err="1">
                <a:latin typeface="Menlo Regular"/>
                <a:cs typeface="Menlo Regular"/>
              </a:rPr>
              <a:t>stringWithFormat</a:t>
            </a:r>
            <a:r>
              <a:rPr lang="da-DK" sz="1500" dirty="0">
                <a:latin typeface="Menlo Regular"/>
                <a:cs typeface="Menlo Regular"/>
              </a:rPr>
              <a:t>:@"%i", i]]);</a:t>
            </a:r>
          </a:p>
          <a:p>
            <a:pPr>
              <a:lnSpc>
                <a:spcPct val="130000"/>
              </a:lnSpc>
            </a:pPr>
            <a:r>
              <a:rPr lang="da-DK" sz="1500" dirty="0">
                <a:latin typeface="Menlo Regular"/>
                <a:cs typeface="Menlo Regular"/>
              </a:rPr>
              <a:t>        </a:t>
            </a:r>
          </a:p>
          <a:p>
            <a:pPr>
              <a:lnSpc>
                <a:spcPct val="130000"/>
              </a:lnSpc>
            </a:pPr>
            <a:r>
              <a:rPr lang="nl-NL" sz="1500" dirty="0">
                <a:latin typeface="Menlo Regular"/>
                <a:cs typeface="Menlo Regular"/>
              </a:rPr>
              <a:t>    </a:t>
            </a:r>
            <a:endParaRPr lang="en-US" sz="1500" dirty="0"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93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NSMutableDictionary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NSMutableDictionary</a:t>
            </a:r>
            <a:r>
              <a:rPr lang="en-US" sz="2000" dirty="0"/>
              <a:t> object manages a mutable dictionary, which allows the addition and deletion of entries at any time, automatically allocating memory as needed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should use a mutable dictionary if the dictionary changes incrementally, or is very large—as large collections take more time to initialize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Most used methods</a:t>
            </a:r>
          </a:p>
          <a:p>
            <a:pPr lvl="1"/>
            <a:r>
              <a:rPr lang="en-US" sz="1600" dirty="0" err="1"/>
              <a:t>dictionaryWithObjectsAndKeys</a:t>
            </a:r>
            <a:r>
              <a:rPr lang="en-US" sz="1600" dirty="0"/>
              <a:t>:</a:t>
            </a:r>
            <a:endParaRPr lang="en-US" sz="1600" dirty="0" smtClean="0"/>
          </a:p>
          <a:p>
            <a:pPr lvl="1"/>
            <a:r>
              <a:rPr lang="en-US" sz="1600" dirty="0" err="1" smtClean="0"/>
              <a:t>removeObjectForKey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setObject</a:t>
            </a:r>
            <a:r>
              <a:rPr lang="en-US" sz="1600" dirty="0" smtClean="0"/>
              <a:t>: </a:t>
            </a:r>
            <a:r>
              <a:rPr lang="en-US" sz="1600" dirty="0" err="1" smtClean="0"/>
              <a:t>forKey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/>
              <a:t>removeObjectForKey</a:t>
            </a:r>
            <a:r>
              <a:rPr lang="en-US" sz="1600" dirty="0"/>
              <a:t>: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728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NSDictionary Modern Syntax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 Syntax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NSDictionary * dictionary = 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[NSDictionary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dictionaryWithObjectsAndKey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@“one”, @”1”, @“two”, @”2”, nil]; </a:t>
            </a:r>
          </a:p>
          <a:p>
            <a:r>
              <a:rPr lang="en-US" sz="2400" dirty="0" smtClean="0"/>
              <a:t>Modern Syntax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    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NSDictionary * dictionary = 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@{ @”1”: @”one”,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   @”2”: @”two”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}; </a:t>
            </a: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211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NSDictionary Modern Syntax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 Syntax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tmp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[dictionary objectForKey:1];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[dictionary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setObject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:@””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forKey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:@”1”]; </a:t>
            </a:r>
          </a:p>
          <a:p>
            <a:r>
              <a:rPr lang="en-US" sz="2400" dirty="0" smtClean="0"/>
              <a:t>Modern Syntax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   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tmp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dictionary[@1]; </a:t>
            </a:r>
            <a:b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dictionary[@”1”] = @””;</a:t>
            </a: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690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061690"/>
              </p:ext>
            </p:extLst>
          </p:nvPr>
        </p:nvGraphicFramePr>
        <p:xfrm>
          <a:off x="900966" y="1600200"/>
          <a:ext cx="7424837" cy="32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40"/>
                <a:gridCol w="51636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value : that is , a value that contains no decimal point; guaranteed to contain at least 32 bits of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value; that is , a value that can contain decimal places; guaranteed to contain as least six digits of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Extended accuracy floating-point value; guaranteed to contain at least 10 digits of precision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character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08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b="1" dirty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id </a:t>
            </a:r>
            <a:r>
              <a:rPr lang="en-US" sz="2800" dirty="0"/>
              <a:t>data type is used to store an object of </a:t>
            </a:r>
            <a:r>
              <a:rPr lang="en-US" sz="2800" dirty="0" smtClean="0"/>
              <a:t>any type</a:t>
            </a:r>
            <a:r>
              <a:rPr lang="en-US" sz="2800" dirty="0"/>
              <a:t>. In a sense , it is a generic object type </a:t>
            </a:r>
            <a:r>
              <a:rPr lang="en-US" sz="2800" dirty="0" smtClean="0"/>
              <a:t>(or weak type).</a:t>
            </a:r>
          </a:p>
          <a:p>
            <a:r>
              <a:rPr lang="en-US" sz="2800" dirty="0" smtClean="0"/>
              <a:t>Example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id number; </a:t>
            </a:r>
            <a:endParaRPr lang="en-US" sz="2400" dirty="0" smtClean="0"/>
          </a:p>
          <a:p>
            <a:pPr lvl="1"/>
            <a:r>
              <a:rPr lang="en-US" sz="2400" dirty="0" smtClean="0"/>
              <a:t>-</a:t>
            </a:r>
            <a:r>
              <a:rPr lang="en-US" sz="2400" dirty="0"/>
              <a:t>(id) </a:t>
            </a:r>
            <a:r>
              <a:rPr lang="en-US" sz="2400" dirty="0" err="1"/>
              <a:t>newObject</a:t>
            </a:r>
            <a:r>
              <a:rPr lang="en-US" sz="2400" dirty="0"/>
              <a:t> : (</a:t>
            </a:r>
            <a:r>
              <a:rPr lang="en-US" sz="2400" dirty="0" err="1"/>
              <a:t>int</a:t>
            </a:r>
            <a:r>
              <a:rPr lang="en-US" sz="2400" dirty="0"/>
              <a:t>) type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78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Operator(1)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08716"/>
              </p:ext>
            </p:extLst>
          </p:nvPr>
        </p:nvGraphicFramePr>
        <p:xfrm>
          <a:off x="1271326" y="1600200"/>
          <a:ext cx="675053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45"/>
                <a:gridCol w="49498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 ( 5 % 3 = 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+ (a = a + b,	a +=b)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- (a = a - b, a -=b)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/ ( a = a/b, a /=b)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Inequality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comparison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52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Syntax: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if </a:t>
            </a:r>
            <a:r>
              <a:rPr lang="en-US" sz="200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2000" dirty="0">
                <a:latin typeface="Menlo Regular"/>
                <a:cs typeface="Menlo Regular"/>
              </a:rPr>
              <a:t>expression</a:t>
            </a:r>
            <a:r>
              <a:rPr lang="en-US" sz="2000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program </a:t>
            </a:r>
            <a:r>
              <a:rPr lang="en-US" sz="2000" dirty="0">
                <a:latin typeface="Menlo Regular"/>
                <a:cs typeface="Menlo Regular"/>
              </a:rPr>
              <a:t>statement;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/>
              <a:t>Example :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solidFill>
                  <a:srgbClr val="FF00C6"/>
                </a:solidFill>
                <a:latin typeface="Menlo Regular"/>
                <a:cs typeface="Menlo Regular"/>
              </a:rPr>
              <a:t>if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2000" dirty="0">
                <a:latin typeface="Menlo Regular"/>
                <a:cs typeface="Menlo Regular"/>
              </a:rPr>
              <a:t>n &lt; 0</a:t>
            </a:r>
            <a:r>
              <a:rPr lang="en-US" sz="2000" dirty="0">
                <a:solidFill>
                  <a:srgbClr val="FFFF00"/>
                </a:solidFill>
                <a:latin typeface="Menlo Regular"/>
                <a:cs typeface="Menlo Regular"/>
              </a:rPr>
              <a:t>) { </a:t>
            </a:r>
            <a:endParaRPr lang="en-US" sz="20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m </a:t>
            </a:r>
            <a:r>
              <a:rPr lang="en-US" sz="2000" dirty="0">
                <a:latin typeface="Menlo Regular"/>
                <a:cs typeface="Menlo Regular"/>
              </a:rPr>
              <a:t>+= 2;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		</a:t>
            </a:r>
            <a:r>
              <a:rPr lang="en-US" sz="2000" dirty="0" err="1" smtClean="0">
                <a:latin typeface="Menlo Regular"/>
                <a:cs typeface="Menlo Regular"/>
              </a:rPr>
              <a:t>NSLog</a:t>
            </a:r>
            <a:r>
              <a:rPr lang="en-US" sz="2000" dirty="0">
                <a:latin typeface="Menlo Regular"/>
                <a:cs typeface="Menlo Regular"/>
              </a:rPr>
              <a:t>(@” n is negative number”)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15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0"/>
            <a:ext cx="7770813" cy="4997287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800" dirty="0" smtClean="0"/>
              <a:t>Syntax: 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if </a:t>
            </a:r>
            <a:r>
              <a:rPr lang="en-US" sz="1800" dirty="0">
                <a:latin typeface="Menlo Regular"/>
                <a:cs typeface="Menlo Regular"/>
              </a:rPr>
              <a:t>(expression)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		program </a:t>
            </a:r>
            <a:r>
              <a:rPr lang="en-US" sz="1800" dirty="0">
                <a:latin typeface="Menlo Regular"/>
                <a:cs typeface="Menlo Regular"/>
              </a:rPr>
              <a:t>statement;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else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		program </a:t>
            </a:r>
            <a:r>
              <a:rPr lang="en-US" sz="1800" dirty="0">
                <a:latin typeface="Menlo Regular"/>
                <a:cs typeface="Menlo Regular"/>
              </a:rPr>
              <a:t>statement</a:t>
            </a:r>
            <a:r>
              <a:rPr lang="en-US" sz="1800" dirty="0" smtClean="0">
                <a:latin typeface="Menlo Regular"/>
                <a:cs typeface="Menlo Regular"/>
              </a:rPr>
              <a:t>;</a:t>
            </a:r>
            <a:endParaRPr lang="en-US" sz="1800" dirty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800" dirty="0"/>
              <a:t>Example : </a:t>
            </a:r>
            <a:endParaRPr lang="en-US" sz="2800" dirty="0" smtClean="0"/>
          </a:p>
          <a:p>
            <a:pPr marL="0" indent="0">
              <a:lnSpc>
                <a:spcPct val="50000"/>
              </a:lnSpc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Menlo Regular"/>
                <a:cs typeface="Menlo Regular"/>
              </a:rPr>
              <a:t>		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if</a:t>
            </a:r>
            <a:r>
              <a:rPr lang="en-US" sz="1800" dirty="0" smtClean="0">
                <a:solidFill>
                  <a:srgbClr val="FF00C6"/>
                </a:solidFill>
                <a:latin typeface="Menlo Regular"/>
                <a:cs typeface="Menlo Regular"/>
              </a:rPr>
              <a:t> </a:t>
            </a:r>
            <a:r>
              <a:rPr lang="en-US" sz="1800" dirty="0">
                <a:latin typeface="Menlo Regular"/>
                <a:cs typeface="Menlo Regular"/>
              </a:rPr>
              <a:t>(n &lt; 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hu-HU" sz="1800" dirty="0" smtClean="0">
                <a:latin typeface="Menlo Regular"/>
                <a:cs typeface="Menlo Regular"/>
              </a:rPr>
              <a:t>				m </a:t>
            </a:r>
            <a:r>
              <a:rPr lang="hu-HU" sz="1800" dirty="0">
                <a:latin typeface="Menlo Regular"/>
                <a:cs typeface="Menlo Regular"/>
              </a:rPr>
              <a:t>+= 1; </a:t>
            </a:r>
            <a:endParaRPr lang="hu-HU" sz="18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hu-HU" sz="1800" dirty="0">
                <a:latin typeface="Menlo Regular"/>
                <a:cs typeface="Menlo Regular"/>
              </a:rPr>
              <a:t>	</a:t>
            </a:r>
            <a:r>
              <a:rPr lang="hu-HU" sz="1800" dirty="0" smtClean="0">
                <a:latin typeface="Menlo Regular"/>
                <a:cs typeface="Menlo Regular"/>
              </a:rPr>
              <a:t>		</a:t>
            </a:r>
            <a:r>
              <a:rPr lang="hu-HU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else</a:t>
            </a:r>
            <a:endParaRPr lang="hu-HU" sz="18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hu-HU" sz="1800" dirty="0" smtClean="0">
                <a:latin typeface="Menlo Regular"/>
                <a:cs typeface="Menlo Regular"/>
              </a:rPr>
              <a:t>				p </a:t>
            </a:r>
            <a:r>
              <a:rPr lang="hu-HU" sz="1800" dirty="0">
                <a:latin typeface="Menlo Regular"/>
                <a:cs typeface="Menlo Regular"/>
              </a:rPr>
              <a:t>+= 1;</a:t>
            </a:r>
            <a:endParaRPr lang="en-US" sz="18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00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73881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800" dirty="0"/>
              <a:t>Syntax </a:t>
            </a:r>
            <a:r>
              <a:rPr lang="en-US" sz="2800" dirty="0" smtClean="0"/>
              <a:t>:</a:t>
            </a:r>
            <a:r>
              <a:rPr lang="en-US" sz="2400" dirty="0" smtClean="0">
                <a:latin typeface="Menlo Regular"/>
                <a:cs typeface="Menlo Regular"/>
              </a:rPr>
              <a:t>	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switch </a:t>
            </a:r>
            <a:r>
              <a:rPr lang="en-US" sz="1600" dirty="0">
                <a:latin typeface="Menlo Regular"/>
                <a:cs typeface="Menlo Regular"/>
              </a:rPr>
              <a:t>(expression)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Menlo Regular"/>
                <a:cs typeface="Menlo Regular"/>
              </a:rPr>
              <a:t>	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case </a:t>
            </a:r>
            <a:r>
              <a:rPr lang="en-US" sz="1600" dirty="0">
                <a:latin typeface="Menlo Regular"/>
                <a:cs typeface="Menlo Regular"/>
              </a:rPr>
              <a:t>value1: 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	program </a:t>
            </a:r>
            <a:r>
              <a:rPr lang="en-US" sz="1600" dirty="0">
                <a:latin typeface="Menlo Regular"/>
                <a:cs typeface="Menlo Regular"/>
              </a:rPr>
              <a:t>statement; 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Menlo Regular"/>
                <a:cs typeface="Menlo Regular"/>
              </a:rPr>
              <a:t>	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case </a:t>
            </a:r>
            <a:r>
              <a:rPr lang="en-US" sz="1600" dirty="0">
                <a:latin typeface="Menlo Regular"/>
                <a:cs typeface="Menlo Regular"/>
              </a:rPr>
              <a:t>value2: 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	program </a:t>
            </a:r>
            <a:r>
              <a:rPr lang="en-US" sz="1600" dirty="0">
                <a:latin typeface="Menlo Regular"/>
                <a:cs typeface="Menlo Regular"/>
              </a:rPr>
              <a:t>statement;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Menlo Regular"/>
                <a:cs typeface="Menlo Regular"/>
              </a:rPr>
              <a:t>		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en-US" sz="1600" dirty="0">
                <a:latin typeface="Menlo Regular"/>
                <a:cs typeface="Menlo Regular"/>
              </a:rPr>
              <a:t>; 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default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Menlo Regular"/>
                <a:cs typeface="Menlo Regular"/>
              </a:rPr>
              <a:t>				program </a:t>
            </a:r>
            <a:r>
              <a:rPr lang="en-US" sz="1600" dirty="0">
                <a:latin typeface="Menlo Regular"/>
                <a:cs typeface="Menlo Regular"/>
              </a:rPr>
              <a:t>statement;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Menlo Regular"/>
                <a:cs typeface="Menlo Regular"/>
              </a:rPr>
              <a:t>			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en-US" sz="1600" dirty="0">
                <a:latin typeface="Menlo Regular"/>
                <a:cs typeface="Menlo Regular"/>
              </a:rPr>
              <a:t>; 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}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749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: 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for 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>
                <a:latin typeface="Menlo Regular"/>
                <a:cs typeface="Menlo Regular"/>
              </a:rPr>
              <a:t>init</a:t>
            </a:r>
            <a:r>
              <a:rPr lang="en-US" sz="1800" dirty="0">
                <a:latin typeface="Menlo Regular"/>
                <a:cs typeface="Menlo Regular"/>
              </a:rPr>
              <a:t>-expression; </a:t>
            </a:r>
            <a:r>
              <a:rPr lang="en-US" sz="1800" dirty="0" err="1">
                <a:latin typeface="Menlo Regular"/>
                <a:cs typeface="Menlo Regular"/>
              </a:rPr>
              <a:t>loop_condition</a:t>
            </a:r>
            <a:r>
              <a:rPr lang="en-US" sz="1800" dirty="0">
                <a:latin typeface="Menlo Regular"/>
                <a:cs typeface="Menlo Regular"/>
              </a:rPr>
              <a:t> ; </a:t>
            </a:r>
            <a:r>
              <a:rPr lang="en-US" sz="1800" dirty="0" err="1" smtClean="0">
                <a:latin typeface="Menlo Regular"/>
                <a:cs typeface="Menlo Regular"/>
              </a:rPr>
              <a:t>loop_expression</a:t>
            </a:r>
            <a:r>
              <a:rPr lang="en-US" sz="1800" dirty="0" smtClean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	</a:t>
            </a:r>
            <a:r>
              <a:rPr lang="en-US" sz="1800" dirty="0" smtClean="0">
                <a:latin typeface="Menlo Regular"/>
                <a:cs typeface="Menlo Regular"/>
              </a:rPr>
              <a:t>	program </a:t>
            </a:r>
            <a:r>
              <a:rPr lang="en-US" sz="1800" dirty="0">
                <a:latin typeface="Menlo Regular"/>
                <a:cs typeface="Menlo Regular"/>
              </a:rPr>
              <a:t>statement; 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:</a:t>
            </a:r>
            <a:endParaRPr lang="da-DK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2000" dirty="0" smtClean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da-DK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for </a:t>
            </a:r>
            <a:r>
              <a:rPr lang="da-DK" sz="1800" dirty="0">
                <a:latin typeface="Menlo Regular"/>
                <a:cs typeface="Menlo Regular"/>
              </a:rPr>
              <a:t>(</a:t>
            </a:r>
            <a:r>
              <a:rPr lang="da-DK" sz="1800" dirty="0" err="1">
                <a:latin typeface="Menlo Regular"/>
                <a:cs typeface="Menlo Regular"/>
              </a:rPr>
              <a:t>int</a:t>
            </a:r>
            <a:r>
              <a:rPr lang="da-DK" sz="1800" dirty="0">
                <a:latin typeface="Menlo Regular"/>
                <a:cs typeface="Menlo Regular"/>
              </a:rPr>
              <a:t> i = 1; i &lt;=10 ; i++) </a:t>
            </a:r>
            <a:br>
              <a:rPr lang="da-DK" sz="1800" dirty="0">
                <a:latin typeface="Menlo Regular"/>
                <a:cs typeface="Menlo Regular"/>
              </a:rPr>
            </a:br>
            <a:r>
              <a:rPr lang="da-DK" sz="1800" dirty="0" smtClean="0">
                <a:latin typeface="Menlo Regular"/>
                <a:cs typeface="Menlo Regular"/>
              </a:rPr>
              <a:t>	    x </a:t>
            </a:r>
            <a:r>
              <a:rPr lang="da-DK" sz="1800" dirty="0">
                <a:latin typeface="Menlo Regular"/>
                <a:cs typeface="Menlo Regular"/>
              </a:rPr>
              <a:t>+=1;</a:t>
            </a:r>
            <a:endParaRPr lang="en-US" sz="18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881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681</TotalTime>
  <Words>837</Words>
  <Application>Microsoft Macintosh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Story</vt:lpstr>
      <vt:lpstr>Chapter 4</vt:lpstr>
      <vt:lpstr>Topics</vt:lpstr>
      <vt:lpstr>Basic Data Type</vt:lpstr>
      <vt:lpstr>Type id</vt:lpstr>
      <vt:lpstr>Some of Operator(1)</vt:lpstr>
      <vt:lpstr>The if statement</vt:lpstr>
      <vt:lpstr>The if-else statement</vt:lpstr>
      <vt:lpstr>The switch statement</vt:lpstr>
      <vt:lpstr>The for statement</vt:lpstr>
      <vt:lpstr>The for-each statement</vt:lpstr>
      <vt:lpstr>The while statement</vt:lpstr>
      <vt:lpstr>The do statement</vt:lpstr>
      <vt:lpstr>Try-catch-finally</vt:lpstr>
      <vt:lpstr>Basic Array</vt:lpstr>
      <vt:lpstr>Character Arrays</vt:lpstr>
      <vt:lpstr>Collections</vt:lpstr>
      <vt:lpstr>NSArray</vt:lpstr>
      <vt:lpstr>NSMutableArray</vt:lpstr>
      <vt:lpstr>Copy NSArray to NSMutableArray</vt:lpstr>
      <vt:lpstr>NSArray Modern Syntax</vt:lpstr>
      <vt:lpstr>Most used NSMutableArray methods</vt:lpstr>
      <vt:lpstr>NSDictionary</vt:lpstr>
      <vt:lpstr>NSDictionary</vt:lpstr>
      <vt:lpstr>NSMutableDictionary</vt:lpstr>
      <vt:lpstr>NSDictionary Modern Syntax</vt:lpstr>
      <vt:lpstr>NSDictionary Modern Syntax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</dc:title>
  <dc:creator>Fibo U</dc:creator>
  <cp:lastModifiedBy>Olarn U.</cp:lastModifiedBy>
  <cp:revision>79</cp:revision>
  <dcterms:created xsi:type="dcterms:W3CDTF">2011-04-04T03:26:09Z</dcterms:created>
  <dcterms:modified xsi:type="dcterms:W3CDTF">2014-06-17T04:57:34Z</dcterms:modified>
</cp:coreProperties>
</file>