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336" r:id="rId5"/>
    <p:sldId id="337" r:id="rId6"/>
    <p:sldId id="302" r:id="rId7"/>
    <p:sldId id="303" r:id="rId8"/>
    <p:sldId id="305" r:id="rId9"/>
    <p:sldId id="260" r:id="rId10"/>
    <p:sldId id="335" r:id="rId11"/>
    <p:sldId id="262" r:id="rId12"/>
    <p:sldId id="334" r:id="rId13"/>
    <p:sldId id="306" r:id="rId14"/>
    <p:sldId id="263" r:id="rId15"/>
    <p:sldId id="264" r:id="rId16"/>
    <p:sldId id="307" r:id="rId17"/>
    <p:sldId id="308" r:id="rId18"/>
    <p:sldId id="304" r:id="rId19"/>
    <p:sldId id="310" r:id="rId20"/>
    <p:sldId id="309" r:id="rId21"/>
    <p:sldId id="320" r:id="rId22"/>
    <p:sldId id="321" r:id="rId23"/>
    <p:sldId id="312" r:id="rId24"/>
    <p:sldId id="313" r:id="rId25"/>
    <p:sldId id="322" r:id="rId26"/>
    <p:sldId id="323" r:id="rId27"/>
    <p:sldId id="324" r:id="rId28"/>
    <p:sldId id="326" r:id="rId29"/>
    <p:sldId id="327" r:id="rId30"/>
    <p:sldId id="328" r:id="rId31"/>
    <p:sldId id="329" r:id="rId32"/>
    <p:sldId id="331" r:id="rId33"/>
    <p:sldId id="330" r:id="rId34"/>
    <p:sldId id="33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 autoAdjust="0"/>
    <p:restoredTop sz="98095" autoAdjust="0"/>
  </p:normalViewPr>
  <p:slideViewPr>
    <p:cSldViewPr snapToGrid="0" snapToObjects="1">
      <p:cViewPr varScale="1">
        <p:scale>
          <a:sx n="112" d="100"/>
          <a:sy n="112" d="100"/>
        </p:scale>
        <p:origin x="-15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3/12/14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3/12/14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3/12/14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3/12/14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3/12/14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3/12/14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3/12/14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3/12/14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3/12/14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3/12/14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3/12/14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3/12/14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3/12/14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3/12/14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903234-746A-154F-BA71-8F9133EBF341}" type="datetimeFigureOut">
              <a:rPr lang="en-US" smtClean="0"/>
              <a:pPr/>
              <a:t>3/12/14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 iOS Application &amp;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3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IBOutlet </a:t>
            </a:r>
            <a:r>
              <a:rPr lang="en-US" dirty="0"/>
              <a:t>&amp;</a:t>
            </a:r>
            <a:r>
              <a:rPr lang="en-US" dirty="0" smtClean="0"/>
              <a:t> IBAction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th-TH" sz="2000" dirty="0" smtClean="0"/>
              <a:t>การที่ </a:t>
            </a:r>
            <a:r>
              <a:rPr lang="en-US" sz="2000" dirty="0" smtClean="0"/>
              <a:t>controller </a:t>
            </a:r>
            <a:r>
              <a:rPr lang="th-TH" sz="2000" dirty="0" smtClean="0"/>
              <a:t>จะ </a:t>
            </a:r>
            <a:r>
              <a:rPr lang="en-US" sz="2000" dirty="0" smtClean="0"/>
              <a:t>control view </a:t>
            </a:r>
            <a:r>
              <a:rPr lang="th-TH" sz="2000" dirty="0" smtClean="0"/>
              <a:t>ได้ หรือรับ </a:t>
            </a:r>
            <a:r>
              <a:rPr lang="en-US" sz="2000" dirty="0" smtClean="0"/>
              <a:t>event </a:t>
            </a:r>
            <a:r>
              <a:rPr lang="th-TH" sz="2000" dirty="0" smtClean="0"/>
              <a:t>จาก </a:t>
            </a:r>
            <a:r>
              <a:rPr lang="en-US" sz="2000" dirty="0" smtClean="0"/>
              <a:t>view </a:t>
            </a:r>
            <a:r>
              <a:rPr lang="th-TH" sz="2000" dirty="0" smtClean="0"/>
              <a:t>ได้นั้น จะต้องอาศัยการ </a:t>
            </a:r>
            <a:r>
              <a:rPr lang="en-US" sz="2000" dirty="0" smtClean="0"/>
              <a:t>binding </a:t>
            </a:r>
            <a:r>
              <a:rPr lang="th-TH" sz="2000" dirty="0" smtClean="0"/>
              <a:t>ระหว่าง </a:t>
            </a:r>
            <a:r>
              <a:rPr lang="en-US" sz="2000" dirty="0" smtClean="0"/>
              <a:t>controller </a:t>
            </a:r>
            <a:r>
              <a:rPr lang="th-TH" sz="2000" dirty="0" smtClean="0"/>
              <a:t>และ </a:t>
            </a:r>
            <a:r>
              <a:rPr lang="en-US" sz="2000" dirty="0" smtClean="0"/>
              <a:t>view</a:t>
            </a:r>
          </a:p>
          <a:p>
            <a:pPr>
              <a:lnSpc>
                <a:spcPct val="130000"/>
              </a:lnSpc>
            </a:pPr>
            <a:r>
              <a:rPr lang="th-TH" sz="2000" dirty="0" smtClean="0"/>
              <a:t>ใน </a:t>
            </a:r>
            <a:r>
              <a:rPr lang="en-US" sz="2000" dirty="0" smtClean="0"/>
              <a:t>iOS </a:t>
            </a:r>
            <a:r>
              <a:rPr lang="th-TH" sz="2000" dirty="0" smtClean="0"/>
              <a:t>นั้นจะมีตัว </a:t>
            </a:r>
            <a:r>
              <a:rPr lang="en-US" sz="2000" dirty="0" smtClean="0"/>
              <a:t>binding </a:t>
            </a:r>
            <a:r>
              <a:rPr lang="th-TH" sz="2000" dirty="0" smtClean="0"/>
              <a:t>ระหว่าง </a:t>
            </a:r>
            <a:r>
              <a:rPr lang="en-US" sz="2000" dirty="0" smtClean="0"/>
              <a:t>view </a:t>
            </a:r>
            <a:r>
              <a:rPr lang="th-TH" sz="2000" dirty="0" smtClean="0"/>
              <a:t>กับ </a:t>
            </a:r>
            <a:r>
              <a:rPr lang="en-US" sz="2000" dirty="0" smtClean="0"/>
              <a:t>controller </a:t>
            </a:r>
            <a:r>
              <a:rPr lang="th-TH" sz="2000" dirty="0" smtClean="0"/>
              <a:t>อยู่ </a:t>
            </a:r>
            <a:r>
              <a:rPr lang="en-US" sz="2000" dirty="0" smtClean="0"/>
              <a:t>2 </a:t>
            </a:r>
            <a:r>
              <a:rPr lang="th-TH" sz="2000" dirty="0" smtClean="0"/>
              <a:t>แบบ นั่นคือ </a:t>
            </a:r>
            <a:r>
              <a:rPr lang="en-US" sz="2000" dirty="0" smtClean="0"/>
              <a:t>IBOutlet </a:t>
            </a:r>
            <a:r>
              <a:rPr lang="th-TH" sz="2000" dirty="0" smtClean="0"/>
              <a:t>และ </a:t>
            </a:r>
            <a:r>
              <a:rPr lang="en-US" sz="2000" dirty="0" smtClean="0"/>
              <a:t>IBAction</a:t>
            </a:r>
          </a:p>
          <a:p>
            <a:pPr lvl="1">
              <a:lnSpc>
                <a:spcPct val="130000"/>
              </a:lnSpc>
            </a:pPr>
            <a:r>
              <a:rPr lang="en-US" sz="1800" dirty="0" smtClean="0"/>
              <a:t>IBOutlet </a:t>
            </a:r>
            <a:r>
              <a:rPr lang="th-TH" sz="1800" dirty="0" smtClean="0"/>
              <a:t>เป็นช่องทางที่ใช้เพื่อให้ </a:t>
            </a:r>
            <a:r>
              <a:rPr lang="en-US" sz="1800" dirty="0" smtClean="0"/>
              <a:t>controller </a:t>
            </a:r>
            <a:r>
              <a:rPr lang="th-TH" sz="1800" dirty="0" smtClean="0"/>
              <a:t>สามารถควบคุม </a:t>
            </a:r>
            <a:r>
              <a:rPr lang="en-US" sz="1800" dirty="0" smtClean="0"/>
              <a:t>control </a:t>
            </a:r>
            <a:r>
              <a:rPr lang="th-TH" sz="1800" dirty="0" smtClean="0"/>
              <a:t>ต่างๆ บน </a:t>
            </a:r>
            <a:r>
              <a:rPr lang="en-US" sz="1800" dirty="0" smtClean="0"/>
              <a:t>view </a:t>
            </a:r>
            <a:r>
              <a:rPr lang="th-TH" sz="1800" dirty="0" smtClean="0"/>
              <a:t>ได้ ซึ่ง </a:t>
            </a:r>
            <a:r>
              <a:rPr lang="en-US" sz="1800" dirty="0" smtClean="0"/>
              <a:t>Outlet </a:t>
            </a:r>
            <a:r>
              <a:rPr lang="th-TH" sz="1800" dirty="0" smtClean="0"/>
              <a:t>จะอยู่ในรูปของ </a:t>
            </a:r>
            <a:r>
              <a:rPr lang="en-US" sz="1800" dirty="0" smtClean="0"/>
              <a:t>instance </a:t>
            </a:r>
            <a:r>
              <a:rPr lang="th-TH" sz="1800" dirty="0" smtClean="0"/>
              <a:t>บน </a:t>
            </a:r>
            <a:r>
              <a:rPr lang="en-US" sz="1800" dirty="0" smtClean="0"/>
              <a:t>controller class</a:t>
            </a:r>
          </a:p>
          <a:p>
            <a:pPr lvl="1">
              <a:lnSpc>
                <a:spcPct val="130000"/>
              </a:lnSpc>
            </a:pPr>
            <a:r>
              <a:rPr lang="en-US" sz="1800" dirty="0" smtClean="0"/>
              <a:t>IBAction </a:t>
            </a:r>
            <a:r>
              <a:rPr lang="th-TH" sz="1800" dirty="0" smtClean="0"/>
              <a:t>เป็นช่องทางที่ใช้เพื่อรับ </a:t>
            </a:r>
            <a:r>
              <a:rPr lang="en-US" sz="1800" dirty="0" smtClean="0"/>
              <a:t>event </a:t>
            </a:r>
            <a:r>
              <a:rPr lang="th-TH" sz="1800" dirty="0" smtClean="0"/>
              <a:t>ที่เกิดขึ้นจาก </a:t>
            </a:r>
            <a:r>
              <a:rPr lang="en-US" sz="1800" dirty="0" smtClean="0"/>
              <a:t>UI </a:t>
            </a:r>
            <a:r>
              <a:rPr lang="th-TH" sz="1800" dirty="0" smtClean="0"/>
              <a:t>ซึ่ง </a:t>
            </a:r>
            <a:r>
              <a:rPr lang="en-US" sz="1800" dirty="0" smtClean="0"/>
              <a:t>Action </a:t>
            </a:r>
            <a:r>
              <a:rPr lang="th-TH" sz="1800" dirty="0" smtClean="0"/>
              <a:t>จะอยู่ในรูปของ </a:t>
            </a:r>
            <a:r>
              <a:rPr lang="en-US" sz="1800" dirty="0" smtClean="0"/>
              <a:t>method </a:t>
            </a:r>
            <a:r>
              <a:rPr lang="th-TH" sz="1800" dirty="0" smtClean="0"/>
              <a:t>ที่จะถูกเรียกเมื่อ </a:t>
            </a:r>
            <a:r>
              <a:rPr lang="en-US" sz="1800" dirty="0" smtClean="0"/>
              <a:t>User </a:t>
            </a:r>
            <a:r>
              <a:rPr lang="th-TH" sz="1800" dirty="0" smtClean="0"/>
              <a:t>ปฏิสัมพันธ์กับ </a:t>
            </a:r>
            <a:r>
              <a:rPr lang="en-US" sz="1800" dirty="0" smtClean="0"/>
              <a:t>control </a:t>
            </a:r>
            <a:r>
              <a:rPr lang="th-TH" sz="1800" dirty="0" smtClean="0"/>
              <a:t>นั้น เช่น </a:t>
            </a:r>
            <a:r>
              <a:rPr lang="en-US" sz="1800" dirty="0" smtClean="0"/>
              <a:t>Touch </a:t>
            </a:r>
            <a:r>
              <a:rPr lang="th-TH" sz="1800" dirty="0" smtClean="0"/>
              <a:t>หรือ </a:t>
            </a:r>
            <a:r>
              <a:rPr lang="en-US" sz="1800" dirty="0" smtClean="0"/>
              <a:t>Swipe </a:t>
            </a:r>
            <a:r>
              <a:rPr lang="th-TH" sz="1800" dirty="0" smtClean="0"/>
              <a:t>เป็นต้น </a:t>
            </a:r>
            <a:endParaRPr lang="en-US" sz="18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3208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160" y="1971479"/>
            <a:ext cx="1188141" cy="3647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542" y="1897347"/>
            <a:ext cx="2491150" cy="3721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595338" y="5756370"/>
            <a:ext cx="204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ViewController.xib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95132" y="2283898"/>
            <a:ext cx="878265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IBOutlet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312497" y="2574729"/>
            <a:ext cx="131895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UIView *view;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27597" y="2704848"/>
            <a:ext cx="6169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77153" y="4919752"/>
            <a:ext cx="97116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IBAction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50598" y="5271659"/>
            <a:ext cx="245883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btnTouched</a:t>
            </a:r>
            <a:r>
              <a:rPr lang="en-US" dirty="0" smtClean="0"/>
              <a:t>:(id)sender {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764484" y="3747300"/>
            <a:ext cx="854991" cy="370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124073" y="3986222"/>
            <a:ext cx="3080481" cy="1018562"/>
          </a:xfrm>
          <a:custGeom>
            <a:avLst/>
            <a:gdLst>
              <a:gd name="connsiteX0" fmla="*/ 3168495 w 3168495"/>
              <a:gd name="connsiteY0" fmla="*/ 0 h 1747902"/>
              <a:gd name="connsiteX1" fmla="*/ 2414091 w 3168495"/>
              <a:gd name="connsiteY1" fmla="*/ 1005987 h 1747902"/>
              <a:gd name="connsiteX2" fmla="*/ 0 w 3168495"/>
              <a:gd name="connsiteY2" fmla="*/ 1747902 h 174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8495" h="1747902">
                <a:moveTo>
                  <a:pt x="3168495" y="0"/>
                </a:moveTo>
                <a:cubicBezTo>
                  <a:pt x="3055334" y="357335"/>
                  <a:pt x="2942173" y="714670"/>
                  <a:pt x="2414091" y="1005987"/>
                </a:cubicBezTo>
                <a:cubicBezTo>
                  <a:pt x="1886009" y="1297304"/>
                  <a:pt x="0" y="1747902"/>
                  <a:pt x="0" y="1747902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327" y="2246173"/>
            <a:ext cx="2151052" cy="144450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95905" y="3008158"/>
            <a:ext cx="878265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IBOutlet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143712" y="3321465"/>
            <a:ext cx="19306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UIImageView</a:t>
            </a:r>
            <a:r>
              <a:rPr lang="en-US" sz="1400" dirty="0" smtClean="0"/>
              <a:t> *</a:t>
            </a:r>
            <a:r>
              <a:rPr lang="en-US" sz="1400" dirty="0" err="1" smtClean="0"/>
              <a:t>imgV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[</a:t>
            </a:r>
            <a:r>
              <a:rPr lang="en-US" sz="1400" dirty="0" err="1" smtClean="0"/>
              <a:t>imgV</a:t>
            </a:r>
            <a:r>
              <a:rPr lang="en-US" sz="1400" dirty="0" smtClean="0"/>
              <a:t> </a:t>
            </a:r>
            <a:r>
              <a:rPr lang="en-US" sz="1400" dirty="0" err="1" smtClean="0"/>
              <a:t>setImage:img</a:t>
            </a:r>
            <a:r>
              <a:rPr lang="en-US" sz="1400" dirty="0" smtClean="0"/>
              <a:t>];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74312" y="3461028"/>
            <a:ext cx="9231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51" y="2748306"/>
            <a:ext cx="855178" cy="110136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89" y="3092314"/>
            <a:ext cx="498378" cy="38935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51217" y="3871742"/>
            <a:ext cx="1991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UIImage</a:t>
            </a:r>
            <a:r>
              <a:rPr lang="en-US" sz="1400" dirty="0" smtClean="0"/>
              <a:t> </a:t>
            </a:r>
            <a:r>
              <a:rPr lang="en-US" sz="1400" dirty="0" err="1" smtClean="0"/>
              <a:t>imageWithFile</a:t>
            </a:r>
            <a:r>
              <a:rPr lang="en-US" sz="1400" dirty="0" smtClean="0"/>
              <a:t>:</a:t>
            </a:r>
            <a:br>
              <a:rPr lang="en-US" sz="1400" dirty="0" smtClean="0"/>
            </a:br>
            <a:r>
              <a:rPr lang="en-US" sz="1400" dirty="0" smtClean="0"/>
              <a:t>    @”</a:t>
            </a:r>
            <a:r>
              <a:rPr lang="en-US" sz="1400" dirty="0" err="1" smtClean="0"/>
              <a:t>sunset.png</a:t>
            </a:r>
            <a:r>
              <a:rPr lang="en-US" sz="1400" dirty="0" smtClean="0"/>
              <a:t>”]</a:t>
            </a:r>
            <a:endParaRPr lang="en-US" sz="1400" dirty="0"/>
          </a:p>
        </p:txBody>
      </p:sp>
      <p:sp>
        <p:nvSpPr>
          <p:cNvPr id="36" name="Freeform 35"/>
          <p:cNvSpPr/>
          <p:nvPr/>
        </p:nvSpPr>
        <p:spPr>
          <a:xfrm>
            <a:off x="1295059" y="4394963"/>
            <a:ext cx="2187771" cy="1402036"/>
          </a:xfrm>
          <a:custGeom>
            <a:avLst/>
            <a:gdLst>
              <a:gd name="connsiteX0" fmla="*/ 2087183 w 2087183"/>
              <a:gd name="connsiteY0" fmla="*/ 1282633 h 1282633"/>
              <a:gd name="connsiteX1" fmla="*/ 565802 w 2087183"/>
              <a:gd name="connsiteY1" fmla="*/ 1031137 h 1282633"/>
              <a:gd name="connsiteX2" fmla="*/ 0 w 2087183"/>
              <a:gd name="connsiteY2" fmla="*/ 0 h 128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7183" h="1282633">
                <a:moveTo>
                  <a:pt x="2087183" y="1282633"/>
                </a:moveTo>
                <a:cubicBezTo>
                  <a:pt x="1500424" y="1263771"/>
                  <a:pt x="913666" y="1244909"/>
                  <a:pt x="565802" y="1031137"/>
                </a:cubicBezTo>
                <a:cubicBezTo>
                  <a:pt x="217938" y="817365"/>
                  <a:pt x="0" y="0"/>
                  <a:pt x="0" y="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625610" y="3298989"/>
            <a:ext cx="70077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5774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8" grpId="0" animBg="1"/>
      <p:bldP spid="17" grpId="0" animBg="1"/>
      <p:bldP spid="19" grpId="0" animBg="1"/>
      <p:bldP spid="23" grpId="0" animBg="1"/>
      <p:bldP spid="26" grpId="0" animBg="1"/>
      <p:bldP spid="27" grpId="0" animBg="1"/>
      <p:bldP spid="35" grpId="0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Assign UIViewController class to </a:t>
            </a:r>
            <a:br>
              <a:rPr lang="en-US" sz="2800" dirty="0" smtClean="0"/>
            </a:br>
            <a:r>
              <a:rPr lang="en-US" sz="2800" dirty="0" err="1" smtClean="0"/>
              <a:t>UIView’s</a:t>
            </a:r>
            <a:r>
              <a:rPr lang="en-US" sz="2800" dirty="0" smtClean="0"/>
              <a:t> </a:t>
            </a:r>
            <a:r>
              <a:rPr lang="en-US" sz="2800" dirty="0" err="1" smtClean="0"/>
              <a:t>viewController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06" y="2745500"/>
            <a:ext cx="6207751" cy="3706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09179" y="1727052"/>
            <a:ext cx="7529858" cy="8039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h-TH" sz="1800" dirty="0" smtClean="0"/>
              <a:t>เมื่อสร้าง </a:t>
            </a:r>
            <a:r>
              <a:rPr lang="en-US" sz="1800" dirty="0" smtClean="0"/>
              <a:t>UIView </a:t>
            </a:r>
            <a:r>
              <a:rPr lang="th-TH" sz="1800" dirty="0" smtClean="0"/>
              <a:t>และ </a:t>
            </a:r>
            <a:r>
              <a:rPr lang="en-US" sz="1800" dirty="0" smtClean="0"/>
              <a:t>UIViewController </a:t>
            </a:r>
            <a:r>
              <a:rPr lang="th-TH" sz="1800" dirty="0" smtClean="0"/>
              <a:t>แล้ว เราต้องระบุว่า </a:t>
            </a:r>
            <a:r>
              <a:rPr lang="en-US" sz="1800" dirty="0" smtClean="0"/>
              <a:t>view </a:t>
            </a:r>
            <a:r>
              <a:rPr lang="th-TH" sz="1800" dirty="0" smtClean="0"/>
              <a:t>นั้นใช้ </a:t>
            </a:r>
            <a:r>
              <a:rPr lang="en-US" sz="1800" dirty="0" smtClean="0"/>
              <a:t>class </a:t>
            </a:r>
            <a:r>
              <a:rPr lang="th-TH" sz="1800" dirty="0" smtClean="0"/>
              <a:t>ไหนเป็น </a:t>
            </a:r>
            <a:r>
              <a:rPr lang="en-US" sz="1800" dirty="0" smtClean="0"/>
              <a:t>view controller </a:t>
            </a:r>
            <a:r>
              <a:rPr lang="th-TH" sz="1800" dirty="0" smtClean="0"/>
              <a:t>โดยกำหนดใน </a:t>
            </a:r>
            <a:r>
              <a:rPr lang="en-US" sz="1800" smtClean="0"/>
              <a:t>Identity Inspector</a:t>
            </a:r>
            <a:endParaRPr lang="en-US" sz="1800" dirty="0"/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768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Xib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44" y="1550894"/>
            <a:ext cx="8254318" cy="498885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/>
              <a:t>Xib </a:t>
            </a:r>
            <a:r>
              <a:rPr lang="th-TH" sz="1600" dirty="0" smtClean="0"/>
              <a:t>เป็นไฟล์ </a:t>
            </a:r>
            <a:r>
              <a:rPr lang="en-US" sz="1600" dirty="0" smtClean="0"/>
              <a:t>XML </a:t>
            </a:r>
            <a:r>
              <a:rPr lang="th-TH" sz="1600" dirty="0" smtClean="0"/>
              <a:t>ที่ใช้เพื่ออธิบายโครงสร้างของ </a:t>
            </a:r>
            <a:r>
              <a:rPr lang="en-US" sz="1600" dirty="0" smtClean="0"/>
              <a:t>UI </a:t>
            </a:r>
            <a:r>
              <a:rPr lang="th-TH" sz="1600" dirty="0" smtClean="0"/>
              <a:t>ของ </a:t>
            </a:r>
            <a:r>
              <a:rPr lang="en-US" sz="1600" dirty="0" smtClean="0"/>
              <a:t>application </a:t>
            </a:r>
            <a:r>
              <a:rPr lang="th-TH" sz="1600" dirty="0" smtClean="0"/>
              <a:t>บน </a:t>
            </a:r>
            <a:r>
              <a:rPr lang="en-US" sz="1600" dirty="0" smtClean="0"/>
              <a:t>Mac OS X </a:t>
            </a:r>
            <a:r>
              <a:rPr lang="th-TH" sz="1600" dirty="0" smtClean="0"/>
              <a:t>และ </a:t>
            </a:r>
            <a:r>
              <a:rPr lang="en-US" sz="1600" dirty="0" smtClean="0"/>
              <a:t>iOS</a:t>
            </a:r>
          </a:p>
          <a:p>
            <a:pPr>
              <a:lnSpc>
                <a:spcPct val="120000"/>
              </a:lnSpc>
            </a:pPr>
            <a:r>
              <a:rPr lang="th-TH" sz="1600" dirty="0" smtClean="0"/>
              <a:t>เดิมที </a:t>
            </a:r>
            <a:r>
              <a:rPr lang="en-US" sz="1600" dirty="0" smtClean="0"/>
              <a:t>xib </a:t>
            </a:r>
            <a:r>
              <a:rPr lang="th-TH" sz="1600" dirty="0" smtClean="0"/>
              <a:t>นั้นเขียนว่า </a:t>
            </a:r>
            <a:r>
              <a:rPr lang="en-US" sz="1600" dirty="0" smtClean="0"/>
              <a:t>nib </a:t>
            </a:r>
            <a:r>
              <a:rPr lang="th-TH" sz="1600" dirty="0" smtClean="0"/>
              <a:t>ซึ่งมาจากเทคโนโลยีของบริษัท </a:t>
            </a:r>
            <a:r>
              <a:rPr lang="en-US" sz="1600" dirty="0" smtClean="0"/>
              <a:t>NeXT </a:t>
            </a:r>
            <a:r>
              <a:rPr lang="th-TH" sz="1600" dirty="0" smtClean="0"/>
              <a:t>ที่ </a:t>
            </a:r>
            <a:r>
              <a:rPr lang="en-US" sz="1600" dirty="0" smtClean="0"/>
              <a:t>Apple </a:t>
            </a:r>
            <a:r>
              <a:rPr lang="th-TH" sz="1600" dirty="0" smtClean="0"/>
              <a:t>ซื้อกิจการมาหลังจาก </a:t>
            </a:r>
            <a:r>
              <a:rPr lang="en-US" sz="1600" dirty="0" smtClean="0"/>
              <a:t>Steve Jobs </a:t>
            </a:r>
            <a:r>
              <a:rPr lang="th-TH" sz="1600" dirty="0" smtClean="0"/>
              <a:t>กลับมาบริหารงานที่ </a:t>
            </a:r>
            <a:r>
              <a:rPr lang="en-US" sz="1600" dirty="0" smtClean="0"/>
              <a:t>Apple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UI </a:t>
            </a:r>
            <a:r>
              <a:rPr lang="th-TH" sz="1600" dirty="0" smtClean="0"/>
              <a:t>ของเครื่อง </a:t>
            </a:r>
            <a:r>
              <a:rPr lang="en-US" sz="1600" dirty="0" smtClean="0"/>
              <a:t>NeXT </a:t>
            </a:r>
            <a:r>
              <a:rPr lang="th-TH" sz="1600" dirty="0" smtClean="0"/>
              <a:t>จะใช้ </a:t>
            </a:r>
            <a:r>
              <a:rPr lang="en-US" sz="1600" dirty="0" smtClean="0"/>
              <a:t>interface </a:t>
            </a:r>
            <a:r>
              <a:rPr lang="th-TH" sz="1600" dirty="0" smtClean="0"/>
              <a:t>แบบ </a:t>
            </a:r>
            <a:r>
              <a:rPr lang="en-US" sz="1600" dirty="0" smtClean="0"/>
              <a:t>nib </a:t>
            </a:r>
            <a:r>
              <a:rPr lang="th-TH" sz="1600" dirty="0" smtClean="0"/>
              <a:t>ไฟล์เป็นพื้นฐานของ </a:t>
            </a:r>
            <a:r>
              <a:rPr lang="en-US" sz="1600" dirty="0" smtClean="0"/>
              <a:t>Mac OSX </a:t>
            </a:r>
            <a:r>
              <a:rPr lang="th-TH" sz="1600" dirty="0" smtClean="0"/>
              <a:t>ตลอดมาจนถึง </a:t>
            </a:r>
            <a:r>
              <a:rPr lang="en-US" sz="1600" dirty="0" smtClean="0"/>
              <a:t>version 9</a:t>
            </a:r>
            <a:r>
              <a:rPr lang="th-TH" sz="1600" dirty="0" smtClean="0"/>
              <a:t> เรียกว่า </a:t>
            </a:r>
            <a:r>
              <a:rPr lang="en-US" sz="1600" dirty="0" smtClean="0"/>
              <a:t>Carbon</a:t>
            </a:r>
          </a:p>
          <a:p>
            <a:pPr>
              <a:lnSpc>
                <a:spcPct val="120000"/>
              </a:lnSpc>
            </a:pPr>
            <a:r>
              <a:rPr lang="th-TH" sz="1600" dirty="0" smtClean="0"/>
              <a:t>ในปี </a:t>
            </a:r>
            <a:r>
              <a:rPr lang="en-US" sz="1600" dirty="0" smtClean="0"/>
              <a:t>2000 Apple </a:t>
            </a:r>
            <a:r>
              <a:rPr lang="th-TH" sz="1600" dirty="0" smtClean="0"/>
              <a:t>ทำการ </a:t>
            </a:r>
            <a:r>
              <a:rPr lang="en-US" sz="1600" dirty="0" smtClean="0"/>
              <a:t>upgrade Mac OS </a:t>
            </a:r>
            <a:r>
              <a:rPr lang="th-TH" sz="1600" dirty="0" smtClean="0"/>
              <a:t>เป็น </a:t>
            </a:r>
            <a:r>
              <a:rPr lang="en-US" sz="1600" dirty="0" smtClean="0"/>
              <a:t>version 10 (OS X) </a:t>
            </a:r>
            <a:r>
              <a:rPr lang="th-TH" sz="1600" dirty="0" smtClean="0"/>
              <a:t>และทำการเปลี่ยนสถาปัตยกรรมของ </a:t>
            </a:r>
            <a:r>
              <a:rPr lang="en-US" sz="1600" dirty="0" smtClean="0"/>
              <a:t>Mac </a:t>
            </a:r>
            <a:r>
              <a:rPr lang="th-TH" sz="1600" dirty="0" smtClean="0"/>
              <a:t>ใหม่หมด และเปลี่ยนโครงสร้างของ </a:t>
            </a:r>
            <a:r>
              <a:rPr lang="en-US" sz="1600" dirty="0" smtClean="0"/>
              <a:t>nib file </a:t>
            </a:r>
            <a:r>
              <a:rPr lang="th-TH" sz="1600" dirty="0" smtClean="0"/>
              <a:t>แบบเดิมมาใช้ </a:t>
            </a:r>
            <a:r>
              <a:rPr lang="en-US" sz="1600" dirty="0" smtClean="0"/>
              <a:t>XML </a:t>
            </a:r>
            <a:r>
              <a:rPr lang="th-TH" sz="1600" dirty="0" smtClean="0"/>
              <a:t>เป็นโครงสร้าง จึงเปลี่ยนนามสกุลเป็น </a:t>
            </a:r>
            <a:r>
              <a:rPr lang="en-US" sz="1600" dirty="0" smtClean="0"/>
              <a:t>.xib </a:t>
            </a:r>
            <a:r>
              <a:rPr lang="th-TH" sz="1600" dirty="0" smtClean="0"/>
              <a:t>และเรียกสถาปัตยกรรมใหม่นี้ว่า </a:t>
            </a:r>
            <a:r>
              <a:rPr lang="en-US" sz="1600" dirty="0" smtClean="0"/>
              <a:t>Cocoa </a:t>
            </a:r>
            <a:r>
              <a:rPr lang="th-TH" sz="1600" dirty="0" smtClean="0"/>
              <a:t>แต่ก็ยังคงเรียก</a:t>
            </a:r>
            <a:r>
              <a:rPr lang="en-US" sz="1600" dirty="0" smtClean="0"/>
              <a:t> xib </a:t>
            </a:r>
            <a:r>
              <a:rPr lang="th-TH" sz="1600" dirty="0" smtClean="0"/>
              <a:t>ว่า</a:t>
            </a:r>
            <a:r>
              <a:rPr lang="en-US" sz="1600" dirty="0" smtClean="0"/>
              <a:t> nib </a:t>
            </a:r>
            <a:r>
              <a:rPr lang="th-TH" sz="1600" dirty="0" smtClean="0"/>
              <a:t>เหมือนเดิม</a:t>
            </a:r>
            <a:endParaRPr lang="en-US" sz="1600" dirty="0"/>
          </a:p>
          <a:p>
            <a:pPr>
              <a:lnSpc>
                <a:spcPct val="120000"/>
              </a:lnSpc>
            </a:pPr>
            <a:r>
              <a:rPr lang="th-TH" sz="1600" dirty="0" smtClean="0"/>
              <a:t>ในปี </a:t>
            </a:r>
            <a:r>
              <a:rPr lang="en-US" sz="1600" dirty="0" smtClean="0"/>
              <a:t>200</a:t>
            </a:r>
            <a:r>
              <a:rPr lang="en-US" sz="1600" dirty="0"/>
              <a:t>8</a:t>
            </a:r>
            <a:r>
              <a:rPr lang="en-US" sz="1600" dirty="0" smtClean="0"/>
              <a:t> </a:t>
            </a:r>
            <a:r>
              <a:rPr lang="th-TH" sz="1600" dirty="0" smtClean="0"/>
              <a:t>หลังจากที่ </a:t>
            </a:r>
            <a:r>
              <a:rPr lang="en-US" sz="1600" dirty="0" smtClean="0"/>
              <a:t>Apple </a:t>
            </a:r>
            <a:r>
              <a:rPr lang="th-TH" sz="1600" dirty="0" smtClean="0"/>
              <a:t>เปิดตัว </a:t>
            </a:r>
            <a:r>
              <a:rPr lang="en-US" sz="1600" dirty="0" smtClean="0"/>
              <a:t>iPhone </a:t>
            </a:r>
            <a:r>
              <a:rPr lang="th-TH" sz="1600" dirty="0" smtClean="0"/>
              <a:t>เครื่องแรก </a:t>
            </a:r>
            <a:r>
              <a:rPr lang="en-US" sz="1600" dirty="0" smtClean="0"/>
              <a:t>1 </a:t>
            </a:r>
            <a:r>
              <a:rPr lang="th-TH" sz="1600" dirty="0" smtClean="0"/>
              <a:t>ปี ก็มีไอเดียที่จะให้นักพัฒนาเขียน </a:t>
            </a:r>
            <a:r>
              <a:rPr lang="en-US" sz="1600" dirty="0" smtClean="0"/>
              <a:t>app </a:t>
            </a:r>
            <a:r>
              <a:rPr lang="th-TH" sz="1600" dirty="0" smtClean="0"/>
              <a:t>และขายบน </a:t>
            </a:r>
            <a:r>
              <a:rPr lang="en-US" sz="1600" dirty="0" smtClean="0"/>
              <a:t>AppStore </a:t>
            </a:r>
            <a:r>
              <a:rPr lang="th-TH" sz="1600" dirty="0" smtClean="0"/>
              <a:t>จึงพัฒนา </a:t>
            </a:r>
            <a:r>
              <a:rPr lang="en-US" sz="1600" dirty="0" smtClean="0"/>
              <a:t>Xcode </a:t>
            </a:r>
            <a:r>
              <a:rPr lang="th-TH" sz="1600" dirty="0" smtClean="0"/>
              <a:t>ให้เขียน </a:t>
            </a:r>
            <a:r>
              <a:rPr lang="en-US" sz="1600" dirty="0" smtClean="0"/>
              <a:t>iOS App </a:t>
            </a:r>
            <a:r>
              <a:rPr lang="th-TH" sz="1600" dirty="0" smtClean="0"/>
              <a:t>ได้ด้วย โดยยกสถาปัตยกรรมของ </a:t>
            </a:r>
            <a:r>
              <a:rPr lang="en-US" sz="1600" dirty="0" smtClean="0"/>
              <a:t>OS X </a:t>
            </a:r>
            <a:r>
              <a:rPr lang="th-TH" sz="1600" dirty="0" smtClean="0"/>
              <a:t>ให้สามารถทำงานบน </a:t>
            </a:r>
            <a:r>
              <a:rPr lang="en-US" sz="1600" dirty="0" smtClean="0"/>
              <a:t>iOS </a:t>
            </a:r>
            <a:r>
              <a:rPr lang="th-TH" sz="1600" dirty="0" smtClean="0"/>
              <a:t>ที่มีทรัพยากรน้อยได้ และปรับ </a:t>
            </a:r>
            <a:r>
              <a:rPr lang="en-US" sz="1600" dirty="0" smtClean="0"/>
              <a:t>Layer </a:t>
            </a:r>
            <a:r>
              <a:rPr lang="th-TH" sz="1600" dirty="0" smtClean="0"/>
              <a:t>ของ </a:t>
            </a:r>
            <a:r>
              <a:rPr lang="en-US" sz="1600" dirty="0" smtClean="0"/>
              <a:t>application </a:t>
            </a:r>
            <a:r>
              <a:rPr lang="th-TH" sz="1600" dirty="0" smtClean="0"/>
              <a:t>ให้ </a:t>
            </a:r>
            <a:r>
              <a:rPr lang="en-US" sz="1600" dirty="0" smtClean="0"/>
              <a:t>lightweight </a:t>
            </a:r>
            <a:r>
              <a:rPr lang="th-TH" sz="1600" dirty="0" smtClean="0"/>
              <a:t>กว่า และเรียกสถาปัตยกรรมของ </a:t>
            </a:r>
            <a:r>
              <a:rPr lang="en-US" sz="1600" dirty="0" smtClean="0"/>
              <a:t>UI </a:t>
            </a:r>
            <a:r>
              <a:rPr lang="th-TH" sz="1600" dirty="0" smtClean="0"/>
              <a:t>บน </a:t>
            </a:r>
            <a:r>
              <a:rPr lang="en-US" sz="1600" dirty="0" smtClean="0"/>
              <a:t>iOS </a:t>
            </a:r>
            <a:r>
              <a:rPr lang="th-TH" sz="1600" dirty="0" smtClean="0"/>
              <a:t>ว่า </a:t>
            </a:r>
            <a:r>
              <a:rPr lang="en-US" sz="1600" dirty="0" smtClean="0"/>
              <a:t>Cocoa Touch </a:t>
            </a:r>
          </a:p>
        </p:txBody>
      </p:sp>
      <p:pic>
        <p:nvPicPr>
          <p:cNvPr id="6" name="Picture 5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527" y="465601"/>
            <a:ext cx="1095335" cy="1038734"/>
          </a:xfrm>
          <a:prstGeom prst="rect">
            <a:avLst/>
          </a:prstGeom>
        </p:spPr>
      </p:pic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6256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.xib file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" y="1417638"/>
            <a:ext cx="6319226" cy="3337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677" y="3789725"/>
            <a:ext cx="5662923" cy="2636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5362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between code &amp; xib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39" y="2482425"/>
            <a:ext cx="8587079" cy="2461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4554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09179" y="1869141"/>
            <a:ext cx="7529858" cy="425702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Storyboard </a:t>
            </a:r>
            <a:r>
              <a:rPr lang="th-TH" dirty="0" smtClean="0"/>
              <a:t>เป็น </a:t>
            </a:r>
            <a:r>
              <a:rPr lang="en-US" dirty="0" smtClean="0"/>
              <a:t>feature </a:t>
            </a:r>
            <a:r>
              <a:rPr lang="th-TH" dirty="0" smtClean="0"/>
              <a:t>ที่ถูกเพิ่มเข้ามาใน </a:t>
            </a:r>
            <a:r>
              <a:rPr lang="en-US" dirty="0" smtClean="0"/>
              <a:t>iOS5 </a:t>
            </a:r>
            <a:r>
              <a:rPr lang="th-TH" dirty="0" smtClean="0"/>
              <a:t>สามารถเลือกได้ว่าจะสร้าง </a:t>
            </a:r>
            <a:r>
              <a:rPr lang="en-US" dirty="0" smtClean="0"/>
              <a:t>app </a:t>
            </a:r>
            <a:r>
              <a:rPr lang="th-TH" dirty="0" smtClean="0"/>
              <a:t>แบบ </a:t>
            </a:r>
            <a:r>
              <a:rPr lang="en-US" dirty="0" smtClean="0"/>
              <a:t>xib-based </a:t>
            </a:r>
            <a:r>
              <a:rPr lang="th-TH" dirty="0" smtClean="0"/>
              <a:t>หรือใช้ </a:t>
            </a:r>
            <a:r>
              <a:rPr lang="en-US" dirty="0" smtClean="0"/>
              <a:t>storyboard </a:t>
            </a:r>
            <a:r>
              <a:rPr lang="th-TH" dirty="0" smtClean="0"/>
              <a:t>แต่ใน </a:t>
            </a:r>
            <a:r>
              <a:rPr lang="en-US" dirty="0" smtClean="0"/>
              <a:t>Xcode 5 </a:t>
            </a:r>
            <a:r>
              <a:rPr lang="th-TH" dirty="0" smtClean="0"/>
              <a:t>จะไม่มีให้เลือกแล้ว ต้องใช้ </a:t>
            </a:r>
            <a:r>
              <a:rPr lang="en-US" dirty="0" smtClean="0"/>
              <a:t>storyboard </a:t>
            </a:r>
            <a:r>
              <a:rPr lang="th-TH" dirty="0" smtClean="0"/>
              <a:t>เป็นหลัก</a:t>
            </a:r>
          </a:p>
          <a:p>
            <a:pPr>
              <a:lnSpc>
                <a:spcPct val="120000"/>
              </a:lnSpc>
            </a:pPr>
            <a:r>
              <a:rPr lang="th-TH" dirty="0" smtClean="0"/>
              <a:t>ช่วยให้นักพัฒนาสามารถพัฒนา </a:t>
            </a:r>
            <a:r>
              <a:rPr lang="en-US" dirty="0" smtClean="0"/>
              <a:t>app </a:t>
            </a:r>
            <a:r>
              <a:rPr lang="th-TH" dirty="0" smtClean="0"/>
              <a:t>ได้เร็ว สามารถสร้าง </a:t>
            </a:r>
            <a:r>
              <a:rPr lang="en-US" dirty="0" smtClean="0"/>
              <a:t>prototype </a:t>
            </a:r>
            <a:r>
              <a:rPr lang="th-TH" dirty="0" smtClean="0"/>
              <a:t>ของ </a:t>
            </a:r>
            <a:r>
              <a:rPr lang="en-US" dirty="0" smtClean="0"/>
              <a:t>app </a:t>
            </a:r>
            <a:r>
              <a:rPr lang="th-TH" dirty="0" smtClean="0"/>
              <a:t>ได้ในเวลาอันสั้น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Focus </a:t>
            </a:r>
            <a:r>
              <a:rPr lang="th-TH" dirty="0" smtClean="0"/>
              <a:t>ที่การ </a:t>
            </a:r>
            <a:r>
              <a:rPr lang="en-US" dirty="0" smtClean="0"/>
              <a:t>transit </a:t>
            </a:r>
            <a:r>
              <a:rPr lang="th-TH" dirty="0" smtClean="0"/>
              <a:t>ระหว่าง </a:t>
            </a:r>
            <a:r>
              <a:rPr lang="en-US" dirty="0" smtClean="0"/>
              <a:t>scene </a:t>
            </a:r>
            <a:r>
              <a:rPr lang="th-TH" dirty="0" smtClean="0"/>
              <a:t>ต่างๆ ใน </a:t>
            </a:r>
            <a:r>
              <a:rPr lang="en-US" dirty="0" smtClean="0"/>
              <a:t>storyboard </a:t>
            </a:r>
            <a:r>
              <a:rPr lang="th-TH" dirty="0" smtClean="0"/>
              <a:t>แล้วค่อย </a:t>
            </a:r>
            <a:r>
              <a:rPr lang="en-US" dirty="0" smtClean="0"/>
              <a:t>implement code </a:t>
            </a:r>
            <a:r>
              <a:rPr lang="th-TH" dirty="0" smtClean="0"/>
              <a:t>ทีหลัง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Storyboard </a:t>
            </a:r>
            <a:r>
              <a:rPr lang="th-TH" dirty="0" smtClean="0"/>
              <a:t>เป็น </a:t>
            </a:r>
            <a:r>
              <a:rPr lang="en-US" dirty="0" smtClean="0"/>
              <a:t>collection </a:t>
            </a:r>
            <a:r>
              <a:rPr lang="th-TH" dirty="0" smtClean="0"/>
              <a:t>ของ </a:t>
            </a:r>
            <a:r>
              <a:rPr lang="en-US" dirty="0" smtClean="0"/>
              <a:t>xib file </a:t>
            </a:r>
            <a:r>
              <a:rPr lang="th-TH" dirty="0" smtClean="0"/>
              <a:t>โดยที่ใน </a:t>
            </a:r>
            <a:r>
              <a:rPr lang="en-US" dirty="0" smtClean="0"/>
              <a:t>storyboard </a:t>
            </a:r>
            <a:r>
              <a:rPr lang="th-TH" dirty="0" smtClean="0"/>
              <a:t>จะมี </a:t>
            </a:r>
            <a:r>
              <a:rPr lang="en-US" dirty="0" smtClean="0"/>
              <a:t>xib file </a:t>
            </a:r>
            <a:r>
              <a:rPr lang="th-TH" dirty="0" smtClean="0"/>
              <a:t>ย่อยๆ เรียกว่า </a:t>
            </a:r>
            <a:r>
              <a:rPr lang="en-US" dirty="0" smtClean="0"/>
              <a:t>scene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Storyboard </a:t>
            </a:r>
            <a:r>
              <a:rPr lang="th-TH" dirty="0" smtClean="0"/>
              <a:t>ก็เป็น </a:t>
            </a:r>
            <a:r>
              <a:rPr lang="en-US" dirty="0" smtClean="0"/>
              <a:t>xml file </a:t>
            </a:r>
            <a:r>
              <a:rPr lang="th-TH" dirty="0" smtClean="0"/>
              <a:t>เหมือน </a:t>
            </a:r>
            <a:r>
              <a:rPr lang="en-US" dirty="0" smtClean="0"/>
              <a:t>xib file</a:t>
            </a:r>
            <a:r>
              <a:rPr lang="th-TH" dirty="0" smtClean="0"/>
              <a:t> สามารถเปิดดูด้วย </a:t>
            </a:r>
            <a:r>
              <a:rPr lang="en-US" dirty="0" smtClean="0"/>
              <a:t>text editor </a:t>
            </a:r>
            <a:r>
              <a:rPr lang="th-TH" dirty="0" smtClean="0"/>
              <a:t>เช่นเดียวกัน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1853" y="6238410"/>
            <a:ext cx="4490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tx1">
                    <a:lumMod val="65000"/>
                  </a:schemeClr>
                </a:solidFill>
              </a:rPr>
              <a:t>Note : </a:t>
            </a:r>
            <a:r>
              <a:rPr lang="th-TH" sz="1400" i="1" dirty="0" smtClean="0">
                <a:solidFill>
                  <a:schemeClr val="tx1">
                    <a:lumMod val="65000"/>
                  </a:schemeClr>
                </a:solidFill>
              </a:rPr>
              <a:t>เราจะพูดถึง </a:t>
            </a:r>
            <a:r>
              <a:rPr lang="en-US" sz="1400" i="1" dirty="0" smtClean="0">
                <a:solidFill>
                  <a:schemeClr val="tx1">
                    <a:lumMod val="65000"/>
                  </a:schemeClr>
                </a:solidFill>
              </a:rPr>
              <a:t>storyboard </a:t>
            </a:r>
            <a:r>
              <a:rPr lang="th-TH" sz="1400" i="1" dirty="0" smtClean="0">
                <a:solidFill>
                  <a:schemeClr val="tx1">
                    <a:lumMod val="65000"/>
                  </a:schemeClr>
                </a:solidFill>
              </a:rPr>
              <a:t>โดยละเอียดอีกครั้งในบทที่ </a:t>
            </a:r>
            <a:r>
              <a:rPr lang="en-US" sz="1400" i="1" dirty="0" smtClean="0">
                <a:solidFill>
                  <a:schemeClr val="tx1">
                    <a:lumMod val="65000"/>
                  </a:schemeClr>
                </a:solidFill>
              </a:rPr>
              <a:t>11</a:t>
            </a:r>
            <a:endParaRPr lang="en-US" sz="1400" i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7045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37" y="1558222"/>
            <a:ext cx="8042372" cy="4956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996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Delegate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77000"/>
            <a:ext cx="7770813" cy="33565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th-TH" sz="2000" dirty="0" smtClean="0"/>
              <a:t>จาก </a:t>
            </a:r>
            <a:r>
              <a:rPr lang="en-US" sz="2000" dirty="0" smtClean="0"/>
              <a:t>layer </a:t>
            </a:r>
            <a:r>
              <a:rPr lang="th-TH" sz="2000" dirty="0" smtClean="0"/>
              <a:t>ของ </a:t>
            </a:r>
            <a:r>
              <a:rPr lang="en-US" sz="2000" dirty="0" smtClean="0"/>
              <a:t>iOS App </a:t>
            </a:r>
            <a:r>
              <a:rPr lang="th-TH" sz="2000" dirty="0" smtClean="0"/>
              <a:t>ตอนต้น จะเห็นว่า </a:t>
            </a:r>
            <a:r>
              <a:rPr lang="en-US" sz="2000" dirty="0" smtClean="0"/>
              <a:t>app </a:t>
            </a:r>
            <a:r>
              <a:rPr lang="th-TH" sz="2000" dirty="0" smtClean="0"/>
              <a:t>จะมี </a:t>
            </a:r>
            <a:r>
              <a:rPr lang="en-US" sz="2000" dirty="0" smtClean="0"/>
              <a:t>object application </a:t>
            </a:r>
            <a:r>
              <a:rPr lang="th-TH" sz="2000" dirty="0" smtClean="0"/>
              <a:t>อยู่ด้วย </a:t>
            </a:r>
            <a:r>
              <a:rPr lang="en-US" sz="2000" dirty="0" smtClean="0"/>
              <a:t>(class UIApplication) </a:t>
            </a:r>
            <a:r>
              <a:rPr lang="th-TH" sz="2000" dirty="0" smtClean="0"/>
              <a:t>คือเป็น </a:t>
            </a:r>
            <a:r>
              <a:rPr lang="en-US" sz="2000" dirty="0" smtClean="0"/>
              <a:t>object </a:t>
            </a:r>
            <a:r>
              <a:rPr lang="th-TH" sz="2000" dirty="0" smtClean="0"/>
              <a:t>ที่เป็นตัว </a:t>
            </a:r>
            <a:r>
              <a:rPr lang="en-US" sz="2000" dirty="0" smtClean="0"/>
              <a:t>application </a:t>
            </a:r>
            <a:r>
              <a:rPr lang="th-TH" sz="2000" dirty="0" smtClean="0"/>
              <a:t>เอง แต่เราไม่สามารถจัดการอะไรได้ เพราะ </a:t>
            </a:r>
            <a:r>
              <a:rPr lang="en-US" sz="2000" dirty="0" smtClean="0"/>
              <a:t>object application </a:t>
            </a:r>
            <a:r>
              <a:rPr lang="th-TH" sz="2000" dirty="0" smtClean="0"/>
              <a:t>นั้นถูกสร้างโดย </a:t>
            </a:r>
            <a:r>
              <a:rPr lang="en-US" sz="2000" dirty="0" smtClean="0"/>
              <a:t>iOS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App Delegate </a:t>
            </a:r>
            <a:r>
              <a:rPr lang="th-TH" sz="2000" dirty="0" smtClean="0"/>
              <a:t>จึงเป็น </a:t>
            </a:r>
            <a:r>
              <a:rPr lang="en-US" sz="2000" dirty="0" smtClean="0"/>
              <a:t>class </a:t>
            </a:r>
            <a:r>
              <a:rPr lang="th-TH" sz="2000" dirty="0" smtClean="0"/>
              <a:t>ที่ใช้เพื่อเขียน </a:t>
            </a:r>
            <a:r>
              <a:rPr lang="en-US" sz="2000" dirty="0" smtClean="0"/>
              <a:t>code </a:t>
            </a:r>
            <a:r>
              <a:rPr lang="th-TH" sz="2000" dirty="0" smtClean="0"/>
              <a:t>สำหรับ </a:t>
            </a:r>
            <a:r>
              <a:rPr lang="en-US" sz="2000" dirty="0" smtClean="0"/>
              <a:t>handle </a:t>
            </a:r>
            <a:r>
              <a:rPr lang="th-TH" sz="2000" dirty="0" smtClean="0"/>
              <a:t>กับ</a:t>
            </a:r>
            <a:r>
              <a:rPr lang="en-US" sz="2000" dirty="0" smtClean="0"/>
              <a:t> event </a:t>
            </a:r>
            <a:r>
              <a:rPr lang="th-TH" sz="2000" dirty="0" smtClean="0"/>
              <a:t>ต่างๆ ของ </a:t>
            </a:r>
            <a:r>
              <a:rPr lang="en-US" sz="2000" dirty="0" smtClean="0"/>
              <a:t>app </a:t>
            </a:r>
            <a:r>
              <a:rPr lang="th-TH" sz="2000" dirty="0" smtClean="0"/>
              <a:t>ได้โดยไม่ต้องแตะต้อง </a:t>
            </a:r>
            <a:r>
              <a:rPr lang="en-US" sz="2000" dirty="0" smtClean="0"/>
              <a:t>object application </a:t>
            </a:r>
            <a:r>
              <a:rPr lang="th-TH" sz="2000" dirty="0" smtClean="0"/>
              <a:t>เลย เช่น</a:t>
            </a:r>
            <a:r>
              <a:rPr lang="en-US" sz="2000" dirty="0" smtClean="0"/>
              <a:t> </a:t>
            </a:r>
            <a:r>
              <a:rPr lang="th-TH" sz="2000" dirty="0" smtClean="0"/>
              <a:t>ถ้าเราต้องการทำอะไรบางอย่างในขณะที่ </a:t>
            </a:r>
            <a:r>
              <a:rPr lang="en-US" sz="2000" dirty="0" smtClean="0"/>
              <a:t>app </a:t>
            </a:r>
            <a:r>
              <a:rPr lang="th-TH" sz="2000" dirty="0" smtClean="0"/>
              <a:t>กำลังเริ่ม </a:t>
            </a:r>
            <a:r>
              <a:rPr lang="en-US" sz="2000" dirty="0" smtClean="0"/>
              <a:t>start </a:t>
            </a:r>
            <a:r>
              <a:rPr lang="th-TH" sz="2000" dirty="0" smtClean="0"/>
              <a:t>เราก็เขียน </a:t>
            </a:r>
            <a:r>
              <a:rPr lang="en-US" sz="2000" dirty="0" smtClean="0"/>
              <a:t>code </a:t>
            </a:r>
            <a:r>
              <a:rPr lang="th-TH" sz="2000" dirty="0" smtClean="0"/>
              <a:t>ใน </a:t>
            </a:r>
            <a:r>
              <a:rPr lang="en-US" sz="2000" dirty="0" smtClean="0"/>
              <a:t>method</a:t>
            </a:r>
            <a:r>
              <a:rPr lang="th-TH" sz="2000" dirty="0" smtClean="0"/>
              <a:t> </a:t>
            </a:r>
            <a:r>
              <a:rPr lang="en-US" sz="2000" dirty="0" smtClean="0"/>
              <a:t>“</a:t>
            </a:r>
            <a:r>
              <a:rPr lang="en-US" sz="1400" dirty="0">
                <a:latin typeface="Menlo Regular"/>
                <a:cs typeface="Menlo Regular"/>
              </a:rPr>
              <a:t>application </a:t>
            </a:r>
            <a:r>
              <a:rPr lang="en-US" sz="1400" dirty="0" err="1">
                <a:latin typeface="Menlo Regular"/>
                <a:cs typeface="Menlo Regular"/>
              </a:rPr>
              <a:t>didFinishLaunching</a:t>
            </a:r>
            <a:r>
              <a:rPr lang="en-US" sz="2000" dirty="0" smtClean="0"/>
              <a:t>” </a:t>
            </a:r>
            <a:r>
              <a:rPr lang="th-TH" sz="2000" dirty="0" smtClean="0"/>
              <a:t>หรือถ้าต้องการเขียน </a:t>
            </a:r>
            <a:r>
              <a:rPr lang="en-US" sz="2000" dirty="0" smtClean="0"/>
              <a:t>code </a:t>
            </a:r>
            <a:r>
              <a:rPr lang="th-TH" sz="2000" dirty="0" smtClean="0"/>
              <a:t>เพื่อ </a:t>
            </a:r>
            <a:r>
              <a:rPr lang="en-US" sz="2000" dirty="0" smtClean="0"/>
              <a:t>save state </a:t>
            </a:r>
            <a:r>
              <a:rPr lang="th-TH" sz="2000" dirty="0" smtClean="0"/>
              <a:t>ของเกมส์ไว้เมื่อ </a:t>
            </a:r>
            <a:r>
              <a:rPr lang="en-US" sz="2000" dirty="0" smtClean="0"/>
              <a:t>user </a:t>
            </a:r>
            <a:r>
              <a:rPr lang="th-TH" sz="2000" dirty="0" smtClean="0"/>
              <a:t>กดปุ่ม </a:t>
            </a:r>
            <a:r>
              <a:rPr lang="en-US" sz="2000" dirty="0" smtClean="0"/>
              <a:t>home </a:t>
            </a:r>
            <a:r>
              <a:rPr lang="th-TH" sz="2000" dirty="0" smtClean="0"/>
              <a:t>ก็สามารถเขียนได้ที่ </a:t>
            </a:r>
            <a:r>
              <a:rPr lang="en-US" sz="2000" dirty="0" smtClean="0"/>
              <a:t>method </a:t>
            </a:r>
            <a:r>
              <a:rPr lang="th-TH" sz="2000" dirty="0" smtClean="0"/>
              <a:t>  </a:t>
            </a:r>
            <a:r>
              <a:rPr lang="en-US" sz="2000" dirty="0" smtClean="0"/>
              <a:t>“</a:t>
            </a:r>
            <a:r>
              <a:rPr lang="en-US" sz="1400" dirty="0" err="1">
                <a:latin typeface="Menlo Regular"/>
                <a:cs typeface="Menlo Regular"/>
              </a:rPr>
              <a:t>applicationDidEnterBackground</a:t>
            </a:r>
            <a:r>
              <a:rPr lang="en-US" sz="2000" dirty="0" smtClean="0"/>
              <a:t>” </a:t>
            </a:r>
            <a:r>
              <a:rPr lang="th-TH" sz="2000" dirty="0" smtClean="0"/>
              <a:t>เป็นต้น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AppDelegate </a:t>
            </a:r>
            <a:r>
              <a:rPr lang="th-TH" sz="2000" dirty="0" smtClean="0"/>
              <a:t>จะเป็น </a:t>
            </a:r>
            <a:r>
              <a:rPr lang="en-US" sz="2000" dirty="0" smtClean="0"/>
              <a:t>class </a:t>
            </a:r>
            <a:r>
              <a:rPr lang="th-TH" sz="2000" dirty="0" smtClean="0"/>
              <a:t>แรกที่ทำงานและถูกเรียกจาก </a:t>
            </a:r>
            <a:r>
              <a:rPr lang="en-US" sz="2000" dirty="0" smtClean="0"/>
              <a:t>main method </a:t>
            </a:r>
            <a:r>
              <a:rPr lang="th-TH" sz="2000" dirty="0" smtClean="0"/>
              <a:t>ของ </a:t>
            </a:r>
            <a:r>
              <a:rPr lang="en-US" sz="2000" dirty="0" smtClean="0"/>
              <a:t>app (</a:t>
            </a:r>
            <a:r>
              <a:rPr lang="th-TH" sz="2000" dirty="0" smtClean="0"/>
              <a:t>อยู่ในไฟล์ </a:t>
            </a:r>
            <a:r>
              <a:rPr lang="en-US" sz="2000" dirty="0" smtClean="0"/>
              <a:t> &gt;Supporting Files &gt; </a:t>
            </a:r>
            <a:r>
              <a:rPr lang="en-US" sz="2000" dirty="0" err="1" smtClean="0"/>
              <a:t>main.m</a:t>
            </a:r>
            <a:r>
              <a:rPr lang="en-US" sz="20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3432" y="6277869"/>
            <a:ext cx="5868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tx1">
                    <a:lumMod val="65000"/>
                  </a:schemeClr>
                </a:solidFill>
              </a:rPr>
              <a:t>Note :</a:t>
            </a:r>
            <a:r>
              <a:rPr lang="th-TH" sz="1400" i="1" dirty="0" smtClean="0">
                <a:solidFill>
                  <a:schemeClr val="tx1">
                    <a:lumMod val="65000"/>
                  </a:schemeClr>
                </a:solidFill>
              </a:rPr>
              <a:t> หลักการของ </a:t>
            </a:r>
            <a:r>
              <a:rPr lang="en-US" sz="1400" i="1" dirty="0" smtClean="0">
                <a:solidFill>
                  <a:schemeClr val="tx1">
                    <a:lumMod val="65000"/>
                  </a:schemeClr>
                </a:solidFill>
              </a:rPr>
              <a:t>AppDelegate </a:t>
            </a:r>
            <a:r>
              <a:rPr lang="th-TH" sz="1400" i="1" dirty="0" smtClean="0">
                <a:solidFill>
                  <a:schemeClr val="tx1">
                    <a:lumMod val="65000"/>
                  </a:schemeClr>
                </a:solidFill>
              </a:rPr>
              <a:t>นั้นจะพูดถึงอีกครั้งในเรื่อง </a:t>
            </a:r>
            <a:r>
              <a:rPr lang="en-US" sz="1400" i="1" dirty="0" smtClean="0">
                <a:solidFill>
                  <a:schemeClr val="tx1">
                    <a:lumMod val="65000"/>
                  </a:schemeClr>
                </a:solidFill>
              </a:rPr>
              <a:t>delegate (</a:t>
            </a:r>
            <a:r>
              <a:rPr lang="th-TH" sz="1400" i="1" dirty="0" smtClean="0">
                <a:solidFill>
                  <a:schemeClr val="tx1">
                    <a:lumMod val="65000"/>
                  </a:schemeClr>
                </a:solidFill>
              </a:rPr>
              <a:t>บทที่ </a:t>
            </a:r>
            <a:r>
              <a:rPr lang="en-US" sz="1400" i="1" dirty="0" smtClean="0">
                <a:solidFill>
                  <a:schemeClr val="tx1">
                    <a:lumMod val="65000"/>
                  </a:schemeClr>
                </a:solidFill>
              </a:rPr>
              <a:t>7,8,9)</a:t>
            </a:r>
            <a:endParaRPr lang="en-US" sz="1400" i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22947" y="5105596"/>
            <a:ext cx="518099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Menlo Regular"/>
                <a:cs typeface="Menlo Regular"/>
              </a:rPr>
              <a:t>int</a:t>
            </a:r>
            <a:r>
              <a:rPr lang="en-US" sz="1100" dirty="0" smtClean="0">
                <a:latin typeface="Menlo Regular"/>
                <a:cs typeface="Menlo Regular"/>
              </a:rPr>
              <a:t> main(</a:t>
            </a:r>
            <a:r>
              <a:rPr lang="en-US" sz="1100" dirty="0" err="1" smtClean="0">
                <a:latin typeface="Menlo Regular"/>
                <a:cs typeface="Menlo Regular"/>
              </a:rPr>
              <a:t>int</a:t>
            </a:r>
            <a:r>
              <a:rPr lang="en-US" sz="1100" dirty="0" smtClean="0">
                <a:latin typeface="Menlo Regular"/>
                <a:cs typeface="Menlo Regular"/>
              </a:rPr>
              <a:t> </a:t>
            </a:r>
            <a:r>
              <a:rPr lang="en-US" sz="1100" dirty="0" err="1" smtClean="0">
                <a:latin typeface="Menlo Regular"/>
                <a:cs typeface="Menlo Regular"/>
              </a:rPr>
              <a:t>argc</a:t>
            </a:r>
            <a:r>
              <a:rPr lang="en-US" sz="1100" dirty="0" smtClean="0">
                <a:latin typeface="Menlo Regular"/>
                <a:cs typeface="Menlo Regular"/>
              </a:rPr>
              <a:t>, char * </a:t>
            </a:r>
            <a:r>
              <a:rPr lang="en-US" sz="1100" dirty="0" err="1" smtClean="0">
                <a:latin typeface="Menlo Regular"/>
                <a:cs typeface="Menlo Regular"/>
              </a:rPr>
              <a:t>argv</a:t>
            </a:r>
            <a:r>
              <a:rPr lang="en-US" sz="1100" dirty="0" smtClean="0">
                <a:latin typeface="Menlo Regular"/>
                <a:cs typeface="Menlo Regular"/>
              </a:rPr>
              <a:t>[]) {</a:t>
            </a:r>
          </a:p>
          <a:p>
            <a:r>
              <a:rPr lang="en-US" sz="1100" dirty="0" smtClean="0">
                <a:latin typeface="Menlo Regular"/>
                <a:cs typeface="Menlo Regular"/>
              </a:rPr>
              <a:t>    @</a:t>
            </a:r>
            <a:r>
              <a:rPr lang="en-US" sz="1100" dirty="0" err="1" smtClean="0">
                <a:latin typeface="Menlo Regular"/>
                <a:cs typeface="Menlo Regular"/>
              </a:rPr>
              <a:t>autoreleasepool</a:t>
            </a:r>
            <a:r>
              <a:rPr lang="en-US" sz="1100" dirty="0" smtClean="0">
                <a:latin typeface="Menlo Regular"/>
                <a:cs typeface="Menlo Regular"/>
              </a:rPr>
              <a:t> {</a:t>
            </a:r>
          </a:p>
          <a:p>
            <a:r>
              <a:rPr lang="en-US" sz="1100" dirty="0" smtClean="0">
                <a:latin typeface="Menlo Regular"/>
                <a:cs typeface="Menlo Regular"/>
              </a:rPr>
              <a:t>        return </a:t>
            </a:r>
            <a:r>
              <a:rPr lang="en-US" sz="1100" dirty="0" err="1" smtClean="0">
                <a:latin typeface="Menlo Regular"/>
                <a:cs typeface="Menlo Regular"/>
              </a:rPr>
              <a:t>UIApplicationMain</a:t>
            </a:r>
            <a:r>
              <a:rPr lang="en-US" sz="1100" dirty="0" smtClean="0">
                <a:latin typeface="Menlo Regular"/>
                <a:cs typeface="Menlo Regular"/>
              </a:rPr>
              <a:t>(</a:t>
            </a:r>
            <a:r>
              <a:rPr lang="en-US" sz="1100" dirty="0" err="1" smtClean="0">
                <a:latin typeface="Menlo Regular"/>
                <a:cs typeface="Menlo Regular"/>
              </a:rPr>
              <a:t>argc</a:t>
            </a:r>
            <a:r>
              <a:rPr lang="en-US" sz="1100" dirty="0" smtClean="0">
                <a:latin typeface="Menlo Regular"/>
                <a:cs typeface="Menlo Regular"/>
              </a:rPr>
              <a:t>, </a:t>
            </a:r>
            <a:r>
              <a:rPr lang="en-US" sz="1100" dirty="0" err="1" smtClean="0">
                <a:latin typeface="Menlo Regular"/>
                <a:cs typeface="Menlo Regular"/>
              </a:rPr>
              <a:t>argv</a:t>
            </a:r>
            <a:r>
              <a:rPr lang="en-US" sz="1100" dirty="0" smtClean="0">
                <a:latin typeface="Menlo Regular"/>
                <a:cs typeface="Menlo Regular"/>
              </a:rPr>
              <a:t>, nil, </a:t>
            </a:r>
          </a:p>
          <a:p>
            <a:r>
              <a:rPr lang="en-US" sz="1100" dirty="0">
                <a:latin typeface="Menlo Regular"/>
                <a:cs typeface="Menlo Regular"/>
              </a:rPr>
              <a:t>	</a:t>
            </a:r>
            <a:r>
              <a:rPr lang="en-US" sz="1100" dirty="0" smtClean="0">
                <a:latin typeface="Menlo Regular"/>
                <a:cs typeface="Menlo Regular"/>
              </a:rPr>
              <a:t>	    </a:t>
            </a:r>
            <a:r>
              <a:rPr lang="en-US" sz="1100" dirty="0" err="1" smtClean="0">
                <a:latin typeface="Menlo Regular"/>
                <a:cs typeface="Menlo Regular"/>
              </a:rPr>
              <a:t>NSStringFromClass</a:t>
            </a:r>
            <a:r>
              <a:rPr lang="en-US" sz="1100" dirty="0" smtClean="0">
                <a:latin typeface="Menlo Regular"/>
                <a:cs typeface="Menlo Regular"/>
              </a:rPr>
              <a:t>([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AppDelegate</a:t>
            </a:r>
            <a:r>
              <a:rPr lang="en-US" sz="1100" dirty="0" smtClean="0">
                <a:latin typeface="Menlo Regular"/>
                <a:cs typeface="Menlo Regular"/>
              </a:rPr>
              <a:t> class]));</a:t>
            </a:r>
          </a:p>
          <a:p>
            <a:r>
              <a:rPr lang="en-US" sz="1100" dirty="0" smtClean="0">
                <a:latin typeface="Menlo Regular"/>
                <a:cs typeface="Menlo Regular"/>
              </a:rPr>
              <a:t>    }</a:t>
            </a:r>
          </a:p>
          <a:p>
            <a:r>
              <a:rPr lang="en-US" sz="1100" dirty="0" smtClean="0">
                <a:latin typeface="Menlo Regular"/>
                <a:cs typeface="Menlo Regular"/>
              </a:rPr>
              <a:t>}</a:t>
            </a:r>
            <a:endParaRPr lang="en-US" sz="1100" dirty="0">
              <a:latin typeface="Menlo Regular"/>
              <a:cs typeface="Menlo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054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Delegate (2)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36" y="1488752"/>
            <a:ext cx="8407059" cy="5096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52840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Layers in iOS App</a:t>
            </a:r>
            <a:endParaRPr lang="en-US" dirty="0"/>
          </a:p>
        </p:txBody>
      </p:sp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55" y="1417638"/>
            <a:ext cx="2452672" cy="4772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559" y="2201493"/>
            <a:ext cx="2111615" cy="3154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559" y="2341914"/>
            <a:ext cx="2081284" cy="3013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Untitled-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579" y="2660305"/>
            <a:ext cx="2121353" cy="1353550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7162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9979E-6 4.94325E-6 L -0.23932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6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8691E-7 1.22076E-6 L -0.07711 0.0037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6" y="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455E-6 -1.04239E-6 L 0.14415 -0.0060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7" y="-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162E-6 -2.20755E-6 L 0.21501 -2.20755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0752"/>
            <a:ext cx="8001632" cy="483234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th-TH" sz="2000" dirty="0" smtClean="0"/>
              <a:t>ใน </a:t>
            </a:r>
            <a:r>
              <a:rPr lang="en-US" sz="2000" dirty="0" smtClean="0"/>
              <a:t>Xcode 5 </a:t>
            </a:r>
            <a:r>
              <a:rPr lang="th-TH" sz="2000" dirty="0" smtClean="0"/>
              <a:t>นั้นจะมี </a:t>
            </a:r>
            <a:r>
              <a:rPr lang="en-US" sz="2000" dirty="0" smtClean="0"/>
              <a:t>folder </a:t>
            </a:r>
            <a:r>
              <a:rPr lang="th-TH" sz="2000" dirty="0" smtClean="0"/>
              <a:t>พิเศษใช้เก็บ </a:t>
            </a:r>
            <a:r>
              <a:rPr lang="en-US" sz="2000" dirty="0" smtClean="0"/>
              <a:t>resource </a:t>
            </a:r>
            <a:r>
              <a:rPr lang="th-TH" sz="2000" dirty="0" smtClean="0"/>
              <a:t>ที่ถูกใช้ใน </a:t>
            </a:r>
            <a:r>
              <a:rPr lang="en-US" sz="2000" dirty="0" smtClean="0"/>
              <a:t>app </a:t>
            </a:r>
            <a:r>
              <a:rPr lang="th-TH" sz="2000" dirty="0" smtClean="0"/>
              <a:t>ไว้ที่เดียว คือ </a:t>
            </a:r>
            <a:r>
              <a:rPr lang="en-US" sz="2000" dirty="0" smtClean="0"/>
              <a:t>Images.xcassets</a:t>
            </a:r>
          </a:p>
          <a:p>
            <a:pPr>
              <a:lnSpc>
                <a:spcPct val="120000"/>
              </a:lnSpc>
            </a:pPr>
            <a:r>
              <a:rPr lang="th-TH" sz="2000" dirty="0" smtClean="0"/>
              <a:t>เมื่อมี </a:t>
            </a:r>
            <a:r>
              <a:rPr lang="en-US" sz="2000" dirty="0" smtClean="0"/>
              <a:t>asset </a:t>
            </a:r>
            <a:r>
              <a:rPr lang="th-TH" sz="2000" dirty="0" smtClean="0"/>
              <a:t>ที่ถูกเพิ่มเข้าไป</a:t>
            </a:r>
            <a:r>
              <a:rPr lang="en-US" sz="2000" dirty="0" smtClean="0"/>
              <a:t> Xcode </a:t>
            </a:r>
            <a:r>
              <a:rPr lang="th-TH" sz="2000" dirty="0" smtClean="0"/>
              <a:t>จะทำการสร้าง </a:t>
            </a:r>
            <a:r>
              <a:rPr lang="en-US" sz="2000" dirty="0" smtClean="0"/>
              <a:t>guideline </a:t>
            </a:r>
            <a:r>
              <a:rPr lang="th-TH" sz="2000" dirty="0" smtClean="0"/>
              <a:t>ให้ว่า </a:t>
            </a:r>
            <a:r>
              <a:rPr lang="en-US" sz="2000" dirty="0" smtClean="0"/>
              <a:t>asset </a:t>
            </a:r>
            <a:r>
              <a:rPr lang="th-TH" sz="2000" dirty="0" smtClean="0"/>
              <a:t>เหล่านั้นถูกต้องตาม </a:t>
            </a:r>
            <a:r>
              <a:rPr lang="en-US" sz="2000" dirty="0" smtClean="0"/>
              <a:t>UX Guideline </a:t>
            </a:r>
            <a:r>
              <a:rPr lang="th-TH" sz="2000" dirty="0" smtClean="0"/>
              <a:t>ของ </a:t>
            </a:r>
            <a:r>
              <a:rPr lang="en-US" sz="2000" dirty="0" smtClean="0"/>
              <a:t>Apple </a:t>
            </a:r>
            <a:r>
              <a:rPr lang="th-TH" sz="2000" dirty="0" smtClean="0"/>
              <a:t>หรือไม่ เช่น ขนาดรูปที่จะนำมาใช้เป็น </a:t>
            </a:r>
            <a:r>
              <a:rPr lang="en-US" sz="2000" dirty="0" smtClean="0"/>
              <a:t>icon </a:t>
            </a:r>
            <a:r>
              <a:rPr lang="th-TH" sz="2000" dirty="0" smtClean="0"/>
              <a:t>ของ </a:t>
            </a:r>
            <a:r>
              <a:rPr lang="en-US" sz="2000" dirty="0" smtClean="0"/>
              <a:t>app </a:t>
            </a:r>
            <a:r>
              <a:rPr lang="th-TH" sz="2000" dirty="0" smtClean="0"/>
              <a:t>มีขนาดถูกต้องหรือไม่</a:t>
            </a:r>
            <a:r>
              <a:rPr lang="en-US" sz="20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th-TH" sz="2000" dirty="0" smtClean="0"/>
              <a:t>เพื่อให้ภาพใน </a:t>
            </a:r>
            <a:r>
              <a:rPr lang="en-US" sz="2000" dirty="0" smtClean="0"/>
              <a:t>app </a:t>
            </a:r>
            <a:r>
              <a:rPr lang="th-TH" sz="2000" dirty="0" smtClean="0"/>
              <a:t>มีความคมชัดเมื่อแสดงบนจอภาพปกติและ </a:t>
            </a:r>
            <a:r>
              <a:rPr lang="en-US" sz="2000" dirty="0" smtClean="0"/>
              <a:t>Retina Display </a:t>
            </a:r>
            <a:r>
              <a:rPr lang="th-TH" sz="2000" dirty="0" smtClean="0"/>
              <a:t>รูปที่นำมาใช้ควรจะมีขนาดเท่ากับขนาดที่แสดงจริง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th-TH" sz="2000" dirty="0" smtClean="0"/>
              <a:t>เนื่องจาก </a:t>
            </a:r>
            <a:r>
              <a:rPr lang="en-US" sz="2000" dirty="0" smtClean="0"/>
              <a:t>iOS device </a:t>
            </a:r>
            <a:r>
              <a:rPr lang="th-TH" sz="2000" dirty="0" smtClean="0"/>
              <a:t>มีหน้าจอ </a:t>
            </a:r>
            <a:r>
              <a:rPr lang="en-US" sz="2000" dirty="0" smtClean="0"/>
              <a:t>2 </a:t>
            </a:r>
            <a:r>
              <a:rPr lang="th-TH" sz="2000" dirty="0" smtClean="0"/>
              <a:t>แบบคือธรรมดา และ </a:t>
            </a:r>
            <a:r>
              <a:rPr lang="en-US" sz="2000" dirty="0" smtClean="0"/>
              <a:t>Retina display </a:t>
            </a:r>
            <a:r>
              <a:rPr lang="th-TH" sz="2000" dirty="0" smtClean="0"/>
              <a:t>จึงต้องใช้รูป </a:t>
            </a:r>
            <a:r>
              <a:rPr lang="en-US" sz="2000" dirty="0" smtClean="0"/>
              <a:t>2 </a:t>
            </a:r>
            <a:r>
              <a:rPr lang="th-TH" sz="2000" dirty="0" smtClean="0"/>
              <a:t>รูป รูปแรกคือขนาดธรรมดา และรูปที่ </a:t>
            </a:r>
            <a:r>
              <a:rPr lang="en-US" sz="2000" dirty="0" smtClean="0"/>
              <a:t>2 </a:t>
            </a:r>
            <a:r>
              <a:rPr lang="th-TH" sz="2000" dirty="0" smtClean="0"/>
              <a:t>ที่มีขนาดขยาย </a:t>
            </a:r>
            <a:r>
              <a:rPr lang="en-US" sz="2000" dirty="0" smtClean="0"/>
              <a:t>2 </a:t>
            </a:r>
            <a:r>
              <a:rPr lang="th-TH" sz="2000" dirty="0" smtClean="0"/>
              <a:t>เท่าสำหรับ </a:t>
            </a:r>
            <a:r>
              <a:rPr lang="en-US" sz="2000" dirty="0" smtClean="0"/>
              <a:t>Retina Display </a:t>
            </a:r>
            <a:r>
              <a:rPr lang="th-TH" sz="2000" dirty="0" smtClean="0"/>
              <a:t>ซึ่ง </a:t>
            </a:r>
            <a:r>
              <a:rPr lang="en-US" sz="2000" dirty="0" smtClean="0"/>
              <a:t>Xcode </a:t>
            </a:r>
            <a:r>
              <a:rPr lang="th-TH" sz="2000" dirty="0" smtClean="0"/>
              <a:t>จะจัดการให้เราเองว่าเมื่อไหร่ต้องแสดงรูปไหนเมื่อ </a:t>
            </a:r>
            <a:r>
              <a:rPr lang="en-US" sz="2000" dirty="0" smtClean="0"/>
              <a:t>app </a:t>
            </a:r>
            <a:r>
              <a:rPr lang="th-TH" sz="2000" dirty="0" smtClean="0"/>
              <a:t>ทำงานบนอุปกรณ์จริง 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th-TH" sz="2000" dirty="0" smtClean="0"/>
              <a:t>เราจะต้องตั้งชื่อรูปโดยต่อท้าย </a:t>
            </a:r>
            <a:r>
              <a:rPr lang="en-US" sz="2000" dirty="0" smtClean="0"/>
              <a:t>@2x </a:t>
            </a:r>
            <a:r>
              <a:rPr lang="th-TH" sz="2000" dirty="0" smtClean="0"/>
              <a:t>ในชื่อไฟล์เพื่อบอก </a:t>
            </a:r>
            <a:r>
              <a:rPr lang="en-US" sz="2000" dirty="0" smtClean="0"/>
              <a:t>Xcode</a:t>
            </a:r>
            <a:r>
              <a:rPr lang="th-TH" sz="2000" dirty="0" smtClean="0"/>
              <a:t> ว่ารูปนี้คือขนาด </a:t>
            </a:r>
            <a:r>
              <a:rPr lang="en-US" sz="2000" dirty="0" smtClean="0"/>
              <a:t>2 </a:t>
            </a:r>
            <a:r>
              <a:rPr lang="th-TH" sz="2000" dirty="0" smtClean="0"/>
              <a:t>เท่า เช่น ถ้ารูปชื่อ </a:t>
            </a:r>
            <a:r>
              <a:rPr lang="en-US" sz="2000" dirty="0" err="1" smtClean="0"/>
              <a:t>Football.png</a:t>
            </a:r>
            <a:r>
              <a:rPr lang="en-US" sz="2000" dirty="0" smtClean="0"/>
              <a:t> </a:t>
            </a:r>
            <a:r>
              <a:rPr lang="th-TH" sz="2000" dirty="0" smtClean="0"/>
              <a:t>รูปที่มีขนาด </a:t>
            </a:r>
            <a:r>
              <a:rPr lang="en-US" sz="2000" dirty="0" smtClean="0"/>
              <a:t>2 </a:t>
            </a:r>
            <a:r>
              <a:rPr lang="th-TH" sz="2000" dirty="0" smtClean="0"/>
              <a:t>เท่าจะต้องชื่อว่า </a:t>
            </a:r>
            <a:r>
              <a:rPr lang="en-US" sz="2000" dirty="0" smtClean="0"/>
              <a:t>Football@2x.png </a:t>
            </a: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5734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Icons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11" y="3551212"/>
            <a:ext cx="5774565" cy="3084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528418"/>
            <a:ext cx="8001632" cy="19023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th-TH" sz="2000" dirty="0" smtClean="0"/>
              <a:t>เนื่องจาก </a:t>
            </a:r>
            <a:r>
              <a:rPr lang="en-US" sz="2000" dirty="0" smtClean="0"/>
              <a:t>Xcode 5 </a:t>
            </a:r>
            <a:r>
              <a:rPr lang="th-TH" sz="2000" dirty="0" smtClean="0"/>
              <a:t>และ </a:t>
            </a:r>
            <a:r>
              <a:rPr lang="en-US" sz="2000" dirty="0" smtClean="0"/>
              <a:t>iOS 7 </a:t>
            </a:r>
            <a:r>
              <a:rPr lang="th-TH" sz="2000" dirty="0" smtClean="0"/>
              <a:t>นั้น </a:t>
            </a:r>
            <a:r>
              <a:rPr lang="en-US" sz="2000" dirty="0" smtClean="0"/>
              <a:t>support</a:t>
            </a:r>
            <a:r>
              <a:rPr lang="th-TH" sz="2000" dirty="0" smtClean="0"/>
              <a:t> </a:t>
            </a:r>
            <a:r>
              <a:rPr lang="en-US" sz="2000" dirty="0" smtClean="0"/>
              <a:t>iPhone</a:t>
            </a:r>
            <a:r>
              <a:rPr lang="th-TH" sz="2000" dirty="0" smtClean="0"/>
              <a:t> </a:t>
            </a:r>
            <a:r>
              <a:rPr lang="en-US" sz="2000" dirty="0" smtClean="0"/>
              <a:t>4 </a:t>
            </a:r>
            <a:r>
              <a:rPr lang="th-TH" sz="2000" dirty="0" smtClean="0"/>
              <a:t>หรือใหม่กว่าเท่านั้น </a:t>
            </a:r>
            <a:r>
              <a:rPr lang="en-US" sz="2000" dirty="0" smtClean="0"/>
              <a:t>(</a:t>
            </a:r>
            <a:r>
              <a:rPr lang="th-TH" sz="2000" dirty="0" smtClean="0"/>
              <a:t>เป็น </a:t>
            </a:r>
            <a:r>
              <a:rPr lang="en-US" sz="2000" dirty="0" smtClean="0"/>
              <a:t>Retina display </a:t>
            </a:r>
            <a:r>
              <a:rPr lang="th-TH" sz="2000" dirty="0" smtClean="0"/>
              <a:t>แล้ว</a:t>
            </a:r>
            <a:r>
              <a:rPr lang="en-US" sz="2000" dirty="0" smtClean="0"/>
              <a:t>)</a:t>
            </a:r>
            <a:r>
              <a:rPr lang="th-TH" sz="2000" dirty="0" smtClean="0"/>
              <a:t> จึงตัด </a:t>
            </a:r>
            <a:r>
              <a:rPr lang="en-US" sz="2000" dirty="0" smtClean="0"/>
              <a:t>icon </a:t>
            </a:r>
            <a:r>
              <a:rPr lang="th-TH" sz="2000" dirty="0" smtClean="0"/>
              <a:t>สำหรับ </a:t>
            </a:r>
            <a:r>
              <a:rPr lang="en-US" sz="2000" dirty="0" smtClean="0"/>
              <a:t>app </a:t>
            </a:r>
            <a:r>
              <a:rPr lang="th-TH" sz="2000" dirty="0" smtClean="0"/>
              <a:t>ที่ทำงานบนหน้าจอแบบเก่าออกไป</a:t>
            </a:r>
            <a:r>
              <a:rPr lang="th-TH" sz="2000" dirty="0"/>
              <a:t> </a:t>
            </a:r>
            <a:r>
              <a:rPr lang="th-TH" sz="2000" dirty="0" smtClean="0"/>
              <a:t>แต่ </a:t>
            </a:r>
            <a:r>
              <a:rPr lang="en-US" sz="2000" dirty="0" smtClean="0"/>
              <a:t>iPad</a:t>
            </a:r>
            <a:r>
              <a:rPr lang="th-TH" sz="2000" dirty="0" smtClean="0"/>
              <a:t> ยังคงมีอุปกรณ์ที่ไม่ใช่ </a:t>
            </a:r>
            <a:r>
              <a:rPr lang="en-US" sz="2000" dirty="0" smtClean="0"/>
              <a:t>Retina </a:t>
            </a:r>
            <a:r>
              <a:rPr lang="th-TH" sz="2000" dirty="0" smtClean="0"/>
              <a:t>อยู่ คือ </a:t>
            </a:r>
            <a:r>
              <a:rPr lang="en-US" sz="2000" dirty="0" smtClean="0"/>
              <a:t>iPad mini gen1 </a:t>
            </a:r>
            <a:r>
              <a:rPr lang="th-TH" sz="2000" dirty="0" smtClean="0"/>
              <a:t>ดังนั้น </a:t>
            </a:r>
            <a:r>
              <a:rPr lang="en-US" sz="2000" dirty="0" smtClean="0"/>
              <a:t>icon </a:t>
            </a:r>
            <a:r>
              <a:rPr lang="th-TH" sz="2000" dirty="0" smtClean="0"/>
              <a:t>จึงต้องมี </a:t>
            </a:r>
            <a:r>
              <a:rPr lang="en-US" sz="2000" dirty="0" smtClean="0"/>
              <a:t>2 </a:t>
            </a:r>
            <a:r>
              <a:rPr lang="th-TH" sz="2000" dirty="0" smtClean="0"/>
              <a:t>ขนาดคือ </a:t>
            </a:r>
            <a:r>
              <a:rPr lang="en-US" sz="2000" dirty="0" smtClean="0"/>
              <a:t>1x </a:t>
            </a:r>
            <a:r>
              <a:rPr lang="th-TH" sz="2000" dirty="0" smtClean="0"/>
              <a:t>และ </a:t>
            </a:r>
            <a:r>
              <a:rPr lang="en-US" sz="2000" dirty="0" smtClean="0"/>
              <a:t>2x </a:t>
            </a:r>
            <a:endParaRPr lang="th-TH" sz="2000" dirty="0" smtClean="0"/>
          </a:p>
          <a:p>
            <a:pPr>
              <a:lnSpc>
                <a:spcPct val="120000"/>
              </a:lnSpc>
            </a:pPr>
            <a:r>
              <a:rPr lang="th-TH" sz="2000" dirty="0"/>
              <a:t>ขนาดของ </a:t>
            </a:r>
            <a:r>
              <a:rPr lang="en-US" sz="2000" dirty="0"/>
              <a:t>icon </a:t>
            </a:r>
            <a:r>
              <a:rPr lang="th-TH" sz="2000" dirty="0"/>
              <a:t>จะเป็นขนาด </a:t>
            </a:r>
            <a:r>
              <a:rPr lang="en-US" sz="2000" dirty="0"/>
              <a:t>2 </a:t>
            </a:r>
            <a:r>
              <a:rPr lang="th-TH" sz="2000" dirty="0"/>
              <a:t>เท่า </a:t>
            </a:r>
            <a:r>
              <a:rPr lang="en-US" sz="2000" dirty="0"/>
              <a:t>(x2) </a:t>
            </a:r>
            <a:r>
              <a:rPr lang="th-TH" sz="2000" dirty="0"/>
              <a:t>ของ </a:t>
            </a:r>
            <a:r>
              <a:rPr lang="en-US" sz="2000" dirty="0"/>
              <a:t>pixel </a:t>
            </a:r>
            <a:r>
              <a:rPr lang="th-TH" sz="2000" dirty="0"/>
              <a:t>ที่แสดงใน </a:t>
            </a:r>
            <a:r>
              <a:rPr lang="en-US" sz="2000" dirty="0"/>
              <a:t>asset</a:t>
            </a:r>
          </a:p>
        </p:txBody>
      </p:sp>
    </p:spTree>
    <p:extLst>
      <p:ext uri="{BB962C8B-B14F-4D97-AF65-F5344CB8AC3E}">
        <p14:creationId xmlns:p14="http://schemas.microsoft.com/office/powerpoint/2010/main" val="314890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Images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528419"/>
            <a:ext cx="8001632" cy="221388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th-TH" sz="2000" dirty="0"/>
              <a:t>ขนาดของ </a:t>
            </a:r>
            <a:r>
              <a:rPr lang="en-US" sz="2000" dirty="0"/>
              <a:t>Launch image </a:t>
            </a:r>
            <a:r>
              <a:rPr lang="th-TH" sz="2000" dirty="0"/>
              <a:t>ของ </a:t>
            </a:r>
            <a:r>
              <a:rPr lang="en-US" sz="2000" dirty="0"/>
              <a:t>iPhone </a:t>
            </a:r>
            <a:r>
              <a:rPr lang="th-TH" sz="2000" dirty="0" smtClean="0"/>
              <a:t>จะรองรับขนาดหน้าจอ</a:t>
            </a:r>
            <a:r>
              <a:rPr lang="en-US" sz="2000" dirty="0" smtClean="0"/>
              <a:t> 2 </a:t>
            </a:r>
            <a:r>
              <a:rPr lang="th-TH" sz="2000" dirty="0" smtClean="0"/>
              <a:t>ขนาด คือหน้าจอที่มีอัตราส่วน </a:t>
            </a:r>
            <a:r>
              <a:rPr lang="en-US" sz="2000" dirty="0" smtClean="0"/>
              <a:t>3:4 (iPhone 4, 4s) </a:t>
            </a:r>
            <a:r>
              <a:rPr lang="th-TH" sz="2000" dirty="0" smtClean="0"/>
              <a:t>และ </a:t>
            </a:r>
            <a:r>
              <a:rPr lang="en-US" sz="2000" dirty="0" smtClean="0"/>
              <a:t>16:9 (5, 5s, 5c)</a:t>
            </a:r>
            <a:r>
              <a:rPr lang="th-TH" sz="2000" dirty="0" smtClean="0"/>
              <a:t> นั่นคือ </a:t>
            </a:r>
            <a:r>
              <a:rPr lang="en-US" sz="2000" dirty="0">
                <a:solidFill>
                  <a:srgbClr val="FFFF00"/>
                </a:solidFill>
              </a:rPr>
              <a:t>640x960</a:t>
            </a:r>
            <a:r>
              <a:rPr lang="en-US" sz="2000" dirty="0"/>
              <a:t> </a:t>
            </a:r>
            <a:r>
              <a:rPr lang="th-TH" sz="2000" dirty="0"/>
              <a:t>และ 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640x1136</a:t>
            </a:r>
            <a:r>
              <a:rPr lang="en-US" sz="2000" dirty="0"/>
              <a:t>px</a:t>
            </a:r>
            <a:r>
              <a:rPr lang="th-TH" sz="2000" dirty="0"/>
              <a:t> </a:t>
            </a:r>
            <a:endParaRPr lang="th-TH" sz="2000" dirty="0" smtClean="0"/>
          </a:p>
          <a:p>
            <a:pPr>
              <a:lnSpc>
                <a:spcPct val="120000"/>
              </a:lnSpc>
            </a:pPr>
            <a:r>
              <a:rPr lang="th-TH" sz="2000" dirty="0" smtClean="0"/>
              <a:t>ส่วน</a:t>
            </a:r>
            <a:r>
              <a:rPr lang="en-US" sz="2000" dirty="0" smtClean="0"/>
              <a:t> Launch image </a:t>
            </a:r>
            <a:r>
              <a:rPr lang="th-TH" sz="2000" dirty="0" smtClean="0"/>
              <a:t>ของ </a:t>
            </a:r>
            <a:r>
              <a:rPr lang="en-US" sz="2000" dirty="0" smtClean="0"/>
              <a:t>iPad</a:t>
            </a:r>
            <a:r>
              <a:rPr lang="th-TH" sz="2000" dirty="0" smtClean="0"/>
              <a:t> จะเป็น </a:t>
            </a:r>
            <a:r>
              <a:rPr lang="en-US" sz="2000" dirty="0" smtClean="0"/>
              <a:t>4:3 </a:t>
            </a:r>
            <a:r>
              <a:rPr lang="th-TH" sz="2000" dirty="0" smtClean="0"/>
              <a:t>ทั้งหมด แต่ </a:t>
            </a:r>
            <a:r>
              <a:rPr lang="en-US" sz="2000" dirty="0" smtClean="0"/>
              <a:t>iPad </a:t>
            </a:r>
            <a:r>
              <a:rPr lang="th-TH" sz="2000" dirty="0" smtClean="0"/>
              <a:t>มีทั้งหน้าจอธรรมดาและ </a:t>
            </a:r>
            <a:r>
              <a:rPr lang="en-US" sz="2000" dirty="0" smtClean="0"/>
              <a:t>Retina display </a:t>
            </a:r>
            <a:r>
              <a:rPr lang="th-TH" sz="2000" dirty="0" smtClean="0"/>
              <a:t>จึงต้องใช้ </a:t>
            </a:r>
            <a:r>
              <a:rPr lang="en-US" sz="2000" dirty="0" smtClean="0"/>
              <a:t>2 </a:t>
            </a:r>
            <a:r>
              <a:rPr lang="th-TH" sz="2000" dirty="0" smtClean="0"/>
              <a:t>ขนาด คือ </a:t>
            </a:r>
            <a:r>
              <a:rPr lang="en-US" sz="2000" dirty="0" smtClean="0">
                <a:solidFill>
                  <a:srgbClr val="FFFF00"/>
                </a:solidFill>
              </a:rPr>
              <a:t>1024x768</a:t>
            </a:r>
            <a:r>
              <a:rPr lang="en-US" sz="2000" dirty="0" smtClean="0"/>
              <a:t> </a:t>
            </a:r>
            <a:r>
              <a:rPr lang="th-TH" sz="2000" dirty="0" smtClean="0"/>
              <a:t>และ </a:t>
            </a:r>
            <a:r>
              <a:rPr lang="en-US" sz="2000" dirty="0" smtClean="0">
                <a:solidFill>
                  <a:srgbClr val="FFFF00"/>
                </a:solidFill>
              </a:rPr>
              <a:t>2048x1536</a:t>
            </a:r>
            <a:r>
              <a:rPr lang="en-US" sz="2000" dirty="0" smtClean="0"/>
              <a:t>px </a:t>
            </a:r>
            <a:r>
              <a:rPr lang="th-TH" sz="2000" dirty="0" smtClean="0"/>
              <a:t>และถ้า </a:t>
            </a:r>
            <a:r>
              <a:rPr lang="en-US" sz="2000" dirty="0" smtClean="0"/>
              <a:t>app </a:t>
            </a:r>
            <a:r>
              <a:rPr lang="th-TH" sz="2000" dirty="0" smtClean="0"/>
              <a:t>บน </a:t>
            </a:r>
            <a:r>
              <a:rPr lang="en-US" sz="2000" dirty="0" smtClean="0"/>
              <a:t>iPad </a:t>
            </a:r>
            <a:r>
              <a:rPr lang="th-TH" sz="2000" dirty="0" smtClean="0"/>
              <a:t>รองรับการแสดงผลทั้งแนวตั้งและแนวนอน </a:t>
            </a:r>
            <a:r>
              <a:rPr lang="en-US" sz="2000" dirty="0" smtClean="0"/>
              <a:t>launch image </a:t>
            </a:r>
            <a:r>
              <a:rPr lang="th-TH" sz="2000" dirty="0" smtClean="0"/>
              <a:t>ก็จะต้องมีทั้ง </a:t>
            </a:r>
            <a:r>
              <a:rPr lang="en-US" sz="2000" dirty="0" smtClean="0"/>
              <a:t>2 </a:t>
            </a:r>
            <a:r>
              <a:rPr lang="th-TH" sz="2000" dirty="0" smtClean="0"/>
              <a:t>แนวเพื่อให้การแสดงผลคมชัดสมบูรณ์</a:t>
            </a: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217" y="3910690"/>
            <a:ext cx="3954964" cy="2663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34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Lab : App with Login Screen (1/12)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1809"/>
            <a:ext cx="7770813" cy="44129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th-TH" dirty="0" smtClean="0"/>
              <a:t>วัตถุประสงค์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เพื่อให้เข้าใจพื้นฐานการเขียนโปรแกรมเพื่อใช้ </a:t>
            </a:r>
            <a:r>
              <a:rPr lang="en-US" dirty="0" smtClean="0"/>
              <a:t>Storyboard </a:t>
            </a:r>
            <a:r>
              <a:rPr lang="th-TH" dirty="0" smtClean="0"/>
              <a:t>ทำงานร่วมกับ </a:t>
            </a:r>
            <a:r>
              <a:rPr lang="en-US" dirty="0" smtClean="0"/>
              <a:t>xib file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เข้าใจการทำงานระหว่าง </a:t>
            </a:r>
            <a:r>
              <a:rPr lang="en-US" dirty="0" smtClean="0"/>
              <a:t>view </a:t>
            </a:r>
            <a:r>
              <a:rPr lang="th-TH" dirty="0" smtClean="0"/>
              <a:t>ต่างๆ บน </a:t>
            </a:r>
            <a:r>
              <a:rPr lang="en-US" dirty="0" smtClean="0"/>
              <a:t>application </a:t>
            </a:r>
            <a:r>
              <a:rPr lang="th-TH" dirty="0" smtClean="0"/>
              <a:t>และการ </a:t>
            </a:r>
            <a:r>
              <a:rPr lang="en-US" dirty="0" smtClean="0"/>
              <a:t>display view </a:t>
            </a:r>
            <a:r>
              <a:rPr lang="th-TH" dirty="0" smtClean="0"/>
              <a:t>แบบ </a:t>
            </a:r>
            <a:r>
              <a:rPr lang="en-US" dirty="0" smtClean="0"/>
              <a:t>“Modal”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เข้าใจการ </a:t>
            </a:r>
            <a:r>
              <a:rPr lang="en-US" dirty="0" smtClean="0"/>
              <a:t>setup resource </a:t>
            </a:r>
            <a:r>
              <a:rPr lang="th-TH" dirty="0" smtClean="0"/>
              <a:t>ต่างๆ ใน </a:t>
            </a:r>
            <a:r>
              <a:rPr lang="en-US" dirty="0" smtClean="0"/>
              <a:t>Xcode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การใช้ </a:t>
            </a:r>
            <a:r>
              <a:rPr lang="en-US" dirty="0" smtClean="0"/>
              <a:t>static instance </a:t>
            </a:r>
            <a:r>
              <a:rPr lang="th-TH" dirty="0" smtClean="0"/>
              <a:t>และ </a:t>
            </a:r>
            <a:r>
              <a:rPr lang="en-US" dirty="0" smtClean="0"/>
              <a:t>static (class) method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ตัวอย่างหนึ่งของการทำหน้าจอ </a:t>
            </a:r>
            <a:r>
              <a:rPr lang="en-US" dirty="0" smtClean="0"/>
              <a:t>Login </a:t>
            </a:r>
          </a:p>
          <a:p>
            <a:pPr>
              <a:lnSpc>
                <a:spcPct val="110000"/>
              </a:lnSpc>
            </a:pPr>
            <a:r>
              <a:rPr lang="th-TH" dirty="0" smtClean="0"/>
              <a:t>ขั้นตอน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เพิ่ม </a:t>
            </a:r>
            <a:r>
              <a:rPr lang="en-US" dirty="0" smtClean="0"/>
              <a:t>icon </a:t>
            </a:r>
            <a:r>
              <a:rPr lang="th-TH" dirty="0" smtClean="0"/>
              <a:t>และรูปต่างๆ ที่จะใช้ใน </a:t>
            </a:r>
            <a:r>
              <a:rPr lang="en-US" dirty="0" smtClean="0"/>
              <a:t>app</a:t>
            </a:r>
            <a:endParaRPr lang="th-TH" dirty="0" smtClean="0"/>
          </a:p>
          <a:p>
            <a:pPr lvl="1">
              <a:lnSpc>
                <a:spcPct val="110000"/>
              </a:lnSpc>
            </a:pPr>
            <a:r>
              <a:rPr lang="th-TH" dirty="0" smtClean="0"/>
              <a:t>พัฒนา </a:t>
            </a:r>
            <a:r>
              <a:rPr lang="en-US" dirty="0" smtClean="0"/>
              <a:t>main view </a:t>
            </a:r>
            <a:r>
              <a:rPr lang="th-TH" dirty="0" smtClean="0"/>
              <a:t>บน </a:t>
            </a:r>
            <a:r>
              <a:rPr lang="en-US" dirty="0" smtClean="0"/>
              <a:t>storyboard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สร้าง </a:t>
            </a:r>
            <a:r>
              <a:rPr lang="en-US" dirty="0" smtClean="0"/>
              <a:t>login view </a:t>
            </a:r>
            <a:r>
              <a:rPr lang="th-TH" dirty="0" smtClean="0"/>
              <a:t>แบบ </a:t>
            </a:r>
            <a:r>
              <a:rPr lang="en-US" dirty="0" smtClean="0"/>
              <a:t>xib</a:t>
            </a:r>
            <a:r>
              <a:rPr lang="th-TH" dirty="0" smtClean="0"/>
              <a:t> </a:t>
            </a:r>
            <a:r>
              <a:rPr lang="en-US" dirty="0" smtClean="0"/>
              <a:t>file </a:t>
            </a:r>
            <a:r>
              <a:rPr lang="th-TH" dirty="0" smtClean="0"/>
              <a:t>แล้วเรียกใช้แบบไม่ผ่าน </a:t>
            </a:r>
            <a:r>
              <a:rPr lang="en-US" dirty="0" smtClean="0"/>
              <a:t>storyboard</a:t>
            </a:r>
            <a:endParaRPr lang="th-TH" dirty="0" smtClean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94803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</a:t>
            </a:r>
            <a:r>
              <a:rPr lang="th-TH" sz="3600" dirty="0" smtClean="0"/>
              <a:t>เพิ่ม </a:t>
            </a:r>
            <a:r>
              <a:rPr lang="en-US" sz="3600" dirty="0" smtClean="0"/>
              <a:t>resource </a:t>
            </a:r>
            <a:r>
              <a:rPr lang="th-TH" sz="3600" dirty="0" smtClean="0"/>
              <a:t>ใน </a:t>
            </a:r>
            <a:r>
              <a:rPr lang="en-US" sz="3600" dirty="0" smtClean="0"/>
              <a:t>project (2/12)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dirty="0" smtClean="0"/>
              <a:t>Create project </a:t>
            </a:r>
            <a:r>
              <a:rPr lang="th-TH" sz="1800" dirty="0" smtClean="0"/>
              <a:t>ใหม่ </a:t>
            </a:r>
            <a:r>
              <a:rPr lang="en-US" sz="1800" dirty="0" smtClean="0"/>
              <a:t>(iOS – Single View Application) </a:t>
            </a:r>
            <a:r>
              <a:rPr lang="th-TH" sz="1800" dirty="0" smtClean="0"/>
              <a:t>ตั้งชื่อว่า </a:t>
            </a:r>
            <a:r>
              <a:rPr lang="en-US" sz="1800" dirty="0" err="1" smtClean="0"/>
              <a:t>GApp</a:t>
            </a:r>
            <a:r>
              <a:rPr lang="en-US" sz="1800" dirty="0" smtClean="0"/>
              <a:t> </a:t>
            </a:r>
            <a:r>
              <a:rPr lang="th-TH" sz="1800" dirty="0" smtClean="0"/>
              <a:t>และกำหนด </a:t>
            </a:r>
            <a:r>
              <a:rPr lang="en-US" sz="1800" dirty="0" smtClean="0"/>
              <a:t>device </a:t>
            </a:r>
            <a:r>
              <a:rPr lang="th-TH" sz="1800" dirty="0" smtClean="0"/>
              <a:t>เป็น </a:t>
            </a:r>
            <a:r>
              <a:rPr lang="en-US" sz="1800" dirty="0" smtClean="0"/>
              <a:t>iPhone </a:t>
            </a:r>
          </a:p>
          <a:p>
            <a:pPr>
              <a:buFont typeface="+mj-lt"/>
              <a:buAutoNum type="arabicPeriod"/>
            </a:pPr>
            <a:r>
              <a:rPr lang="th-TH" sz="1800" dirty="0" smtClean="0"/>
              <a:t>จาก </a:t>
            </a:r>
            <a:r>
              <a:rPr lang="en-US" sz="1800" dirty="0" smtClean="0"/>
              <a:t>Navigation Pane </a:t>
            </a:r>
            <a:r>
              <a:rPr lang="th-TH" sz="1800" dirty="0" smtClean="0"/>
              <a:t>ให้เลือก </a:t>
            </a:r>
            <a:r>
              <a:rPr lang="en-US" sz="1800" dirty="0" smtClean="0"/>
              <a:t>Images.xcassets &gt; AppIcon </a:t>
            </a:r>
            <a:r>
              <a:rPr lang="th-TH" sz="1800" dirty="0" smtClean="0"/>
              <a:t/>
            </a:r>
            <a:br>
              <a:rPr lang="th-TH" sz="1800" dirty="0" smtClean="0"/>
            </a:br>
            <a:r>
              <a:rPr lang="th-TH" sz="1800" dirty="0" smtClean="0"/>
              <a:t/>
            </a:r>
            <a:br>
              <a:rPr lang="th-TH" sz="1800" dirty="0" smtClean="0"/>
            </a:br>
            <a:r>
              <a:rPr lang="th-TH" sz="1800" dirty="0" smtClean="0"/>
              <a:t/>
            </a:r>
            <a:br>
              <a:rPr lang="th-TH" sz="1800" dirty="0" smtClean="0"/>
            </a:br>
            <a:r>
              <a:rPr lang="th-TH" sz="1800" dirty="0" smtClean="0"/>
              <a:t/>
            </a:r>
            <a:br>
              <a:rPr lang="th-TH" sz="1800" dirty="0" smtClean="0"/>
            </a:br>
            <a:r>
              <a:rPr lang="th-TH" sz="1800" dirty="0" smtClean="0"/>
              <a:t/>
            </a:r>
            <a:br>
              <a:rPr lang="th-TH" sz="1800" dirty="0" smtClean="0"/>
            </a:br>
            <a:r>
              <a:rPr lang="th-TH" sz="1800" dirty="0" smtClean="0"/>
              <a:t/>
            </a:r>
            <a:br>
              <a:rPr lang="th-TH" sz="1800" dirty="0" smtClean="0"/>
            </a:br>
            <a:r>
              <a:rPr lang="th-TH" sz="1800" dirty="0" smtClean="0"/>
              <a:t/>
            </a:r>
            <a:br>
              <a:rPr lang="th-TH" sz="1800" dirty="0" smtClean="0"/>
            </a:b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+mj-lt"/>
              <a:buAutoNum type="arabicPeriod"/>
            </a:pPr>
            <a:endParaRPr lang="en-US" sz="1800" dirty="0" smtClean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69" y="3404783"/>
            <a:ext cx="8344023" cy="2079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360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</a:t>
            </a:r>
            <a:r>
              <a:rPr lang="th-TH" sz="3600" dirty="0"/>
              <a:t>เพิ่ม </a:t>
            </a:r>
            <a:r>
              <a:rPr lang="en-US" sz="3600" dirty="0"/>
              <a:t>resource </a:t>
            </a:r>
            <a:r>
              <a:rPr lang="th-TH" sz="3600" dirty="0"/>
              <a:t>ใน </a:t>
            </a:r>
            <a:r>
              <a:rPr lang="en-US" sz="3600" dirty="0"/>
              <a:t>project </a:t>
            </a:r>
            <a:r>
              <a:rPr lang="en-US" sz="3600" dirty="0" smtClean="0"/>
              <a:t>(</a:t>
            </a:r>
            <a:r>
              <a:rPr lang="en-US" sz="3600" dirty="0"/>
              <a:t>3</a:t>
            </a:r>
            <a:r>
              <a:rPr lang="en-US" sz="3600" dirty="0" smtClean="0"/>
              <a:t>/12)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4382"/>
            <a:ext cx="7770813" cy="96217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lang="th-TH" sz="1800" dirty="0" smtClean="0"/>
              <a:t>เปิด </a:t>
            </a:r>
            <a:r>
              <a:rPr lang="en-US" sz="1800" dirty="0" smtClean="0"/>
              <a:t>Finder </a:t>
            </a:r>
            <a:r>
              <a:rPr lang="th-TH" sz="1800" dirty="0" smtClean="0"/>
              <a:t>ไปยัง </a:t>
            </a:r>
            <a:r>
              <a:rPr lang="en-US" sz="1800" dirty="0" smtClean="0"/>
              <a:t>folder </a:t>
            </a:r>
            <a:r>
              <a:rPr lang="en-US" sz="1800" dirty="0" smtClean="0">
                <a:solidFill>
                  <a:srgbClr val="FFFF00"/>
                </a:solidFill>
              </a:rPr>
              <a:t>“Resources 7/Day1 – lab05/</a:t>
            </a:r>
            <a:r>
              <a:rPr lang="en-US" sz="1800" dirty="0" smtClean="0"/>
              <a:t>” </a:t>
            </a:r>
            <a:r>
              <a:rPr lang="th-TH" sz="1800" dirty="0" smtClean="0"/>
              <a:t>แล้ว </a:t>
            </a:r>
            <a:r>
              <a:rPr lang="en-US" sz="1800" dirty="0" smtClean="0"/>
              <a:t>drag </a:t>
            </a:r>
            <a:r>
              <a:rPr lang="th-TH" sz="1800" dirty="0" smtClean="0"/>
              <a:t>ไฟล์ </a:t>
            </a:r>
            <a:r>
              <a:rPr lang="en-US" sz="1800" dirty="0" smtClean="0"/>
              <a:t>“logo29.png”, “logo40.png”, </a:t>
            </a:r>
            <a:r>
              <a:rPr lang="th-TH" sz="1800" dirty="0" smtClean="0"/>
              <a:t>และ </a:t>
            </a:r>
            <a:r>
              <a:rPr lang="en-US" sz="1800" dirty="0" smtClean="0"/>
              <a:t>“logo120.png” </a:t>
            </a:r>
            <a:r>
              <a:rPr lang="th-TH" sz="1800" dirty="0" smtClean="0"/>
              <a:t>ไปยัง </a:t>
            </a:r>
            <a:r>
              <a:rPr lang="en-US" sz="1800" dirty="0" smtClean="0"/>
              <a:t>AppIcon </a:t>
            </a:r>
            <a:r>
              <a:rPr lang="th-TH" sz="1800" dirty="0" smtClean="0"/>
              <a:t>ขนาด </a:t>
            </a:r>
            <a:r>
              <a:rPr lang="en-US" sz="1800" dirty="0" smtClean="0"/>
              <a:t>29pt, 40pt, </a:t>
            </a:r>
            <a:r>
              <a:rPr lang="th-TH" sz="1800" dirty="0" smtClean="0"/>
              <a:t>และ </a:t>
            </a:r>
            <a:r>
              <a:rPr lang="en-US" sz="1800" dirty="0" smtClean="0"/>
              <a:t>120pt </a:t>
            </a:r>
            <a:r>
              <a:rPr lang="th-TH" sz="1800" dirty="0" smtClean="0"/>
              <a:t>ตามลำดับ</a:t>
            </a:r>
            <a:endParaRPr lang="en-US" sz="1800" dirty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2" name="Picture 1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347" y="2718939"/>
            <a:ext cx="6248658" cy="4129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394525" y="3742260"/>
            <a:ext cx="179818" cy="1663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26743" y="3742260"/>
            <a:ext cx="409529" cy="1815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081439" y="3742260"/>
            <a:ext cx="796580" cy="20179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63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</a:t>
            </a:r>
            <a:r>
              <a:rPr lang="th-TH" sz="3600" dirty="0"/>
              <a:t>เพิ่ม </a:t>
            </a:r>
            <a:r>
              <a:rPr lang="en-US" sz="3600" dirty="0"/>
              <a:t>resource </a:t>
            </a:r>
            <a:r>
              <a:rPr lang="th-TH" sz="3600" dirty="0"/>
              <a:t>ใน </a:t>
            </a:r>
            <a:r>
              <a:rPr lang="en-US" sz="3600" dirty="0"/>
              <a:t>project </a:t>
            </a:r>
            <a:r>
              <a:rPr lang="en-US" sz="3600" dirty="0" smtClean="0"/>
              <a:t>(4/12)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43238"/>
            <a:ext cx="7770813" cy="286206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+mj-lt"/>
              <a:buAutoNum type="arabicPeriod" startAt="4"/>
            </a:pPr>
            <a:r>
              <a:rPr lang="th-TH" sz="1800" dirty="0" smtClean="0"/>
              <a:t>จากนั้น </a:t>
            </a:r>
            <a:r>
              <a:rPr lang="en-US" sz="1800" dirty="0" smtClean="0"/>
              <a:t>click </a:t>
            </a:r>
            <a:r>
              <a:rPr lang="th-TH" sz="1800" dirty="0" smtClean="0"/>
              <a:t>ที่ </a:t>
            </a:r>
            <a:r>
              <a:rPr lang="en-US" sz="1800" dirty="0" err="1" smtClean="0"/>
              <a:t>LaunchImage</a:t>
            </a:r>
            <a:r>
              <a:rPr lang="en-US" sz="1800" dirty="0" smtClean="0"/>
              <a:t> </a:t>
            </a:r>
            <a:r>
              <a:rPr lang="th-TH" sz="1800" dirty="0" smtClean="0"/>
              <a:t>แล้ว </a:t>
            </a:r>
            <a:r>
              <a:rPr lang="en-US" sz="1800" dirty="0" smtClean="0"/>
              <a:t>drag </a:t>
            </a:r>
            <a:r>
              <a:rPr lang="th-TH" sz="1800" dirty="0" smtClean="0"/>
              <a:t>ไฟล์ </a:t>
            </a:r>
            <a:r>
              <a:rPr lang="en-US" sz="1800" dirty="0" smtClean="0"/>
              <a:t>“launch2x.png” </a:t>
            </a:r>
            <a:r>
              <a:rPr lang="th-TH" sz="1800" dirty="0" smtClean="0"/>
              <a:t>และ </a:t>
            </a:r>
            <a:r>
              <a:rPr lang="en-US" sz="1800" dirty="0" smtClean="0"/>
              <a:t>“launchR4.png” </a:t>
            </a:r>
            <a:r>
              <a:rPr lang="th-TH" sz="1800" dirty="0" smtClean="0"/>
              <a:t>ไปวางไว้ใน </a:t>
            </a:r>
            <a:r>
              <a:rPr lang="en-US" sz="1800" dirty="0" smtClean="0"/>
              <a:t>icon</a:t>
            </a:r>
            <a:r>
              <a:rPr lang="th-TH" sz="1800" dirty="0" smtClean="0"/>
              <a:t> </a:t>
            </a:r>
            <a:r>
              <a:rPr lang="en-US" sz="1800" dirty="0" smtClean="0"/>
              <a:t>2x </a:t>
            </a:r>
            <a:r>
              <a:rPr lang="th-TH" sz="1800" dirty="0" smtClean="0"/>
              <a:t>และ </a:t>
            </a:r>
            <a:r>
              <a:rPr lang="en-US" sz="1800" dirty="0" smtClean="0"/>
              <a:t>R4 </a:t>
            </a:r>
            <a:r>
              <a:rPr lang="th-TH" sz="1800" dirty="0" smtClean="0"/>
              <a:t>ตามลำดับ</a:t>
            </a:r>
          </a:p>
          <a:p>
            <a:pPr>
              <a:lnSpc>
                <a:spcPct val="120000"/>
              </a:lnSpc>
              <a:buFont typeface="+mj-lt"/>
              <a:buAutoNum type="arabicPeriod" startAt="4"/>
            </a:pPr>
            <a:r>
              <a:rPr lang="th-TH" sz="1800" dirty="0" smtClean="0"/>
              <a:t>จาก </a:t>
            </a:r>
            <a:r>
              <a:rPr lang="en-US" sz="1800" dirty="0" smtClean="0"/>
              <a:t>Finder </a:t>
            </a:r>
            <a:r>
              <a:rPr lang="th-TH" sz="1800" dirty="0" smtClean="0"/>
              <a:t>ให้กด </a:t>
            </a:r>
            <a:r>
              <a:rPr lang="en-US" sz="1800" dirty="0" smtClean="0"/>
              <a:t>Command </a:t>
            </a:r>
            <a:r>
              <a:rPr lang="th-TH" sz="1800" dirty="0" smtClean="0"/>
              <a:t>ค้างไว้แล้ว </a:t>
            </a:r>
            <a:r>
              <a:rPr lang="en-US" sz="1800" dirty="0" smtClean="0"/>
              <a:t>click </a:t>
            </a:r>
            <a:r>
              <a:rPr lang="th-TH" sz="1800" dirty="0" smtClean="0"/>
              <a:t>ที่ไฟล์ </a:t>
            </a:r>
            <a:r>
              <a:rPr lang="en-US" sz="1800" dirty="0" smtClean="0"/>
              <a:t>“</a:t>
            </a:r>
            <a:r>
              <a:rPr lang="en-US" sz="1800" dirty="0" err="1" smtClean="0"/>
              <a:t>login_logo.png</a:t>
            </a:r>
            <a:r>
              <a:rPr lang="en-US" sz="1800" dirty="0" smtClean="0"/>
              <a:t>” </a:t>
            </a:r>
            <a:r>
              <a:rPr lang="th-TH" sz="1800" dirty="0" smtClean="0"/>
              <a:t>และ </a:t>
            </a:r>
            <a:r>
              <a:rPr lang="en-US" sz="1800" dirty="0" smtClean="0"/>
              <a:t>“login_logo@2x.png” </a:t>
            </a:r>
            <a:r>
              <a:rPr lang="th-TH" sz="1800" dirty="0" smtClean="0"/>
              <a:t>เพื่อเลือก </a:t>
            </a:r>
            <a:r>
              <a:rPr lang="en-US" sz="1800" dirty="0" smtClean="0"/>
              <a:t>2 </a:t>
            </a:r>
            <a:r>
              <a:rPr lang="th-TH" sz="1800" dirty="0" smtClean="0"/>
              <a:t>ไฟล์พร้อมกัน จากนั้น </a:t>
            </a:r>
            <a:r>
              <a:rPr lang="en-US" sz="1800" dirty="0" smtClean="0"/>
              <a:t>drag</a:t>
            </a:r>
            <a:r>
              <a:rPr lang="th-TH" sz="1800" dirty="0" smtClean="0"/>
              <a:t> ทั้ง </a:t>
            </a:r>
            <a:r>
              <a:rPr lang="en-US" sz="1800" dirty="0" smtClean="0"/>
              <a:t>2 </a:t>
            </a:r>
            <a:r>
              <a:rPr lang="th-TH" sz="1800" dirty="0" smtClean="0"/>
              <a:t>ไฟล์ไปยังพื้นที่ว่างๆ ใต้ </a:t>
            </a:r>
            <a:r>
              <a:rPr lang="en-US" sz="1800" dirty="0" smtClean="0"/>
              <a:t>AppIcon </a:t>
            </a:r>
            <a:r>
              <a:rPr lang="th-TH" sz="1800" dirty="0" smtClean="0"/>
              <a:t>และ </a:t>
            </a:r>
            <a:r>
              <a:rPr lang="en-US" sz="1800" dirty="0" err="1" smtClean="0"/>
              <a:t>LaunchImage</a:t>
            </a:r>
            <a:r>
              <a:rPr lang="en-US" sz="1800" dirty="0" smtClean="0"/>
              <a:t> </a:t>
            </a:r>
            <a:r>
              <a:rPr lang="th-TH" sz="1800" dirty="0" smtClean="0"/>
              <a:t>เพื่อสร้าง </a:t>
            </a:r>
            <a:r>
              <a:rPr lang="en-US" sz="1800" dirty="0" smtClean="0"/>
              <a:t>image 2 </a:t>
            </a:r>
            <a:r>
              <a:rPr lang="th-TH" sz="1800" dirty="0" smtClean="0"/>
              <a:t>ขนาดใน </a:t>
            </a:r>
            <a:r>
              <a:rPr lang="en-US" sz="1800" dirty="0" smtClean="0"/>
              <a:t>Asset</a:t>
            </a:r>
          </a:p>
          <a:p>
            <a:pPr>
              <a:lnSpc>
                <a:spcPct val="120000"/>
              </a:lnSpc>
              <a:buFont typeface="+mj-lt"/>
              <a:buAutoNum type="arabicPeriod" startAt="4"/>
            </a:pPr>
            <a:r>
              <a:rPr lang="th-TH" sz="1800" dirty="0" smtClean="0"/>
              <a:t>ทำซ้ำข้อ </a:t>
            </a:r>
            <a:r>
              <a:rPr lang="en-US" sz="1800" dirty="0" smtClean="0"/>
              <a:t>5 </a:t>
            </a:r>
            <a:r>
              <a:rPr lang="th-TH" sz="1800" dirty="0" smtClean="0"/>
              <a:t>ด้วยไฟล์ </a:t>
            </a:r>
            <a:r>
              <a:rPr lang="en-US" sz="1800" dirty="0" smtClean="0"/>
              <a:t>“</a:t>
            </a:r>
            <a:r>
              <a:rPr lang="en-US" sz="1800" dirty="0" err="1" smtClean="0"/>
              <a:t>bg.png</a:t>
            </a:r>
            <a:r>
              <a:rPr lang="en-US" sz="1800" dirty="0" smtClean="0"/>
              <a:t>”</a:t>
            </a:r>
            <a:br>
              <a:rPr lang="en-US" sz="1800" dirty="0" smtClean="0"/>
            </a:br>
            <a:r>
              <a:rPr lang="th-TH" sz="1800" dirty="0" smtClean="0"/>
              <a:t>และ </a:t>
            </a:r>
            <a:r>
              <a:rPr lang="en-US" sz="1800" dirty="0" smtClean="0"/>
              <a:t>“bg@2x.png”</a:t>
            </a:r>
            <a:endParaRPr lang="th-TH" sz="1800" dirty="0" smtClean="0"/>
          </a:p>
          <a:p>
            <a:pPr>
              <a:lnSpc>
                <a:spcPct val="120000"/>
              </a:lnSpc>
              <a:buFont typeface="+mj-lt"/>
              <a:buAutoNum type="arabicPeriod" startAt="4"/>
            </a:pPr>
            <a:endParaRPr lang="en-US" sz="1800" dirty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 descr="Untitled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47" y="3686522"/>
            <a:ext cx="5102458" cy="320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8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Create Login Screen (5/12)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43239"/>
            <a:ext cx="7770813" cy="39971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+mj-lt"/>
              <a:buAutoNum type="arabicPeriod" startAt="7"/>
            </a:pPr>
            <a:r>
              <a:rPr lang="th-TH" sz="1600" dirty="0" smtClean="0"/>
              <a:t>สร้าง </a:t>
            </a:r>
            <a:r>
              <a:rPr lang="en-US" sz="1600" dirty="0" smtClean="0"/>
              <a:t>file </a:t>
            </a:r>
            <a:r>
              <a:rPr lang="th-TH" sz="1600" dirty="0" smtClean="0"/>
              <a:t>ใหม่สำหรับใช้เป็นหน้าจอ </a:t>
            </a:r>
            <a:r>
              <a:rPr lang="en-US" sz="1600" dirty="0" smtClean="0"/>
              <a:t>login </a:t>
            </a:r>
            <a:r>
              <a:rPr lang="th-TH" sz="1600" dirty="0" smtClean="0"/>
              <a:t>โดย </a:t>
            </a:r>
            <a:r>
              <a:rPr lang="en-US" sz="1600" dirty="0" smtClean="0"/>
              <a:t>click </a:t>
            </a:r>
            <a:r>
              <a:rPr lang="th-TH" sz="1600" dirty="0" smtClean="0"/>
              <a:t>ขวาที่ </a:t>
            </a:r>
            <a:r>
              <a:rPr lang="en-US" sz="1600" dirty="0" smtClean="0"/>
              <a:t>folder “</a:t>
            </a:r>
            <a:r>
              <a:rPr lang="en-US" sz="1600" dirty="0" err="1" smtClean="0"/>
              <a:t>GApp</a:t>
            </a:r>
            <a:r>
              <a:rPr lang="en-US" sz="1600" dirty="0" smtClean="0"/>
              <a:t>” </a:t>
            </a:r>
            <a:r>
              <a:rPr lang="th-TH" sz="1600" dirty="0" smtClean="0"/>
              <a:t>ใน </a:t>
            </a:r>
            <a:r>
              <a:rPr lang="en-US" sz="1600" dirty="0" smtClean="0"/>
              <a:t>Navigation Pane </a:t>
            </a:r>
            <a:r>
              <a:rPr lang="th-TH" sz="1600" dirty="0" smtClean="0"/>
              <a:t>แล้วเลือก </a:t>
            </a:r>
            <a:r>
              <a:rPr lang="en-US" sz="1600" dirty="0" smtClean="0"/>
              <a:t>“New File...”</a:t>
            </a:r>
            <a:r>
              <a:rPr lang="th-TH" sz="1600" dirty="0" smtClean="0"/>
              <a:t> ใน </a:t>
            </a:r>
            <a:r>
              <a:rPr lang="en-US" sz="1600" dirty="0" smtClean="0"/>
              <a:t>Template dialog </a:t>
            </a:r>
            <a:r>
              <a:rPr lang="th-TH" sz="1600" dirty="0" smtClean="0"/>
              <a:t>ให้เลือก </a:t>
            </a:r>
            <a:r>
              <a:rPr lang="en-US" sz="1600" dirty="0" smtClean="0"/>
              <a:t>iOS &gt; Cocoa Touch &gt; Objective-C class </a:t>
            </a:r>
            <a:r>
              <a:rPr lang="th-TH" sz="1600" dirty="0" smtClean="0"/>
              <a:t>แล้ว </a:t>
            </a:r>
            <a:r>
              <a:rPr lang="en-US" sz="1600" dirty="0" smtClean="0"/>
              <a:t>click</a:t>
            </a:r>
            <a:r>
              <a:rPr lang="th-TH" sz="1600" dirty="0" smtClean="0"/>
              <a:t> ปุ่ม </a:t>
            </a:r>
            <a:r>
              <a:rPr lang="en-US" sz="1600" dirty="0" smtClean="0"/>
              <a:t>“Next”</a:t>
            </a:r>
          </a:p>
          <a:p>
            <a:pPr>
              <a:lnSpc>
                <a:spcPct val="120000"/>
              </a:lnSpc>
              <a:buFont typeface="+mj-lt"/>
              <a:buAutoNum type="arabicPeriod" startAt="7"/>
            </a:pPr>
            <a:endParaRPr lang="en-US" sz="1600" dirty="0"/>
          </a:p>
          <a:p>
            <a:pPr>
              <a:lnSpc>
                <a:spcPct val="120000"/>
              </a:lnSpc>
              <a:buFont typeface="+mj-lt"/>
              <a:buAutoNum type="arabicPeriod" startAt="7"/>
            </a:pPr>
            <a:endParaRPr lang="en-US" sz="1600" dirty="0" smtClean="0"/>
          </a:p>
          <a:p>
            <a:pPr>
              <a:lnSpc>
                <a:spcPct val="120000"/>
              </a:lnSpc>
              <a:buFont typeface="+mj-lt"/>
              <a:buAutoNum type="arabicPeriod" startAt="7"/>
            </a:pPr>
            <a:endParaRPr lang="en-US" sz="1600" dirty="0" smtClean="0"/>
          </a:p>
          <a:p>
            <a:pPr>
              <a:lnSpc>
                <a:spcPct val="120000"/>
              </a:lnSpc>
              <a:buFont typeface="+mj-lt"/>
              <a:buAutoNum type="arabicPeriod" startAt="7"/>
            </a:pPr>
            <a:r>
              <a:rPr lang="th-TH" sz="1600" dirty="0" smtClean="0"/>
              <a:t>ตั้งชื่อ </a:t>
            </a:r>
            <a:r>
              <a:rPr lang="en-US" sz="1600" dirty="0" smtClean="0"/>
              <a:t>class </a:t>
            </a:r>
            <a:r>
              <a:rPr lang="th-TH" sz="1600" dirty="0" smtClean="0"/>
              <a:t>ว่า </a:t>
            </a:r>
            <a:r>
              <a:rPr lang="en-US" sz="1600" dirty="0" smtClean="0"/>
              <a:t>“</a:t>
            </a:r>
            <a:r>
              <a:rPr lang="en-US" sz="1600" dirty="0" err="1" smtClean="0"/>
              <a:t>LoginViewController</a:t>
            </a:r>
            <a:r>
              <a:rPr lang="en-US" sz="1600" dirty="0" smtClean="0"/>
              <a:t>” </a:t>
            </a:r>
            <a:r>
              <a:rPr lang="th-TH" sz="1600" dirty="0" smtClean="0"/>
              <a:t>และเลือก </a:t>
            </a:r>
            <a:r>
              <a:rPr lang="en-US" sz="1600" dirty="0" smtClean="0"/>
              <a:t>subclass of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“UIViewController” </a:t>
            </a:r>
            <a:r>
              <a:rPr lang="th-TH" sz="1600" dirty="0" smtClean="0"/>
              <a:t>เอา </a:t>
            </a:r>
            <a:r>
              <a:rPr lang="en-US" sz="1600" dirty="0" smtClean="0"/>
              <a:t>check box Targeted for iPad </a:t>
            </a:r>
            <a:r>
              <a:rPr lang="th-TH" sz="1600" dirty="0" smtClean="0"/>
              <a:t>ออก และเลือก </a:t>
            </a:r>
            <a:r>
              <a:rPr lang="en-US" sz="1600" dirty="0" smtClean="0"/>
              <a:t>check box “With XIB for user interface” </a:t>
            </a:r>
            <a:r>
              <a:rPr lang="th-TH" sz="1600" dirty="0" smtClean="0"/>
              <a:t>แล้ว </a:t>
            </a:r>
            <a:r>
              <a:rPr lang="en-US" sz="1600" dirty="0" smtClean="0"/>
              <a:t>click “Next” </a:t>
            </a:r>
            <a:r>
              <a:rPr lang="th-TH" sz="1600" dirty="0" smtClean="0"/>
              <a:t>เลือก </a:t>
            </a:r>
            <a:r>
              <a:rPr lang="en-US" sz="1600" dirty="0" smtClean="0"/>
              <a:t>folder </a:t>
            </a:r>
            <a:r>
              <a:rPr lang="th-TH" sz="1600" dirty="0" smtClean="0"/>
              <a:t>ที่จะ </a:t>
            </a:r>
            <a:r>
              <a:rPr lang="en-US" sz="1600" dirty="0" smtClean="0"/>
              <a:t>save file </a:t>
            </a:r>
            <a:r>
              <a:rPr lang="th-TH" sz="1600" dirty="0" smtClean="0"/>
              <a:t>แล้ว </a:t>
            </a:r>
            <a:r>
              <a:rPr lang="en-US" sz="1600" dirty="0" smtClean="0"/>
              <a:t>click “Create”</a:t>
            </a:r>
          </a:p>
          <a:p>
            <a:pPr>
              <a:lnSpc>
                <a:spcPct val="120000"/>
              </a:lnSpc>
              <a:buFont typeface="+mj-lt"/>
              <a:buAutoNum type="arabicPeriod" startAt="6"/>
            </a:pPr>
            <a:endParaRPr lang="en-US" sz="1600" dirty="0" smtClean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57" y="2748152"/>
            <a:ext cx="4776402" cy="1382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627" y="5540342"/>
            <a:ext cx="4477022" cy="92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77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Task : Create Login Screen </a:t>
            </a:r>
            <a:r>
              <a:rPr lang="en-US" sz="3600" dirty="0" smtClean="0"/>
              <a:t>(6/12)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43239"/>
            <a:ext cx="7770813" cy="20754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+mj-lt"/>
              <a:buAutoNum type="arabicPeriod" startAt="9"/>
            </a:pPr>
            <a:r>
              <a:rPr lang="en-US" sz="1600" dirty="0" smtClean="0"/>
              <a:t>Click </a:t>
            </a:r>
            <a:r>
              <a:rPr lang="th-TH" sz="1600" dirty="0" smtClean="0"/>
              <a:t>ที่ไฟล์ </a:t>
            </a:r>
            <a:r>
              <a:rPr lang="en-US" sz="1600" dirty="0" smtClean="0"/>
              <a:t>“</a:t>
            </a:r>
            <a:r>
              <a:rPr lang="en-US" sz="1600" dirty="0" err="1" smtClean="0"/>
              <a:t>LoginViewController.xib</a:t>
            </a:r>
            <a:r>
              <a:rPr lang="en-US" sz="1600" dirty="0" smtClean="0"/>
              <a:t>” </a:t>
            </a:r>
            <a:r>
              <a:rPr lang="th-TH" sz="1600" dirty="0" smtClean="0"/>
              <a:t>ใน </a:t>
            </a:r>
            <a:r>
              <a:rPr lang="en-US" sz="1600" dirty="0" smtClean="0"/>
              <a:t>Navigation Pane </a:t>
            </a:r>
            <a:r>
              <a:rPr lang="th-TH" sz="1600" dirty="0" smtClean="0"/>
              <a:t>แล้วลาก </a:t>
            </a:r>
            <a:r>
              <a:rPr lang="en-US" sz="1600" dirty="0" smtClean="0"/>
              <a:t>control </a:t>
            </a:r>
            <a:r>
              <a:rPr lang="th-TH" sz="1600" dirty="0" smtClean="0"/>
              <a:t>จาก </a:t>
            </a:r>
            <a:r>
              <a:rPr lang="en-US" sz="1600" dirty="0" smtClean="0"/>
              <a:t>Library Pane </a:t>
            </a:r>
            <a:r>
              <a:rPr lang="th-TH" sz="1600" dirty="0" smtClean="0"/>
              <a:t>ชื่อ </a:t>
            </a:r>
            <a:r>
              <a:rPr lang="en-US" sz="1600" dirty="0" smtClean="0"/>
              <a:t>“Image View”</a:t>
            </a:r>
            <a:r>
              <a:rPr lang="th-TH" sz="1600" dirty="0" smtClean="0"/>
              <a:t> มาวางบน </a:t>
            </a:r>
            <a:r>
              <a:rPr lang="en-US" sz="1600" dirty="0" smtClean="0"/>
              <a:t>View </a:t>
            </a:r>
            <a:r>
              <a:rPr lang="th-TH" sz="1600" dirty="0" smtClean="0"/>
              <a:t>โดยจัดขนาดของ </a:t>
            </a:r>
            <a:r>
              <a:rPr lang="en-US" sz="1600" dirty="0" smtClean="0"/>
              <a:t>image view </a:t>
            </a:r>
            <a:r>
              <a:rPr lang="th-TH" sz="1600" dirty="0" smtClean="0"/>
              <a:t>ให้เต็ม </a:t>
            </a:r>
            <a:r>
              <a:rPr lang="en-US" sz="1600" dirty="0" smtClean="0"/>
              <a:t>view </a:t>
            </a:r>
            <a:r>
              <a:rPr lang="th-TH" sz="1600" dirty="0" smtClean="0"/>
              <a:t>พอดี</a:t>
            </a:r>
            <a:endParaRPr lang="en-US" sz="1600" dirty="0" smtClean="0"/>
          </a:p>
          <a:p>
            <a:pPr>
              <a:lnSpc>
                <a:spcPct val="120000"/>
              </a:lnSpc>
              <a:buFont typeface="+mj-lt"/>
              <a:buAutoNum type="arabicPeriod" startAt="9"/>
            </a:pPr>
            <a:r>
              <a:rPr lang="en-US" sz="1600" dirty="0" smtClean="0"/>
              <a:t>Click </a:t>
            </a:r>
            <a:r>
              <a:rPr lang="th-TH" sz="1600" dirty="0" smtClean="0"/>
              <a:t>เลือก </a:t>
            </a:r>
            <a:r>
              <a:rPr lang="en-US" sz="1600" dirty="0" smtClean="0"/>
              <a:t>Image View </a:t>
            </a:r>
            <a:r>
              <a:rPr lang="th-TH" sz="1600" dirty="0" smtClean="0"/>
              <a:t>แล้วกำหนดรูปภาพให้กับ </a:t>
            </a:r>
            <a:r>
              <a:rPr lang="en-US" sz="1600" dirty="0" smtClean="0"/>
              <a:t>image view </a:t>
            </a:r>
            <a:r>
              <a:rPr lang="th-TH" sz="1600" dirty="0" smtClean="0"/>
              <a:t>โดยเลือก </a:t>
            </a:r>
            <a:r>
              <a:rPr lang="en-US" sz="1600" dirty="0" smtClean="0"/>
              <a:t>Image </a:t>
            </a:r>
            <a:r>
              <a:rPr lang="th-TH" sz="1600" dirty="0" smtClean="0"/>
              <a:t>ชื่อ </a:t>
            </a:r>
            <a:r>
              <a:rPr lang="en-US" sz="1600" dirty="0" smtClean="0"/>
              <a:t>“</a:t>
            </a:r>
            <a:r>
              <a:rPr lang="en-US" sz="1600" dirty="0" err="1" smtClean="0"/>
              <a:t>bg</a:t>
            </a:r>
            <a:r>
              <a:rPr lang="en-US" sz="1600" dirty="0" smtClean="0"/>
              <a:t>”</a:t>
            </a:r>
          </a:p>
          <a:p>
            <a:pPr>
              <a:lnSpc>
                <a:spcPct val="120000"/>
              </a:lnSpc>
              <a:buFont typeface="+mj-lt"/>
              <a:buAutoNum type="arabicPeriod" startAt="9"/>
            </a:pPr>
            <a:endParaRPr lang="en-US" sz="1600" dirty="0"/>
          </a:p>
          <a:p>
            <a:pPr>
              <a:lnSpc>
                <a:spcPct val="120000"/>
              </a:lnSpc>
              <a:buFont typeface="+mj-lt"/>
              <a:buAutoNum type="arabicPeriod" startAt="9"/>
            </a:pPr>
            <a:endParaRPr lang="en-US" sz="1600" dirty="0" smtClean="0"/>
          </a:p>
          <a:p>
            <a:pPr>
              <a:lnSpc>
                <a:spcPct val="120000"/>
              </a:lnSpc>
              <a:buFont typeface="+mj-lt"/>
              <a:buAutoNum type="arabicPeriod" startAt="9"/>
            </a:pPr>
            <a:endParaRPr lang="en-US" sz="1600" dirty="0"/>
          </a:p>
          <a:p>
            <a:pPr>
              <a:lnSpc>
                <a:spcPct val="120000"/>
              </a:lnSpc>
              <a:buFont typeface="+mj-lt"/>
              <a:buAutoNum type="arabicPeriod" startAt="9"/>
            </a:pPr>
            <a:endParaRPr lang="en-US" sz="1600" dirty="0" smtClean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341" y="3618642"/>
            <a:ext cx="4581667" cy="2112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411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Task : Create Login Screen </a:t>
            </a:r>
            <a:r>
              <a:rPr lang="en-US" sz="3600" dirty="0" smtClean="0"/>
              <a:t>(7/12)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43238"/>
            <a:ext cx="4281657" cy="489614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+mj-lt"/>
              <a:buAutoNum type="arabicPeriod" startAt="11"/>
            </a:pPr>
            <a:r>
              <a:rPr lang="en-US" sz="1800" dirty="0"/>
              <a:t> </a:t>
            </a:r>
            <a:r>
              <a:rPr lang="th-TH" sz="1800" dirty="0" smtClean="0"/>
              <a:t>วาง </a:t>
            </a:r>
            <a:r>
              <a:rPr lang="en-US" sz="1800" dirty="0" smtClean="0"/>
              <a:t>control </a:t>
            </a:r>
            <a:r>
              <a:rPr lang="th-TH" sz="1800" dirty="0" smtClean="0"/>
              <a:t>เพิ่ม</a:t>
            </a:r>
            <a:r>
              <a:rPr lang="en-US" sz="1800" dirty="0"/>
              <a:t> </a:t>
            </a:r>
            <a:r>
              <a:rPr lang="th-TH" sz="1800" dirty="0" smtClean="0"/>
              <a:t>ดังนี้</a:t>
            </a:r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th-TH" sz="1600" dirty="0" smtClean="0"/>
              <a:t>เพิ่ม </a:t>
            </a:r>
            <a:r>
              <a:rPr lang="en-US" sz="1600" dirty="0" smtClean="0"/>
              <a:t>“</a:t>
            </a:r>
            <a:r>
              <a:rPr lang="en-US" sz="1600" dirty="0"/>
              <a:t>Image View” </a:t>
            </a:r>
            <a:r>
              <a:rPr lang="th-TH" sz="1600" dirty="0"/>
              <a:t>มาอีก </a:t>
            </a:r>
            <a:r>
              <a:rPr lang="en-US" sz="1600" dirty="0"/>
              <a:t>1 control </a:t>
            </a:r>
            <a:r>
              <a:rPr lang="th-TH" sz="1600" dirty="0" smtClean="0"/>
              <a:t>วางบน </a:t>
            </a:r>
            <a:r>
              <a:rPr lang="en-US" sz="1600" dirty="0" smtClean="0"/>
              <a:t>Image View </a:t>
            </a:r>
            <a:r>
              <a:rPr lang="th-TH" sz="1600" dirty="0" smtClean="0"/>
              <a:t>เดิม</a:t>
            </a:r>
            <a:r>
              <a:rPr lang="en-US" sz="1600" dirty="0" smtClean="0"/>
              <a:t> </a:t>
            </a:r>
            <a:r>
              <a:rPr lang="th-TH" sz="1600" dirty="0" smtClean="0"/>
              <a:t>จากนั้นกำหนด </a:t>
            </a:r>
            <a:r>
              <a:rPr lang="en-US" sz="1600" dirty="0" smtClean="0"/>
              <a:t>property “Image” </a:t>
            </a:r>
            <a:r>
              <a:rPr lang="th-TH" sz="1600" dirty="0" smtClean="0"/>
              <a:t>เป็น </a:t>
            </a:r>
            <a:r>
              <a:rPr lang="en-US" sz="1600" dirty="0"/>
              <a:t>“</a:t>
            </a:r>
            <a:r>
              <a:rPr lang="en-US" sz="1600" dirty="0" err="1"/>
              <a:t>login_logo</a:t>
            </a:r>
            <a:r>
              <a:rPr lang="en-US" sz="1600" dirty="0" smtClean="0"/>
              <a:t>” </a:t>
            </a:r>
            <a:r>
              <a:rPr lang="th-TH" sz="1600" dirty="0" smtClean="0"/>
              <a:t>และเลือก </a:t>
            </a:r>
            <a:r>
              <a:rPr lang="en-US" sz="1600" dirty="0" smtClean="0"/>
              <a:t>property “Mode”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“Center”</a:t>
            </a:r>
            <a:endParaRPr lang="th-TH" sz="1600" dirty="0" smtClean="0"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th-TH" sz="1600" dirty="0" smtClean="0"/>
              <a:t>เพิ่ม </a:t>
            </a:r>
            <a:r>
              <a:rPr lang="en-US" sz="1600" dirty="0" smtClean="0"/>
              <a:t>control “Text Field” </a:t>
            </a:r>
            <a:r>
              <a:rPr lang="th-TH" sz="1600" dirty="0" smtClean="0"/>
              <a:t>และป้อนค่าในช่อง </a:t>
            </a:r>
            <a:r>
              <a:rPr lang="en-US" sz="1600" dirty="0" smtClean="0"/>
              <a:t>Placeholder </a:t>
            </a:r>
            <a:r>
              <a:rPr lang="th-TH" sz="1600" dirty="0" smtClean="0"/>
              <a:t>ว่า </a:t>
            </a:r>
            <a:r>
              <a:rPr lang="en-US" sz="1600" dirty="0" smtClean="0"/>
              <a:t>“User name”</a:t>
            </a:r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th-TH" sz="1600" dirty="0"/>
              <a:t>เพิ่ม </a:t>
            </a:r>
            <a:r>
              <a:rPr lang="en-US" sz="1600" dirty="0"/>
              <a:t>control “Text Field” </a:t>
            </a:r>
            <a:r>
              <a:rPr lang="th-TH" sz="1600" dirty="0" smtClean="0"/>
              <a:t>และป้อน</a:t>
            </a:r>
            <a:r>
              <a:rPr lang="th-TH" sz="1600" dirty="0"/>
              <a:t>ค่าในช่อง </a:t>
            </a:r>
            <a:r>
              <a:rPr lang="en-US" sz="1600" dirty="0"/>
              <a:t>Placeholder </a:t>
            </a:r>
            <a:r>
              <a:rPr lang="th-TH" sz="1600" dirty="0"/>
              <a:t>ว่า </a:t>
            </a:r>
            <a:r>
              <a:rPr lang="en-US" sz="1600" dirty="0" smtClean="0"/>
              <a:t>“Password” </a:t>
            </a:r>
            <a:r>
              <a:rPr lang="th-TH" sz="1600" dirty="0" smtClean="0"/>
              <a:t>และ</a:t>
            </a:r>
            <a:r>
              <a:rPr lang="en-US" sz="1600" dirty="0" smtClean="0"/>
              <a:t> click </a:t>
            </a:r>
            <a:r>
              <a:rPr lang="th-TH" sz="1600" dirty="0" smtClean="0"/>
              <a:t> </a:t>
            </a:r>
            <a:r>
              <a:rPr lang="en-US" sz="1600" dirty="0" smtClean="0"/>
              <a:t>property (check box) “Secure”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“checked”</a:t>
            </a:r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th-TH" sz="1600" dirty="0" smtClean="0"/>
              <a:t>เพิ่ม </a:t>
            </a:r>
            <a:r>
              <a:rPr lang="en-US" sz="1600" dirty="0" smtClean="0"/>
              <a:t>control “Button” </a:t>
            </a:r>
            <a:r>
              <a:rPr lang="th-TH" sz="1600" dirty="0" smtClean="0"/>
              <a:t>ลงบน </a:t>
            </a:r>
            <a:r>
              <a:rPr lang="en-US" sz="1600" dirty="0" smtClean="0"/>
              <a:t>View </a:t>
            </a:r>
            <a:r>
              <a:rPr lang="th-TH" sz="1600" dirty="0" smtClean="0"/>
              <a:t>แล้ว </a:t>
            </a:r>
            <a:r>
              <a:rPr lang="en-US" sz="1600" dirty="0" smtClean="0"/>
              <a:t>double click </a:t>
            </a:r>
            <a:r>
              <a:rPr lang="th-TH" sz="1600" dirty="0" smtClean="0"/>
              <a:t>บน </a:t>
            </a:r>
            <a:r>
              <a:rPr lang="en-US" sz="1600" dirty="0" smtClean="0"/>
              <a:t>button </a:t>
            </a:r>
            <a:r>
              <a:rPr lang="th-TH" sz="1600" dirty="0" smtClean="0"/>
              <a:t>เปลี่ยน </a:t>
            </a:r>
            <a:r>
              <a:rPr lang="en-US" sz="1600" dirty="0" smtClean="0"/>
              <a:t>title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“Login” </a:t>
            </a:r>
            <a:r>
              <a:rPr lang="th-TH" sz="1600" dirty="0" smtClean="0"/>
              <a:t>และเปลี่ยน </a:t>
            </a:r>
            <a:r>
              <a:rPr lang="en-US" sz="1600" dirty="0" smtClean="0"/>
              <a:t>Text Color </a:t>
            </a:r>
            <a:r>
              <a:rPr lang="th-TH" sz="1600" dirty="0" smtClean="0"/>
              <a:t>เป็น  </a:t>
            </a:r>
            <a:r>
              <a:rPr lang="en-US" sz="1600" dirty="0" smtClean="0"/>
              <a:t>“White Color”</a:t>
            </a:r>
            <a:endParaRPr lang="en-US" sz="1600" dirty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6395" y="1543238"/>
            <a:ext cx="2790218" cy="481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9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0" y="1518238"/>
            <a:ext cx="2452672" cy="4772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10" y="2553590"/>
            <a:ext cx="2111615" cy="3154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683" y="3245688"/>
            <a:ext cx="2081284" cy="3013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Untitled-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697" y="3892641"/>
            <a:ext cx="2121353" cy="135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Layers </a:t>
            </a:r>
            <a:r>
              <a:rPr lang="en-US" dirty="0"/>
              <a:t>in </a:t>
            </a:r>
            <a:r>
              <a:rPr lang="en-US" dirty="0" smtClean="0"/>
              <a:t>iOS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6319" y="1740629"/>
            <a:ext cx="220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Application (invisible)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88719" y="2490716"/>
            <a:ext cx="191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 (</a:t>
            </a:r>
            <a:r>
              <a:rPr lang="en-US" dirty="0" err="1" smtClean="0"/>
              <a:t>UIWindow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8719" y="3270838"/>
            <a:ext cx="191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</a:t>
            </a:r>
          </a:p>
          <a:p>
            <a:pPr algn="ctr"/>
            <a:r>
              <a:rPr lang="en-US" dirty="0" smtClean="0"/>
              <a:t>(UIView)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6319" y="4070176"/>
            <a:ext cx="220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Controls </a:t>
            </a:r>
          </a:p>
          <a:p>
            <a:pPr algn="ctr"/>
            <a:r>
              <a:rPr lang="en-US" dirty="0" smtClean="0"/>
              <a:t>(UIViewController)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344523" y="1961676"/>
            <a:ext cx="3357095" cy="12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063697" y="2854489"/>
            <a:ext cx="27726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004210" y="3634128"/>
            <a:ext cx="18321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282030" y="4438918"/>
            <a:ext cx="5542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787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Task : </a:t>
            </a:r>
            <a:r>
              <a:rPr lang="en-US" sz="3600" dirty="0" smtClean="0"/>
              <a:t>Implement Login </a:t>
            </a:r>
            <a:r>
              <a:rPr lang="en-US" sz="3600" dirty="0"/>
              <a:t>Screen </a:t>
            </a:r>
            <a:r>
              <a:rPr lang="en-US" sz="3600" dirty="0" smtClean="0"/>
              <a:t>(8/12)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43239"/>
            <a:ext cx="7770813" cy="19630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+mj-lt"/>
              <a:buAutoNum type="arabicPeriod" startAt="12"/>
            </a:pPr>
            <a:r>
              <a:rPr lang="th-TH" sz="1800" dirty="0" smtClean="0"/>
              <a:t>เปลี่ยน </a:t>
            </a:r>
            <a:r>
              <a:rPr lang="en-US" sz="1800" dirty="0" smtClean="0"/>
              <a:t>editor mode </a:t>
            </a:r>
            <a:r>
              <a:rPr lang="th-TH" sz="1800" dirty="0" smtClean="0"/>
              <a:t>เป็น </a:t>
            </a:r>
            <a:r>
              <a:rPr lang="en-US" sz="1800" dirty="0" smtClean="0"/>
              <a:t>Assistance editor</a:t>
            </a:r>
            <a:r>
              <a:rPr lang="th-TH" sz="1800" dirty="0"/>
              <a:t> </a:t>
            </a:r>
            <a:r>
              <a:rPr lang="en-US" sz="1800" dirty="0" smtClean="0"/>
              <a:t>(</a:t>
            </a:r>
            <a:r>
              <a:rPr lang="th-TH" sz="1800" dirty="0" smtClean="0"/>
              <a:t>สังเกตุว่า </a:t>
            </a:r>
            <a:r>
              <a:rPr lang="en-US" sz="1800" dirty="0" smtClean="0"/>
              <a:t>pane </a:t>
            </a:r>
            <a:r>
              <a:rPr lang="th-TH" sz="1800" dirty="0" smtClean="0"/>
              <a:t>ด้านขวาจะต้องเป็น </a:t>
            </a:r>
            <a:r>
              <a:rPr lang="en-US" sz="1800" dirty="0" err="1" smtClean="0"/>
              <a:t>LoginViewController.h</a:t>
            </a:r>
            <a:r>
              <a:rPr lang="en-US" sz="1800" dirty="0" smtClean="0"/>
              <a:t>) </a:t>
            </a:r>
            <a:r>
              <a:rPr lang="th-TH" sz="1800" dirty="0" smtClean="0"/>
              <a:t>ทำการผูก </a:t>
            </a:r>
            <a:r>
              <a:rPr lang="en-US" sz="1800" dirty="0" smtClean="0"/>
              <a:t>Outlet </a:t>
            </a:r>
            <a:r>
              <a:rPr lang="th-TH" sz="1800" dirty="0" smtClean="0"/>
              <a:t>และ </a:t>
            </a:r>
            <a:r>
              <a:rPr lang="en-US" sz="1800" dirty="0" smtClean="0"/>
              <a:t>Action </a:t>
            </a:r>
            <a:r>
              <a:rPr lang="th-TH" sz="1800" dirty="0" smtClean="0"/>
              <a:t>โดยที่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Textbox </a:t>
            </a:r>
            <a:r>
              <a:rPr lang="th-TH" sz="1600" dirty="0" smtClean="0"/>
              <a:t>แรกเป็น </a:t>
            </a:r>
            <a:r>
              <a:rPr lang="en-US" sz="1600" dirty="0" smtClean="0"/>
              <a:t>Outlet </a:t>
            </a:r>
            <a:r>
              <a:rPr lang="th-TH" sz="1600" dirty="0" smtClean="0"/>
              <a:t>ตั้งชื่อว่า </a:t>
            </a:r>
            <a:r>
              <a:rPr lang="en-US" sz="1600" dirty="0" smtClean="0"/>
              <a:t>“</a:t>
            </a:r>
            <a:r>
              <a:rPr lang="en-US" sz="1600" dirty="0" err="1" smtClean="0"/>
              <a:t>txtUserName</a:t>
            </a:r>
            <a:r>
              <a:rPr lang="en-US" sz="1600" dirty="0" smtClean="0"/>
              <a:t>”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Textbox </a:t>
            </a:r>
            <a:r>
              <a:rPr lang="th-TH" sz="1600" dirty="0" smtClean="0"/>
              <a:t>ที่ </a:t>
            </a:r>
            <a:r>
              <a:rPr lang="en-US" sz="1600" dirty="0" smtClean="0"/>
              <a:t>2 </a:t>
            </a:r>
            <a:r>
              <a:rPr lang="th-TH" sz="1600" dirty="0" smtClean="0"/>
              <a:t>เป็น </a:t>
            </a:r>
            <a:r>
              <a:rPr lang="en-US" sz="1600" dirty="0" smtClean="0"/>
              <a:t>Outlet </a:t>
            </a:r>
            <a:r>
              <a:rPr lang="th-TH" sz="1600" dirty="0"/>
              <a:t>ตั้งชื่อ</a:t>
            </a:r>
            <a:r>
              <a:rPr lang="th-TH" sz="1600" dirty="0" smtClean="0"/>
              <a:t>ว่า</a:t>
            </a:r>
            <a:r>
              <a:rPr lang="en-US" sz="1600" dirty="0" smtClean="0"/>
              <a:t> “</a:t>
            </a:r>
            <a:r>
              <a:rPr lang="en-US" sz="1600" dirty="0" err="1" smtClean="0"/>
              <a:t>txtPassword</a:t>
            </a:r>
            <a:r>
              <a:rPr lang="en-US" sz="1600" dirty="0" smtClean="0"/>
              <a:t>”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Button </a:t>
            </a:r>
            <a:r>
              <a:rPr lang="th-TH" sz="1600" dirty="0" smtClean="0"/>
              <a:t>เป็น </a:t>
            </a:r>
            <a:r>
              <a:rPr lang="en-US" sz="1600" b="1" dirty="0" smtClean="0">
                <a:solidFill>
                  <a:srgbClr val="FFFF00"/>
                </a:solidFill>
              </a:rPr>
              <a:t>Action</a:t>
            </a:r>
            <a:r>
              <a:rPr lang="en-US" sz="1600" dirty="0" smtClean="0"/>
              <a:t> </a:t>
            </a:r>
            <a:r>
              <a:rPr lang="th-TH" sz="1600" dirty="0" smtClean="0"/>
              <a:t>ตั้งชื่อว่า </a:t>
            </a:r>
            <a:r>
              <a:rPr lang="en-US" sz="1600" dirty="0" smtClean="0"/>
              <a:t>“</a:t>
            </a:r>
            <a:r>
              <a:rPr lang="en-US" sz="1600" dirty="0" err="1" smtClean="0"/>
              <a:t>btnLoginTouched</a:t>
            </a:r>
            <a:r>
              <a:rPr lang="en-US" sz="1600" dirty="0" smtClean="0"/>
              <a:t>”</a:t>
            </a:r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56" y="3573689"/>
            <a:ext cx="4393787" cy="2615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492645" y="3997593"/>
            <a:ext cx="3483964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#import &lt;</a:t>
            </a:r>
            <a:r>
              <a:rPr lang="en-US" sz="1100" dirty="0" err="1">
                <a:latin typeface="Menlo Regular"/>
                <a:cs typeface="Menlo Regular"/>
              </a:rPr>
              <a:t>UIKit</a:t>
            </a:r>
            <a:r>
              <a:rPr lang="en-US" sz="1100" dirty="0">
                <a:latin typeface="Menlo Regular"/>
                <a:cs typeface="Menlo Regular"/>
              </a:rPr>
              <a:t>/</a:t>
            </a:r>
            <a:r>
              <a:rPr lang="en-US" sz="1100" dirty="0" err="1">
                <a:latin typeface="Menlo Regular"/>
                <a:cs typeface="Menlo Regular"/>
              </a:rPr>
              <a:t>UIKit.h</a:t>
            </a:r>
            <a:r>
              <a:rPr lang="en-US" sz="1100" dirty="0">
                <a:latin typeface="Menlo Regular"/>
                <a:cs typeface="Menlo Regular"/>
              </a:rPr>
              <a:t>&gt;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@interface </a:t>
            </a:r>
            <a:r>
              <a:rPr lang="en-US" sz="1100" dirty="0" err="1">
                <a:latin typeface="Menlo Regular"/>
                <a:cs typeface="Menlo Regular"/>
              </a:rPr>
              <a:t>LoginViewController</a:t>
            </a:r>
            <a:r>
              <a:rPr lang="en-US" sz="1100" dirty="0">
                <a:latin typeface="Menlo Regular"/>
                <a:cs typeface="Menlo Regular"/>
              </a:rPr>
              <a:t> : </a:t>
            </a:r>
            <a:r>
              <a:rPr lang="en-US" sz="1100" dirty="0" smtClean="0">
                <a:latin typeface="Menlo Regular"/>
                <a:cs typeface="Menlo Regular"/>
              </a:rPr>
              <a:t/>
            </a:r>
            <a:br>
              <a:rPr lang="en-US" sz="1100" dirty="0" smtClean="0">
                <a:latin typeface="Menlo Regular"/>
                <a:cs typeface="Menlo Regular"/>
              </a:rPr>
            </a:br>
            <a:r>
              <a:rPr lang="en-US" sz="1100" dirty="0" smtClean="0">
                <a:latin typeface="Menlo Regular"/>
                <a:cs typeface="Menlo Regular"/>
              </a:rPr>
              <a:t>           UIViewController</a:t>
            </a:r>
            <a:endParaRPr lang="en-US" sz="1100" dirty="0">
              <a:latin typeface="Menlo Regular"/>
              <a:cs typeface="Menlo Regular"/>
            </a:endParaRP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@property (weak, </a:t>
            </a:r>
            <a:r>
              <a:rPr lang="en-US" sz="1100" dirty="0" err="1">
                <a:latin typeface="Menlo Regular"/>
                <a:cs typeface="Menlo Regular"/>
              </a:rPr>
              <a:t>nonatomic</a:t>
            </a:r>
            <a:r>
              <a:rPr lang="en-US" sz="1100" dirty="0">
                <a:latin typeface="Menlo Regular"/>
                <a:cs typeface="Menlo Regular"/>
              </a:rPr>
              <a:t>) IBOutlet </a:t>
            </a:r>
            <a:r>
              <a:rPr lang="en-US" sz="1100" dirty="0" smtClean="0">
                <a:latin typeface="Menlo Regular"/>
                <a:cs typeface="Menlo Regular"/>
              </a:rPr>
              <a:t/>
            </a:r>
            <a:br>
              <a:rPr lang="en-US" sz="1100" dirty="0" smtClean="0">
                <a:latin typeface="Menlo Regular"/>
                <a:cs typeface="Menlo Regular"/>
              </a:rPr>
            </a:br>
            <a:r>
              <a:rPr lang="en-US" sz="1100" dirty="0" smtClean="0">
                <a:latin typeface="Menlo Regular"/>
                <a:cs typeface="Menlo Regular"/>
              </a:rPr>
              <a:t>    </a:t>
            </a:r>
            <a:r>
              <a:rPr lang="en-US" sz="1100" dirty="0" err="1" smtClean="0">
                <a:latin typeface="Menlo Regular"/>
                <a:cs typeface="Menlo Regular"/>
              </a:rPr>
              <a:t>UITextField</a:t>
            </a:r>
            <a:r>
              <a:rPr lang="en-US" sz="1100" dirty="0" smtClean="0">
                <a:latin typeface="Menlo Regular"/>
                <a:cs typeface="Menlo Regular"/>
              </a:rPr>
              <a:t> </a:t>
            </a:r>
            <a:r>
              <a:rPr lang="en-US" sz="1100" dirty="0">
                <a:latin typeface="Menlo Regular"/>
                <a:cs typeface="Menlo Regular"/>
              </a:rPr>
              <a:t>*</a:t>
            </a:r>
            <a:r>
              <a:rPr lang="en-US" sz="1100" dirty="0" err="1">
                <a:latin typeface="Menlo Regular"/>
                <a:cs typeface="Menlo Regular"/>
              </a:rPr>
              <a:t>txtUserName</a:t>
            </a:r>
            <a:r>
              <a:rPr lang="en-US" sz="1100" dirty="0">
                <a:latin typeface="Menlo Regular"/>
                <a:cs typeface="Menlo Regular"/>
              </a:rPr>
              <a:t>;</a:t>
            </a:r>
          </a:p>
          <a:p>
            <a:r>
              <a:rPr lang="en-US" sz="1100" dirty="0">
                <a:latin typeface="Menlo Regular"/>
                <a:cs typeface="Menlo Regular"/>
              </a:rPr>
              <a:t>@property (weak, </a:t>
            </a:r>
            <a:r>
              <a:rPr lang="en-US" sz="1100" dirty="0" err="1">
                <a:latin typeface="Menlo Regular"/>
                <a:cs typeface="Menlo Regular"/>
              </a:rPr>
              <a:t>nonatomic</a:t>
            </a:r>
            <a:r>
              <a:rPr lang="en-US" sz="1100" dirty="0">
                <a:latin typeface="Menlo Regular"/>
                <a:cs typeface="Menlo Regular"/>
              </a:rPr>
              <a:t>) IBOutlet </a:t>
            </a:r>
            <a:r>
              <a:rPr lang="en-US" sz="1100" dirty="0" smtClean="0">
                <a:latin typeface="Menlo Regular"/>
                <a:cs typeface="Menlo Regular"/>
              </a:rPr>
              <a:t/>
            </a:r>
            <a:br>
              <a:rPr lang="en-US" sz="1100" dirty="0" smtClean="0">
                <a:latin typeface="Menlo Regular"/>
                <a:cs typeface="Menlo Regular"/>
              </a:rPr>
            </a:br>
            <a:r>
              <a:rPr lang="en-US" sz="1100" dirty="0" smtClean="0">
                <a:latin typeface="Menlo Regular"/>
                <a:cs typeface="Menlo Regular"/>
              </a:rPr>
              <a:t>    </a:t>
            </a:r>
            <a:r>
              <a:rPr lang="en-US" sz="1100" dirty="0" err="1" smtClean="0">
                <a:latin typeface="Menlo Regular"/>
                <a:cs typeface="Menlo Regular"/>
              </a:rPr>
              <a:t>UITextField</a:t>
            </a:r>
            <a:r>
              <a:rPr lang="en-US" sz="1100" dirty="0" smtClean="0">
                <a:latin typeface="Menlo Regular"/>
                <a:cs typeface="Menlo Regular"/>
              </a:rPr>
              <a:t> </a:t>
            </a:r>
            <a:r>
              <a:rPr lang="en-US" sz="1100" dirty="0">
                <a:latin typeface="Menlo Regular"/>
                <a:cs typeface="Menlo Regular"/>
              </a:rPr>
              <a:t>*</a:t>
            </a:r>
            <a:r>
              <a:rPr lang="en-US" sz="1100" dirty="0" err="1">
                <a:latin typeface="Menlo Regular"/>
                <a:cs typeface="Menlo Regular"/>
              </a:rPr>
              <a:t>txtPassword</a:t>
            </a:r>
            <a:r>
              <a:rPr lang="en-US" sz="1100" dirty="0">
                <a:latin typeface="Menlo Regular"/>
                <a:cs typeface="Menlo Regular"/>
              </a:rPr>
              <a:t>;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pPr marL="171450" indent="-171450">
              <a:buFontTx/>
              <a:buChar char="-"/>
            </a:pPr>
            <a:r>
              <a:rPr lang="en-US" sz="1100" dirty="0" smtClean="0">
                <a:latin typeface="Menlo Regular"/>
                <a:cs typeface="Menlo Regular"/>
              </a:rPr>
              <a:t>(</a:t>
            </a:r>
            <a:r>
              <a:rPr lang="en-US" sz="1100" dirty="0">
                <a:latin typeface="Menlo Regular"/>
                <a:cs typeface="Menlo Regular"/>
              </a:rPr>
              <a:t>IBAction)</a:t>
            </a:r>
            <a:r>
              <a:rPr lang="en-US" sz="1100" dirty="0" err="1">
                <a:latin typeface="Menlo Regular"/>
                <a:cs typeface="Menlo Regular"/>
              </a:rPr>
              <a:t>btnLoginTouched</a:t>
            </a:r>
            <a:r>
              <a:rPr lang="en-US" sz="1100" dirty="0">
                <a:latin typeface="Menlo Regular"/>
                <a:cs typeface="Menlo Regular"/>
              </a:rPr>
              <a:t>:(id)sender</a:t>
            </a:r>
            <a:r>
              <a:rPr lang="en-US" sz="1100" dirty="0" smtClean="0">
                <a:latin typeface="Menlo Regular"/>
                <a:cs typeface="Menlo Regular"/>
              </a:rPr>
              <a:t>;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92644" y="3492802"/>
            <a:ext cx="2719240" cy="418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dirty="0" smtClean="0"/>
              <a:t>Code </a:t>
            </a:r>
            <a:r>
              <a:rPr lang="th-TH" sz="1600" dirty="0" smtClean="0"/>
              <a:t>ที่ได้จะเป็นแบบนี้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2177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Task : Implement Login Screen </a:t>
            </a:r>
            <a:r>
              <a:rPr lang="en-US" sz="3600" dirty="0" smtClean="0"/>
              <a:t>(9/12)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5810"/>
            <a:ext cx="7770813" cy="29969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+mj-lt"/>
              <a:buAutoNum type="arabicPeriod" startAt="13"/>
            </a:pPr>
            <a:r>
              <a:rPr lang="th-TH" sz="1800" dirty="0"/>
              <a:t>จาก </a:t>
            </a:r>
            <a:r>
              <a:rPr lang="en-US" sz="1800" dirty="0" err="1"/>
              <a:t>LoginViewController.h</a:t>
            </a:r>
            <a:r>
              <a:rPr lang="en-US" sz="1800" dirty="0"/>
              <a:t> </a:t>
            </a:r>
            <a:r>
              <a:rPr lang="th-TH" sz="1800" dirty="0"/>
              <a:t>เพิ่ม </a:t>
            </a:r>
            <a:r>
              <a:rPr lang="en-US" sz="1800" dirty="0"/>
              <a:t>static method “</a:t>
            </a:r>
            <a:r>
              <a:rPr lang="en-US" sz="1800" dirty="0" err="1"/>
              <a:t>getInstance</a:t>
            </a:r>
            <a:r>
              <a:rPr lang="en-US" sz="1800" dirty="0"/>
              <a:t>”</a:t>
            </a:r>
          </a:p>
          <a:p>
            <a:pPr>
              <a:lnSpc>
                <a:spcPct val="110000"/>
              </a:lnSpc>
              <a:buFont typeface="+mj-lt"/>
              <a:buAutoNum type="arabicPeriod" startAt="13"/>
            </a:pPr>
            <a:endParaRPr lang="en-US" sz="1800" dirty="0" smtClean="0"/>
          </a:p>
          <a:p>
            <a:pPr>
              <a:lnSpc>
                <a:spcPct val="110000"/>
              </a:lnSpc>
              <a:buFont typeface="+mj-lt"/>
              <a:buAutoNum type="arabicPeriod" startAt="13"/>
            </a:pPr>
            <a:endParaRPr lang="en-US" sz="1800" dirty="0"/>
          </a:p>
          <a:p>
            <a:pPr>
              <a:lnSpc>
                <a:spcPct val="110000"/>
              </a:lnSpc>
              <a:buFont typeface="+mj-lt"/>
              <a:buAutoNum type="arabicPeriod" startAt="13"/>
            </a:pPr>
            <a:endParaRPr lang="en-US" sz="1800" dirty="0" smtClean="0"/>
          </a:p>
          <a:p>
            <a:pPr>
              <a:lnSpc>
                <a:spcPct val="110000"/>
              </a:lnSpc>
              <a:buFont typeface="+mj-lt"/>
              <a:buAutoNum type="arabicPeriod" startAt="13"/>
            </a:pPr>
            <a:endParaRPr lang="en-US" sz="1800" dirty="0"/>
          </a:p>
          <a:p>
            <a:pPr>
              <a:lnSpc>
                <a:spcPct val="110000"/>
              </a:lnSpc>
              <a:buFont typeface="+mj-lt"/>
              <a:buAutoNum type="arabicPeriod" startAt="13"/>
            </a:pPr>
            <a:r>
              <a:rPr lang="th-TH" sz="1800" dirty="0" smtClean="0"/>
              <a:t>เพิ่ม </a:t>
            </a:r>
            <a:r>
              <a:rPr lang="en-US" sz="1800" dirty="0" smtClean="0"/>
              <a:t>static instance </a:t>
            </a:r>
            <a:r>
              <a:rPr lang="th-TH" sz="1800" dirty="0" smtClean="0"/>
              <a:t>และเขียน </a:t>
            </a:r>
            <a:r>
              <a:rPr lang="en-US" sz="1800" dirty="0" smtClean="0"/>
              <a:t>method “</a:t>
            </a:r>
            <a:r>
              <a:rPr lang="en-US" sz="1800" dirty="0" err="1" smtClean="0"/>
              <a:t>getInstance</a:t>
            </a:r>
            <a:r>
              <a:rPr lang="en-US" sz="1800" dirty="0" smtClean="0"/>
              <a:t>” </a:t>
            </a:r>
            <a:r>
              <a:rPr lang="th-TH" sz="1800" dirty="0" smtClean="0"/>
              <a:t>ใน </a:t>
            </a:r>
            <a:r>
              <a:rPr lang="en-US" sz="1800" dirty="0" err="1" smtClean="0"/>
              <a:t>LoginViewController.m</a:t>
            </a:r>
            <a:endParaRPr lang="en-US" sz="1800" dirty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3774" y="1946634"/>
            <a:ext cx="7012881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#import &lt;</a:t>
            </a:r>
            <a:r>
              <a:rPr lang="en-US" sz="1100" dirty="0" err="1">
                <a:latin typeface="Menlo Regular"/>
                <a:cs typeface="Menlo Regular"/>
              </a:rPr>
              <a:t>UIKit</a:t>
            </a:r>
            <a:r>
              <a:rPr lang="en-US" sz="1100" dirty="0">
                <a:latin typeface="Menlo Regular"/>
                <a:cs typeface="Menlo Regular"/>
              </a:rPr>
              <a:t>/</a:t>
            </a:r>
            <a:r>
              <a:rPr lang="en-US" sz="1100" dirty="0" err="1">
                <a:latin typeface="Menlo Regular"/>
                <a:cs typeface="Menlo Regular"/>
              </a:rPr>
              <a:t>UIKit.h</a:t>
            </a:r>
            <a:r>
              <a:rPr lang="en-US" sz="1100" dirty="0">
                <a:latin typeface="Menlo Regular"/>
                <a:cs typeface="Menlo Regular"/>
              </a:rPr>
              <a:t>&gt;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@interface </a:t>
            </a:r>
            <a:r>
              <a:rPr lang="en-US" sz="1100" dirty="0" err="1">
                <a:latin typeface="Menlo Regular"/>
                <a:cs typeface="Menlo Regular"/>
              </a:rPr>
              <a:t>LoginViewController</a:t>
            </a:r>
            <a:r>
              <a:rPr lang="en-US" sz="1100" dirty="0">
                <a:latin typeface="Menlo Regular"/>
                <a:cs typeface="Menlo Regular"/>
              </a:rPr>
              <a:t> : </a:t>
            </a:r>
            <a:r>
              <a:rPr lang="en-US" sz="1100" dirty="0" smtClean="0">
                <a:latin typeface="Menlo Regular"/>
                <a:cs typeface="Menlo Regular"/>
              </a:rPr>
              <a:t>UIViewController</a:t>
            </a:r>
            <a:endParaRPr lang="en-US" sz="1100" dirty="0">
              <a:latin typeface="Menlo Regular"/>
              <a:cs typeface="Menlo Regular"/>
            </a:endParaRP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@property (weak, </a:t>
            </a:r>
            <a:r>
              <a:rPr lang="en-US" sz="1100" dirty="0" err="1">
                <a:latin typeface="Menlo Regular"/>
                <a:cs typeface="Menlo Regular"/>
              </a:rPr>
              <a:t>nonatomic</a:t>
            </a:r>
            <a:r>
              <a:rPr lang="en-US" sz="1100" dirty="0">
                <a:latin typeface="Menlo Regular"/>
                <a:cs typeface="Menlo Regular"/>
              </a:rPr>
              <a:t>) IBOutlet </a:t>
            </a:r>
            <a:r>
              <a:rPr lang="en-US" sz="1100" dirty="0" err="1" smtClean="0">
                <a:latin typeface="Menlo Regular"/>
                <a:cs typeface="Menlo Regular"/>
              </a:rPr>
              <a:t>UITextField</a:t>
            </a:r>
            <a:r>
              <a:rPr lang="en-US" sz="1100" dirty="0" smtClean="0">
                <a:latin typeface="Menlo Regular"/>
                <a:cs typeface="Menlo Regular"/>
              </a:rPr>
              <a:t> </a:t>
            </a:r>
            <a:r>
              <a:rPr lang="en-US" sz="1100" dirty="0">
                <a:latin typeface="Menlo Regular"/>
                <a:cs typeface="Menlo Regular"/>
              </a:rPr>
              <a:t>*</a:t>
            </a:r>
            <a:r>
              <a:rPr lang="en-US" sz="1100" dirty="0" err="1">
                <a:latin typeface="Menlo Regular"/>
                <a:cs typeface="Menlo Regular"/>
              </a:rPr>
              <a:t>txtUserName</a:t>
            </a:r>
            <a:r>
              <a:rPr lang="en-US" sz="1100" dirty="0">
                <a:latin typeface="Menlo Regular"/>
                <a:cs typeface="Menlo Regular"/>
              </a:rPr>
              <a:t>;</a:t>
            </a:r>
          </a:p>
          <a:p>
            <a:r>
              <a:rPr lang="en-US" sz="1100" dirty="0">
                <a:latin typeface="Menlo Regular"/>
                <a:cs typeface="Menlo Regular"/>
              </a:rPr>
              <a:t>@property (weak, </a:t>
            </a:r>
            <a:r>
              <a:rPr lang="en-US" sz="1100" dirty="0" err="1">
                <a:latin typeface="Menlo Regular"/>
                <a:cs typeface="Menlo Regular"/>
              </a:rPr>
              <a:t>nonatomic</a:t>
            </a:r>
            <a:r>
              <a:rPr lang="en-US" sz="1100" dirty="0">
                <a:latin typeface="Menlo Regular"/>
                <a:cs typeface="Menlo Regular"/>
              </a:rPr>
              <a:t>) IBOutlet </a:t>
            </a:r>
            <a:r>
              <a:rPr lang="en-US" sz="1100" dirty="0" err="1" smtClean="0">
                <a:latin typeface="Menlo Regular"/>
                <a:cs typeface="Menlo Regular"/>
              </a:rPr>
              <a:t>UITextField</a:t>
            </a:r>
            <a:r>
              <a:rPr lang="en-US" sz="1100" dirty="0" smtClean="0">
                <a:latin typeface="Menlo Regular"/>
                <a:cs typeface="Menlo Regular"/>
              </a:rPr>
              <a:t> </a:t>
            </a:r>
            <a:r>
              <a:rPr lang="en-US" sz="1100" dirty="0">
                <a:latin typeface="Menlo Regular"/>
                <a:cs typeface="Menlo Regular"/>
              </a:rPr>
              <a:t>*</a:t>
            </a:r>
            <a:r>
              <a:rPr lang="en-US" sz="1100" dirty="0" err="1">
                <a:latin typeface="Menlo Regular"/>
                <a:cs typeface="Menlo Regular"/>
              </a:rPr>
              <a:t>txtPassword</a:t>
            </a:r>
            <a:r>
              <a:rPr lang="en-US" sz="1100" dirty="0">
                <a:latin typeface="Menlo Regular"/>
                <a:cs typeface="Menlo Regular"/>
              </a:rPr>
              <a:t>;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pPr marL="171450" indent="-171450">
              <a:buFontTx/>
              <a:buChar char="-"/>
            </a:pPr>
            <a:r>
              <a:rPr lang="en-US" sz="1100" dirty="0" smtClean="0">
                <a:latin typeface="Menlo Regular"/>
                <a:cs typeface="Menlo Regular"/>
              </a:rPr>
              <a:t>(</a:t>
            </a:r>
            <a:r>
              <a:rPr lang="en-US" sz="1100" dirty="0">
                <a:latin typeface="Menlo Regular"/>
                <a:cs typeface="Menlo Regular"/>
              </a:rPr>
              <a:t>IBAction)</a:t>
            </a:r>
            <a:r>
              <a:rPr lang="en-US" sz="1100" dirty="0" err="1">
                <a:latin typeface="Menlo Regular"/>
                <a:cs typeface="Menlo Regular"/>
              </a:rPr>
              <a:t>btnLoginTouched</a:t>
            </a:r>
            <a:r>
              <a:rPr lang="en-US" sz="1100" dirty="0">
                <a:latin typeface="Menlo Regular"/>
                <a:cs typeface="Menlo Regular"/>
              </a:rPr>
              <a:t>:(id)sender</a:t>
            </a:r>
            <a:r>
              <a:rPr lang="en-US" sz="1100" dirty="0" smtClean="0">
                <a:latin typeface="Menlo Regular"/>
                <a:cs typeface="Menlo Regular"/>
              </a:rPr>
              <a:t>;</a:t>
            </a:r>
          </a:p>
          <a:p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+ (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LoginViewController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getInstance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   // </a:t>
            </a:r>
            <a:r>
              <a:rPr lang="th-TH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เป็น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static method</a:t>
            </a:r>
            <a:endParaRPr lang="en-US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3774" y="4481494"/>
            <a:ext cx="7012881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#import "</a:t>
            </a:r>
            <a:r>
              <a:rPr lang="en-US" sz="1100" dirty="0" err="1">
                <a:latin typeface="Menlo Regular"/>
                <a:cs typeface="Menlo Regular"/>
              </a:rPr>
              <a:t>LoginViewController.h</a:t>
            </a:r>
            <a:r>
              <a:rPr lang="en-US" sz="1100" dirty="0">
                <a:latin typeface="Menlo Regular"/>
                <a:cs typeface="Menlo Regular"/>
              </a:rPr>
              <a:t>"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static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LoginViewController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loginViewController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@implementation </a:t>
            </a:r>
            <a:r>
              <a:rPr lang="en-US" sz="1100" dirty="0" err="1">
                <a:latin typeface="Menlo Regular"/>
                <a:cs typeface="Menlo Regular"/>
              </a:rPr>
              <a:t>LoginViewController</a:t>
            </a:r>
            <a:endParaRPr lang="en-US" sz="1100" dirty="0">
              <a:latin typeface="Menlo Regular"/>
              <a:cs typeface="Menlo Regular"/>
            </a:endParaRP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+ (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LoginViewController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getInstance</a:t>
            </a:r>
            <a:endParaRPr lang="en-US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if (!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loginViewController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) {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loginViewController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LoginViewController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return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loginViewController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endParaRPr lang="en-US" sz="11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8216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Implement Login Screen </a:t>
            </a:r>
            <a:r>
              <a:rPr lang="en-US" sz="3200" dirty="0" smtClean="0"/>
              <a:t>(10/12)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5810"/>
            <a:ext cx="7770813" cy="297444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+mj-lt"/>
              <a:buAutoNum type="arabicPeriod" startAt="15"/>
            </a:pPr>
            <a:r>
              <a:rPr lang="th-TH" sz="1600" dirty="0"/>
              <a:t>เขียน </a:t>
            </a:r>
            <a:r>
              <a:rPr lang="en-US" sz="1600" dirty="0"/>
              <a:t>code</a:t>
            </a:r>
            <a:r>
              <a:rPr lang="th-TH" sz="1600" dirty="0"/>
              <a:t> </a:t>
            </a:r>
            <a:r>
              <a:rPr lang="en-US" sz="1600" dirty="0"/>
              <a:t>method “</a:t>
            </a:r>
            <a:r>
              <a:rPr lang="en-US" sz="1200" dirty="0">
                <a:latin typeface="Menlo Regular"/>
                <a:cs typeface="Menlo Regular"/>
              </a:rPr>
              <a:t>- (IBAction)</a:t>
            </a:r>
            <a:r>
              <a:rPr lang="en-US" sz="1200" dirty="0" err="1">
                <a:latin typeface="Menlo Regular"/>
                <a:cs typeface="Menlo Regular"/>
              </a:rPr>
              <a:t>btnLoginTouched</a:t>
            </a:r>
            <a:r>
              <a:rPr lang="en-US" sz="1200" dirty="0">
                <a:latin typeface="Menlo Regular"/>
                <a:cs typeface="Menlo Regular"/>
              </a:rPr>
              <a:t>:(id)sender</a:t>
            </a:r>
            <a:r>
              <a:rPr lang="en-US" sz="1600" dirty="0"/>
              <a:t>” </a:t>
            </a:r>
            <a:r>
              <a:rPr lang="th-TH" sz="1600" dirty="0"/>
              <a:t>ใน </a:t>
            </a:r>
            <a:r>
              <a:rPr lang="en-US" sz="1600" dirty="0" err="1" smtClean="0"/>
              <a:t>LoginViewController.m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>
              <a:lnSpc>
                <a:spcPct val="110000"/>
              </a:lnSpc>
              <a:buFont typeface="+mj-lt"/>
              <a:buAutoNum type="arabicPeriod" startAt="15"/>
            </a:pPr>
            <a:endParaRPr lang="en-US" sz="1600" dirty="0"/>
          </a:p>
          <a:p>
            <a:pPr>
              <a:lnSpc>
                <a:spcPct val="110000"/>
              </a:lnSpc>
              <a:buFont typeface="+mj-lt"/>
              <a:buAutoNum type="arabicPeriod" startAt="15"/>
            </a:pPr>
            <a:endParaRPr lang="en-US" sz="1600" dirty="0" smtClean="0"/>
          </a:p>
          <a:p>
            <a:pPr>
              <a:lnSpc>
                <a:spcPct val="110000"/>
              </a:lnSpc>
              <a:buFont typeface="+mj-lt"/>
              <a:buAutoNum type="arabicPeriod" startAt="15"/>
            </a:pPr>
            <a:endParaRPr lang="en-US" sz="1600" dirty="0"/>
          </a:p>
          <a:p>
            <a:pPr>
              <a:lnSpc>
                <a:spcPct val="110000"/>
              </a:lnSpc>
              <a:buFont typeface="+mj-lt"/>
              <a:buAutoNum type="arabicPeriod" startAt="15"/>
            </a:pPr>
            <a:r>
              <a:rPr lang="th-TH" sz="1600" dirty="0" smtClean="0"/>
              <a:t>เปิดไฟล์ </a:t>
            </a:r>
            <a:r>
              <a:rPr lang="en-US" sz="1600" dirty="0" err="1" smtClean="0"/>
              <a:t>AppDelegate.m</a:t>
            </a:r>
            <a:r>
              <a:rPr lang="en-US" sz="1600" dirty="0" smtClean="0"/>
              <a:t> </a:t>
            </a:r>
            <a:r>
              <a:rPr lang="th-TH" sz="1600" dirty="0" smtClean="0"/>
              <a:t>เพิ่ม </a:t>
            </a:r>
            <a:r>
              <a:rPr lang="en-US" sz="1600" dirty="0" smtClean="0"/>
              <a:t>code </a:t>
            </a:r>
            <a:r>
              <a:rPr lang="th-TH" sz="1600" dirty="0" smtClean="0"/>
              <a:t>เพื่อแสดงหน้าจอ </a:t>
            </a:r>
            <a:r>
              <a:rPr lang="en-US" sz="1600" dirty="0" smtClean="0"/>
              <a:t>login </a:t>
            </a:r>
            <a:r>
              <a:rPr lang="th-TH" sz="1600" dirty="0" smtClean="0"/>
              <a:t>ตอน </a:t>
            </a:r>
            <a:r>
              <a:rPr lang="en-US" sz="1600" dirty="0" smtClean="0"/>
              <a:t>app </a:t>
            </a:r>
            <a:r>
              <a:rPr lang="th-TH" sz="1600" dirty="0" smtClean="0"/>
              <a:t>เริ่มทำงาน</a:t>
            </a:r>
            <a:endParaRPr lang="en-US" sz="1600" dirty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8086" y="2140290"/>
            <a:ext cx="732151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- (IBAction)</a:t>
            </a:r>
            <a:r>
              <a:rPr lang="en-US" sz="1100" dirty="0" err="1">
                <a:latin typeface="Menlo Regular"/>
                <a:cs typeface="Menlo Regular"/>
              </a:rPr>
              <a:t>btnLoginTouched</a:t>
            </a:r>
            <a:r>
              <a:rPr lang="en-US" sz="1100" dirty="0">
                <a:latin typeface="Menlo Regular"/>
                <a:cs typeface="Menlo Regular"/>
              </a:rPr>
              <a:t>:(id)sender</a:t>
            </a:r>
          </a:p>
          <a:p>
            <a:r>
              <a:rPr lang="en-US" sz="1100" dirty="0" smtClean="0">
                <a:latin typeface="Menlo Regular"/>
                <a:cs typeface="Menlo Regular"/>
              </a:rPr>
              <a:t>{</a:t>
            </a:r>
          </a:p>
          <a:p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if ([</a:t>
            </a:r>
            <a:r>
              <a:rPr lang="en-US" sz="11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self.txtUserName.text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isEqualToString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:@"user"] &amp;&amp; 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[</a:t>
            </a:r>
            <a:r>
              <a:rPr lang="en-US" sz="11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self.txtPassword.text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isEqualToString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:@"1234"]) 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  {</a:t>
            </a:r>
          </a:p>
          <a:p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	  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self.txtUserName.text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= @""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;  // login </a:t>
            </a:r>
            <a:r>
              <a:rPr lang="th-TH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ผ่านแล้วให้ 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clear text </a:t>
            </a:r>
            <a:r>
              <a:rPr lang="th-TH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ทิ้ง</a:t>
            </a:r>
            <a:endParaRPr lang="en-US" sz="11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self.txtPassword.text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= @"";</a:t>
            </a:r>
            <a:endParaRPr lang="en-US" sz="1100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[self </a:t>
            </a:r>
            <a:r>
              <a:rPr lang="en-US" sz="11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dismissViewControllerAnimated:YES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completion:nil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100" dirty="0" smtClean="0">
                <a:latin typeface="Menlo Regular"/>
                <a:cs typeface="Menlo Regular"/>
              </a:rPr>
              <a:t>}</a:t>
            </a:r>
            <a:endParaRPr lang="en-US" sz="1100" dirty="0">
              <a:latin typeface="Menlo Regular"/>
              <a:cs typeface="Menlo Regula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35098" y="4357331"/>
            <a:ext cx="7321515" cy="232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100" dirty="0">
                <a:latin typeface="Menlo Regular"/>
                <a:cs typeface="Menlo Regular"/>
              </a:rPr>
              <a:t>#import "</a:t>
            </a:r>
            <a:r>
              <a:rPr lang="en-US" sz="1100" dirty="0" err="1">
                <a:latin typeface="Menlo Regular"/>
                <a:cs typeface="Menlo Regular"/>
              </a:rPr>
              <a:t>AppDelegate.h</a:t>
            </a:r>
            <a:r>
              <a:rPr lang="en-US" sz="1100" dirty="0">
                <a:latin typeface="Menlo Regular"/>
                <a:cs typeface="Menlo Regular"/>
              </a:rPr>
              <a:t>"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#import "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LoginViewController.h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</a:p>
          <a:p>
            <a:pPr>
              <a:lnSpc>
                <a:spcPct val="110000"/>
              </a:lnSpc>
            </a:pPr>
            <a:endParaRPr lang="en-US" sz="1100" dirty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100" dirty="0">
                <a:latin typeface="Menlo Regular"/>
                <a:cs typeface="Menlo Regular"/>
              </a:rPr>
              <a:t>@implementation </a:t>
            </a:r>
            <a:r>
              <a:rPr lang="en-US" sz="1100" dirty="0" smtClean="0">
                <a:latin typeface="Menlo Regular"/>
                <a:cs typeface="Menlo Regular"/>
              </a:rPr>
              <a:t>AppDelegate</a:t>
            </a:r>
            <a:endParaRPr lang="th-TH" sz="1100" dirty="0" smtClean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endParaRPr lang="en-US" sz="1100" dirty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100" dirty="0">
                <a:latin typeface="Menlo Regular"/>
                <a:cs typeface="Menlo Regular"/>
              </a:rPr>
              <a:t>- (void)</a:t>
            </a:r>
            <a:r>
              <a:rPr lang="en-US" sz="1100" dirty="0" err="1">
                <a:latin typeface="Menlo Regular"/>
                <a:cs typeface="Menlo Regular"/>
              </a:rPr>
              <a:t>applicationDidBecomeActive</a:t>
            </a:r>
            <a:r>
              <a:rPr lang="en-US" sz="1100" dirty="0">
                <a:latin typeface="Menlo Regular"/>
                <a:cs typeface="Menlo Regular"/>
              </a:rPr>
              <a:t>:(UIApplication *)application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LoginViewController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loginViewController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LoginViewController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getInstance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endParaRPr lang="en-US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self.window.rootViewController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presentViewController:loginViewController</a:t>
            </a:r>
            <a:endParaRPr lang="en-US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animated:YES</a:t>
            </a:r>
            <a:endParaRPr lang="en-US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completion:nil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304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Task : Implement </a:t>
            </a:r>
            <a:r>
              <a:rPr lang="en-US" sz="3600" dirty="0" smtClean="0"/>
              <a:t>Logout (11/12)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43238"/>
            <a:ext cx="7770813" cy="22102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+mj-lt"/>
              <a:buAutoNum type="arabicPeriod" startAt="17"/>
            </a:pPr>
            <a:r>
              <a:rPr lang="th-TH" sz="1600" dirty="0" smtClean="0"/>
              <a:t>เปิด </a:t>
            </a:r>
            <a:r>
              <a:rPr lang="en-US" sz="1600" dirty="0" smtClean="0"/>
              <a:t>Main.storyboard </a:t>
            </a:r>
            <a:r>
              <a:rPr lang="th-TH" sz="1600" dirty="0" smtClean="0"/>
              <a:t>แล้วเพิ่ม </a:t>
            </a:r>
            <a:r>
              <a:rPr lang="en-US" sz="1600" dirty="0" smtClean="0"/>
              <a:t>control “Button”</a:t>
            </a:r>
            <a:r>
              <a:rPr lang="th-TH" sz="1600" dirty="0" smtClean="0"/>
              <a:t> ที่มุมขวาบนของ </a:t>
            </a:r>
            <a:r>
              <a:rPr lang="en-US" sz="1600" dirty="0" smtClean="0"/>
              <a:t>view </a:t>
            </a:r>
            <a:endParaRPr lang="th-TH" sz="1600" dirty="0" smtClean="0"/>
          </a:p>
          <a:p>
            <a:pPr>
              <a:lnSpc>
                <a:spcPct val="110000"/>
              </a:lnSpc>
              <a:buFont typeface="+mj-lt"/>
              <a:buAutoNum type="arabicPeriod" startAt="17"/>
            </a:pPr>
            <a:r>
              <a:rPr lang="en-US" sz="1600" dirty="0" smtClean="0"/>
              <a:t>Double click </a:t>
            </a:r>
            <a:r>
              <a:rPr lang="th-TH" sz="1600" dirty="0" smtClean="0"/>
              <a:t>ที่</a:t>
            </a:r>
            <a:r>
              <a:rPr lang="en-US" sz="1600" dirty="0" smtClean="0"/>
              <a:t> button </a:t>
            </a:r>
            <a:r>
              <a:rPr lang="th-TH" sz="1600" dirty="0" smtClean="0"/>
              <a:t>แล้วเปลี่ยน </a:t>
            </a:r>
            <a:r>
              <a:rPr lang="en-US" sz="1600" dirty="0" smtClean="0"/>
              <a:t>title </a:t>
            </a:r>
            <a:r>
              <a:rPr lang="th-TH" sz="1600" dirty="0" smtClean="0"/>
              <a:t>เป็น </a:t>
            </a:r>
            <a:r>
              <a:rPr lang="en-US" sz="1600" dirty="0" smtClean="0"/>
              <a:t>Log out </a:t>
            </a:r>
          </a:p>
          <a:p>
            <a:pPr>
              <a:lnSpc>
                <a:spcPct val="110000"/>
              </a:lnSpc>
              <a:buFont typeface="+mj-lt"/>
              <a:buAutoNum type="arabicPeriod" startAt="17"/>
            </a:pPr>
            <a:r>
              <a:rPr lang="th-TH" sz="1600" dirty="0" smtClean="0"/>
              <a:t>เปลี่ยน </a:t>
            </a:r>
            <a:r>
              <a:rPr lang="en-US" sz="1600" dirty="0" smtClean="0"/>
              <a:t>editor mode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“Assistance Editor” </a:t>
            </a:r>
            <a:r>
              <a:rPr lang="th-TH" sz="1600" dirty="0" smtClean="0"/>
              <a:t>แล้วผูก </a:t>
            </a:r>
            <a:r>
              <a:rPr lang="en-US" sz="1600" b="1" dirty="0" smtClean="0">
                <a:solidFill>
                  <a:srgbClr val="FFFF00"/>
                </a:solidFill>
              </a:rPr>
              <a:t>Action</a:t>
            </a:r>
            <a:r>
              <a:rPr lang="en-US" sz="1600" dirty="0" smtClean="0"/>
              <a:t> </a:t>
            </a:r>
            <a:r>
              <a:rPr lang="th-TH" sz="1600" dirty="0" smtClean="0"/>
              <a:t>ของ </a:t>
            </a:r>
            <a:r>
              <a:rPr lang="en-US" sz="1600" dirty="0" smtClean="0"/>
              <a:t>Button </a:t>
            </a:r>
            <a:r>
              <a:rPr lang="th-TH" sz="1600" dirty="0" smtClean="0"/>
              <a:t>กับ </a:t>
            </a:r>
            <a:r>
              <a:rPr lang="en-US" sz="1600" dirty="0" err="1" smtClean="0"/>
              <a:t>ViewController.h</a:t>
            </a:r>
            <a:r>
              <a:rPr lang="en-US" sz="1600" dirty="0" smtClean="0"/>
              <a:t> </a:t>
            </a:r>
            <a:r>
              <a:rPr lang="th-TH" sz="1600" dirty="0" smtClean="0"/>
              <a:t>ตั้งชื่อ </a:t>
            </a:r>
            <a:r>
              <a:rPr lang="en-US" sz="1600" dirty="0" smtClean="0"/>
              <a:t>Action </a:t>
            </a:r>
            <a:r>
              <a:rPr lang="th-TH" sz="1600" dirty="0" smtClean="0"/>
              <a:t>ว่า </a:t>
            </a:r>
            <a:r>
              <a:rPr lang="en-US" sz="1600" dirty="0" smtClean="0"/>
              <a:t>“</a:t>
            </a:r>
            <a:r>
              <a:rPr lang="en-US" sz="1600" dirty="0" err="1" smtClean="0"/>
              <a:t>btnLogoutTouched</a:t>
            </a:r>
            <a:r>
              <a:rPr lang="en-US" sz="1600" dirty="0" smtClean="0"/>
              <a:t>”</a:t>
            </a:r>
            <a:r>
              <a:rPr lang="th-TH" sz="1600" dirty="0" smtClean="0"/>
              <a:t> </a:t>
            </a:r>
            <a:r>
              <a:rPr lang="en-US" sz="1600" dirty="0" smtClean="0"/>
              <a:t>(</a:t>
            </a:r>
            <a:r>
              <a:rPr lang="th-TH" sz="1600" dirty="0" smtClean="0"/>
              <a:t>อย่าลืมเปลี่ยน </a:t>
            </a:r>
            <a:r>
              <a:rPr lang="en-US" sz="1600" dirty="0" smtClean="0"/>
              <a:t>Outlet </a:t>
            </a:r>
            <a:r>
              <a:rPr lang="th-TH" sz="1600" dirty="0" smtClean="0"/>
              <a:t>เป็น </a:t>
            </a:r>
            <a:r>
              <a:rPr lang="en-US" sz="1600" dirty="0" smtClean="0"/>
              <a:t>Action)</a:t>
            </a:r>
          </a:p>
          <a:p>
            <a:pPr>
              <a:lnSpc>
                <a:spcPct val="110000"/>
              </a:lnSpc>
              <a:buFont typeface="+mj-lt"/>
              <a:buAutoNum type="arabicPeriod" startAt="17"/>
            </a:pPr>
            <a:r>
              <a:rPr lang="th-TH" sz="1600" dirty="0" smtClean="0"/>
              <a:t>เปิดไฟล์ </a:t>
            </a:r>
            <a:r>
              <a:rPr lang="en-US" sz="1600" dirty="0" smtClean="0"/>
              <a:t>“</a:t>
            </a:r>
            <a:r>
              <a:rPr lang="en-US" sz="1600" dirty="0" err="1" smtClean="0"/>
              <a:t>ViewController.m</a:t>
            </a:r>
            <a:r>
              <a:rPr lang="en-US" sz="1600" dirty="0" smtClean="0"/>
              <a:t>” </a:t>
            </a:r>
            <a:r>
              <a:rPr lang="th-TH" sz="1600" dirty="0" smtClean="0"/>
              <a:t>เขียน </a:t>
            </a:r>
            <a:r>
              <a:rPr lang="en-US" sz="1600" dirty="0" smtClean="0"/>
              <a:t>code </a:t>
            </a:r>
            <a:r>
              <a:rPr lang="th-TH" sz="1600" dirty="0" smtClean="0"/>
              <a:t>ใน </a:t>
            </a:r>
            <a:r>
              <a:rPr lang="en-US" sz="1600" dirty="0" smtClean="0"/>
              <a:t>method “</a:t>
            </a:r>
            <a:r>
              <a:rPr lang="en-US" sz="1500" dirty="0">
                <a:latin typeface="Menlo Regular"/>
                <a:cs typeface="Menlo Regular"/>
              </a:rPr>
              <a:t>- (IBAction)</a:t>
            </a:r>
            <a:r>
              <a:rPr lang="en-US" sz="1500" dirty="0" err="1">
                <a:latin typeface="Menlo Regular"/>
                <a:cs typeface="Menlo Regular"/>
              </a:rPr>
              <a:t>btnLogoutTouched</a:t>
            </a:r>
            <a:r>
              <a:rPr lang="en-US" sz="1500" dirty="0">
                <a:latin typeface="Menlo Regular"/>
                <a:cs typeface="Menlo Regular"/>
              </a:rPr>
              <a:t>:(id)sender</a:t>
            </a:r>
            <a:r>
              <a:rPr lang="en-US" sz="1600" dirty="0" smtClean="0"/>
              <a:t>” </a:t>
            </a:r>
            <a:r>
              <a:rPr lang="th-TH" sz="1600" dirty="0" smtClean="0"/>
              <a:t>ดังนี้</a:t>
            </a:r>
            <a:endParaRPr lang="en-US" sz="1600" dirty="0" smtClean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755" y="1550894"/>
            <a:ext cx="1065445" cy="651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060997" y="3804441"/>
            <a:ext cx="8031029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#import "</a:t>
            </a:r>
            <a:r>
              <a:rPr lang="en-US" sz="1100" dirty="0" err="1">
                <a:latin typeface="Menlo Regular"/>
                <a:cs typeface="Menlo Regular"/>
              </a:rPr>
              <a:t>ViewController.h</a:t>
            </a:r>
            <a:r>
              <a:rPr lang="en-US" sz="1100" dirty="0">
                <a:latin typeface="Menlo Regular"/>
                <a:cs typeface="Menlo Regular"/>
              </a:rPr>
              <a:t>"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#import "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LoginViewController.h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@implementation </a:t>
            </a:r>
            <a:r>
              <a:rPr lang="en-US" sz="1100" dirty="0" err="1">
                <a:latin typeface="Menlo Regular"/>
                <a:cs typeface="Menlo Regular"/>
              </a:rPr>
              <a:t>ViewController</a:t>
            </a:r>
            <a:endParaRPr lang="en-US" sz="1100" dirty="0">
              <a:latin typeface="Menlo Regular"/>
              <a:cs typeface="Menlo Regular"/>
            </a:endParaRP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- (IBAction)</a:t>
            </a:r>
            <a:r>
              <a:rPr lang="en-US" sz="1100" dirty="0" err="1">
                <a:latin typeface="Menlo Regular"/>
                <a:cs typeface="Menlo Regular"/>
              </a:rPr>
              <a:t>btnLogoutTouched</a:t>
            </a:r>
            <a:r>
              <a:rPr lang="en-US" sz="1100" dirty="0">
                <a:latin typeface="Menlo Regular"/>
                <a:cs typeface="Menlo Regular"/>
              </a:rPr>
              <a:t>:(id)sender</a:t>
            </a:r>
          </a:p>
          <a:p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LoginViewController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loginViewController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LoginViewController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getInstance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UIViewController *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rootViewController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endParaRPr lang="en-US" sz="11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[[[UIApplication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sharedApplication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 windows] objectAtIndex:0]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rootViewController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1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rootViewController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presentViewController:loginViewController</a:t>
            </a:r>
            <a:endParaRPr lang="en-US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animated:YES</a:t>
            </a:r>
            <a:endParaRPr lang="en-US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completion:nil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6637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Task : </a:t>
            </a:r>
            <a:r>
              <a:rPr lang="en-US" sz="3600" dirty="0" smtClean="0"/>
              <a:t>Run to Test (12/12)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43238"/>
            <a:ext cx="7770813" cy="51658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+mj-lt"/>
              <a:buAutoNum type="arabicPeriod" startAt="21"/>
            </a:pPr>
            <a:r>
              <a:rPr lang="en-US" sz="2000" dirty="0" smtClean="0"/>
              <a:t>Run </a:t>
            </a:r>
            <a:r>
              <a:rPr lang="th-TH" sz="2000" dirty="0" smtClean="0"/>
              <a:t>โปรแกรมเพื่อดูผลลัพธ์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th-TH" sz="1800" dirty="0" smtClean="0"/>
              <a:t>ทดลองเปลี่ยนขนาดหน้าจอเพื่อดูผลลัพธ์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th-TH" sz="1800" dirty="0" smtClean="0"/>
              <a:t>ทดลองเปลี่ยน </a:t>
            </a:r>
            <a:r>
              <a:rPr lang="en-US" sz="1800" dirty="0" smtClean="0"/>
              <a:t>Deployment Target </a:t>
            </a:r>
            <a:r>
              <a:rPr lang="th-TH" sz="1800" dirty="0" smtClean="0"/>
              <a:t>เพื่อ </a:t>
            </a:r>
            <a:r>
              <a:rPr lang="en-US" sz="1800" dirty="0" smtClean="0"/>
              <a:t>run </a:t>
            </a:r>
            <a:r>
              <a:rPr lang="th-TH" sz="1800" dirty="0" smtClean="0"/>
              <a:t>โปรแกรมบน </a:t>
            </a:r>
            <a:r>
              <a:rPr lang="en-US" sz="1800" dirty="0" smtClean="0"/>
              <a:t>iOS 6.0 – 6.1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endParaRPr lang="en-US" sz="1800" dirty="0"/>
          </a:p>
          <a:p>
            <a:pPr lvl="1">
              <a:lnSpc>
                <a:spcPct val="110000"/>
              </a:lnSpc>
              <a:buFont typeface="Arial"/>
              <a:buChar char="•"/>
            </a:pPr>
            <a:endParaRPr lang="en-US" sz="1800" dirty="0" smtClean="0"/>
          </a:p>
          <a:p>
            <a:pPr lvl="1">
              <a:lnSpc>
                <a:spcPct val="110000"/>
              </a:lnSpc>
              <a:buFont typeface="Arial"/>
              <a:buChar char="•"/>
            </a:pPr>
            <a:endParaRPr lang="en-US" sz="1800" dirty="0"/>
          </a:p>
          <a:p>
            <a:pPr lvl="1">
              <a:lnSpc>
                <a:spcPct val="110000"/>
              </a:lnSpc>
              <a:buFont typeface="Arial"/>
              <a:buChar char="•"/>
            </a:pPr>
            <a:endParaRPr lang="en-US" sz="1800" dirty="0" smtClean="0"/>
          </a:p>
          <a:p>
            <a:pPr lvl="1">
              <a:lnSpc>
                <a:spcPct val="110000"/>
              </a:lnSpc>
              <a:buFont typeface="Arial"/>
              <a:buChar char="•"/>
            </a:pPr>
            <a:endParaRPr lang="en-US" sz="1800" dirty="0"/>
          </a:p>
          <a:p>
            <a:pPr lvl="1">
              <a:lnSpc>
                <a:spcPct val="110000"/>
              </a:lnSpc>
              <a:buFont typeface="Arial"/>
              <a:buChar char="•"/>
            </a:pPr>
            <a:endParaRPr lang="en-US" sz="1800" dirty="0" smtClean="0"/>
          </a:p>
          <a:p>
            <a:pPr lvl="1">
              <a:lnSpc>
                <a:spcPct val="110000"/>
              </a:lnSpc>
              <a:buFont typeface="Arial"/>
              <a:buChar char="•"/>
            </a:pPr>
            <a:endParaRPr lang="en-US" sz="1800" dirty="0"/>
          </a:p>
          <a:p>
            <a:pPr lvl="1">
              <a:lnSpc>
                <a:spcPct val="110000"/>
              </a:lnSpc>
              <a:buFont typeface="Arial"/>
              <a:buChar char="•"/>
            </a:pPr>
            <a:endParaRPr lang="en-US" sz="1800" dirty="0" smtClean="0"/>
          </a:p>
          <a:p>
            <a:pPr lvl="1">
              <a:lnSpc>
                <a:spcPct val="110000"/>
              </a:lnSpc>
              <a:buFont typeface="Arial"/>
              <a:buChar char="•"/>
            </a:pPr>
            <a:endParaRPr lang="en-US" sz="1800" dirty="0"/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th-TH" sz="1800" dirty="0" smtClean="0"/>
              <a:t>ทดลองใช้ </a:t>
            </a:r>
            <a:r>
              <a:rPr lang="en-US" sz="1800" dirty="0" smtClean="0"/>
              <a:t>Assistance Editor </a:t>
            </a:r>
            <a:r>
              <a:rPr lang="th-TH" sz="1800" dirty="0" smtClean="0"/>
              <a:t>เปรียบเทียบ</a:t>
            </a:r>
            <a:r>
              <a:rPr lang="en-US" sz="1800" dirty="0" smtClean="0"/>
              <a:t> design </a:t>
            </a:r>
            <a:r>
              <a:rPr lang="th-TH" sz="1800" dirty="0" smtClean="0"/>
              <a:t>ระหว่าง </a:t>
            </a:r>
            <a:r>
              <a:rPr lang="en-US" sz="1800" dirty="0" smtClean="0"/>
              <a:t>iOS</a:t>
            </a:r>
            <a:r>
              <a:rPr lang="th-TH" sz="1800" dirty="0" smtClean="0"/>
              <a:t> </a:t>
            </a:r>
            <a:r>
              <a:rPr lang="en-US" sz="1800" dirty="0" smtClean="0"/>
              <a:t>7 </a:t>
            </a:r>
            <a:r>
              <a:rPr lang="th-TH" sz="1800" dirty="0" smtClean="0"/>
              <a:t>และ </a:t>
            </a:r>
            <a:r>
              <a:rPr lang="en-US" sz="1800" dirty="0" smtClean="0"/>
              <a:t>6</a:t>
            </a:r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2" y="3018760"/>
            <a:ext cx="7814690" cy="2847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497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92" y="603214"/>
            <a:ext cx="5769587" cy="58227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48020" y="6425949"/>
            <a:ext cx="3377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>
                <a:solidFill>
                  <a:schemeClr val="bg1"/>
                </a:solidFill>
              </a:rPr>
              <a:t>See iOS 7 Design Resources at http</a:t>
            </a:r>
            <a:r>
              <a:rPr lang="en-US" sz="1200" i="1" dirty="0">
                <a:solidFill>
                  <a:schemeClr val="bg1"/>
                </a:solidFill>
              </a:rPr>
              <a:t>://</a:t>
            </a:r>
            <a:r>
              <a:rPr lang="en-US" sz="1200" i="1" dirty="0" err="1">
                <a:solidFill>
                  <a:schemeClr val="bg1"/>
                </a:solidFill>
              </a:rPr>
              <a:t>goo.gl</a:t>
            </a:r>
            <a:r>
              <a:rPr lang="en-US" sz="1200" i="1" dirty="0">
                <a:solidFill>
                  <a:schemeClr val="bg1"/>
                </a:solidFill>
              </a:rPr>
              <a:t>/QdIT85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4365" y="211744"/>
            <a:ext cx="7770813" cy="842895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View Layers </a:t>
            </a:r>
            <a:r>
              <a:rPr lang="en-US" sz="32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in </a:t>
            </a:r>
            <a:r>
              <a:rPr lang="en-US" sz="32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iOS</a:t>
            </a:r>
            <a:endParaRPr lang="en-US" sz="32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8969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iOS 6 to iOS 7 Design Transition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84" y="1825776"/>
            <a:ext cx="2479729" cy="3719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92" y="1825776"/>
            <a:ext cx="2468658" cy="3719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165871" y="5806194"/>
            <a:ext cx="73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iOS 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60351" y="5806357"/>
            <a:ext cx="73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iOS 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78985" y="6348392"/>
            <a:ext cx="1662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http://</a:t>
            </a:r>
            <a:r>
              <a:rPr lang="en-US" sz="1400" i="1" dirty="0" err="1"/>
              <a:t>goo.gl</a:t>
            </a:r>
            <a:r>
              <a:rPr lang="en-US" sz="1400" i="1" dirty="0"/>
              <a:t>/afJ4fa</a:t>
            </a:r>
          </a:p>
        </p:txBody>
      </p:sp>
      <p:sp>
        <p:nvSpPr>
          <p:cNvPr id="9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392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Pattern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1493"/>
            <a:ext cx="2111615" cy="3154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41914"/>
            <a:ext cx="2081284" cy="3013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Untitled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89" y="2891597"/>
            <a:ext cx="655237" cy="62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192" y="2863815"/>
            <a:ext cx="1130300" cy="120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1444667" y="560650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0380" y="5605243"/>
            <a:ext cx="29587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Controller</a:t>
            </a:r>
          </a:p>
          <a:p>
            <a:pPr algn="ctr"/>
            <a:r>
              <a:rPr lang="en-US" sz="1400" dirty="0" smtClean="0"/>
              <a:t>(UIViewController Class - .</a:t>
            </a:r>
            <a:r>
              <a:rPr lang="en-US" sz="1400" dirty="0" err="1" smtClean="0"/>
              <a:t>h,.m</a:t>
            </a:r>
            <a:r>
              <a:rPr lang="en-US" sz="1400" dirty="0" smtClean="0"/>
              <a:t> file)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241786" y="5606507"/>
            <a:ext cx="14508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Object, Video, </a:t>
            </a:r>
          </a:p>
          <a:p>
            <a:pPr algn="ctr"/>
            <a:r>
              <a:rPr lang="en-US" sz="1600" dirty="0" err="1" smtClean="0"/>
              <a:t>CoreData</a:t>
            </a:r>
            <a:r>
              <a:rPr lang="en-US" sz="1600" dirty="0" smtClean="0"/>
              <a:t>, etc.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68135" y="2863815"/>
            <a:ext cx="1281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68135" y="2370770"/>
            <a:ext cx="1576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Receive Actions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89023" y="3214073"/>
            <a:ext cx="154989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20797" y="2201493"/>
            <a:ext cx="17466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Manage </a:t>
            </a:r>
          </a:p>
          <a:p>
            <a:pPr algn="ctr"/>
            <a:r>
              <a:rPr lang="en-US" sz="1600" dirty="0" smtClean="0"/>
              <a:t>object’s properties</a:t>
            </a:r>
            <a:endParaRPr 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068135" y="4070315"/>
            <a:ext cx="1281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97767" y="4208873"/>
            <a:ext cx="1117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Update UI</a:t>
            </a:r>
            <a:endParaRPr lang="en-US" sz="1600" dirty="0"/>
          </a:p>
        </p:txBody>
      </p:sp>
      <p:sp>
        <p:nvSpPr>
          <p:cNvPr id="30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874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UIView &amp; UIViewController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0894"/>
            <a:ext cx="7770813" cy="530710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/>
              <a:t>UIViewController </a:t>
            </a:r>
            <a:r>
              <a:rPr lang="th-TH" sz="1600" dirty="0" smtClean="0"/>
              <a:t>เป็น </a:t>
            </a:r>
            <a:r>
              <a:rPr lang="en-US" sz="1600" dirty="0" smtClean="0"/>
              <a:t>class </a:t>
            </a:r>
            <a:r>
              <a:rPr lang="th-TH" sz="1600" dirty="0" smtClean="0"/>
              <a:t>หลักที่ทำหน้าที่ควบคุมและจัดการ </a:t>
            </a:r>
            <a:r>
              <a:rPr lang="en-US" sz="1600" dirty="0" smtClean="0"/>
              <a:t>UI </a:t>
            </a:r>
            <a:r>
              <a:rPr lang="th-TH" sz="1600" dirty="0" smtClean="0"/>
              <a:t>ของ </a:t>
            </a:r>
            <a:r>
              <a:rPr lang="en-US" sz="1600" dirty="0" smtClean="0"/>
              <a:t>iOS App</a:t>
            </a:r>
            <a:r>
              <a:rPr lang="th-TH" sz="1600" dirty="0" smtClean="0"/>
              <a:t> เมื่อเราจะใช้</a:t>
            </a:r>
            <a:r>
              <a:rPr lang="en-US" sz="1600" dirty="0" smtClean="0"/>
              <a:t> controller</a:t>
            </a:r>
            <a:r>
              <a:rPr lang="th-TH" sz="1600" dirty="0" smtClean="0"/>
              <a:t> เราจะสร้าง </a:t>
            </a:r>
            <a:r>
              <a:rPr lang="en-US" sz="1600" dirty="0" smtClean="0"/>
              <a:t>sub class </a:t>
            </a:r>
            <a:r>
              <a:rPr lang="th-TH" sz="1600" dirty="0" smtClean="0"/>
              <a:t>ของ </a:t>
            </a:r>
            <a:r>
              <a:rPr lang="en-US" sz="1600" dirty="0" smtClean="0"/>
              <a:t>UIViewController </a:t>
            </a:r>
            <a:r>
              <a:rPr lang="th-TH" sz="1600" dirty="0" smtClean="0"/>
              <a:t>ขึ้นมาเป็น </a:t>
            </a:r>
            <a:r>
              <a:rPr lang="en-US" sz="1600" dirty="0" smtClean="0"/>
              <a:t>controller class </a:t>
            </a:r>
            <a:r>
              <a:rPr lang="th-TH" sz="1600" dirty="0" smtClean="0"/>
              <a:t>ของเราเองก่อน</a:t>
            </a:r>
          </a:p>
          <a:p>
            <a:pPr>
              <a:lnSpc>
                <a:spcPct val="120000"/>
              </a:lnSpc>
            </a:pPr>
            <a:r>
              <a:rPr lang="th-TH" sz="1600" dirty="0" smtClean="0"/>
              <a:t>หน้าจอที่เราเห็นใน </a:t>
            </a:r>
            <a:r>
              <a:rPr lang="en-US" sz="1600" dirty="0" smtClean="0"/>
              <a:t>interface builder (Main.storyboard) </a:t>
            </a:r>
            <a:r>
              <a:rPr lang="th-TH" sz="1600" dirty="0" smtClean="0"/>
              <a:t>คือ </a:t>
            </a:r>
            <a:r>
              <a:rPr lang="en-US" sz="1600" dirty="0" smtClean="0"/>
              <a:t>instance </a:t>
            </a:r>
            <a:r>
              <a:rPr lang="th-TH" sz="1600" dirty="0" smtClean="0"/>
              <a:t>ของ </a:t>
            </a:r>
            <a:r>
              <a:rPr lang="en-US" sz="1600" dirty="0" smtClean="0"/>
              <a:t>sub class </a:t>
            </a:r>
            <a:r>
              <a:rPr lang="th-TH" sz="1600" dirty="0" smtClean="0"/>
              <a:t>ของ </a:t>
            </a:r>
            <a:r>
              <a:rPr lang="en-US" sz="1600" dirty="0" smtClean="0"/>
              <a:t>“UIView” </a:t>
            </a:r>
            <a:r>
              <a:rPr lang="th-TH" sz="1600" dirty="0" smtClean="0"/>
              <a:t>โดย </a:t>
            </a:r>
            <a:r>
              <a:rPr lang="en-US" sz="1600" dirty="0" smtClean="0"/>
              <a:t>Interface Builder </a:t>
            </a:r>
            <a:r>
              <a:rPr lang="th-TH" sz="1600" dirty="0" smtClean="0"/>
              <a:t>จะทำการ </a:t>
            </a:r>
            <a:r>
              <a:rPr lang="en-US" sz="1600" dirty="0" smtClean="0"/>
              <a:t>visualize </a:t>
            </a:r>
            <a:r>
              <a:rPr lang="th-TH" sz="1600" dirty="0" smtClean="0"/>
              <a:t>ขึ้นมาเป็นภาพเพื่อให้เราสามารถออกแบบ </a:t>
            </a:r>
            <a:r>
              <a:rPr lang="en-US" sz="1600" dirty="0" smtClean="0"/>
              <a:t>UI </a:t>
            </a:r>
            <a:r>
              <a:rPr lang="th-TH" sz="1600" dirty="0" smtClean="0"/>
              <a:t>ด้วยการ </a:t>
            </a:r>
            <a:r>
              <a:rPr lang="en-US" sz="1600" dirty="0" smtClean="0"/>
              <a:t>drag</a:t>
            </a:r>
            <a:r>
              <a:rPr lang="th-TH" sz="1600" dirty="0" smtClean="0"/>
              <a:t> </a:t>
            </a:r>
            <a:r>
              <a:rPr lang="en-US" sz="1600" dirty="0" smtClean="0"/>
              <a:t>&amp;</a:t>
            </a:r>
            <a:r>
              <a:rPr lang="th-TH" sz="1600" dirty="0" smtClean="0"/>
              <a:t> </a:t>
            </a:r>
            <a:r>
              <a:rPr lang="en-US" sz="1600" dirty="0" smtClean="0"/>
              <a:t>drop </a:t>
            </a:r>
            <a:r>
              <a:rPr lang="th-TH" sz="1600" dirty="0" smtClean="0"/>
              <a:t>ได้โดยง่าย</a:t>
            </a:r>
            <a:endParaRPr lang="en-US" sz="1600" dirty="0" smtClean="0"/>
          </a:p>
          <a:p>
            <a:pPr>
              <a:lnSpc>
                <a:spcPct val="120000"/>
              </a:lnSpc>
            </a:pPr>
            <a:r>
              <a:rPr lang="th-TH" sz="1600" dirty="0" smtClean="0"/>
              <a:t>ใน </a:t>
            </a:r>
            <a:r>
              <a:rPr lang="en-US" sz="1600" dirty="0" smtClean="0"/>
              <a:t>class </a:t>
            </a:r>
            <a:r>
              <a:rPr lang="th-TH" sz="1600" dirty="0" smtClean="0"/>
              <a:t>ของ </a:t>
            </a:r>
            <a:r>
              <a:rPr lang="en-US" sz="1600" dirty="0" smtClean="0"/>
              <a:t>UIViewController</a:t>
            </a:r>
            <a:r>
              <a:rPr lang="th-TH" sz="1600" dirty="0" smtClean="0"/>
              <a:t> นั้นจะมี </a:t>
            </a:r>
            <a:r>
              <a:rPr lang="en-US" sz="1600" dirty="0" smtClean="0"/>
              <a:t>instance </a:t>
            </a:r>
            <a:r>
              <a:rPr lang="th-TH" sz="1600" dirty="0" smtClean="0"/>
              <a:t>ของ </a:t>
            </a:r>
            <a:r>
              <a:rPr lang="en-US" sz="1600" dirty="0" smtClean="0"/>
              <a:t>UIView </a:t>
            </a:r>
            <a:r>
              <a:rPr lang="th-TH" sz="1600" dirty="0" smtClean="0"/>
              <a:t>ประกาศอยู่ และเช่นเดียวกัน ใน </a:t>
            </a:r>
            <a:r>
              <a:rPr lang="en-US" sz="1600" dirty="0" smtClean="0"/>
              <a:t>UIView </a:t>
            </a:r>
            <a:r>
              <a:rPr lang="th-TH" sz="1600" dirty="0" smtClean="0"/>
              <a:t>เองก็จะมี  </a:t>
            </a:r>
            <a:r>
              <a:rPr lang="en-US" sz="1600" dirty="0" smtClean="0"/>
              <a:t>instance </a:t>
            </a:r>
            <a:r>
              <a:rPr lang="th-TH" sz="1600" dirty="0" smtClean="0"/>
              <a:t>ของ </a:t>
            </a:r>
            <a:r>
              <a:rPr lang="en-US" sz="1600" dirty="0" smtClean="0"/>
              <a:t>UIViewController</a:t>
            </a:r>
            <a:r>
              <a:rPr lang="th-TH" sz="1600" dirty="0" smtClean="0"/>
              <a:t> ประกาศไว้เช่นเดียวกัน 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object </a:t>
            </a:r>
            <a:r>
              <a:rPr lang="th-TH" sz="1600" dirty="0" smtClean="0"/>
              <a:t>ของ </a:t>
            </a:r>
            <a:r>
              <a:rPr lang="en-US" sz="1600" dirty="0" smtClean="0"/>
              <a:t>UIView </a:t>
            </a:r>
            <a:r>
              <a:rPr lang="th-TH" sz="1600" dirty="0" smtClean="0"/>
              <a:t>และ </a:t>
            </a:r>
            <a:r>
              <a:rPr lang="en-US" sz="1600" dirty="0" smtClean="0"/>
              <a:t>UIVi</a:t>
            </a:r>
            <a:r>
              <a:rPr lang="en-US" sz="1600" dirty="0"/>
              <a:t>e</a:t>
            </a:r>
            <a:r>
              <a:rPr lang="en-US" sz="1600" dirty="0" smtClean="0"/>
              <a:t>wController </a:t>
            </a:r>
            <a:r>
              <a:rPr lang="th-TH" sz="1600" dirty="0" smtClean="0"/>
              <a:t>สามารถทำงานได้อย่างอิสระ แต่เมื่อไหร่ที่เราต้องการควบคุมการทำงานของ </a:t>
            </a:r>
            <a:r>
              <a:rPr lang="en-US" sz="1600" dirty="0" smtClean="0"/>
              <a:t>UIView </a:t>
            </a:r>
            <a:r>
              <a:rPr lang="th-TH" sz="1600" dirty="0" smtClean="0"/>
              <a:t>เราต้องใช้ </a:t>
            </a:r>
            <a:r>
              <a:rPr lang="en-US" sz="1600" dirty="0" smtClean="0"/>
              <a:t>UIViewController </a:t>
            </a:r>
            <a:r>
              <a:rPr lang="th-TH" sz="1600" dirty="0" smtClean="0"/>
              <a:t>ไปควมคุมการทำงานและแสดงผล</a:t>
            </a:r>
          </a:p>
          <a:p>
            <a:pPr>
              <a:lnSpc>
                <a:spcPct val="120000"/>
              </a:lnSpc>
            </a:pPr>
            <a:r>
              <a:rPr lang="th-TH" sz="1600" dirty="0" smtClean="0"/>
              <a:t>เมื่อเราระบุว่า </a:t>
            </a:r>
            <a:r>
              <a:rPr lang="en-US" sz="1600" dirty="0" smtClean="0"/>
              <a:t>class </a:t>
            </a:r>
            <a:r>
              <a:rPr lang="th-TH" sz="1600" dirty="0" smtClean="0"/>
              <a:t>ไหนเป็น </a:t>
            </a:r>
            <a:r>
              <a:rPr lang="en-US" sz="1600" dirty="0" smtClean="0"/>
              <a:t>UIViewController </a:t>
            </a:r>
            <a:r>
              <a:rPr lang="th-TH" sz="1600" dirty="0" smtClean="0"/>
              <a:t>ของ </a:t>
            </a:r>
            <a:r>
              <a:rPr lang="en-US" sz="1600" dirty="0" smtClean="0"/>
              <a:t>UIView,</a:t>
            </a:r>
            <a:r>
              <a:rPr lang="th-TH" sz="1600" dirty="0" smtClean="0"/>
              <a:t> </a:t>
            </a:r>
            <a:r>
              <a:rPr lang="en-US" sz="1600" dirty="0" smtClean="0"/>
              <a:t>Interface Builder </a:t>
            </a:r>
            <a:r>
              <a:rPr lang="th-TH" sz="1600" dirty="0" smtClean="0"/>
              <a:t>จะทำการ </a:t>
            </a:r>
            <a:r>
              <a:rPr lang="en-US" sz="1600" dirty="0" smtClean="0"/>
              <a:t>binding instance </a:t>
            </a:r>
            <a:r>
              <a:rPr lang="th-TH" sz="1600" dirty="0" smtClean="0"/>
              <a:t>ของทั้ง </a:t>
            </a:r>
            <a:r>
              <a:rPr lang="en-US" sz="1600" dirty="0" smtClean="0"/>
              <a:t>2 class </a:t>
            </a:r>
            <a:r>
              <a:rPr lang="th-TH" sz="1600" dirty="0" smtClean="0"/>
              <a:t>ให้เราอัตโนมัติ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167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UIView &amp; UIViewController</a:t>
            </a:r>
          </a:p>
        </p:txBody>
      </p:sp>
      <p:pic>
        <p:nvPicPr>
          <p:cNvPr id="6" name="Picture 5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20" y="2399473"/>
            <a:ext cx="4846460" cy="3309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98164" y="1640798"/>
            <a:ext cx="17632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UIViewController</a:t>
            </a:r>
          </a:p>
          <a:p>
            <a:pPr algn="ctr"/>
            <a:r>
              <a:rPr lang="en-US" sz="1600" dirty="0" smtClean="0"/>
              <a:t>instance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29831" y="2011605"/>
            <a:ext cx="11238" cy="6855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910" y="2995287"/>
            <a:ext cx="8960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UIView</a:t>
            </a:r>
          </a:p>
          <a:p>
            <a:pPr algn="ctr"/>
            <a:r>
              <a:rPr lang="en-US" sz="1600" dirty="0" smtClean="0"/>
              <a:t>instance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94024" y="3259779"/>
            <a:ext cx="95484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07932" y="5846321"/>
            <a:ext cx="2110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Other </a:t>
            </a:r>
            <a:r>
              <a:rPr lang="en-US" sz="1600" dirty="0" err="1" smtClean="0"/>
              <a:t>UIViews</a:t>
            </a:r>
            <a:endParaRPr lang="en-US" sz="1600" dirty="0" smtClean="0"/>
          </a:p>
          <a:p>
            <a:pPr algn="ctr"/>
            <a:r>
              <a:rPr lang="en-US" sz="1600" dirty="0" smtClean="0"/>
              <a:t>Instance under </a:t>
            </a:r>
          </a:p>
          <a:p>
            <a:pPr algn="ctr"/>
            <a:r>
              <a:rPr lang="en-US" sz="1600" dirty="0" err="1" smtClean="0"/>
              <a:t>ViewController’s</a:t>
            </a:r>
            <a:r>
              <a:rPr lang="en-US" sz="1600" dirty="0" smtClean="0"/>
              <a:t> view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18827" y="4135590"/>
            <a:ext cx="0" cy="16994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35453" y="3326453"/>
            <a:ext cx="1455396" cy="7192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81657" y="2916620"/>
            <a:ext cx="16466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UIView</a:t>
            </a:r>
          </a:p>
          <a:p>
            <a:pPr algn="ctr"/>
            <a:r>
              <a:rPr lang="en-US" sz="1600" dirty="0" smtClean="0"/>
              <a:t>Visualized </a:t>
            </a:r>
          </a:p>
          <a:p>
            <a:pPr algn="ctr"/>
            <a:r>
              <a:rPr lang="en-US" sz="1600" dirty="0" smtClean="0"/>
              <a:t>by </a:t>
            </a:r>
          </a:p>
          <a:p>
            <a:pPr algn="ctr"/>
            <a:r>
              <a:rPr lang="en-US" sz="1600" dirty="0" smtClean="0"/>
              <a:t>Interface Builder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237419" y="3282255"/>
            <a:ext cx="122500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257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677" y="1897347"/>
            <a:ext cx="1130300" cy="120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+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542" y="1897347"/>
            <a:ext cx="2491150" cy="3721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39107" y="2498686"/>
            <a:ext cx="186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ViewController.h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32473" y="5756370"/>
            <a:ext cx="204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ViewController.xib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113847" y="1546704"/>
            <a:ext cx="2134341" cy="463836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031826" y="1537637"/>
            <a:ext cx="3216320" cy="463836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13847" y="6225901"/>
            <a:ext cx="224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Controller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1134" y="6225901"/>
            <a:ext cx="224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View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15" name="Picture 14" descr="Untitled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60" y="1274872"/>
            <a:ext cx="655237" cy="62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 descr="Untitled-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254" y="1274872"/>
            <a:ext cx="709819" cy="672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539107" y="4902327"/>
            <a:ext cx="19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ViewController.m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677" y="4412099"/>
            <a:ext cx="1130300" cy="120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05 -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3608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2581</TotalTime>
  <Words>2591</Words>
  <Application>Microsoft Macintosh PowerPoint</Application>
  <PresentationFormat>On-screen Show (4:3)</PresentationFormat>
  <Paragraphs>290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Story</vt:lpstr>
      <vt:lpstr>Chapter 5</vt:lpstr>
      <vt:lpstr>View Layers in iOS App</vt:lpstr>
      <vt:lpstr>View Layers in iOS</vt:lpstr>
      <vt:lpstr>View Layers in iOS</vt:lpstr>
      <vt:lpstr>iOS 6 to iOS 7 Design Transition</vt:lpstr>
      <vt:lpstr>MVC Pattern</vt:lpstr>
      <vt:lpstr>UIView &amp; UIViewController</vt:lpstr>
      <vt:lpstr>UIView &amp; UIViewController</vt:lpstr>
      <vt:lpstr>View + Controller</vt:lpstr>
      <vt:lpstr>IBOutlet &amp; IBAction</vt:lpstr>
      <vt:lpstr>MVC In Action</vt:lpstr>
      <vt:lpstr>Assign UIViewController class to  UIView’s viewController</vt:lpstr>
      <vt:lpstr>Xib File</vt:lpstr>
      <vt:lpstr>.xib file</vt:lpstr>
      <vt:lpstr>Binding between code &amp; xib</vt:lpstr>
      <vt:lpstr>Storyboard</vt:lpstr>
      <vt:lpstr>Storyboard</vt:lpstr>
      <vt:lpstr>App Delegate (1)</vt:lpstr>
      <vt:lpstr>App Delegate (2)</vt:lpstr>
      <vt:lpstr>App Assets</vt:lpstr>
      <vt:lpstr>App Icons</vt:lpstr>
      <vt:lpstr>Launch Images</vt:lpstr>
      <vt:lpstr>Lab : App with Login Screen (1/12)</vt:lpstr>
      <vt:lpstr>Task : เพิ่ม resource ใน project (2/12)</vt:lpstr>
      <vt:lpstr>Task : เพิ่ม resource ใน project (3/12)</vt:lpstr>
      <vt:lpstr>Task : เพิ่ม resource ใน project (4/12)</vt:lpstr>
      <vt:lpstr>Task : Create Login Screen (5/12)</vt:lpstr>
      <vt:lpstr>Task : Create Login Screen (6/12)</vt:lpstr>
      <vt:lpstr>Task : Create Login Screen (7/12)</vt:lpstr>
      <vt:lpstr>Task : Implement Login Screen (8/12)</vt:lpstr>
      <vt:lpstr>Task : Implement Login Screen (9/12)</vt:lpstr>
      <vt:lpstr>Task : Implement Login Screen (10/12)</vt:lpstr>
      <vt:lpstr>Task : Implement Logout (11/12)</vt:lpstr>
      <vt:lpstr>Task : Run to Test (12/12)</vt:lpstr>
    </vt:vector>
  </TitlesOfParts>
  <Company>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Fibo U</dc:creator>
  <cp:lastModifiedBy>Olarn U.</cp:lastModifiedBy>
  <cp:revision>168</cp:revision>
  <dcterms:created xsi:type="dcterms:W3CDTF">2011-04-05T07:15:23Z</dcterms:created>
  <dcterms:modified xsi:type="dcterms:W3CDTF">2014-03-12T03:22:55Z</dcterms:modified>
</cp:coreProperties>
</file>