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34" r:id="rId3"/>
    <p:sldId id="336" r:id="rId4"/>
    <p:sldId id="335" r:id="rId5"/>
    <p:sldId id="337" r:id="rId6"/>
    <p:sldId id="338" r:id="rId7"/>
    <p:sldId id="339" r:id="rId8"/>
    <p:sldId id="340" r:id="rId9"/>
    <p:sldId id="342" r:id="rId10"/>
    <p:sldId id="344" r:id="rId11"/>
    <p:sldId id="34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 autoAdjust="0"/>
    <p:restoredTop sz="98095" autoAdjust="0"/>
  </p:normalViewPr>
  <p:slideViewPr>
    <p:cSldViewPr snapToGrid="0" snapToObjects="1">
      <p:cViewPr varScale="1">
        <p:scale>
          <a:sx n="113" d="100"/>
          <a:sy n="113" d="100"/>
        </p:scale>
        <p:origin x="-15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11/20/13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11/20/13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11/20/13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11/20/13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11/20/13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11/20/13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11/20/13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11/20/13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11/20/13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11/20/13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11/20/13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11/20/13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11/20/13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11/20/13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pPr/>
              <a:t>11/20/13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 iOS Delegate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View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487821"/>
            <a:ext cx="7999414" cy="3445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1400" dirty="0" smtClean="0"/>
              <a:t>เราสามารถเปลี่ยน </a:t>
            </a:r>
            <a:r>
              <a:rPr lang="en-US" sz="1400" dirty="0" smtClean="0"/>
              <a:t>style </a:t>
            </a:r>
            <a:r>
              <a:rPr lang="th-TH" sz="1400" dirty="0" smtClean="0"/>
              <a:t>ของ </a:t>
            </a:r>
            <a:r>
              <a:rPr lang="en-US" sz="1400" dirty="0" err="1" smtClean="0"/>
              <a:t>UIAlertView</a:t>
            </a:r>
            <a:r>
              <a:rPr lang="en-US" sz="1400" dirty="0" smtClean="0"/>
              <a:t> </a:t>
            </a:r>
            <a:r>
              <a:rPr lang="th-TH" sz="1400" dirty="0" smtClean="0"/>
              <a:t>เป็นแบบต่างๆ</a:t>
            </a:r>
            <a:r>
              <a:rPr lang="en-US" sz="1400" dirty="0" smtClean="0"/>
              <a:t> </a:t>
            </a:r>
            <a:r>
              <a:rPr lang="th-TH" sz="1400" dirty="0" smtClean="0"/>
              <a:t>ได้ </a:t>
            </a:r>
            <a:r>
              <a:rPr lang="en-US" sz="1400" dirty="0" smtClean="0"/>
              <a:t>(</a:t>
            </a:r>
            <a:r>
              <a:rPr lang="th-TH" sz="1400" dirty="0" smtClean="0"/>
              <a:t>ตั้งแต่ </a:t>
            </a:r>
            <a:r>
              <a:rPr lang="en-US" sz="1400" dirty="0" smtClean="0"/>
              <a:t>iOS 5) </a:t>
            </a:r>
            <a:r>
              <a:rPr lang="th-TH" sz="1400" dirty="0" smtClean="0"/>
              <a:t>โดย </a:t>
            </a:r>
            <a:r>
              <a:rPr lang="en-US" sz="1400" dirty="0" smtClean="0"/>
              <a:t>set property </a:t>
            </a:r>
            <a:r>
              <a:rPr lang="en-US" sz="1400" dirty="0" err="1" smtClean="0"/>
              <a:t>alertViewStyle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th-TH" sz="1400" dirty="0" smtClean="0"/>
              <a:t>     เช่น     </a:t>
            </a:r>
            <a:r>
              <a:rPr lang="en-US" sz="1400" dirty="0" err="1" smtClean="0"/>
              <a:t>alertView.alertViewStyle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UIAlertViewStyleLoginAndPasswordInput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err="1" smtClean="0"/>
              <a:t>UIAlertViewStyle</a:t>
            </a:r>
            <a:r>
              <a:rPr lang="en-US" sz="1400" dirty="0" smtClean="0"/>
              <a:t> </a:t>
            </a:r>
            <a:r>
              <a:rPr lang="th-TH" sz="1400" dirty="0" smtClean="0"/>
              <a:t>ที่เป็นไปได้ คือ</a:t>
            </a:r>
            <a:endParaRPr lang="en-US" sz="1400" dirty="0" smtClean="0"/>
          </a:p>
          <a:p>
            <a:pPr lvl="1"/>
            <a:r>
              <a:rPr lang="en-US" sz="1200" dirty="0" err="1" smtClean="0"/>
              <a:t>UIAlertViewStyleDefault</a:t>
            </a:r>
            <a:endParaRPr lang="en-US" sz="1200" dirty="0" smtClean="0"/>
          </a:p>
          <a:p>
            <a:pPr lvl="1"/>
            <a:r>
              <a:rPr lang="en-US" sz="1200" dirty="0" err="1" smtClean="0"/>
              <a:t>UIAlertViewStylePlainTextInput</a:t>
            </a:r>
            <a:endParaRPr lang="en-US" sz="1200" dirty="0" smtClean="0"/>
          </a:p>
          <a:p>
            <a:pPr lvl="1"/>
            <a:r>
              <a:rPr lang="en-US" sz="1200" dirty="0" err="1" smtClean="0"/>
              <a:t>UIAlertViewStyleSecureTextInput</a:t>
            </a:r>
            <a:endParaRPr lang="en-US" sz="1200" dirty="0" smtClean="0"/>
          </a:p>
          <a:p>
            <a:pPr lvl="1"/>
            <a:r>
              <a:rPr lang="en-US" sz="1200" dirty="0" err="1" smtClean="0"/>
              <a:t>UIAlertViewStyleLoginAndPasswordInput</a:t>
            </a:r>
            <a:endParaRPr lang="en-US" sz="1000" dirty="0" smtClean="0"/>
          </a:p>
          <a:p>
            <a:pPr marL="57150" indent="0">
              <a:buNone/>
            </a:pPr>
            <a:r>
              <a:rPr lang="th-TH" sz="1400" dirty="0" smtClean="0"/>
              <a:t>และอ่านค่าที่ป้อนใน </a:t>
            </a:r>
            <a:r>
              <a:rPr lang="en-US" sz="1400" dirty="0" smtClean="0"/>
              <a:t>text box </a:t>
            </a:r>
            <a:r>
              <a:rPr lang="th-TH" sz="1400" dirty="0" smtClean="0"/>
              <a:t>สามารถอ้างได้จาก </a:t>
            </a:r>
          </a:p>
          <a:p>
            <a:pPr marL="57150" indent="0">
              <a:buNone/>
            </a:pPr>
            <a:r>
              <a:rPr lang="th-TH" sz="1400" dirty="0"/>
              <a:t> </a:t>
            </a:r>
            <a:r>
              <a:rPr lang="th-TH" sz="1400" dirty="0" smtClean="0"/>
              <a:t>            </a:t>
            </a:r>
            <a:r>
              <a:rPr lang="en-US" sz="1400" dirty="0" smtClean="0"/>
              <a:t>  [alert </a:t>
            </a:r>
            <a:r>
              <a:rPr lang="en-US" sz="1400" dirty="0" err="1" smtClean="0"/>
              <a:t>textFieldAtIndex</a:t>
            </a:r>
            <a:r>
              <a:rPr lang="en-US" sz="1400" dirty="0" smtClean="0"/>
              <a:t> : </a:t>
            </a:r>
            <a:r>
              <a:rPr lang="en-US" sz="1400" dirty="0" smtClean="0">
                <a:sym typeface="Wingdings"/>
              </a:rPr>
              <a:t>(</a:t>
            </a:r>
            <a:r>
              <a:rPr lang="en-US" sz="1400" dirty="0" err="1" smtClean="0">
                <a:sym typeface="Wingdings"/>
              </a:rPr>
              <a:t>int</a:t>
            </a:r>
            <a:r>
              <a:rPr lang="en-US" sz="1400" dirty="0" smtClean="0">
                <a:sym typeface="Wingdings"/>
              </a:rPr>
              <a:t>)</a:t>
            </a:r>
            <a:r>
              <a:rPr lang="en-US" sz="1400" dirty="0" smtClean="0"/>
              <a:t>] </a:t>
            </a:r>
            <a:r>
              <a:rPr lang="th-TH" sz="1400" dirty="0" smtClean="0"/>
              <a:t>ใน </a:t>
            </a:r>
            <a:r>
              <a:rPr lang="en-US" sz="1400" dirty="0" smtClean="0"/>
              <a:t>delegate method  “</a:t>
            </a:r>
            <a:r>
              <a:rPr lang="en-US" sz="1400" dirty="0" err="1" smtClean="0"/>
              <a:t>alertView:clickedButtonAtIndex</a:t>
            </a:r>
            <a:r>
              <a:rPr lang="en-US" sz="1400" dirty="0" smtClean="0"/>
              <a:t>:”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10" y="4933489"/>
            <a:ext cx="1911323" cy="1269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292" y="4933488"/>
            <a:ext cx="1963420" cy="13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774" y="4933489"/>
            <a:ext cx="1799067" cy="1300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1131" y="6433693"/>
            <a:ext cx="53758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smtClean="0">
                <a:solidFill>
                  <a:schemeClr val="tx1">
                    <a:lumMod val="85000"/>
                  </a:schemeClr>
                </a:solidFill>
              </a:rPr>
              <a:t>Note: iOS 7 SDK </a:t>
            </a:r>
            <a:r>
              <a:rPr lang="th-TH" sz="1500" i="1" dirty="0" smtClean="0">
                <a:solidFill>
                  <a:schemeClr val="tx1">
                    <a:lumMod val="85000"/>
                  </a:schemeClr>
                </a:solidFill>
              </a:rPr>
              <a:t>ไม่รองรับการ </a:t>
            </a:r>
            <a:r>
              <a:rPr lang="en-US" sz="1500" i="1" dirty="0" smtClean="0">
                <a:solidFill>
                  <a:schemeClr val="tx1">
                    <a:lumMod val="85000"/>
                  </a:schemeClr>
                </a:solidFill>
              </a:rPr>
              <a:t>add sub view </a:t>
            </a:r>
            <a:r>
              <a:rPr lang="th-TH" sz="1500" i="1" dirty="0" smtClean="0">
                <a:solidFill>
                  <a:schemeClr val="tx1">
                    <a:lumMod val="85000"/>
                  </a:schemeClr>
                </a:solidFill>
              </a:rPr>
              <a:t>ใน </a:t>
            </a:r>
            <a:r>
              <a:rPr lang="en-US" sz="1500" i="1" dirty="0" smtClean="0">
                <a:solidFill>
                  <a:schemeClr val="tx1">
                    <a:lumMod val="85000"/>
                  </a:schemeClr>
                </a:solidFill>
              </a:rPr>
              <a:t>Alert view </a:t>
            </a:r>
            <a:r>
              <a:rPr lang="th-TH" sz="1500" i="1" dirty="0" smtClean="0">
                <a:solidFill>
                  <a:schemeClr val="tx1">
                    <a:lumMod val="85000"/>
                  </a:schemeClr>
                </a:solidFill>
              </a:rPr>
              <a:t>อีกต่อไป</a:t>
            </a:r>
            <a:endParaRPr lang="en-US" sz="1500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8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Hint</a:t>
            </a:r>
            <a:endParaRPr lang="en-US" sz="4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15161" y="1569796"/>
            <a:ext cx="7349794" cy="4970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800" dirty="0" smtClean="0"/>
              <a:t>method </a:t>
            </a:r>
            <a:r>
              <a:rPr lang="en-US" sz="1400" dirty="0">
                <a:latin typeface="Menlo Regular"/>
                <a:cs typeface="Menlo Regular"/>
              </a:rPr>
              <a:t>“</a:t>
            </a:r>
            <a:r>
              <a:rPr lang="en-US" sz="1400" dirty="0" err="1">
                <a:latin typeface="Menlo Regular"/>
                <a:cs typeface="Menlo Regular"/>
              </a:rPr>
              <a:t>actionSheet:clickedButtonAtIndex</a:t>
            </a:r>
            <a:r>
              <a:rPr lang="en-US" sz="1400" dirty="0">
                <a:latin typeface="Menlo Regular"/>
                <a:cs typeface="Menlo Regular"/>
              </a:rPr>
              <a:t>:</a:t>
            </a:r>
            <a:r>
              <a:rPr lang="en-US" sz="1400" dirty="0" smtClean="0">
                <a:latin typeface="Menlo Regular"/>
                <a:cs typeface="Menlo Regular"/>
              </a:rPr>
              <a:t>” </a:t>
            </a:r>
            <a:r>
              <a:rPr lang="th-TH" sz="1800" dirty="0" smtClean="0"/>
              <a:t>เป็น </a:t>
            </a:r>
            <a:r>
              <a:rPr lang="en-US" sz="1800" dirty="0" smtClean="0"/>
              <a:t>method </a:t>
            </a:r>
            <a:r>
              <a:rPr lang="th-TH" sz="1800" dirty="0" smtClean="0"/>
              <a:t>ที่</a:t>
            </a:r>
            <a:r>
              <a:rPr lang="en-US" sz="1800" dirty="0" smtClean="0"/>
              <a:t> action sheet </a:t>
            </a:r>
            <a:r>
              <a:rPr lang="th-TH" sz="1800" dirty="0" smtClean="0"/>
              <a:t>จะ </a:t>
            </a:r>
            <a:r>
              <a:rPr lang="en-US" sz="1800" dirty="0" smtClean="0"/>
              <a:t>callback </a:t>
            </a:r>
            <a:r>
              <a:rPr lang="th-TH" sz="1800" dirty="0" smtClean="0"/>
              <a:t>กลับมาเมื่อ </a:t>
            </a:r>
            <a:r>
              <a:rPr lang="en-US" sz="1800" dirty="0" smtClean="0"/>
              <a:t>user </a:t>
            </a:r>
            <a:r>
              <a:rPr lang="th-TH" sz="1800" dirty="0" smtClean="0"/>
              <a:t>เลือกที่ปุ่มใดๆ ของ </a:t>
            </a:r>
            <a:r>
              <a:rPr lang="en-US" sz="1800" dirty="0" smtClean="0"/>
              <a:t>action sheet</a:t>
            </a:r>
            <a:r>
              <a:rPr lang="th-TH" sz="1800" dirty="0" smtClean="0"/>
              <a:t> โดยที่ </a:t>
            </a:r>
            <a:r>
              <a:rPr lang="en-US" sz="1800" dirty="0" smtClean="0"/>
              <a:t>action sheet </a:t>
            </a:r>
            <a:r>
              <a:rPr lang="th-TH" sz="1800" dirty="0" smtClean="0"/>
              <a:t>จะ </a:t>
            </a:r>
            <a:r>
              <a:rPr lang="en-US" sz="1800" dirty="0" smtClean="0"/>
              <a:t>callback </a:t>
            </a:r>
            <a:r>
              <a:rPr lang="th-TH" sz="1800" dirty="0" smtClean="0"/>
              <a:t>กลับมาที่ </a:t>
            </a:r>
            <a:r>
              <a:rPr lang="en-US" sz="1800" dirty="0" smtClean="0"/>
              <a:t>method </a:t>
            </a:r>
            <a:r>
              <a:rPr lang="th-TH" sz="1800" dirty="0" smtClean="0"/>
              <a:t>นี้ก็ต่อเมื่อเราระบุ </a:t>
            </a:r>
            <a:r>
              <a:rPr lang="en-US" sz="1800" b="1" dirty="0" smtClean="0">
                <a:solidFill>
                  <a:srgbClr val="FFFF00"/>
                </a:solidFill>
              </a:rPr>
              <a:t>delegate : self</a:t>
            </a:r>
            <a:r>
              <a:rPr lang="en-US" sz="1800" dirty="0" smtClean="0"/>
              <a:t> </a:t>
            </a:r>
            <a:r>
              <a:rPr lang="th-TH" sz="1800" dirty="0" smtClean="0"/>
              <a:t>เอาไว้ใน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initWithTitle</a:t>
            </a:r>
            <a:r>
              <a:rPr lang="en-US" sz="1800" dirty="0" smtClean="0"/>
              <a:t>” </a:t>
            </a:r>
            <a:r>
              <a:rPr lang="th-TH" sz="1800" dirty="0" smtClean="0"/>
              <a:t>ของ </a:t>
            </a:r>
            <a:r>
              <a:rPr lang="en-US" sz="1800" dirty="0" smtClean="0"/>
              <a:t>action sheet (</a:t>
            </a:r>
            <a:r>
              <a:rPr lang="th-TH" sz="1800" dirty="0" smtClean="0"/>
              <a:t>ตามข้อ  </a:t>
            </a:r>
            <a:r>
              <a:rPr lang="en-US" sz="1800" dirty="0" smtClean="0"/>
              <a:t>7.)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/>
              <a:t>method </a:t>
            </a:r>
            <a:r>
              <a:rPr lang="en-US" sz="1400" dirty="0">
                <a:solidFill>
                  <a:prstClr val="white"/>
                </a:solidFill>
                <a:effectLst/>
                <a:latin typeface="Menlo Regular"/>
                <a:cs typeface="Menlo Regular"/>
              </a:rPr>
              <a:t>“</a:t>
            </a:r>
            <a:r>
              <a:rPr lang="en-US" sz="1400" dirty="0" err="1">
                <a:solidFill>
                  <a:prstClr val="white"/>
                </a:solidFill>
                <a:effectLst/>
                <a:latin typeface="Menlo Regular"/>
                <a:cs typeface="Menlo Regular"/>
              </a:rPr>
              <a:t>actionSheet:clickedButtonAtIndex</a:t>
            </a:r>
            <a:r>
              <a:rPr lang="en-US" sz="1400" dirty="0">
                <a:solidFill>
                  <a:prstClr val="white"/>
                </a:solidFill>
                <a:effectLst/>
                <a:latin typeface="Menlo Regular"/>
                <a:cs typeface="Menlo Regular"/>
              </a:rPr>
              <a:t>:” </a:t>
            </a:r>
            <a:r>
              <a:rPr lang="th-TH" sz="1800" dirty="0" smtClean="0"/>
              <a:t>นั้นค่อนข้าง</a:t>
            </a:r>
            <a:r>
              <a:rPr lang="th-TH" sz="1800" smtClean="0"/>
              <a:t>ยาว </a:t>
            </a:r>
            <a:r>
              <a:rPr lang="th-TH" sz="1800" smtClean="0"/>
              <a:t>โอกา</a:t>
            </a:r>
            <a:r>
              <a:rPr lang="th-TH" sz="1800"/>
              <a:t>ส</a:t>
            </a:r>
            <a:r>
              <a:rPr lang="th-TH" sz="1800" smtClean="0"/>
              <a:t>ที่</a:t>
            </a:r>
            <a:r>
              <a:rPr lang="th-TH" sz="1800" dirty="0" smtClean="0"/>
              <a:t>จะพิมพ์ผิดมีสูง และที่สำคัญภาษา </a:t>
            </a:r>
            <a:r>
              <a:rPr lang="en-US" sz="1800" dirty="0" smtClean="0"/>
              <a:t>Objective-C </a:t>
            </a:r>
            <a:r>
              <a:rPr lang="th-TH" sz="1800" dirty="0" smtClean="0"/>
              <a:t>นั้นเราสามารถเขียน </a:t>
            </a:r>
            <a:r>
              <a:rPr lang="en-US" sz="1800" dirty="0" smtClean="0"/>
              <a:t>method </a:t>
            </a:r>
            <a:r>
              <a:rPr lang="th-TH" sz="1800" dirty="0" smtClean="0"/>
              <a:t>ในไฟล์ </a:t>
            </a:r>
            <a:r>
              <a:rPr lang="en-US" sz="1800" dirty="0" smtClean="0"/>
              <a:t>.m</a:t>
            </a:r>
            <a:r>
              <a:rPr lang="th-TH" sz="1800" dirty="0" smtClean="0"/>
              <a:t> โดยที่ไม่ต้องประกาศในไฟล์ </a:t>
            </a:r>
            <a:r>
              <a:rPr lang="en-US" sz="1800" dirty="0" smtClean="0"/>
              <a:t>.h </a:t>
            </a:r>
            <a:r>
              <a:rPr lang="th-TH" sz="1800" dirty="0" smtClean="0"/>
              <a:t>ก็ได้ เพราะฉะนั้นถ้าพิมพ์ผิด </a:t>
            </a:r>
            <a:r>
              <a:rPr lang="en-US" sz="1800" dirty="0" smtClean="0"/>
              <a:t>(case</a:t>
            </a:r>
            <a:r>
              <a:rPr lang="en-US" sz="1800" dirty="0"/>
              <a:t>-</a:t>
            </a:r>
            <a:r>
              <a:rPr lang="en-US" sz="1800" dirty="0" smtClean="0"/>
              <a:t> sensitive) </a:t>
            </a:r>
            <a:r>
              <a:rPr lang="th-TH" sz="1800" dirty="0" smtClean="0"/>
              <a:t>โปรแกรมจะไม่ </a:t>
            </a:r>
            <a:r>
              <a:rPr lang="en-US" sz="1800" dirty="0" smtClean="0"/>
              <a:t>error </a:t>
            </a:r>
            <a:r>
              <a:rPr lang="th-TH" sz="1800" dirty="0" smtClean="0"/>
              <a:t>แต่</a:t>
            </a:r>
            <a:r>
              <a:rPr lang="en-US" sz="1800" dirty="0" smtClean="0"/>
              <a:t> delegate callback </a:t>
            </a:r>
            <a:r>
              <a:rPr lang="th-TH" sz="1800" dirty="0" smtClean="0"/>
              <a:t>จะไม่ทำงานแทน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h-TH" sz="1800" dirty="0" smtClean="0"/>
              <a:t>วิธีแก้ปัญหาแบบแรก คือ พิมพ์แค่ส่วนต้นของ </a:t>
            </a:r>
            <a:r>
              <a:rPr lang="en-US" sz="1800" dirty="0" smtClean="0"/>
              <a:t>method </a:t>
            </a:r>
            <a:r>
              <a:rPr lang="th-TH" sz="1800" dirty="0" smtClean="0"/>
              <a:t>แล้วให้ </a:t>
            </a:r>
            <a:r>
              <a:rPr lang="en-US" sz="1800" dirty="0" smtClean="0"/>
              <a:t>Xcode </a:t>
            </a:r>
            <a:r>
              <a:rPr lang="th-TH" sz="1800" dirty="0" smtClean="0"/>
              <a:t>เติม </a:t>
            </a:r>
            <a:r>
              <a:rPr lang="en-US" sz="1800" dirty="0" smtClean="0"/>
              <a:t>code </a:t>
            </a:r>
            <a:r>
              <a:rPr lang="th-TH" sz="1800" dirty="0" smtClean="0"/>
              <a:t>ส่วนที่เหลือให้ โดยให้จำว่าถ้าเป็น </a:t>
            </a:r>
            <a:r>
              <a:rPr lang="en-US" sz="1800" dirty="0" smtClean="0"/>
              <a:t>delegate </a:t>
            </a:r>
            <a:r>
              <a:rPr lang="th-TH" sz="1800" dirty="0" smtClean="0"/>
              <a:t>ของ </a:t>
            </a:r>
            <a:r>
              <a:rPr lang="en-US" sz="1800" dirty="0" smtClean="0"/>
              <a:t>Alert view </a:t>
            </a:r>
            <a:r>
              <a:rPr lang="th-TH" sz="1800" dirty="0" smtClean="0"/>
              <a:t>ชื่อ </a:t>
            </a:r>
            <a:r>
              <a:rPr lang="en-US" sz="1800" dirty="0" smtClean="0"/>
              <a:t>method </a:t>
            </a:r>
            <a:r>
              <a:rPr lang="th-TH" sz="1800" dirty="0" smtClean="0"/>
              <a:t>จะขึ้นต้นด้วย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-(void)alert... </a:t>
            </a:r>
            <a:r>
              <a:rPr lang="th-TH" sz="1800" dirty="0" smtClean="0"/>
              <a:t>ส่วน </a:t>
            </a:r>
            <a:r>
              <a:rPr lang="en-US" sz="1800" dirty="0" smtClean="0"/>
              <a:t>Action sheet </a:t>
            </a:r>
            <a:r>
              <a:rPr lang="th-TH" sz="1800" dirty="0" smtClean="0"/>
              <a:t>จะขึ้นต้นด้วย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-(void)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actionSheet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...</a:t>
            </a:r>
            <a:endParaRPr lang="th-TH" sz="13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th-TH" sz="1800" dirty="0" smtClean="0"/>
              <a:t>วิธีที่สอง คือ เมื่อเรารู้ว่า </a:t>
            </a:r>
            <a:r>
              <a:rPr lang="en-US" sz="1800" dirty="0" smtClean="0"/>
              <a:t>method </a:t>
            </a:r>
            <a:r>
              <a:rPr lang="th-TH" sz="1800" dirty="0" smtClean="0"/>
              <a:t>นี้เป็น </a:t>
            </a:r>
            <a:r>
              <a:rPr lang="en-US" sz="1800" dirty="0" smtClean="0"/>
              <a:t>method </a:t>
            </a:r>
            <a:r>
              <a:rPr lang="th-TH" sz="1800" dirty="0" smtClean="0"/>
              <a:t>ของ </a:t>
            </a:r>
            <a:r>
              <a:rPr lang="en-US" sz="1800" dirty="0" smtClean="0"/>
              <a:t>delegate </a:t>
            </a:r>
            <a:r>
              <a:rPr lang="en-US" sz="1800" dirty="0" err="1" smtClean="0"/>
              <a:t>UIActionSheetDelegate</a:t>
            </a:r>
            <a:r>
              <a:rPr lang="en-US" sz="1800" dirty="0" smtClean="0"/>
              <a:t> </a:t>
            </a:r>
            <a:r>
              <a:rPr lang="th-TH" sz="1800" dirty="0" smtClean="0"/>
              <a:t>ก็ใช้วิธีเปิดดู </a:t>
            </a:r>
            <a:r>
              <a:rPr lang="en-US" sz="1800" dirty="0" smtClean="0"/>
              <a:t>code </a:t>
            </a:r>
            <a:r>
              <a:rPr lang="th-TH" sz="1800" dirty="0" smtClean="0"/>
              <a:t>ของ </a:t>
            </a:r>
            <a:r>
              <a:rPr lang="en-US" sz="1800" dirty="0" smtClean="0"/>
              <a:t>delegate </a:t>
            </a:r>
            <a:r>
              <a:rPr lang="th-TH" sz="1800" dirty="0" smtClean="0"/>
              <a:t>ดู โดย </a:t>
            </a:r>
            <a:r>
              <a:rPr lang="en-US" sz="1800" dirty="0" smtClean="0"/>
              <a:t>click </a:t>
            </a:r>
            <a:r>
              <a:rPr lang="th-TH" sz="1800" dirty="0" smtClean="0"/>
              <a:t>ขวาที่</a:t>
            </a:r>
            <a:r>
              <a:rPr lang="en-US" sz="1800" dirty="0" smtClean="0"/>
              <a:t> </a:t>
            </a:r>
            <a:r>
              <a:rPr lang="en-US" sz="1800" dirty="0" err="1" smtClean="0"/>
              <a:t>UIActionSheetDelegate</a:t>
            </a:r>
            <a:r>
              <a:rPr lang="th-TH" sz="1800" dirty="0" smtClean="0"/>
              <a:t> แล้วเลือก </a:t>
            </a:r>
            <a:r>
              <a:rPr lang="en-US" sz="1800" dirty="0" smtClean="0"/>
              <a:t>“Jump to Definition” </a:t>
            </a:r>
            <a:r>
              <a:rPr lang="th-TH" sz="1800" dirty="0" smtClean="0"/>
              <a:t>แล้ว </a:t>
            </a:r>
            <a:r>
              <a:rPr lang="en-US" sz="1800" dirty="0" smtClean="0"/>
              <a:t>copy method </a:t>
            </a:r>
            <a:r>
              <a:rPr lang="th-TH" sz="1800" dirty="0" smtClean="0"/>
              <a:t>ที่ต้องการมาเลย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607127" y="1602685"/>
            <a:ext cx="833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Note1 : </a:t>
            </a:r>
          </a:p>
        </p:txBody>
      </p:sp>
      <p:sp>
        <p:nvSpPr>
          <p:cNvPr id="9" name="Rectangle 8"/>
          <p:cNvSpPr/>
          <p:nvPr/>
        </p:nvSpPr>
        <p:spPr>
          <a:xfrm>
            <a:off x="607127" y="2885975"/>
            <a:ext cx="833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Note2 </a:t>
            </a:r>
            <a:r>
              <a:rPr lang="en-US" sz="16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5429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Delegation &amp; Callback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01712"/>
            <a:ext cx="8212138" cy="45477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Delegate </a:t>
            </a:r>
            <a:r>
              <a:rPr lang="th-TH" sz="2000" dirty="0" smtClean="0"/>
              <a:t>เป็นหลักการพื้นฐานหนึ่งของ </a:t>
            </a:r>
            <a:r>
              <a:rPr lang="en-US" sz="2000" dirty="0" smtClean="0"/>
              <a:t>OOA&amp;D </a:t>
            </a:r>
            <a:endParaRPr lang="th-TH" sz="2000" dirty="0"/>
          </a:p>
          <a:p>
            <a:pPr>
              <a:lnSpc>
                <a:spcPct val="120000"/>
              </a:lnSpc>
            </a:pPr>
            <a:r>
              <a:rPr lang="th-TH" sz="2000" dirty="0" smtClean="0"/>
              <a:t>การทำงานของ </a:t>
            </a:r>
            <a:r>
              <a:rPr lang="en-US" sz="2000" dirty="0" smtClean="0"/>
              <a:t>delegate </a:t>
            </a:r>
            <a:r>
              <a:rPr lang="th-TH" sz="2000" dirty="0" smtClean="0"/>
              <a:t>ก็คือการที่ </a:t>
            </a:r>
            <a:r>
              <a:rPr lang="en-US" sz="2000" dirty="0" smtClean="0"/>
              <a:t>object A (</a:t>
            </a:r>
            <a:r>
              <a:rPr lang="th-TH" sz="2000" dirty="0" smtClean="0"/>
              <a:t>ผู้เรียกใช้</a:t>
            </a:r>
            <a:r>
              <a:rPr lang="en-US" sz="2000" dirty="0" smtClean="0"/>
              <a:t>)</a:t>
            </a:r>
            <a:r>
              <a:rPr lang="th-TH" sz="2000" dirty="0" smtClean="0"/>
              <a:t> </a:t>
            </a:r>
            <a:r>
              <a:rPr lang="en-US" sz="2000" dirty="0" smtClean="0"/>
              <a:t>assign </a:t>
            </a:r>
            <a:r>
              <a:rPr lang="th-TH" sz="2000" dirty="0" smtClean="0"/>
              <a:t>งานๆ หนึ่งให้กับ </a:t>
            </a:r>
            <a:r>
              <a:rPr lang="en-US" sz="2000" dirty="0" smtClean="0"/>
              <a:t>object B </a:t>
            </a:r>
            <a:r>
              <a:rPr lang="th-TH" sz="2000" dirty="0" smtClean="0"/>
              <a:t>ทำงาน </a:t>
            </a:r>
            <a:r>
              <a:rPr lang="en-US" sz="2000" dirty="0"/>
              <a:t>(</a:t>
            </a:r>
            <a:r>
              <a:rPr lang="th-TH" sz="2000" dirty="0"/>
              <a:t>ผู้ถูกเรียก</a:t>
            </a:r>
            <a:r>
              <a:rPr lang="en-US" sz="2000" dirty="0" smtClean="0"/>
              <a:t>)</a:t>
            </a:r>
            <a:r>
              <a:rPr lang="th-TH" sz="2000" dirty="0" smtClean="0"/>
              <a:t> โดยมองว่างานที่ </a:t>
            </a:r>
            <a:r>
              <a:rPr lang="en-US" sz="2000" dirty="0" smtClean="0"/>
              <a:t>object B </a:t>
            </a:r>
            <a:r>
              <a:rPr lang="th-TH" sz="2000" dirty="0" smtClean="0"/>
              <a:t>ทำนั้นเป็นพฤติกรรมของ </a:t>
            </a:r>
            <a:r>
              <a:rPr lang="en-US" sz="2000" dirty="0" smtClean="0"/>
              <a:t>A </a:t>
            </a:r>
            <a:r>
              <a:rPr lang="th-TH" sz="2000" dirty="0" smtClean="0"/>
              <a:t>โดยที่ไม่มีการแก้ </a:t>
            </a:r>
            <a:r>
              <a:rPr lang="en-US" sz="2000" dirty="0" smtClean="0"/>
              <a:t>code </a:t>
            </a:r>
            <a:r>
              <a:rPr lang="th-TH" sz="2000" dirty="0" smtClean="0"/>
              <a:t>ของ </a:t>
            </a:r>
            <a:r>
              <a:rPr lang="en-US" sz="2000" dirty="0" smtClean="0"/>
              <a:t>A </a:t>
            </a:r>
            <a:r>
              <a:rPr lang="th-TH" sz="2000" dirty="0" smtClean="0"/>
              <a:t>แต่อาศัยการเรียก </a:t>
            </a:r>
            <a:r>
              <a:rPr lang="en-US" sz="2000" dirty="0" smtClean="0"/>
              <a:t>object B </a:t>
            </a:r>
            <a:r>
              <a:rPr lang="th-TH" sz="2000" dirty="0" smtClean="0"/>
              <a:t>มาทำงานแทน</a:t>
            </a:r>
            <a:r>
              <a:rPr lang="th-TH" sz="2000" dirty="0"/>
              <a:t> 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th-TH" sz="2000" dirty="0" smtClean="0"/>
              <a:t>หลักการ </a:t>
            </a:r>
            <a:r>
              <a:rPr lang="en-US" sz="2000" dirty="0" smtClean="0"/>
              <a:t>delegate </a:t>
            </a:r>
            <a:r>
              <a:rPr lang="th-TH" sz="2000" dirty="0" smtClean="0"/>
              <a:t>นั้นมีให้เห็นทั่วไปในภาษาแบบ </a:t>
            </a:r>
            <a:r>
              <a:rPr lang="en-US" sz="2000" dirty="0" smtClean="0"/>
              <a:t>OOP </a:t>
            </a:r>
            <a:r>
              <a:rPr lang="th-TH" sz="2000" dirty="0" smtClean="0"/>
              <a:t>ก็คือการเขียน </a:t>
            </a:r>
            <a:r>
              <a:rPr lang="en-US" sz="2000" dirty="0" smtClean="0"/>
              <a:t>code </a:t>
            </a:r>
            <a:r>
              <a:rPr lang="th-TH" sz="2000" dirty="0" smtClean="0"/>
              <a:t>เพื่อเรียก </a:t>
            </a:r>
            <a:r>
              <a:rPr lang="en-US" sz="2000" dirty="0" smtClean="0"/>
              <a:t>method </a:t>
            </a:r>
            <a:r>
              <a:rPr lang="th-TH" sz="2000" dirty="0" smtClean="0"/>
              <a:t>อีก </a:t>
            </a:r>
            <a:r>
              <a:rPr lang="en-US" sz="2000" dirty="0" smtClean="0"/>
              <a:t>method </a:t>
            </a:r>
            <a:r>
              <a:rPr lang="th-TH" sz="2000" dirty="0" smtClean="0"/>
              <a:t>หนึ่งนั่นเอง</a:t>
            </a:r>
          </a:p>
          <a:p>
            <a:pPr>
              <a:lnSpc>
                <a:spcPct val="120000"/>
              </a:lnSpc>
            </a:pPr>
            <a:r>
              <a:rPr lang="th-TH" sz="2000" dirty="0" smtClean="0"/>
              <a:t>โดยปกติแล้ว การ </a:t>
            </a:r>
            <a:r>
              <a:rPr lang="en-US" sz="2000" dirty="0" smtClean="0"/>
              <a:t>call method </a:t>
            </a:r>
            <a:r>
              <a:rPr lang="th-TH" sz="2000" dirty="0" smtClean="0"/>
              <a:t>จะเป็นการทำงานแบบ </a:t>
            </a:r>
            <a:r>
              <a:rPr lang="en-US" sz="2000" dirty="0" smtClean="0"/>
              <a:t>synchronous </a:t>
            </a:r>
            <a:r>
              <a:rPr lang="th-TH" sz="2000" dirty="0" smtClean="0"/>
              <a:t>คือรอให้ </a:t>
            </a:r>
            <a:r>
              <a:rPr lang="en-US" sz="2000" dirty="0" smtClean="0"/>
              <a:t>object B </a:t>
            </a:r>
            <a:r>
              <a:rPr lang="th-TH" sz="2000" dirty="0" smtClean="0"/>
              <a:t>ทำงานเสร็จก่อน การทำงานจึง </a:t>
            </a:r>
            <a:r>
              <a:rPr lang="en-US" sz="2000" dirty="0" smtClean="0"/>
              <a:t>return </a:t>
            </a:r>
            <a:r>
              <a:rPr lang="th-TH" sz="2000" dirty="0" smtClean="0"/>
              <a:t>กลับมาที่ </a:t>
            </a:r>
            <a:r>
              <a:rPr lang="en-US" sz="2000" dirty="0" smtClean="0"/>
              <a:t>object A</a:t>
            </a:r>
            <a:r>
              <a:rPr lang="th-TH" sz="2000" dirty="0" smtClean="0"/>
              <a:t> แต่ในกรณีที่เป็นการทำงานแบบ </a:t>
            </a:r>
            <a:r>
              <a:rPr lang="en-US" sz="2000" dirty="0" smtClean="0"/>
              <a:t>multi-thread </a:t>
            </a:r>
            <a:r>
              <a:rPr lang="th-TH" sz="2000" dirty="0" smtClean="0"/>
              <a:t>หรือ </a:t>
            </a:r>
            <a:r>
              <a:rPr lang="en-US" sz="2000" dirty="0" smtClean="0"/>
              <a:t>asynchronous </a:t>
            </a:r>
            <a:r>
              <a:rPr lang="th-TH" sz="2000" dirty="0" smtClean="0"/>
              <a:t>แล้ว เราจะไม่รู้เลยว่าเมื่อไหร่ที่ </a:t>
            </a:r>
            <a:r>
              <a:rPr lang="en-US" sz="2000" dirty="0" smtClean="0"/>
              <a:t>object B </a:t>
            </a:r>
            <a:r>
              <a:rPr lang="th-TH" sz="2000" dirty="0" smtClean="0"/>
              <a:t>จะทำงานเสร็จ เพราะฉะนั้นเราจึงต้องสร้างเทคนิคอื่นเพื่อรองรับเพื่อให้รู้ว่า </a:t>
            </a:r>
            <a:r>
              <a:rPr lang="en-US" sz="2000" dirty="0" smtClean="0"/>
              <a:t>object B </a:t>
            </a:r>
            <a:r>
              <a:rPr lang="th-TH" sz="2000" dirty="0" smtClean="0"/>
              <a:t>ทำงานเสร็จแล้ว</a:t>
            </a:r>
          </a:p>
          <a:p>
            <a:pPr>
              <a:lnSpc>
                <a:spcPct val="120000"/>
              </a:lnSpc>
            </a:pPr>
            <a:r>
              <a:rPr lang="th-TH" sz="2000" dirty="0" smtClean="0"/>
              <a:t>หลักการการเรียกแบบ </a:t>
            </a:r>
            <a:r>
              <a:rPr lang="en-US" sz="2000" dirty="0" smtClean="0"/>
              <a:t>asynchronous </a:t>
            </a:r>
            <a:r>
              <a:rPr lang="th-TH" sz="2000" dirty="0" smtClean="0"/>
              <a:t>และมีการ </a:t>
            </a:r>
            <a:r>
              <a:rPr lang="en-US" sz="2000" dirty="0" smtClean="0"/>
              <a:t>handle </a:t>
            </a:r>
            <a:r>
              <a:rPr lang="th-TH" sz="2000" dirty="0" smtClean="0"/>
              <a:t>การ </a:t>
            </a:r>
            <a:r>
              <a:rPr lang="en-US" sz="2000" dirty="0" smtClean="0"/>
              <a:t>callback </a:t>
            </a:r>
            <a:r>
              <a:rPr lang="th-TH" sz="2000" dirty="0" smtClean="0"/>
              <a:t>ใน </a:t>
            </a:r>
            <a:r>
              <a:rPr lang="en-US" sz="2000" dirty="0" smtClean="0"/>
              <a:t>Objective-C </a:t>
            </a:r>
            <a:r>
              <a:rPr lang="th-TH" sz="2000" dirty="0" smtClean="0"/>
              <a:t>จะใช้คำว่า </a:t>
            </a:r>
            <a:r>
              <a:rPr lang="en-US" sz="2000" dirty="0" smtClean="0"/>
              <a:t>Delegate</a:t>
            </a:r>
            <a:r>
              <a:rPr lang="th-TH" sz="2000" dirty="0" smtClean="0"/>
              <a:t> เลย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695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Action Sheet &amp; 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45522"/>
            <a:ext cx="7770813" cy="480624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th-TH" dirty="0" smtClean="0"/>
              <a:t>ในภาษาอื่นนั้น แทบทุกภาษาที่รองรับ </a:t>
            </a:r>
            <a:r>
              <a:rPr lang="en-US" dirty="0" smtClean="0"/>
              <a:t>GUI </a:t>
            </a:r>
            <a:r>
              <a:rPr lang="th-TH" dirty="0" smtClean="0"/>
              <a:t>จะสามารถแสดง </a:t>
            </a:r>
            <a:r>
              <a:rPr lang="en-US" dirty="0" smtClean="0"/>
              <a:t>dialog </a:t>
            </a:r>
            <a:r>
              <a:rPr lang="th-TH" dirty="0" smtClean="0"/>
              <a:t>เพื่อให้ผู้ใช้สามารถโต้ตอบกับโปรแกรมได้เมื่อจำเป็นต้องเลือกหรือตัดสินใจ</a:t>
            </a:r>
          </a:p>
          <a:p>
            <a:pPr>
              <a:lnSpc>
                <a:spcPct val="140000"/>
              </a:lnSpc>
            </a:pPr>
            <a:r>
              <a:rPr lang="th-TH" dirty="0" smtClean="0"/>
              <a:t>บน </a:t>
            </a:r>
            <a:r>
              <a:rPr lang="en-US" dirty="0" smtClean="0"/>
              <a:t>iOS </a:t>
            </a:r>
            <a:r>
              <a:rPr lang="th-TH" dirty="0" smtClean="0"/>
              <a:t>นั้นจะมี </a:t>
            </a:r>
            <a:r>
              <a:rPr lang="en-US" dirty="0" smtClean="0"/>
              <a:t>dialog 2 </a:t>
            </a:r>
            <a:r>
              <a:rPr lang="th-TH" dirty="0" smtClean="0"/>
              <a:t>แบบ คือ </a:t>
            </a:r>
            <a:r>
              <a:rPr lang="en-US" dirty="0" smtClean="0"/>
              <a:t>Action Sheet </a:t>
            </a:r>
            <a:r>
              <a:rPr lang="th-TH" dirty="0" smtClean="0"/>
              <a:t>และ </a:t>
            </a:r>
            <a:r>
              <a:rPr lang="en-US" dirty="0" smtClean="0"/>
              <a:t>Alert </a:t>
            </a:r>
            <a:r>
              <a:rPr lang="th-TH" dirty="0" smtClean="0"/>
              <a:t>ซึ่งทั้ง </a:t>
            </a:r>
            <a:r>
              <a:rPr lang="en-US" dirty="0" smtClean="0"/>
              <a:t>2 </a:t>
            </a:r>
            <a:r>
              <a:rPr lang="th-TH" dirty="0" smtClean="0"/>
              <a:t>แบบนั้นเป็น </a:t>
            </a:r>
            <a:r>
              <a:rPr lang="en-US" dirty="0" smtClean="0"/>
              <a:t>dialog </a:t>
            </a:r>
            <a:r>
              <a:rPr lang="th-TH" dirty="0" smtClean="0"/>
              <a:t>ทั้งคู่แต่มีวัตถุประสงค์ไม่เหมือนกัน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Action Sheet </a:t>
            </a:r>
            <a:r>
              <a:rPr lang="th-TH" dirty="0" smtClean="0"/>
              <a:t>นั้นจะเป็น </a:t>
            </a:r>
            <a:r>
              <a:rPr lang="en-US" dirty="0" smtClean="0"/>
              <a:t>dialog </a:t>
            </a:r>
            <a:r>
              <a:rPr lang="th-TH" dirty="0" smtClean="0"/>
              <a:t>ที่เลื่อนขึ้นมาจากข้างล่างของหน้าจอ มักจะนำมาใช้เพื่อให้ </a:t>
            </a:r>
            <a:r>
              <a:rPr lang="en-US" dirty="0" smtClean="0"/>
              <a:t>user </a:t>
            </a:r>
            <a:r>
              <a:rPr lang="th-TH" dirty="0" smtClean="0"/>
              <a:t>เลือกว่าจะทำ </a:t>
            </a:r>
            <a:r>
              <a:rPr lang="en-US" dirty="0" smtClean="0"/>
              <a:t>(action) </a:t>
            </a:r>
            <a:r>
              <a:rPr lang="th-TH" dirty="0" smtClean="0"/>
              <a:t>อะไรต่อไป เช่น </a:t>
            </a:r>
            <a:r>
              <a:rPr lang="en-US" dirty="0" smtClean="0"/>
              <a:t>Create, Delete </a:t>
            </a:r>
            <a:r>
              <a:rPr lang="th-TH" dirty="0" smtClean="0"/>
              <a:t>เป็นต้น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Alert </a:t>
            </a:r>
            <a:r>
              <a:rPr lang="th-TH" dirty="0" smtClean="0"/>
              <a:t>นั้นเป็น </a:t>
            </a:r>
            <a:r>
              <a:rPr lang="en-US" dirty="0" smtClean="0"/>
              <a:t>dialog </a:t>
            </a:r>
            <a:r>
              <a:rPr lang="th-TH" dirty="0" smtClean="0"/>
              <a:t>ที่มักจะใช้เพื่อแจ้งเตือน และ</a:t>
            </a:r>
            <a:r>
              <a:rPr lang="en-US" dirty="0" smtClean="0"/>
              <a:t>/</a:t>
            </a:r>
            <a:r>
              <a:rPr lang="th-TH" dirty="0" smtClean="0"/>
              <a:t>หรือมี </a:t>
            </a:r>
            <a:r>
              <a:rPr lang="en-US" dirty="0" smtClean="0"/>
              <a:t>option </a:t>
            </a:r>
            <a:r>
              <a:rPr lang="th-TH" dirty="0" smtClean="0"/>
              <a:t>ให้เลือกเพื่อไปเปิดโปรแกรมอื่น เช่น เมื่อโปรแกรมต้องการใช้ </a:t>
            </a:r>
            <a:r>
              <a:rPr lang="en-US" dirty="0" smtClean="0"/>
              <a:t>internet </a:t>
            </a:r>
            <a:r>
              <a:rPr lang="th-TH" dirty="0" smtClean="0"/>
              <a:t>แต่ </a:t>
            </a:r>
            <a:r>
              <a:rPr lang="en-US" dirty="0" smtClean="0"/>
              <a:t>iPhone </a:t>
            </a:r>
            <a:r>
              <a:rPr lang="th-TH" dirty="0" smtClean="0"/>
              <a:t>เปิด </a:t>
            </a:r>
            <a:r>
              <a:rPr lang="en-US" dirty="0" smtClean="0"/>
              <a:t>Airplane mode </a:t>
            </a:r>
            <a:r>
              <a:rPr lang="th-TH" dirty="0" smtClean="0"/>
              <a:t>โปรแกรมก็จะขึ้น </a:t>
            </a:r>
            <a:r>
              <a:rPr lang="en-US" dirty="0" smtClean="0"/>
              <a:t>Alert </a:t>
            </a:r>
            <a:r>
              <a:rPr lang="th-TH" dirty="0" smtClean="0"/>
              <a:t>เตือนแล้วมีปุ่ม </a:t>
            </a:r>
            <a:r>
              <a:rPr lang="en-US" dirty="0" smtClean="0"/>
              <a:t>OK </a:t>
            </a:r>
            <a:r>
              <a:rPr lang="th-TH" dirty="0" smtClean="0"/>
              <a:t>ให้กดเพื่อรับทราบ และมีปุ่ม </a:t>
            </a:r>
            <a:r>
              <a:rPr lang="en-US" dirty="0" smtClean="0"/>
              <a:t>Settings </a:t>
            </a:r>
            <a:r>
              <a:rPr lang="th-TH" dirty="0" smtClean="0"/>
              <a:t>เพื่อให้ </a:t>
            </a:r>
            <a:r>
              <a:rPr lang="en-US" dirty="0" smtClean="0"/>
              <a:t>user </a:t>
            </a:r>
            <a:r>
              <a:rPr lang="th-TH" dirty="0" smtClean="0"/>
              <a:t>มีทางเลือกที่จะไปเปิด </a:t>
            </a:r>
            <a:r>
              <a:rPr lang="en-US" dirty="0" smtClean="0"/>
              <a:t>Settings </a:t>
            </a:r>
            <a:r>
              <a:rPr lang="th-TH" dirty="0" smtClean="0"/>
              <a:t>ขึ้นมาเพื่อปิด </a:t>
            </a:r>
            <a:r>
              <a:rPr lang="en-US" dirty="0" smtClean="0"/>
              <a:t>Airplane mode </a:t>
            </a:r>
            <a:r>
              <a:rPr lang="th-TH" dirty="0" smtClean="0"/>
              <a:t>เป็นต้น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Action Sheet </a:t>
            </a:r>
            <a:r>
              <a:rPr lang="th-TH" dirty="0" smtClean="0"/>
              <a:t>และ </a:t>
            </a:r>
            <a:r>
              <a:rPr lang="en-US" dirty="0" smtClean="0"/>
              <a:t>Alert </a:t>
            </a:r>
            <a:r>
              <a:rPr lang="th-TH" dirty="0" smtClean="0"/>
              <a:t>จะใช้เทคนิค </a:t>
            </a:r>
            <a:r>
              <a:rPr lang="en-US" dirty="0" smtClean="0"/>
              <a:t>delegate </a:t>
            </a:r>
            <a:r>
              <a:rPr lang="th-TH" dirty="0" smtClean="0"/>
              <a:t>ในการ </a:t>
            </a:r>
            <a:r>
              <a:rPr lang="en-US" dirty="0" smtClean="0"/>
              <a:t>callback </a:t>
            </a:r>
            <a:r>
              <a:rPr lang="th-TH" dirty="0" smtClean="0"/>
              <a:t>กลับมาที่ </a:t>
            </a:r>
            <a:r>
              <a:rPr lang="en-US" dirty="0" smtClean="0"/>
              <a:t>view controller </a:t>
            </a:r>
            <a:r>
              <a:rPr lang="th-TH" dirty="0" smtClean="0"/>
              <a:t>ที่ใช้เรียกใช้ เพื่อบอกว่า </a:t>
            </a:r>
            <a:r>
              <a:rPr lang="en-US" dirty="0" smtClean="0"/>
              <a:t>user </a:t>
            </a:r>
            <a:r>
              <a:rPr lang="th-TH" dirty="0" smtClean="0"/>
              <a:t>เลือกทางเลือกไหน แล้วเราจะทำอะไรต่อกับทางเลือกนั้นนั่นเอง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7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: Action Sheet &amp; Alert (1/6)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8212138" cy="42570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h-TH" sz="2400" dirty="0" smtClean="0"/>
              <a:t>วัตถุประสงค์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เพื่อให้เข้าใจการใช้งาน </a:t>
            </a:r>
            <a:r>
              <a:rPr lang="en-US" dirty="0" smtClean="0"/>
              <a:t>delegate </a:t>
            </a:r>
            <a:r>
              <a:rPr lang="th-TH" dirty="0" smtClean="0"/>
              <a:t>ที่ถูก </a:t>
            </a:r>
            <a:r>
              <a:rPr lang="en-US" dirty="0" smtClean="0"/>
              <a:t>implement </a:t>
            </a:r>
            <a:r>
              <a:rPr lang="th-TH" dirty="0" smtClean="0"/>
              <a:t>ไว้แล้วใน </a:t>
            </a:r>
            <a:r>
              <a:rPr lang="en-US" dirty="0" smtClean="0"/>
              <a:t>iOS SDK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เพื่อให้เข้าใจการใช้งาน </a:t>
            </a:r>
            <a:r>
              <a:rPr lang="en-US" dirty="0" smtClean="0"/>
              <a:t>UIAlertView </a:t>
            </a:r>
            <a:r>
              <a:rPr lang="th-TH" dirty="0" smtClean="0"/>
              <a:t>และ </a:t>
            </a:r>
            <a:r>
              <a:rPr lang="en-US" dirty="0" smtClean="0"/>
              <a:t>UIActionSheet </a:t>
            </a:r>
            <a:r>
              <a:rPr lang="th-TH" dirty="0" smtClean="0"/>
              <a:t>รวมทั้ง </a:t>
            </a:r>
            <a:r>
              <a:rPr lang="en-US" dirty="0" smtClean="0"/>
              <a:t>delegate </a:t>
            </a:r>
            <a:r>
              <a:rPr lang="th-TH" dirty="0" smtClean="0"/>
              <a:t>ของ </a:t>
            </a:r>
            <a:r>
              <a:rPr lang="en-US" dirty="0" smtClean="0"/>
              <a:t>class </a:t>
            </a:r>
            <a:r>
              <a:rPr lang="th-TH" dirty="0" smtClean="0"/>
              <a:t>ทั้ง </a:t>
            </a:r>
            <a:r>
              <a:rPr lang="en-US" dirty="0" smtClean="0"/>
              <a:t>2 </a:t>
            </a:r>
            <a:r>
              <a:rPr lang="th-TH" dirty="0" smtClean="0"/>
              <a:t>ตัว</a:t>
            </a:r>
          </a:p>
          <a:p>
            <a:pPr>
              <a:lnSpc>
                <a:spcPct val="120000"/>
              </a:lnSpc>
            </a:pPr>
            <a:r>
              <a:rPr lang="th-TH" sz="2400" dirty="0" smtClean="0"/>
              <a:t>ขั้นตอน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project </a:t>
            </a:r>
            <a:r>
              <a:rPr lang="th-TH" dirty="0" smtClean="0"/>
              <a:t>ใหม่ 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เขียนโปรแกรมเพื่อแสดง </a:t>
            </a:r>
            <a:r>
              <a:rPr lang="en-US" dirty="0" smtClean="0"/>
              <a:t>Action Sheet </a:t>
            </a:r>
            <a:r>
              <a:rPr lang="th-TH" dirty="0" smtClean="0"/>
              <a:t>และ </a:t>
            </a:r>
            <a:r>
              <a:rPr lang="en-US" dirty="0" smtClean="0"/>
              <a:t>Alert 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เขียนโปรแกรมเพื่อ </a:t>
            </a:r>
            <a:r>
              <a:rPr lang="en-US" dirty="0" smtClean="0"/>
              <a:t>handle </a:t>
            </a:r>
            <a:r>
              <a:rPr lang="th-TH" dirty="0" smtClean="0"/>
              <a:t>เมื่อ </a:t>
            </a:r>
            <a:r>
              <a:rPr lang="en-US" dirty="0" smtClean="0"/>
              <a:t>user </a:t>
            </a:r>
            <a:r>
              <a:rPr lang="th-TH" dirty="0" smtClean="0"/>
              <a:t>เลือก </a:t>
            </a:r>
            <a:r>
              <a:rPr lang="en-US" dirty="0" smtClean="0"/>
              <a:t>option </a:t>
            </a:r>
            <a:r>
              <a:rPr lang="th-TH" dirty="0" smtClean="0"/>
              <a:t>บน </a:t>
            </a:r>
            <a:r>
              <a:rPr lang="en-US" dirty="0" smtClean="0"/>
              <a:t>Action Sheet </a:t>
            </a:r>
            <a:r>
              <a:rPr lang="th-TH" dirty="0" smtClean="0"/>
              <a:t>และ </a:t>
            </a:r>
            <a:r>
              <a:rPr lang="en-US" dirty="0" smtClean="0"/>
              <a:t>Alert View</a:t>
            </a:r>
          </a:p>
          <a:p>
            <a:pPr lvl="1">
              <a:lnSpc>
                <a:spcPct val="120000"/>
              </a:lnSpc>
            </a:pPr>
            <a:endParaRPr lang="th-TH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899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(2/6)</a:t>
            </a:r>
            <a:endParaRPr lang="en-US" sz="4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61519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th-TH" sz="1800" dirty="0" smtClean="0"/>
              <a:t>จาก </a:t>
            </a:r>
            <a:r>
              <a:rPr lang="en-US" sz="1800" dirty="0" smtClean="0"/>
              <a:t>Xcode </a:t>
            </a:r>
            <a:r>
              <a:rPr lang="th-TH" sz="1800" dirty="0" smtClean="0"/>
              <a:t>สร้าง </a:t>
            </a:r>
            <a:r>
              <a:rPr lang="en-US" sz="1800" dirty="0" smtClean="0"/>
              <a:t>project </a:t>
            </a:r>
            <a:r>
              <a:rPr lang="th-TH" sz="1800" dirty="0" smtClean="0"/>
              <a:t>ใหม่โดยเลือก </a:t>
            </a:r>
            <a:r>
              <a:rPr lang="en-US" sz="1800" dirty="0" smtClean="0"/>
              <a:t>iOS &gt; Application &gt; Single View Application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th-TH" sz="1800" dirty="0" smtClean="0"/>
              <a:t>ตั้งชื่อ </a:t>
            </a:r>
            <a:r>
              <a:rPr lang="en-US" sz="1800" dirty="0" smtClean="0"/>
              <a:t>project </a:t>
            </a:r>
            <a:r>
              <a:rPr lang="th-TH" sz="1800" dirty="0" smtClean="0"/>
              <a:t>ว่า </a:t>
            </a:r>
            <a:r>
              <a:rPr lang="en-US" sz="1800" dirty="0" smtClean="0"/>
              <a:t>“</a:t>
            </a:r>
            <a:r>
              <a:rPr lang="en-US" sz="1800" dirty="0" err="1" smtClean="0"/>
              <a:t>SendMail</a:t>
            </a:r>
            <a:r>
              <a:rPr lang="en-US" sz="1800" dirty="0" smtClean="0"/>
              <a:t>” </a:t>
            </a:r>
            <a:r>
              <a:rPr lang="th-TH" sz="1800" dirty="0" smtClean="0"/>
              <a:t>และเลือก </a:t>
            </a:r>
            <a:r>
              <a:rPr lang="en-US" sz="1800" dirty="0" smtClean="0"/>
              <a:t>Devices </a:t>
            </a:r>
            <a:br>
              <a:rPr lang="en-US" sz="1800" dirty="0" smtClean="0"/>
            </a:br>
            <a:r>
              <a:rPr lang="th-TH" sz="1800" dirty="0" smtClean="0"/>
              <a:t>เป็น </a:t>
            </a:r>
            <a:r>
              <a:rPr lang="en-US" sz="1800" dirty="0" smtClean="0"/>
              <a:t>iPhone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Click “Next”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folder </a:t>
            </a:r>
            <a:r>
              <a:rPr lang="th-TH" sz="1800" dirty="0" smtClean="0"/>
              <a:t>ที่จะ </a:t>
            </a:r>
            <a:r>
              <a:rPr lang="en-US" sz="1800" dirty="0" smtClean="0"/>
              <a:t>save project </a:t>
            </a:r>
            <a:r>
              <a:rPr lang="th-TH" sz="1800" dirty="0" smtClean="0"/>
              <a:t>แล้ว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click </a:t>
            </a:r>
            <a:r>
              <a:rPr lang="th-TH" sz="1800" dirty="0" smtClean="0"/>
              <a:t>ปุ่ม </a:t>
            </a:r>
            <a:r>
              <a:rPr lang="en-US" sz="1800" dirty="0" smtClean="0"/>
              <a:t>“Create”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th-TH" sz="1800" dirty="0" smtClean="0"/>
              <a:t>เปิด </a:t>
            </a:r>
            <a:r>
              <a:rPr lang="en-US" sz="1800" dirty="0" smtClean="0"/>
              <a:t>Main.storyboard </a:t>
            </a:r>
            <a:r>
              <a:rPr lang="th-TH" sz="1800" dirty="0" smtClean="0"/>
              <a:t>แล้ววาง </a:t>
            </a:r>
            <a:r>
              <a:rPr lang="en-US" sz="1800" dirty="0" smtClean="0"/>
              <a:t>control </a:t>
            </a:r>
            <a:r>
              <a:rPr lang="th-TH" sz="1800" dirty="0" smtClean="0"/>
              <a:t>ตามรูป</a:t>
            </a:r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en-US" sz="1600" dirty="0" smtClean="0"/>
              <a:t>Label </a:t>
            </a:r>
            <a:r>
              <a:rPr lang="th-TH" sz="1600" dirty="0" smtClean="0"/>
              <a:t>เปลี่ยน </a:t>
            </a:r>
            <a:r>
              <a:rPr lang="en-US" sz="1600" dirty="0" smtClean="0"/>
              <a:t>title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“To”</a:t>
            </a:r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en-US" sz="1600" dirty="0" smtClean="0"/>
              <a:t>Label </a:t>
            </a:r>
            <a:r>
              <a:rPr lang="th-TH" sz="1600" dirty="0" smtClean="0"/>
              <a:t>เปลี่ยน </a:t>
            </a:r>
            <a:r>
              <a:rPr lang="en-US" sz="1600" dirty="0" smtClean="0"/>
              <a:t>title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“Subject”</a:t>
            </a:r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en-US" sz="1600" dirty="0" smtClean="0"/>
              <a:t>Label </a:t>
            </a:r>
            <a:r>
              <a:rPr lang="th-TH" sz="1600" dirty="0" smtClean="0"/>
              <a:t>เปลี่ยน </a:t>
            </a:r>
            <a:r>
              <a:rPr lang="en-US" sz="1600" dirty="0" smtClean="0"/>
              <a:t>title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“Detail”</a:t>
            </a:r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th-TH" sz="1600" dirty="0" smtClean="0"/>
              <a:t>วาง </a:t>
            </a:r>
            <a:r>
              <a:rPr lang="en-US" sz="1600" dirty="0" smtClean="0"/>
              <a:t>Text Field 2 </a:t>
            </a:r>
            <a:r>
              <a:rPr lang="th-TH" sz="1600" dirty="0" smtClean="0"/>
              <a:t>ตัว</a:t>
            </a:r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th-TH" sz="1600" dirty="0" smtClean="0"/>
              <a:t>วาง </a:t>
            </a:r>
            <a:r>
              <a:rPr lang="en-US" sz="1600" dirty="0" smtClean="0"/>
              <a:t>Text View 1 </a:t>
            </a:r>
            <a:r>
              <a:rPr lang="th-TH" sz="1600" dirty="0" smtClean="0"/>
              <a:t>ตัว</a:t>
            </a:r>
            <a:r>
              <a:rPr lang="en-US" sz="1600" dirty="0" smtClean="0"/>
              <a:t> </a:t>
            </a:r>
            <a:endParaRPr lang="th-TH" sz="1600" dirty="0" smtClean="0"/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en-US" sz="1600" dirty="0" smtClean="0"/>
              <a:t>Button </a:t>
            </a:r>
            <a:r>
              <a:rPr lang="th-TH" sz="1600" dirty="0" smtClean="0"/>
              <a:t>เปลี่ยน </a:t>
            </a:r>
            <a:r>
              <a:rPr lang="en-US" sz="1600" dirty="0" smtClean="0"/>
              <a:t>Title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“Action”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994" y="2604407"/>
            <a:ext cx="2197722" cy="3879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11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Implement Delegate (3/6)</a:t>
            </a:r>
            <a:endParaRPr lang="en-US" sz="4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550895"/>
            <a:ext cx="7770813" cy="211269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r>
              <a:rPr lang="th-TH" sz="2000" dirty="0" smtClean="0"/>
              <a:t>เปลี่ยน </a:t>
            </a:r>
            <a:r>
              <a:rPr lang="en-US" sz="2000" dirty="0" smtClean="0"/>
              <a:t>editor mode </a:t>
            </a:r>
            <a:r>
              <a:rPr lang="th-TH" sz="2000" dirty="0" smtClean="0"/>
              <a:t>เป็น </a:t>
            </a:r>
            <a:r>
              <a:rPr lang="en-US" sz="2000" dirty="0" smtClean="0"/>
              <a:t>Assistance Editor </a:t>
            </a:r>
            <a:r>
              <a:rPr lang="th-TH" sz="2000" dirty="0" smtClean="0"/>
              <a:t>แล้วผูก </a:t>
            </a:r>
            <a:r>
              <a:rPr lang="en-US" sz="2000" dirty="0" smtClean="0"/>
              <a:t>outlet </a:t>
            </a:r>
            <a:r>
              <a:rPr lang="th-TH" sz="2000" dirty="0" smtClean="0"/>
              <a:t>และ </a:t>
            </a:r>
            <a:r>
              <a:rPr lang="en-US" sz="2000" dirty="0" smtClean="0"/>
              <a:t>action</a:t>
            </a:r>
            <a:endParaRPr lang="th-TH" sz="2000" dirty="0" smtClean="0"/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Textbox </a:t>
            </a:r>
            <a:r>
              <a:rPr lang="th-TH" sz="1800" dirty="0" smtClean="0"/>
              <a:t>แรกเป็น </a:t>
            </a:r>
            <a:r>
              <a:rPr lang="en-US" sz="1800" dirty="0" smtClean="0"/>
              <a:t>Outlet </a:t>
            </a:r>
            <a:r>
              <a:rPr lang="th-TH" sz="1800" dirty="0" smtClean="0"/>
              <a:t>ตั้งชื่อว่า </a:t>
            </a:r>
            <a:r>
              <a:rPr lang="en-US" sz="1800" dirty="0" smtClean="0"/>
              <a:t>“</a:t>
            </a:r>
            <a:r>
              <a:rPr lang="en-US" sz="1800" dirty="0" err="1" smtClean="0"/>
              <a:t>txtTo</a:t>
            </a:r>
            <a:r>
              <a:rPr lang="en-US" sz="1800" dirty="0" smtClean="0"/>
              <a:t>”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Textbox </a:t>
            </a:r>
            <a:r>
              <a:rPr lang="th-TH" sz="1800" dirty="0" smtClean="0"/>
              <a:t>ที่ </a:t>
            </a:r>
            <a:r>
              <a:rPr lang="en-US" sz="1800" dirty="0" smtClean="0"/>
              <a:t>2 </a:t>
            </a:r>
            <a:r>
              <a:rPr lang="th-TH" sz="1800" dirty="0" smtClean="0"/>
              <a:t>เป็น </a:t>
            </a:r>
            <a:r>
              <a:rPr lang="en-US" sz="1800" dirty="0" smtClean="0"/>
              <a:t>Outlet </a:t>
            </a:r>
            <a:r>
              <a:rPr lang="th-TH" sz="1800" dirty="0" smtClean="0"/>
              <a:t>ตั้งชื่อว่า </a:t>
            </a:r>
            <a:r>
              <a:rPr lang="en-US" sz="1800" dirty="0" smtClean="0"/>
              <a:t>“</a:t>
            </a:r>
            <a:r>
              <a:rPr lang="en-US" sz="1800" dirty="0" err="1" smtClean="0"/>
              <a:t>txtSubject</a:t>
            </a:r>
            <a:r>
              <a:rPr lang="en-US" sz="1800" dirty="0" smtClean="0"/>
              <a:t>”</a:t>
            </a:r>
          </a:p>
          <a:p>
            <a:pPr marL="800100" lvl="1" indent="-457200">
              <a:lnSpc>
                <a:spcPct val="90000"/>
              </a:lnSpc>
              <a:buFont typeface="Arial"/>
              <a:buChar char="•"/>
            </a:pPr>
            <a:r>
              <a:rPr lang="en-US" sz="1800" dirty="0" smtClean="0"/>
              <a:t>Button </a:t>
            </a:r>
            <a:r>
              <a:rPr lang="th-TH" sz="1800" dirty="0" smtClean="0"/>
              <a:t>เป็น </a:t>
            </a:r>
            <a:r>
              <a:rPr lang="en-US" sz="1800" dirty="0" smtClean="0"/>
              <a:t>Action </a:t>
            </a:r>
            <a:r>
              <a:rPr lang="th-TH" sz="1800" dirty="0" smtClean="0"/>
              <a:t>ตั้งชื่อว่า </a:t>
            </a:r>
            <a:r>
              <a:rPr lang="en-US" sz="1800" dirty="0" smtClean="0"/>
              <a:t>“</a:t>
            </a:r>
            <a:r>
              <a:rPr lang="en-US" sz="1800" dirty="0" err="1" smtClean="0"/>
              <a:t>btnActionTouched</a:t>
            </a:r>
            <a:r>
              <a:rPr lang="en-US" sz="1800" dirty="0" smtClean="0"/>
              <a:t>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5"/>
            </a:pPr>
            <a:r>
              <a:rPr lang="th-TH" sz="2000" dirty="0" smtClean="0"/>
              <a:t>เปิดไฟล์ </a:t>
            </a:r>
            <a:r>
              <a:rPr lang="en-US" sz="2000" dirty="0" smtClean="0"/>
              <a:t>ViewController.h </a:t>
            </a:r>
            <a:r>
              <a:rPr lang="th-TH" sz="2000" dirty="0" smtClean="0"/>
              <a:t>เพิ่ม </a:t>
            </a:r>
            <a:r>
              <a:rPr lang="en-US" sz="2000" dirty="0" smtClean="0"/>
              <a:t>code </a:t>
            </a:r>
            <a:r>
              <a:rPr lang="th-TH" sz="2000" dirty="0" smtClean="0"/>
              <a:t>ตามนี้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47483" y="3758873"/>
            <a:ext cx="72091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#import &lt;</a:t>
            </a:r>
            <a:r>
              <a:rPr lang="en-US" sz="1200" dirty="0" err="1">
                <a:latin typeface="Menlo Regular"/>
                <a:cs typeface="Menlo Regular"/>
              </a:rPr>
              <a:t>UIKit</a:t>
            </a:r>
            <a:r>
              <a:rPr lang="en-US" sz="1200" dirty="0">
                <a:latin typeface="Menlo Regular"/>
                <a:cs typeface="Menlo Regular"/>
              </a:rPr>
              <a:t>/</a:t>
            </a:r>
            <a:r>
              <a:rPr lang="en-US" sz="1200" dirty="0" err="1">
                <a:latin typeface="Menlo Regular"/>
                <a:cs typeface="Menlo Regular"/>
              </a:rPr>
              <a:t>UIKit.h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@interface ViewController : UIViewController </a:t>
            </a:r>
            <a:endParaRPr lang="en-US" sz="1200" dirty="0" smtClean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	</a:t>
            </a:r>
            <a:r>
              <a:rPr lang="en-US" sz="1200" dirty="0" smtClean="0">
                <a:latin typeface="Menlo Regular"/>
                <a:cs typeface="Menlo Regular"/>
              </a:rPr>
              <a:t>				 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&lt;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UIActionSheetDelegate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UIAlertViewDelegate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&gt;</a:t>
            </a:r>
          </a:p>
          <a:p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@property (weak, </a:t>
            </a:r>
            <a:r>
              <a:rPr lang="en-US" sz="1200" dirty="0" err="1">
                <a:latin typeface="Menlo Regular"/>
                <a:cs typeface="Menlo Regular"/>
              </a:rPr>
              <a:t>nonatomic</a:t>
            </a:r>
            <a:r>
              <a:rPr lang="en-US" sz="1200" dirty="0">
                <a:latin typeface="Menlo Regular"/>
                <a:cs typeface="Menlo Regular"/>
              </a:rPr>
              <a:t>) IBOutlet </a:t>
            </a:r>
            <a:r>
              <a:rPr lang="en-US" sz="1200" dirty="0" err="1">
                <a:latin typeface="Menlo Regular"/>
                <a:cs typeface="Menlo Regular"/>
              </a:rPr>
              <a:t>UITextField</a:t>
            </a:r>
            <a:r>
              <a:rPr lang="en-US" sz="1200" dirty="0">
                <a:latin typeface="Menlo Regular"/>
                <a:cs typeface="Menlo Regular"/>
              </a:rPr>
              <a:t> *</a:t>
            </a:r>
            <a:r>
              <a:rPr lang="en-US" sz="1200" dirty="0" err="1">
                <a:latin typeface="Menlo Regular"/>
                <a:cs typeface="Menlo Regular"/>
              </a:rPr>
              <a:t>txtTo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@property (weak, </a:t>
            </a:r>
            <a:r>
              <a:rPr lang="en-US" sz="1200" dirty="0" err="1">
                <a:latin typeface="Menlo Regular"/>
                <a:cs typeface="Menlo Regular"/>
              </a:rPr>
              <a:t>nonatomic</a:t>
            </a:r>
            <a:r>
              <a:rPr lang="en-US" sz="1200" dirty="0">
                <a:latin typeface="Menlo Regular"/>
                <a:cs typeface="Menlo Regular"/>
              </a:rPr>
              <a:t>) IBOutlet </a:t>
            </a:r>
            <a:r>
              <a:rPr lang="en-US" sz="1200" dirty="0" err="1">
                <a:latin typeface="Menlo Regular"/>
                <a:cs typeface="Menlo Regular"/>
              </a:rPr>
              <a:t>UITextField</a:t>
            </a:r>
            <a:r>
              <a:rPr lang="en-US" sz="1200" dirty="0">
                <a:latin typeface="Menlo Regular"/>
                <a:cs typeface="Menlo Regular"/>
              </a:rPr>
              <a:t> *</a:t>
            </a:r>
            <a:r>
              <a:rPr lang="en-US" sz="1200" dirty="0" err="1">
                <a:latin typeface="Menlo Regular"/>
                <a:cs typeface="Menlo Regular"/>
              </a:rPr>
              <a:t>txtSubject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- (IBAction)</a:t>
            </a:r>
            <a:r>
              <a:rPr lang="en-US" sz="1200" dirty="0" err="1">
                <a:latin typeface="Menlo Regular"/>
                <a:cs typeface="Menlo Regular"/>
              </a:rPr>
              <a:t>btnActionTouched</a:t>
            </a:r>
            <a:r>
              <a:rPr lang="en-US" sz="1200" dirty="0">
                <a:latin typeface="Menlo Regular"/>
                <a:cs typeface="Menlo Regular"/>
              </a:rPr>
              <a:t>:(id)sender;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245600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</a:t>
            </a:r>
            <a:r>
              <a:rPr lang="en-US" sz="4000" dirty="0"/>
              <a:t>: Implement Delegate (</a:t>
            </a:r>
            <a:r>
              <a:rPr lang="en-US" sz="4000" dirty="0" smtClean="0"/>
              <a:t>4/6)</a:t>
            </a:r>
            <a:endParaRPr lang="en-US" sz="4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550895"/>
            <a:ext cx="7770813" cy="42699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7"/>
            </a:pPr>
            <a:r>
              <a:rPr lang="th-TH" sz="1800" dirty="0" smtClean="0"/>
              <a:t>เขียน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btnActionTouched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157577" y="2146400"/>
            <a:ext cx="7796556" cy="4592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- (IBAction)</a:t>
            </a:r>
            <a:r>
              <a:rPr lang="en-US" sz="1100" dirty="0" err="1">
                <a:latin typeface="Menlo Regular"/>
                <a:cs typeface="Menlo Regular"/>
              </a:rPr>
              <a:t>btnActionTouched</a:t>
            </a:r>
            <a:r>
              <a:rPr lang="en-US" sz="1100" dirty="0">
                <a:latin typeface="Menlo Regular"/>
                <a:cs typeface="Menlo Regular"/>
              </a:rPr>
              <a:t>:(id)sender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if ([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self.txtTo.text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isEqualToString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:@""]) {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    [[[UIAlertView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initWithTitle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:@"Email Require"</a:t>
            </a:r>
          </a:p>
          <a:p>
            <a:pPr>
              <a:lnSpc>
                <a:spcPct val="110000"/>
              </a:lnSpc>
            </a:pPr>
            <a:r>
              <a:rPr lang="th-TH" sz="1100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message:@"ยังไม่ได้ระบุ Email ปลายทาง"</a:t>
            </a: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</a:t>
            </a:r>
            <a:r>
              <a:rPr lang="it-IT" sz="1100" dirty="0" err="1">
                <a:solidFill>
                  <a:srgbClr val="FFFF00"/>
                </a:solidFill>
                <a:latin typeface="Menlo Regular"/>
                <a:cs typeface="Menlo Regular"/>
              </a:rPr>
              <a:t>delegate:</a:t>
            </a:r>
            <a:r>
              <a:rPr lang="it-IT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Menlo Regular"/>
                <a:cs typeface="Menlo Regular"/>
              </a:rPr>
              <a:t>nil</a:t>
            </a:r>
            <a:endParaRPr lang="it-IT" sz="1100" b="1" dirty="0">
              <a:solidFill>
                <a:schemeClr val="accent4">
                  <a:lumMod val="20000"/>
                  <a:lumOff val="80000"/>
                </a:schemeClr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it-IT" sz="1100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</a:t>
            </a:r>
            <a:r>
              <a:rPr lang="it-IT" sz="1100" dirty="0" err="1">
                <a:solidFill>
                  <a:srgbClr val="FFFF00"/>
                </a:solidFill>
                <a:latin typeface="Menlo Regular"/>
                <a:cs typeface="Menlo Regular"/>
              </a:rPr>
              <a:t>cancelButtonTitle</a:t>
            </a:r>
            <a:r>
              <a:rPr lang="it-IT" sz="1100" dirty="0">
                <a:solidFill>
                  <a:srgbClr val="FFFF00"/>
                </a:solidFill>
                <a:latin typeface="Menlo Regular"/>
                <a:cs typeface="Menlo Regular"/>
              </a:rPr>
              <a:t>:@"OK"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otherButtonTitles:nil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, nil] show];</a:t>
            </a:r>
          </a:p>
          <a:p>
            <a:pPr>
              <a:lnSpc>
                <a:spcPct val="110000"/>
              </a:lnSpc>
            </a:pPr>
            <a:endParaRPr lang="en-US" sz="11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    } </a:t>
            </a:r>
            <a:r>
              <a:rPr lang="da-DK" sz="1100" dirty="0" err="1">
                <a:solidFill>
                  <a:srgbClr val="FFFF00"/>
                </a:solidFill>
                <a:latin typeface="Menlo Regular"/>
                <a:cs typeface="Menlo Regular"/>
              </a:rPr>
              <a:t>else</a:t>
            </a: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 {</a:t>
            </a:r>
          </a:p>
          <a:p>
            <a:pPr>
              <a:lnSpc>
                <a:spcPct val="110000"/>
              </a:lnSpc>
            </a:pP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pPr>
              <a:lnSpc>
                <a:spcPct val="110000"/>
              </a:lnSpc>
            </a:pP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da-DK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self.txtTo</a:t>
            </a: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a-DK" sz="1100" dirty="0" err="1">
                <a:solidFill>
                  <a:srgbClr val="FFFF00"/>
                </a:solidFill>
                <a:latin typeface="Menlo Regular"/>
                <a:cs typeface="Menlo Regular"/>
              </a:rPr>
              <a:t>resignFirstResponder</a:t>
            </a: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pPr>
              <a:lnSpc>
                <a:spcPct val="110000"/>
              </a:lnSpc>
            </a:pP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da-DK" sz="11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da-DK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sendTitle</a:t>
            </a: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da-DK" sz="11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a-DK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:@"Send to %@", </a:t>
            </a:r>
            <a:r>
              <a:rPr lang="da-DK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self.txtTo.text</a:t>
            </a: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        UIActionSheet * </a:t>
            </a:r>
            <a:r>
              <a:rPr lang="da-DK" sz="1100" dirty="0" err="1">
                <a:solidFill>
                  <a:srgbClr val="FFFF00"/>
                </a:solidFill>
                <a:latin typeface="Menlo Regular"/>
                <a:cs typeface="Menlo Regular"/>
              </a:rPr>
              <a:t>actionSheet</a:t>
            </a: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endParaRPr lang="da-DK" sz="11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da-DK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	[</a:t>
            </a: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[UIActionSheet </a:t>
            </a:r>
            <a:r>
              <a:rPr lang="da-DK" sz="1100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da-DK" sz="1100" dirty="0" err="1">
                <a:solidFill>
                  <a:srgbClr val="FFFF00"/>
                </a:solidFill>
                <a:latin typeface="Menlo Regular"/>
                <a:cs typeface="Menlo Regular"/>
              </a:rPr>
              <a:t>initWithTitle</a:t>
            </a: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:@"Send </a:t>
            </a:r>
            <a:r>
              <a:rPr lang="da-DK" sz="1100" dirty="0" err="1">
                <a:solidFill>
                  <a:srgbClr val="FFFF00"/>
                </a:solidFill>
                <a:latin typeface="Menlo Regular"/>
                <a:cs typeface="Menlo Regular"/>
              </a:rPr>
              <a:t>Email</a:t>
            </a:r>
            <a:r>
              <a:rPr lang="da-DK" sz="1100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</a:t>
            </a:r>
            <a:r>
              <a:rPr lang="en-US" sz="11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delegate:</a:t>
            </a:r>
            <a:r>
              <a:rPr lang="en-US" sz="1200" b="1" dirty="0" err="1" smtClean="0">
                <a:solidFill>
                  <a:srgbClr val="FCEACD"/>
                </a:solidFill>
                <a:latin typeface="Menlo Regular"/>
                <a:cs typeface="Menlo Regular"/>
              </a:rPr>
              <a:t>self</a:t>
            </a:r>
            <a:endParaRPr lang="en-US" sz="1100" b="1" dirty="0">
              <a:solidFill>
                <a:srgbClr val="FCEACD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					   </a:t>
            </a:r>
            <a:r>
              <a:rPr lang="en-US" sz="11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cancelButtonTitle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:@"Don't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Send”</a:t>
            </a:r>
            <a:endParaRPr lang="en-US" sz="11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</a:t>
            </a:r>
            <a:r>
              <a:rPr lang="en-US" sz="11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destructiveButtonTitle:sendTitle</a:t>
            </a:r>
            <a:endParaRPr lang="en-US" sz="11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					   </a:t>
            </a:r>
            <a:r>
              <a:rPr lang="en-US" sz="11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otherButtonTitles:nil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, nil];</a:t>
            </a:r>
          </a:p>
          <a:p>
            <a:pPr>
              <a:lnSpc>
                <a:spcPct val="110000"/>
              </a:lnSpc>
            </a:pP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actionSheet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showInView:self.view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52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(5/6)</a:t>
            </a:r>
            <a:endParaRPr lang="en-US" sz="4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550895"/>
            <a:ext cx="7770813" cy="4269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8"/>
            </a:pPr>
            <a:r>
              <a:rPr lang="th-TH" sz="1800" dirty="0" smtClean="0"/>
              <a:t>เพิ่ม </a:t>
            </a:r>
            <a:r>
              <a:rPr lang="en-US" sz="1800" dirty="0" smtClean="0"/>
              <a:t>method </a:t>
            </a:r>
            <a:r>
              <a:rPr lang="en-US" sz="1400" dirty="0" smtClean="0">
                <a:latin typeface="Menlo Regular"/>
                <a:cs typeface="Menlo Regular"/>
              </a:rPr>
              <a:t>“</a:t>
            </a:r>
            <a:r>
              <a:rPr lang="en-US" sz="1400" dirty="0" err="1" smtClean="0">
                <a:latin typeface="Menlo Regular"/>
                <a:cs typeface="Menlo Regular"/>
              </a:rPr>
              <a:t>actionSheet:clickedButtonAtIndex</a:t>
            </a:r>
            <a:r>
              <a:rPr lang="en-US" sz="1400" dirty="0" smtClean="0">
                <a:latin typeface="Menlo Regular"/>
                <a:cs typeface="Menlo Regular"/>
              </a:rPr>
              <a:t>:” </a:t>
            </a:r>
            <a:r>
              <a:rPr lang="th-TH" sz="1800" dirty="0" smtClean="0"/>
              <a:t>ในไฟล์ </a:t>
            </a:r>
            <a:r>
              <a:rPr lang="en-US" sz="1800" dirty="0" smtClean="0"/>
              <a:t>ViewController.m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36245" y="2429144"/>
            <a:ext cx="7484903" cy="272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dirty="0" smtClean="0">
                <a:latin typeface="Menlo Regular"/>
                <a:cs typeface="Menlo Regular"/>
              </a:rPr>
              <a:t>- (</a:t>
            </a:r>
            <a:r>
              <a:rPr lang="en-US" sz="1300" dirty="0">
                <a:latin typeface="Menlo Regular"/>
                <a:cs typeface="Menlo Regular"/>
              </a:rPr>
              <a:t>void)</a:t>
            </a:r>
            <a:r>
              <a:rPr lang="en-US" sz="1300" dirty="0" err="1">
                <a:latin typeface="Menlo Regular"/>
                <a:cs typeface="Menlo Regular"/>
              </a:rPr>
              <a:t>actionSheet</a:t>
            </a:r>
            <a:r>
              <a:rPr lang="en-US" sz="1300" dirty="0">
                <a:latin typeface="Menlo Regular"/>
                <a:cs typeface="Menlo Regular"/>
              </a:rPr>
              <a:t>:(UIActionSheet *)</a:t>
            </a:r>
            <a:r>
              <a:rPr lang="en-US" sz="1300" dirty="0" err="1">
                <a:latin typeface="Menlo Regular"/>
                <a:cs typeface="Menlo Regular"/>
              </a:rPr>
              <a:t>actionSheet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endParaRPr lang="en-US" sz="1300" dirty="0" smtClean="0">
              <a:latin typeface="Menlo Regular"/>
              <a:cs typeface="Menlo Regular"/>
            </a:endParaRPr>
          </a:p>
          <a:p>
            <a:pPr>
              <a:lnSpc>
                <a:spcPct val="120000"/>
              </a:lnSpc>
            </a:pPr>
            <a:r>
              <a:rPr lang="en-US" sz="1300" dirty="0" smtClean="0">
                <a:latin typeface="Menlo Regular"/>
                <a:cs typeface="Menlo Regular"/>
              </a:rPr>
              <a:t>	   </a:t>
            </a:r>
            <a:r>
              <a:rPr lang="en-US" sz="1300" dirty="0" err="1" smtClean="0">
                <a:latin typeface="Menlo Regular"/>
                <a:cs typeface="Menlo Regular"/>
              </a:rPr>
              <a:t>clickedButtonAtIndex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NSInteger</a:t>
            </a:r>
            <a:r>
              <a:rPr lang="en-US" sz="1300" dirty="0">
                <a:latin typeface="Menlo Regular"/>
                <a:cs typeface="Menlo Regular"/>
              </a:rPr>
              <a:t>)</a:t>
            </a:r>
            <a:r>
              <a:rPr lang="en-US" sz="1300" dirty="0" err="1">
                <a:latin typeface="Menlo Regular"/>
                <a:cs typeface="Menlo Regular"/>
              </a:rPr>
              <a:t>buttonIndex</a:t>
            </a:r>
            <a:endParaRPr lang="en-US" sz="1300" dirty="0">
              <a:latin typeface="Menlo Regular"/>
              <a:cs typeface="Menlo Regular"/>
            </a:endParaRPr>
          </a:p>
          <a:p>
            <a:pPr>
              <a:lnSpc>
                <a:spcPct val="120000"/>
              </a:lnSpc>
            </a:pPr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300" dirty="0" smtClean="0">
                <a:latin typeface="Menlo Regular"/>
                <a:cs typeface="Menlo Regular"/>
              </a:rPr>
              <a:t>	if </a:t>
            </a:r>
            <a:r>
              <a:rPr lang="en-US" sz="1300" dirty="0">
                <a:latin typeface="Menlo Regular"/>
                <a:cs typeface="Menlo Regular"/>
              </a:rPr>
              <a:t>(</a:t>
            </a:r>
            <a:r>
              <a:rPr lang="en-US" sz="1300" dirty="0" err="1">
                <a:latin typeface="Menlo Regular"/>
                <a:cs typeface="Menlo Regular"/>
              </a:rPr>
              <a:t>buttonIndex</a:t>
            </a:r>
            <a:r>
              <a:rPr lang="en-US" sz="1300" dirty="0">
                <a:latin typeface="Menlo Regular"/>
                <a:cs typeface="Menlo Regular"/>
              </a:rPr>
              <a:t> == 0) </a:t>
            </a:r>
            <a:r>
              <a:rPr lang="en-US" sz="1300" dirty="0" smtClean="0">
                <a:latin typeface="Menlo Regular"/>
                <a:cs typeface="Menlo Regular"/>
              </a:rPr>
              <a:t>{  </a:t>
            </a:r>
            <a:endParaRPr lang="en-US" sz="1300" dirty="0">
              <a:latin typeface="Menlo Regular"/>
              <a:cs typeface="Menlo Regular"/>
            </a:endParaRPr>
          </a:p>
          <a:p>
            <a:pPr>
              <a:lnSpc>
                <a:spcPct val="120000"/>
              </a:lnSpc>
            </a:pPr>
            <a:r>
              <a:rPr lang="en-US" sz="1300" dirty="0">
                <a:latin typeface="Menlo Regular"/>
                <a:cs typeface="Menlo Regular"/>
              </a:rPr>
              <a:t>        [[[UIAlertView </a:t>
            </a:r>
            <a:r>
              <a:rPr lang="en-US" sz="1300" dirty="0" err="1">
                <a:latin typeface="Menlo Regular"/>
                <a:cs typeface="Menlo Regular"/>
              </a:rPr>
              <a:t>alloc</a:t>
            </a:r>
            <a:r>
              <a:rPr lang="en-US" sz="1300" dirty="0">
                <a:latin typeface="Menlo Regular"/>
                <a:cs typeface="Menlo Regular"/>
              </a:rPr>
              <a:t>] </a:t>
            </a:r>
            <a:r>
              <a:rPr lang="en-US" sz="1300" dirty="0" err="1">
                <a:latin typeface="Menlo Regular"/>
                <a:cs typeface="Menlo Regular"/>
              </a:rPr>
              <a:t>initWithTitle</a:t>
            </a:r>
            <a:r>
              <a:rPr lang="en-US" sz="1300" dirty="0">
                <a:latin typeface="Menlo Regular"/>
                <a:cs typeface="Menlo Regular"/>
              </a:rPr>
              <a:t>:@"Done"</a:t>
            </a:r>
          </a:p>
          <a:p>
            <a:pPr>
              <a:lnSpc>
                <a:spcPct val="120000"/>
              </a:lnSpc>
            </a:pPr>
            <a:r>
              <a:rPr lang="en-US" sz="1300" dirty="0">
                <a:latin typeface="Menlo Regular"/>
                <a:cs typeface="Menlo Regular"/>
              </a:rPr>
              <a:t>                                   message:@"Do you want to save copy?"</a:t>
            </a:r>
          </a:p>
          <a:p>
            <a:pPr>
              <a:lnSpc>
                <a:spcPct val="120000"/>
              </a:lnSpc>
            </a:pPr>
            <a:r>
              <a:rPr lang="en-US" sz="1300" dirty="0">
                <a:latin typeface="Menlo Regular"/>
                <a:cs typeface="Menlo Regular"/>
              </a:rPr>
              <a:t>                                  </a:t>
            </a:r>
            <a:r>
              <a:rPr lang="en-US" sz="1300" dirty="0" err="1">
                <a:latin typeface="Menlo Regular"/>
                <a:cs typeface="Menlo Regular"/>
              </a:rPr>
              <a:t>delegate: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self</a:t>
            </a:r>
            <a:endParaRPr lang="en-US" sz="13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20000"/>
              </a:lnSpc>
            </a:pPr>
            <a:r>
              <a:rPr lang="en-US" sz="1300" dirty="0">
                <a:latin typeface="Menlo Regular"/>
                <a:cs typeface="Menlo Regular"/>
              </a:rPr>
              <a:t>                         </a:t>
            </a:r>
            <a:r>
              <a:rPr lang="en-US" sz="1300" dirty="0" err="1">
                <a:latin typeface="Menlo Regular"/>
                <a:cs typeface="Menlo Regular"/>
              </a:rPr>
              <a:t>cancelButtonTitle</a:t>
            </a:r>
            <a:r>
              <a:rPr lang="en-US" sz="1300" dirty="0">
                <a:latin typeface="Menlo Regular"/>
                <a:cs typeface="Menlo Regular"/>
              </a:rPr>
              <a:t>:@"No"</a:t>
            </a:r>
          </a:p>
          <a:p>
            <a:pPr>
              <a:lnSpc>
                <a:spcPct val="120000"/>
              </a:lnSpc>
            </a:pPr>
            <a:r>
              <a:rPr lang="en-US" sz="1300" dirty="0">
                <a:latin typeface="Menlo Regular"/>
                <a:cs typeface="Menlo Regular"/>
              </a:rPr>
              <a:t>                          </a:t>
            </a:r>
            <a:r>
              <a:rPr lang="en-US" sz="1300" dirty="0" err="1">
                <a:latin typeface="Menlo Regular"/>
                <a:cs typeface="Menlo Regular"/>
              </a:rPr>
              <a:t>otherButtonTitles</a:t>
            </a:r>
            <a:r>
              <a:rPr lang="en-US" sz="1300" dirty="0">
                <a:latin typeface="Menlo Regular"/>
                <a:cs typeface="Menlo Regular"/>
              </a:rPr>
              <a:t>:@"Yes", nil] show];</a:t>
            </a:r>
          </a:p>
          <a:p>
            <a:pPr>
              <a:lnSpc>
                <a:spcPct val="120000"/>
              </a:lnSpc>
            </a:pPr>
            <a:r>
              <a:rPr lang="en-US" sz="1300" dirty="0">
                <a:latin typeface="Menlo Regular"/>
                <a:cs typeface="Menlo Regular"/>
              </a:rPr>
              <a:t>    </a:t>
            </a:r>
            <a:r>
              <a:rPr lang="en-US" sz="1300" dirty="0" smtClean="0">
                <a:latin typeface="Menlo Regular"/>
                <a:cs typeface="Menlo Regular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fr-FR" sz="1300" dirty="0" smtClean="0">
                <a:latin typeface="Menlo Regular"/>
                <a:cs typeface="Menlo Regular"/>
              </a:rPr>
              <a:t>}</a:t>
            </a:r>
            <a:endParaRPr lang="en-US" sz="13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935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(6/6)</a:t>
            </a:r>
            <a:endParaRPr lang="en-US" sz="4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550895"/>
            <a:ext cx="7770813" cy="4269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9"/>
            </a:pPr>
            <a:r>
              <a:rPr lang="th-TH" sz="1800" dirty="0" smtClean="0"/>
              <a:t>เพิ่ม </a:t>
            </a:r>
            <a:r>
              <a:rPr lang="en-US" sz="1800" dirty="0" smtClean="0"/>
              <a:t>method </a:t>
            </a:r>
            <a:r>
              <a:rPr lang="en-US" sz="1400" dirty="0" smtClean="0">
                <a:latin typeface="Menlo Regular"/>
                <a:cs typeface="Menlo Regular"/>
              </a:rPr>
              <a:t>“</a:t>
            </a:r>
            <a:r>
              <a:rPr lang="en-US" sz="1400" dirty="0" err="1">
                <a:latin typeface="Menlo Regular"/>
                <a:cs typeface="Menlo Regular"/>
              </a:rPr>
              <a:t>alertView:clickedButtonAtIndex</a:t>
            </a:r>
            <a:r>
              <a:rPr lang="en-US" sz="1400" dirty="0" smtClean="0">
                <a:latin typeface="Menlo Regular"/>
                <a:cs typeface="Menlo Regular"/>
              </a:rPr>
              <a:t>:” </a:t>
            </a:r>
            <a:r>
              <a:rPr lang="th-TH" sz="1800" dirty="0" smtClean="0"/>
              <a:t>ในไฟล์ </a:t>
            </a:r>
            <a:r>
              <a:rPr lang="en-US" sz="1800" dirty="0" smtClean="0"/>
              <a:t>ViewController.m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02528" y="2429144"/>
            <a:ext cx="7484903" cy="3695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- (void)</a:t>
            </a:r>
            <a:r>
              <a:rPr lang="en-US" sz="1100" dirty="0" err="1">
                <a:latin typeface="Menlo Regular"/>
                <a:cs typeface="Menlo Regular"/>
              </a:rPr>
              <a:t>alertView</a:t>
            </a:r>
            <a:r>
              <a:rPr lang="en-US" sz="1100" dirty="0">
                <a:latin typeface="Menlo Regular"/>
                <a:cs typeface="Menlo Regular"/>
              </a:rPr>
              <a:t>:(UIAlertView *)</a:t>
            </a:r>
            <a:r>
              <a:rPr lang="en-US" sz="1100" dirty="0" err="1">
                <a:latin typeface="Menlo Regular"/>
                <a:cs typeface="Menlo Regular"/>
              </a:rPr>
              <a:t>alertView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clickedButtonAtIndex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NSInteger</a:t>
            </a:r>
            <a:r>
              <a:rPr lang="en-US" sz="1100" dirty="0">
                <a:latin typeface="Menlo Regular"/>
                <a:cs typeface="Menlo Regular"/>
              </a:rPr>
              <a:t>)</a:t>
            </a:r>
            <a:r>
              <a:rPr lang="en-US" sz="1100" dirty="0" err="1">
                <a:latin typeface="Menlo Regular"/>
                <a:cs typeface="Menlo Regular"/>
              </a:rPr>
              <a:t>buttonIndex</a:t>
            </a:r>
            <a:endParaRPr lang="en-US" sz="11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NSString</a:t>
            </a:r>
            <a:r>
              <a:rPr lang="en-US" sz="1200" dirty="0">
                <a:latin typeface="Menlo Regular"/>
                <a:cs typeface="Menlo Regular"/>
              </a:rPr>
              <a:t> * </a:t>
            </a:r>
            <a:r>
              <a:rPr lang="en-US" sz="1200" dirty="0" err="1">
                <a:latin typeface="Menlo Regular"/>
                <a:cs typeface="Menlo Regular"/>
              </a:rPr>
              <a:t>alertMsg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switch (</a:t>
            </a:r>
            <a:r>
              <a:rPr lang="en-US" sz="1200" dirty="0" err="1">
                <a:latin typeface="Menlo Regular"/>
                <a:cs typeface="Menlo Regular"/>
              </a:rPr>
              <a:t>buttonIndex</a:t>
            </a:r>
            <a:r>
              <a:rPr lang="en-US" sz="1200" dirty="0">
                <a:latin typeface="Menlo Regular"/>
                <a:cs typeface="Menlo Regular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    case 0: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 err="1">
                <a:latin typeface="Menlo Regular"/>
                <a:cs typeface="Menlo Regular"/>
              </a:rPr>
              <a:t>alertMsg</a:t>
            </a:r>
            <a:r>
              <a:rPr lang="en-US" sz="1200" dirty="0">
                <a:latin typeface="Menlo Regular"/>
                <a:cs typeface="Menlo Regular"/>
              </a:rPr>
              <a:t> = @"Message discarded.</a:t>
            </a:r>
            <a:r>
              <a:rPr lang="en-US" sz="1200" dirty="0" smtClean="0">
                <a:latin typeface="Menlo Regular"/>
                <a:cs typeface="Menlo Regular"/>
              </a:rPr>
              <a:t>";</a:t>
            </a: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        break;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    default: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 err="1">
                <a:latin typeface="Menlo Regular"/>
                <a:cs typeface="Menlo Regular"/>
              </a:rPr>
              <a:t>alertMsg</a:t>
            </a:r>
            <a:r>
              <a:rPr lang="en-US" sz="1200" dirty="0">
                <a:latin typeface="Menlo Regular"/>
                <a:cs typeface="Menlo Regular"/>
              </a:rPr>
              <a:t> = @"Message saved."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        break;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[[[UIAlertView </a:t>
            </a:r>
            <a:r>
              <a:rPr lang="en-US" sz="1200" dirty="0" err="1">
                <a:latin typeface="Menlo Regular"/>
                <a:cs typeface="Menlo Regular"/>
              </a:rPr>
              <a:t>alloc</a:t>
            </a:r>
            <a:r>
              <a:rPr lang="en-US" sz="1200" dirty="0">
                <a:latin typeface="Menlo Regular"/>
                <a:cs typeface="Menlo Regular"/>
              </a:rPr>
              <a:t>] </a:t>
            </a:r>
            <a:r>
              <a:rPr lang="en-US" sz="1200" dirty="0" err="1">
                <a:latin typeface="Menlo Regular"/>
                <a:cs typeface="Menlo Regular"/>
              </a:rPr>
              <a:t>initWithTitle</a:t>
            </a:r>
            <a:r>
              <a:rPr lang="en-US" sz="1200" dirty="0">
                <a:latin typeface="Menlo Regular"/>
                <a:cs typeface="Menlo Regular"/>
              </a:rPr>
              <a:t>:@"Save..."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                            </a:t>
            </a:r>
            <a:r>
              <a:rPr lang="en-US" sz="1200" dirty="0" err="1">
                <a:latin typeface="Menlo Regular"/>
                <a:cs typeface="Menlo Regular"/>
              </a:rPr>
              <a:t>message:alertMsg</a:t>
            </a: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                           </a:t>
            </a:r>
            <a:r>
              <a:rPr lang="en-US" sz="1200" dirty="0" err="1">
                <a:latin typeface="Menlo Regular"/>
                <a:cs typeface="Menlo Regular"/>
              </a:rPr>
              <a:t>delegate: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nil</a:t>
            </a:r>
            <a:endParaRPr lang="en-US" sz="12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                  </a:t>
            </a:r>
            <a:r>
              <a:rPr lang="en-US" sz="1200" dirty="0" err="1">
                <a:latin typeface="Menlo Regular"/>
                <a:cs typeface="Menlo Regular"/>
              </a:rPr>
              <a:t>cancelButtonTitle</a:t>
            </a:r>
            <a:r>
              <a:rPr lang="en-US" sz="1200" dirty="0">
                <a:latin typeface="Menlo Regular"/>
                <a:cs typeface="Menlo Regular"/>
              </a:rPr>
              <a:t>:@"OK"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                  </a:t>
            </a:r>
            <a:r>
              <a:rPr lang="en-US" sz="1200" dirty="0" err="1">
                <a:latin typeface="Menlo Regular"/>
                <a:cs typeface="Menlo Regular"/>
              </a:rPr>
              <a:t>otherButtonTitles:nil</a:t>
            </a:r>
            <a:r>
              <a:rPr lang="en-US" sz="1200" dirty="0">
                <a:latin typeface="Menlo Regular"/>
                <a:cs typeface="Menlo Regular"/>
              </a:rPr>
              <a:t>, nil] show];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02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3976</TotalTime>
  <Words>1195</Words>
  <Application>Microsoft Macintosh PowerPoint</Application>
  <PresentationFormat>On-screen Show (4:3)</PresentationFormat>
  <Paragraphs>136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Story</vt:lpstr>
      <vt:lpstr>Chapter 7</vt:lpstr>
      <vt:lpstr>Delegation &amp; Callback</vt:lpstr>
      <vt:lpstr>iOS Action Sheet &amp; Alert</vt:lpstr>
      <vt:lpstr>Lab : Action Sheet &amp; Alert (1/6)</vt:lpstr>
      <vt:lpstr>Task : Create Project (2/6)</vt:lpstr>
      <vt:lpstr>Task : Implement Delegate (3/6)</vt:lpstr>
      <vt:lpstr>Task : Implement Delegate (4/6)</vt:lpstr>
      <vt:lpstr>Task : Create Project (5/6)</vt:lpstr>
      <vt:lpstr>Task : Create Project (6/6)</vt:lpstr>
      <vt:lpstr>Alert View Style</vt:lpstr>
      <vt:lpstr>Hint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215</cp:revision>
  <dcterms:created xsi:type="dcterms:W3CDTF">2011-04-05T07:15:23Z</dcterms:created>
  <dcterms:modified xsi:type="dcterms:W3CDTF">2013-11-20T14:59:47Z</dcterms:modified>
</cp:coreProperties>
</file>