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51" r:id="rId3"/>
    <p:sldId id="352" r:id="rId4"/>
    <p:sldId id="335" r:id="rId5"/>
    <p:sldId id="336" r:id="rId6"/>
    <p:sldId id="337" r:id="rId7"/>
    <p:sldId id="338" r:id="rId8"/>
    <p:sldId id="353" r:id="rId9"/>
    <p:sldId id="354" r:id="rId10"/>
    <p:sldId id="355" r:id="rId11"/>
    <p:sldId id="356" r:id="rId12"/>
    <p:sldId id="3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8095" autoAdjust="0"/>
  </p:normalViewPr>
  <p:slideViewPr>
    <p:cSldViewPr snapToGrid="0" snapToObjects="1">
      <p:cViewPr varScale="1">
        <p:scale>
          <a:sx n="102" d="100"/>
          <a:sy n="102" d="100"/>
        </p:scale>
        <p:origin x="-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pPr/>
              <a:t>11/26/13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iOS Delegate &amp;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Picker View Data Source (</a:t>
            </a:r>
            <a:r>
              <a:rPr lang="en-US" sz="3600" dirty="0"/>
              <a:t>6/8)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498"/>
            <a:ext cx="7770813" cy="5030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r>
              <a:rPr lang="th-TH" sz="1800" dirty="0" smtClean="0"/>
              <a:t>เพิ่ม </a:t>
            </a:r>
            <a:r>
              <a:rPr lang="en-US" sz="1800" dirty="0" smtClean="0"/>
              <a:t>Data Source Method </a:t>
            </a:r>
            <a:r>
              <a:rPr lang="th-TH" sz="1800" dirty="0" smtClean="0"/>
              <a:t>ของ </a:t>
            </a:r>
            <a:r>
              <a:rPr lang="en-US" sz="1800" dirty="0" smtClean="0"/>
              <a:t>Picker View </a:t>
            </a:r>
            <a:r>
              <a:rPr lang="th-TH" sz="1800" dirty="0" smtClean="0"/>
              <a:t>เพื่อแสดงข้อมูลใน </a:t>
            </a:r>
            <a:r>
              <a:rPr lang="en-US" sz="1800" dirty="0" smtClean="0"/>
              <a:t>array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endParaRPr lang="en-US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9"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33714" y="2107202"/>
            <a:ext cx="7664224" cy="4610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#pragma mark - Picker View Data Source</a:t>
            </a:r>
          </a:p>
          <a:p>
            <a:endParaRPr lang="en-US" sz="13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NSInteger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numberOfComponentsInPickerView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UIPickerView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endParaRPr lang="en-US" sz="13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return 2;</a:t>
            </a:r>
          </a:p>
          <a:p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3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NSInteger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UIPickerView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3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numberOfRowsInComponent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NSInteger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)component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switch (component) {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    case 0: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[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yearArray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count];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break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3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    case 1: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[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monthArray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count]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		  </a:t>
            </a:r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break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3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default: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0;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        break;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08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684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Picker View Delegate (</a:t>
            </a:r>
            <a:r>
              <a:rPr lang="en-US" sz="3600" dirty="0"/>
              <a:t>7/8)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443260"/>
            <a:ext cx="7770813" cy="5030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10"/>
            </a:pPr>
            <a:r>
              <a:rPr lang="th-TH" sz="1800" dirty="0" smtClean="0"/>
              <a:t>เพิ่ม </a:t>
            </a:r>
            <a:r>
              <a:rPr lang="en-US" sz="1800" dirty="0" smtClean="0"/>
              <a:t>Data Source Method </a:t>
            </a:r>
            <a:r>
              <a:rPr lang="th-TH" sz="1800" dirty="0" smtClean="0"/>
              <a:t>ของ </a:t>
            </a:r>
            <a:r>
              <a:rPr lang="en-US" sz="1800" dirty="0" smtClean="0"/>
              <a:t>Picker View </a:t>
            </a:r>
            <a:r>
              <a:rPr lang="th-TH" sz="1800" dirty="0" smtClean="0"/>
              <a:t>เพื่อแสดงข้อมูลใน </a:t>
            </a:r>
            <a:r>
              <a:rPr lang="en-US" sz="1800" dirty="0" smtClean="0"/>
              <a:t>array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10"/>
            </a:pPr>
            <a:endParaRPr lang="en-US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0"/>
            </a:pP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0"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09524" y="2107202"/>
            <a:ext cx="766422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#pragma mark - implement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UIPickerViewDelegate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UIPickerView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titleForRow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NSInteger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)row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forComponent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NSInteger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)component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switch (component) 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0: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yearArray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break;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1: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monthArray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  break;</a:t>
            </a: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default:</a:t>
            </a:r>
          </a:p>
          <a:p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fi-FI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return</a:t>
            </a:r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i-FI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nil</a:t>
            </a:r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; </a:t>
            </a:r>
            <a:r>
              <a:rPr lang="fi-FI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break</a:t>
            </a:r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fi-FI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fi-FI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CGFloat)pickerView:(UIPickerView</a:t>
            </a:r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fi-FI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i-FI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widthForComponent:(NSInteger)component</a:t>
            </a:r>
            <a:endParaRPr lang="fi-FI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i-FI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switch</a:t>
            </a:r>
            <a:r>
              <a:rPr lang="fi-FI" sz="1100" b="1" dirty="0">
                <a:solidFill>
                  <a:srgbClr val="FFFF00"/>
                </a:solidFill>
                <a:latin typeface="Menlo Regular"/>
                <a:cs typeface="Menlo Regular"/>
              </a:rPr>
              <a:t> (component) 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0:</a:t>
            </a:r>
          </a:p>
          <a:p>
            <a:r>
              <a:rPr lang="is-I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128.0f; break;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case 1:</a:t>
            </a:r>
          </a:p>
          <a:p>
            <a:r>
              <a:rPr lang="is-I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192.0f;  break;</a:t>
            </a: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default:</a:t>
            </a:r>
          </a:p>
          <a:p>
            <a:r>
              <a:rPr lang="is-I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return 0; break;</a:t>
            </a:r>
          </a:p>
          <a:p>
            <a:r>
              <a:rPr lang="is-I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is-I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r>
              <a:rPr lang="is-I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08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621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Picker View Data Source (8/8)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498"/>
            <a:ext cx="7770813" cy="51365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r>
              <a:rPr lang="th-TH" sz="1800" dirty="0" smtClean="0"/>
              <a:t>เพิ่ม </a:t>
            </a:r>
            <a:r>
              <a:rPr lang="en-US" sz="1800" dirty="0" smtClean="0"/>
              <a:t>delegate method </a:t>
            </a:r>
            <a:r>
              <a:rPr lang="en-US" sz="1800" dirty="0" err="1" smtClean="0"/>
              <a:t>didSelectedRow</a:t>
            </a:r>
            <a:r>
              <a:rPr lang="en-US" sz="1800" dirty="0" smtClean="0"/>
              <a:t> </a:t>
            </a:r>
            <a:r>
              <a:rPr lang="th-TH" sz="1800" dirty="0" smtClean="0"/>
              <a:t>เพื่ออ่านค่าของ </a:t>
            </a:r>
            <a:r>
              <a:rPr lang="en-US" sz="1800" dirty="0" smtClean="0"/>
              <a:t>Picker </a:t>
            </a:r>
            <a:r>
              <a:rPr lang="th-TH" sz="1800" dirty="0" smtClean="0"/>
              <a:t>ที่ถูกเลือก</a:t>
            </a: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en-US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en-US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en-US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r>
              <a:rPr lang="en-US" sz="1800" dirty="0" smtClean="0"/>
              <a:t>Run </a:t>
            </a:r>
            <a:r>
              <a:rPr lang="th-TH" sz="1800" dirty="0" smtClean="0"/>
              <a:t>โปรแกรมเพื่อดูผลลัพธ์</a:t>
            </a: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en-US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11"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209523" y="2286003"/>
            <a:ext cx="7559525" cy="3093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UIPickerView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didSelectRow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NSInteger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)row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inComponent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NSInteger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)component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switch (component) 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	case 0: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selectedYear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yearArray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objectAtIndex:row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break;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	case 1: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selectedMonth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monthArray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objectAtIndex:row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break;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	}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self.txtResult.text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b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@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คุณเลือก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%@ %@",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selectedMonth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selectedYear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08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560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Control </a:t>
            </a:r>
            <a:r>
              <a:rPr lang="th-TH" dirty="0" smtClean="0"/>
              <a:t>หลายๆ ตัวใน </a:t>
            </a:r>
            <a:r>
              <a:rPr lang="en-US" dirty="0" smtClean="0"/>
              <a:t>iOS </a:t>
            </a:r>
            <a:r>
              <a:rPr lang="th-TH" dirty="0" smtClean="0"/>
              <a:t>นั้นจะมีการ </a:t>
            </a:r>
            <a:r>
              <a:rPr lang="en-US" dirty="0" smtClean="0"/>
              <a:t>load </a:t>
            </a:r>
            <a:r>
              <a:rPr lang="th-TH" dirty="0" smtClean="0"/>
              <a:t>ข้อมูลที่มีลักษณะเป็น </a:t>
            </a:r>
            <a:r>
              <a:rPr lang="en-US" dirty="0" smtClean="0"/>
              <a:t>array, dictionary </a:t>
            </a:r>
            <a:r>
              <a:rPr lang="th-TH" dirty="0" smtClean="0"/>
              <a:t>หรือ </a:t>
            </a:r>
            <a:r>
              <a:rPr lang="en-US" dirty="0" smtClean="0"/>
              <a:t>collection </a:t>
            </a:r>
            <a:r>
              <a:rPr lang="th-TH" dirty="0" smtClean="0"/>
              <a:t>ขึ้นมาแสดงผล เช่น </a:t>
            </a:r>
            <a:r>
              <a:rPr lang="en-US" dirty="0" smtClean="0"/>
              <a:t>Picker View </a:t>
            </a:r>
            <a:r>
              <a:rPr lang="th-TH" dirty="0" smtClean="0"/>
              <a:t>หรือ </a:t>
            </a:r>
            <a:r>
              <a:rPr lang="en-US" dirty="0" smtClean="0"/>
              <a:t>Table View</a:t>
            </a:r>
          </a:p>
          <a:p>
            <a:pPr>
              <a:lnSpc>
                <a:spcPct val="120000"/>
              </a:lnSpc>
            </a:pPr>
            <a:r>
              <a:rPr lang="th-TH" dirty="0" smtClean="0"/>
              <a:t>แหล่งของข้อมูลนั้นอาจจะเป็น </a:t>
            </a:r>
            <a:r>
              <a:rPr lang="en-US" dirty="0" smtClean="0"/>
              <a:t>file </a:t>
            </a:r>
            <a:r>
              <a:rPr lang="th-TH" dirty="0" smtClean="0"/>
              <a:t>ที่ </a:t>
            </a:r>
            <a:r>
              <a:rPr lang="en-US" dirty="0" smtClean="0"/>
              <a:t>bundle </a:t>
            </a:r>
            <a:r>
              <a:rPr lang="th-TH" dirty="0" smtClean="0"/>
              <a:t>ใน </a:t>
            </a:r>
            <a:r>
              <a:rPr lang="en-US" dirty="0" smtClean="0"/>
              <a:t>application</a:t>
            </a:r>
            <a:r>
              <a:rPr lang="th-TH" dirty="0" smtClean="0"/>
              <a:t> หรือเป็นข้อมูลที่ </a:t>
            </a:r>
            <a:r>
              <a:rPr lang="en-US" dirty="0" smtClean="0"/>
              <a:t> load </a:t>
            </a:r>
            <a:r>
              <a:rPr lang="th-TH" dirty="0" smtClean="0"/>
              <a:t>ขึ้นมาจาก </a:t>
            </a:r>
            <a:r>
              <a:rPr lang="en-US" dirty="0" smtClean="0"/>
              <a:t>database </a:t>
            </a:r>
            <a:r>
              <a:rPr lang="th-TH" dirty="0" smtClean="0"/>
              <a:t>หรือ </a:t>
            </a:r>
            <a:r>
              <a:rPr lang="en-US" dirty="0" smtClean="0"/>
              <a:t>download </a:t>
            </a:r>
            <a:r>
              <a:rPr lang="th-TH" dirty="0" smtClean="0"/>
              <a:t>มาจาก </a:t>
            </a:r>
            <a:r>
              <a:rPr lang="en-US" dirty="0" smtClean="0"/>
              <a:t>web services </a:t>
            </a:r>
            <a:r>
              <a:rPr lang="th-TH" dirty="0" smtClean="0"/>
              <a:t>แต่เมื่อ</a:t>
            </a:r>
            <a:r>
              <a:rPr lang="en-US" dirty="0"/>
              <a:t> </a:t>
            </a:r>
            <a:r>
              <a:rPr lang="en-US" dirty="0" smtClean="0"/>
              <a:t>control </a:t>
            </a:r>
            <a:r>
              <a:rPr lang="th-TH" dirty="0" smtClean="0"/>
              <a:t>บน </a:t>
            </a:r>
            <a:r>
              <a:rPr lang="en-US" dirty="0" smtClean="0"/>
              <a:t>iOS </a:t>
            </a:r>
            <a:r>
              <a:rPr lang="th-TH" dirty="0" smtClean="0"/>
              <a:t>จะนำมาใช้งาน ชุดข้อมูลเหล่านั้นมักจะอยู่ในรูปของ </a:t>
            </a:r>
            <a:r>
              <a:rPr lang="en-US" dirty="0" smtClean="0"/>
              <a:t>array </a:t>
            </a:r>
            <a:r>
              <a:rPr lang="th-TH" dirty="0" smtClean="0"/>
              <a:t>หรือ </a:t>
            </a:r>
            <a:r>
              <a:rPr lang="en-US" dirty="0" smtClean="0"/>
              <a:t>dictionary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Data Source </a:t>
            </a:r>
            <a:r>
              <a:rPr lang="th-TH" dirty="0" smtClean="0"/>
              <a:t>ใน </a:t>
            </a:r>
            <a:r>
              <a:rPr lang="en-US" dirty="0" smtClean="0"/>
              <a:t>iOS </a:t>
            </a:r>
            <a:r>
              <a:rPr lang="th-TH" dirty="0" smtClean="0"/>
              <a:t>จะเป็นเทคนิคในการเขียนโปรแกรมเพื่อให้ </a:t>
            </a:r>
            <a:r>
              <a:rPr lang="en-US" dirty="0" smtClean="0"/>
              <a:t>control load </a:t>
            </a:r>
            <a:r>
              <a:rPr lang="th-TH" dirty="0" smtClean="0"/>
              <a:t>ข้อมูลขึ้นมาแสดงผล แต่การ </a:t>
            </a:r>
            <a:r>
              <a:rPr lang="en-US" dirty="0" smtClean="0"/>
              <a:t>load </a:t>
            </a:r>
            <a:r>
              <a:rPr lang="th-TH" dirty="0" smtClean="0"/>
              <a:t>ข้อมูลนั้นจะมีขั้นตอนที่มากกว่า </a:t>
            </a:r>
            <a:r>
              <a:rPr lang="en-US" dirty="0" smtClean="0"/>
              <a:t>development platform </a:t>
            </a:r>
            <a:r>
              <a:rPr lang="th-TH" dirty="0" smtClean="0"/>
              <a:t>อื่น</a:t>
            </a:r>
          </a:p>
          <a:p>
            <a:pPr>
              <a:lnSpc>
                <a:spcPct val="120000"/>
              </a:lnSpc>
            </a:pPr>
            <a:r>
              <a:rPr lang="th-TH" dirty="0" smtClean="0"/>
              <a:t>หลักการ </a:t>
            </a:r>
            <a:r>
              <a:rPr lang="en-US" dirty="0" smtClean="0"/>
              <a:t>data source </a:t>
            </a:r>
            <a:r>
              <a:rPr lang="th-TH" dirty="0" smtClean="0"/>
              <a:t>บน </a:t>
            </a:r>
            <a:r>
              <a:rPr lang="en-US" dirty="0" smtClean="0"/>
              <a:t>iOS </a:t>
            </a:r>
            <a:r>
              <a:rPr lang="th-TH" dirty="0" smtClean="0"/>
              <a:t>นั้นจะใช้เทคนิค </a:t>
            </a:r>
            <a:r>
              <a:rPr lang="en-US" dirty="0" smtClean="0"/>
              <a:t>delegate </a:t>
            </a:r>
            <a:r>
              <a:rPr lang="th-TH" dirty="0" smtClean="0"/>
              <a:t>แบบเดียวกับที่เรียนมาในบทที่แล้ว แต่จะแบ่ง </a:t>
            </a:r>
            <a:r>
              <a:rPr lang="en-US" dirty="0" smtClean="0"/>
              <a:t>method </a:t>
            </a:r>
            <a:r>
              <a:rPr lang="th-TH" dirty="0" smtClean="0"/>
              <a:t>เป็นหลายๆ </a:t>
            </a:r>
            <a:r>
              <a:rPr lang="en-US" dirty="0" smtClean="0"/>
              <a:t>method </a:t>
            </a:r>
            <a:r>
              <a:rPr lang="th-TH" dirty="0" smtClean="0"/>
              <a:t>ต่อการ </a:t>
            </a:r>
            <a:r>
              <a:rPr lang="en-US" dirty="0" smtClean="0"/>
              <a:t>load </a:t>
            </a:r>
            <a:r>
              <a:rPr lang="th-TH" dirty="0" smtClean="0"/>
              <a:t>ข้อมูล </a:t>
            </a:r>
            <a:r>
              <a:rPr lang="en-US" dirty="0" smtClean="0"/>
              <a:t>1 </a:t>
            </a:r>
            <a:r>
              <a:rPr lang="th-TH" dirty="0" smtClean="0"/>
              <a:t>ชุด เช่น </a:t>
            </a:r>
            <a:r>
              <a:rPr lang="en-US" dirty="0" smtClean="0"/>
              <a:t>method </a:t>
            </a:r>
            <a:r>
              <a:rPr lang="th-TH" dirty="0" smtClean="0"/>
              <a:t>หนึ่งจะใช้เพื่อบอก </a:t>
            </a:r>
            <a:r>
              <a:rPr lang="en-US" dirty="0" smtClean="0"/>
              <a:t>control </a:t>
            </a:r>
            <a:r>
              <a:rPr lang="th-TH" dirty="0" smtClean="0"/>
              <a:t>ว่ามีสมาชิกใน </a:t>
            </a:r>
            <a:r>
              <a:rPr lang="en-US" dirty="0" smtClean="0"/>
              <a:t>array </a:t>
            </a:r>
            <a:r>
              <a:rPr lang="th-TH" dirty="0" smtClean="0"/>
              <a:t>กี่ตัว และอีก </a:t>
            </a:r>
            <a:r>
              <a:rPr lang="en-US" dirty="0" smtClean="0"/>
              <a:t>method </a:t>
            </a:r>
            <a:r>
              <a:rPr lang="th-TH" dirty="0" smtClean="0"/>
              <a:t>หนึ่งเป็นการ </a:t>
            </a:r>
            <a:r>
              <a:rPr lang="en-US" dirty="0" smtClean="0"/>
              <a:t>load </a:t>
            </a:r>
            <a:r>
              <a:rPr lang="th-TH" dirty="0" smtClean="0"/>
              <a:t>ข้อมูล </a:t>
            </a:r>
            <a:r>
              <a:rPr lang="en-US" dirty="0" smtClean="0"/>
              <a:t>cell </a:t>
            </a:r>
            <a:r>
              <a:rPr lang="th-TH" dirty="0" smtClean="0"/>
              <a:t>ที่ </a:t>
            </a:r>
            <a:r>
              <a:rPr lang="en-US" dirty="0" smtClean="0"/>
              <a:t>control </a:t>
            </a:r>
            <a:r>
              <a:rPr lang="th-TH" dirty="0" smtClean="0"/>
              <a:t>ต้องการเป็นต้น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08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300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Picker View</a:t>
            </a:r>
            <a:endParaRPr lang="en-US" dirty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0" y="1662252"/>
            <a:ext cx="2452672" cy="477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06" y="2450681"/>
            <a:ext cx="2111615" cy="3154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169" y="2805487"/>
            <a:ext cx="2081284" cy="3013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270586" y="2400881"/>
            <a:ext cx="143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44524" y="2634502"/>
            <a:ext cx="3835284" cy="12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39226" y="3136280"/>
            <a:ext cx="3240582" cy="12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84895" y="2900211"/>
            <a:ext cx="95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84776" y="4463058"/>
            <a:ext cx="12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Picker View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32800" y="4681142"/>
            <a:ext cx="22377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645" y="3736842"/>
            <a:ext cx="2098796" cy="1412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691299" y="3736842"/>
            <a:ext cx="27030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NSArray / NSMutableArray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4161812" y="3909908"/>
            <a:ext cx="1517727" cy="231910"/>
          </a:xfrm>
          <a:custGeom>
            <a:avLst/>
            <a:gdLst>
              <a:gd name="connsiteX0" fmla="*/ 12590 w 1400138"/>
              <a:gd name="connsiteY0" fmla="*/ 231910 h 231910"/>
              <a:gd name="connsiteX1" fmla="*/ 200732 w 1400138"/>
              <a:gd name="connsiteY1" fmla="*/ 20262 h 231910"/>
              <a:gd name="connsiteX2" fmla="*/ 1400138 w 1400138"/>
              <a:gd name="connsiteY2" fmla="*/ 8504 h 23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38" h="231910">
                <a:moveTo>
                  <a:pt x="12590" y="231910"/>
                </a:moveTo>
                <a:cubicBezTo>
                  <a:pt x="-8968" y="144703"/>
                  <a:pt x="-30526" y="57496"/>
                  <a:pt x="200732" y="20262"/>
                </a:cubicBezTo>
                <a:cubicBezTo>
                  <a:pt x="431990" y="-16972"/>
                  <a:pt x="1400138" y="8504"/>
                  <a:pt x="1400138" y="8504"/>
                </a:cubicBezTo>
              </a:path>
            </a:pathLst>
          </a:custGeom>
          <a:ln w="381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17798" y="3269543"/>
            <a:ext cx="122292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picker object</a:t>
            </a:r>
            <a:endParaRPr lang="en-US" sz="1400" b="1" dirty="0"/>
          </a:p>
        </p:txBody>
      </p:sp>
      <p:sp>
        <p:nvSpPr>
          <p:cNvPr id="16" name="Freeform 15"/>
          <p:cNvSpPr/>
          <p:nvPr/>
        </p:nvSpPr>
        <p:spPr>
          <a:xfrm>
            <a:off x="2116600" y="3636214"/>
            <a:ext cx="458596" cy="194179"/>
          </a:xfrm>
          <a:custGeom>
            <a:avLst/>
            <a:gdLst>
              <a:gd name="connsiteX0" fmla="*/ 4807 w 298779"/>
              <a:gd name="connsiteY0" fmla="*/ 0 h 194179"/>
              <a:gd name="connsiteX1" fmla="*/ 40084 w 298779"/>
              <a:gd name="connsiteY1" fmla="*/ 176373 h 194179"/>
              <a:gd name="connsiteX2" fmla="*/ 298779 w 298779"/>
              <a:gd name="connsiteY2" fmla="*/ 188132 h 19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779" h="194179">
                <a:moveTo>
                  <a:pt x="4807" y="0"/>
                </a:moveTo>
                <a:cubicBezTo>
                  <a:pt x="-2052" y="72509"/>
                  <a:pt x="-8911" y="145018"/>
                  <a:pt x="40084" y="176373"/>
                </a:cubicBezTo>
                <a:cubicBezTo>
                  <a:pt x="89079" y="207728"/>
                  <a:pt x="298779" y="188132"/>
                  <a:pt x="298779" y="188132"/>
                </a:cubicBezTo>
              </a:path>
            </a:pathLst>
          </a:cu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47316" y="4787034"/>
            <a:ext cx="8808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delegate</a:t>
            </a:r>
          </a:p>
          <a:p>
            <a:pPr algn="ctr"/>
            <a:r>
              <a:rPr lang="en-US" sz="1400" b="1" dirty="0" smtClean="0"/>
              <a:t>methods</a:t>
            </a:r>
            <a:endParaRPr lang="en-US" sz="1400" b="1" dirty="0"/>
          </a:p>
        </p:txBody>
      </p:sp>
      <p:sp>
        <p:nvSpPr>
          <p:cNvPr id="19" name="Freeform 18"/>
          <p:cNvSpPr/>
          <p:nvPr/>
        </p:nvSpPr>
        <p:spPr>
          <a:xfrm>
            <a:off x="2198842" y="4426876"/>
            <a:ext cx="305800" cy="326371"/>
          </a:xfrm>
          <a:custGeom>
            <a:avLst/>
            <a:gdLst>
              <a:gd name="connsiteX0" fmla="*/ 305800 w 305800"/>
              <a:gd name="connsiteY0" fmla="*/ 20657 h 326371"/>
              <a:gd name="connsiteX1" fmla="*/ 47104 w 305800"/>
              <a:gd name="connsiteY1" fmla="*/ 32415 h 326371"/>
              <a:gd name="connsiteX2" fmla="*/ 69 w 305800"/>
              <a:gd name="connsiteY2" fmla="*/ 326371 h 32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800" h="326371">
                <a:moveTo>
                  <a:pt x="305800" y="20657"/>
                </a:moveTo>
                <a:cubicBezTo>
                  <a:pt x="201929" y="1060"/>
                  <a:pt x="98059" y="-18537"/>
                  <a:pt x="47104" y="32415"/>
                </a:cubicBezTo>
                <a:cubicBezTo>
                  <a:pt x="-3851" y="83367"/>
                  <a:pt x="69" y="326371"/>
                  <a:pt x="69" y="326371"/>
                </a:cubicBezTo>
              </a:path>
            </a:pathLst>
          </a:cu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08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28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Source &amp; Delegate Example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3681351" y="2099764"/>
            <a:ext cx="5076003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numberOfComponentsInPickerView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UIPickerView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pickerView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86657" y="2732064"/>
            <a:ext cx="5570697" cy="52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smtClean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UIPickerView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pickerView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numberOfRowsInComponent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rowNum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20585" y="4077558"/>
            <a:ext cx="583677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NSString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UIPickerView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pickerView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titleForRow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)row </a:t>
            </a:r>
            <a:endParaRPr lang="en-US" sz="1200" dirty="0" smtClean="0">
              <a:latin typeface="Menlo Regular"/>
              <a:cs typeface="Menlo Regular"/>
            </a:endParaRPr>
          </a:p>
          <a:p>
            <a:pPr algn="r"/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forComponent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)component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27300" y="4948168"/>
            <a:ext cx="5430054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CGFloat</a:t>
            </a:r>
            <a:r>
              <a:rPr lang="en-US" sz="1100" dirty="0">
                <a:latin typeface="Menlo Regular"/>
                <a:cs typeface="Menlo Regular"/>
              </a:rPr>
              <a:t>)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UIPickerView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pickerView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widthForComponent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NSInteger</a:t>
            </a:r>
            <a:r>
              <a:rPr lang="en-US" sz="1100" dirty="0">
                <a:latin typeface="Menlo Regular"/>
                <a:cs typeface="Menlo Regular"/>
              </a:rPr>
              <a:t>)component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35015" y="1573512"/>
            <a:ext cx="146105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NSArray Object</a:t>
            </a:r>
            <a:endParaRPr lang="en-US" sz="1600" dirty="0"/>
          </a:p>
        </p:txBody>
      </p:sp>
      <p:sp>
        <p:nvSpPr>
          <p:cNvPr id="27" name="Freeform 26"/>
          <p:cNvSpPr/>
          <p:nvPr/>
        </p:nvSpPr>
        <p:spPr>
          <a:xfrm>
            <a:off x="1049027" y="1766305"/>
            <a:ext cx="225887" cy="426483"/>
          </a:xfrm>
          <a:custGeom>
            <a:avLst/>
            <a:gdLst>
              <a:gd name="connsiteX0" fmla="*/ 225887 w 225887"/>
              <a:gd name="connsiteY0" fmla="*/ 10451 h 762979"/>
              <a:gd name="connsiteX1" fmla="*/ 25986 w 225887"/>
              <a:gd name="connsiteY1" fmla="*/ 104517 h 762979"/>
              <a:gd name="connsiteX2" fmla="*/ 2468 w 225887"/>
              <a:gd name="connsiteY2" fmla="*/ 762979 h 76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87" h="762979">
                <a:moveTo>
                  <a:pt x="225887" y="10451"/>
                </a:moveTo>
                <a:cubicBezTo>
                  <a:pt x="144554" y="-5227"/>
                  <a:pt x="63222" y="-20904"/>
                  <a:pt x="25986" y="104517"/>
                </a:cubicBezTo>
                <a:cubicBezTo>
                  <a:pt x="-11250" y="229938"/>
                  <a:pt x="2468" y="762979"/>
                  <a:pt x="2468" y="762979"/>
                </a:cubicBezTo>
              </a:path>
            </a:pathLst>
          </a:cu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81" y="2200312"/>
            <a:ext cx="2360540" cy="1588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81" y="3974489"/>
            <a:ext cx="958159" cy="1395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3" y="3974489"/>
            <a:ext cx="727742" cy="1395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38" y="3974489"/>
            <a:ext cx="727742" cy="1395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208698" y="6246770"/>
            <a:ext cx="761747" cy="29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/>
              <a:t>NSArray</a:t>
            </a:r>
            <a:endParaRPr lang="en-US" sz="1300" b="1" dirty="0"/>
          </a:p>
        </p:txBody>
      </p:sp>
      <p:sp>
        <p:nvSpPr>
          <p:cNvPr id="33" name="Freeform 32"/>
          <p:cNvSpPr/>
          <p:nvPr/>
        </p:nvSpPr>
        <p:spPr>
          <a:xfrm flipV="1">
            <a:off x="900965" y="5369882"/>
            <a:ext cx="318187" cy="975937"/>
          </a:xfrm>
          <a:custGeom>
            <a:avLst/>
            <a:gdLst>
              <a:gd name="connsiteX0" fmla="*/ 225887 w 225887"/>
              <a:gd name="connsiteY0" fmla="*/ 10451 h 762979"/>
              <a:gd name="connsiteX1" fmla="*/ 25986 w 225887"/>
              <a:gd name="connsiteY1" fmla="*/ 104517 h 762979"/>
              <a:gd name="connsiteX2" fmla="*/ 2468 w 225887"/>
              <a:gd name="connsiteY2" fmla="*/ 762979 h 76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87" h="762979">
                <a:moveTo>
                  <a:pt x="225887" y="10451"/>
                </a:moveTo>
                <a:cubicBezTo>
                  <a:pt x="144554" y="-5227"/>
                  <a:pt x="63222" y="-20904"/>
                  <a:pt x="25986" y="104517"/>
                </a:cubicBezTo>
                <a:cubicBezTo>
                  <a:pt x="-11250" y="229938"/>
                  <a:pt x="2468" y="762979"/>
                  <a:pt x="2468" y="762979"/>
                </a:cubicBezTo>
              </a:path>
            </a:pathLst>
          </a:cu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84094" y="5917479"/>
            <a:ext cx="761747" cy="29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/>
              <a:t>NSArray</a:t>
            </a:r>
            <a:endParaRPr lang="en-US" sz="1300" b="1" dirty="0"/>
          </a:p>
        </p:txBody>
      </p:sp>
      <p:sp>
        <p:nvSpPr>
          <p:cNvPr id="35" name="Freeform 34"/>
          <p:cNvSpPr/>
          <p:nvPr/>
        </p:nvSpPr>
        <p:spPr>
          <a:xfrm flipV="1">
            <a:off x="1677666" y="5369882"/>
            <a:ext cx="318187" cy="737160"/>
          </a:xfrm>
          <a:custGeom>
            <a:avLst/>
            <a:gdLst>
              <a:gd name="connsiteX0" fmla="*/ 225887 w 225887"/>
              <a:gd name="connsiteY0" fmla="*/ 10451 h 762979"/>
              <a:gd name="connsiteX1" fmla="*/ 25986 w 225887"/>
              <a:gd name="connsiteY1" fmla="*/ 104517 h 762979"/>
              <a:gd name="connsiteX2" fmla="*/ 2468 w 225887"/>
              <a:gd name="connsiteY2" fmla="*/ 762979 h 76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87" h="762979">
                <a:moveTo>
                  <a:pt x="225887" y="10451"/>
                </a:moveTo>
                <a:cubicBezTo>
                  <a:pt x="144554" y="-5227"/>
                  <a:pt x="63222" y="-20904"/>
                  <a:pt x="25986" y="104517"/>
                </a:cubicBezTo>
                <a:cubicBezTo>
                  <a:pt x="-11250" y="229938"/>
                  <a:pt x="2468" y="762979"/>
                  <a:pt x="2468" y="762979"/>
                </a:cubicBezTo>
              </a:path>
            </a:pathLst>
          </a:cu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796072" y="5609702"/>
            <a:ext cx="761747" cy="29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 smtClean="0"/>
              <a:t>NSArray</a:t>
            </a:r>
            <a:endParaRPr lang="en-US" sz="1300" b="1" dirty="0"/>
          </a:p>
        </p:txBody>
      </p:sp>
      <p:sp>
        <p:nvSpPr>
          <p:cNvPr id="37" name="Freeform 36"/>
          <p:cNvSpPr/>
          <p:nvPr/>
        </p:nvSpPr>
        <p:spPr>
          <a:xfrm flipV="1">
            <a:off x="2477885" y="5358123"/>
            <a:ext cx="318187" cy="435059"/>
          </a:xfrm>
          <a:custGeom>
            <a:avLst/>
            <a:gdLst>
              <a:gd name="connsiteX0" fmla="*/ 225887 w 225887"/>
              <a:gd name="connsiteY0" fmla="*/ 10451 h 762979"/>
              <a:gd name="connsiteX1" fmla="*/ 25986 w 225887"/>
              <a:gd name="connsiteY1" fmla="*/ 104517 h 762979"/>
              <a:gd name="connsiteX2" fmla="*/ 2468 w 225887"/>
              <a:gd name="connsiteY2" fmla="*/ 762979 h 76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87" h="762979">
                <a:moveTo>
                  <a:pt x="225887" y="10451"/>
                </a:moveTo>
                <a:cubicBezTo>
                  <a:pt x="144554" y="-5227"/>
                  <a:pt x="63222" y="-20904"/>
                  <a:pt x="25986" y="104517"/>
                </a:cubicBezTo>
                <a:cubicBezTo>
                  <a:pt x="-11250" y="229938"/>
                  <a:pt x="2468" y="762979"/>
                  <a:pt x="2468" y="762979"/>
                </a:cubicBezTo>
              </a:path>
            </a:pathLst>
          </a:cu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27301" y="5602807"/>
            <a:ext cx="543005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100" dirty="0" smtClean="0">
                <a:latin typeface="Menlo Regular"/>
                <a:cs typeface="Menlo Regular"/>
              </a:rPr>
              <a:t> - (</a:t>
            </a:r>
            <a:r>
              <a:rPr lang="en-US" sz="1100" dirty="0">
                <a:latin typeface="Menlo Regular"/>
                <a:cs typeface="Menlo Regular"/>
              </a:rPr>
              <a:t>void</a:t>
            </a:r>
            <a:r>
              <a:rPr lang="en-US" sz="1100" dirty="0" smtClean="0">
                <a:latin typeface="Menlo Regular"/>
                <a:cs typeface="Menlo Regular"/>
              </a:rPr>
              <a:t>)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pickerView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UIPickerView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pickerView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didSelectRow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NSInteger</a:t>
            </a:r>
            <a:r>
              <a:rPr lang="en-US" sz="1100" dirty="0">
                <a:latin typeface="Menlo Regular"/>
                <a:cs typeface="Menlo Regular"/>
              </a:rPr>
              <a:t>)row </a:t>
            </a:r>
            <a:endParaRPr lang="en-US" sz="1100" dirty="0" smtClean="0">
              <a:latin typeface="Menlo Regular"/>
              <a:cs typeface="Menlo Regular"/>
            </a:endParaRPr>
          </a:p>
          <a:p>
            <a:pPr algn="r">
              <a:lnSpc>
                <a:spcPct val="120000"/>
              </a:lnSpc>
            </a:pP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inComponent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NSInteger</a:t>
            </a:r>
            <a:r>
              <a:rPr lang="en-US" sz="1100" dirty="0">
                <a:latin typeface="Menlo Regular"/>
                <a:cs typeface="Menlo Regular"/>
              </a:rPr>
              <a:t>)component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8925" y="1570133"/>
            <a:ext cx="2518638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b="1" u="sng" dirty="0" err="1">
                <a:solidFill>
                  <a:schemeClr val="tx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UIPickerView</a:t>
            </a:r>
            <a:r>
              <a:rPr lang="en-US" sz="1600" b="1" u="sng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DataSource</a:t>
            </a:r>
            <a:endParaRPr lang="en-US" sz="1600" b="1" u="sng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0258" y="3496989"/>
            <a:ext cx="2521265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b="1" u="sng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UIPickerView</a:t>
            </a:r>
            <a:r>
              <a:rPr lang="en-US" sz="1600" b="1" u="sng" dirty="0" err="1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Delegate</a:t>
            </a:r>
            <a:endParaRPr lang="en-US" sz="1600" b="1" u="sng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08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098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Lab : Custom Picker View (1</a:t>
            </a:r>
            <a:r>
              <a:rPr lang="en-US" sz="3600" dirty="0"/>
              <a:t>/8)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8212138" cy="42570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เพื่อให้เข้าใจหลักการของ </a:t>
            </a:r>
            <a:r>
              <a:rPr lang="en-US" dirty="0" smtClean="0"/>
              <a:t>delegate </a:t>
            </a:r>
            <a:r>
              <a:rPr lang="th-TH" dirty="0" smtClean="0"/>
              <a:t>และ </a:t>
            </a:r>
            <a:r>
              <a:rPr lang="en-US" dirty="0" smtClean="0"/>
              <a:t>data source </a:t>
            </a:r>
            <a:r>
              <a:rPr lang="th-TH" dirty="0" smtClean="0"/>
              <a:t>ของ </a:t>
            </a:r>
            <a:r>
              <a:rPr lang="en-US" dirty="0" smtClean="0"/>
              <a:t>control</a:t>
            </a:r>
            <a:r>
              <a:rPr lang="th-TH" dirty="0" smtClean="0"/>
              <a:t> บน </a:t>
            </a:r>
            <a:r>
              <a:rPr lang="en-US" dirty="0" smtClean="0"/>
              <a:t>iOS </a:t>
            </a:r>
            <a:r>
              <a:rPr lang="th-TH" dirty="0" smtClean="0"/>
              <a:t>โดยศึกษาจากวิธีใช้ </a:t>
            </a:r>
            <a:r>
              <a:rPr lang="en-US" dirty="0" smtClean="0"/>
              <a:t>Picker View 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เข้าใจ </a:t>
            </a:r>
            <a:r>
              <a:rPr lang="en-US" dirty="0" err="1" smtClean="0"/>
              <a:t>NSArray</a:t>
            </a:r>
            <a:r>
              <a:rPr lang="en-US" dirty="0" smtClean="0"/>
              <a:t> </a:t>
            </a:r>
            <a:r>
              <a:rPr lang="th-TH" dirty="0" smtClean="0"/>
              <a:t>ใน </a:t>
            </a:r>
            <a:r>
              <a:rPr lang="en-US" dirty="0" smtClean="0"/>
              <a:t>iOS </a:t>
            </a:r>
            <a:r>
              <a:rPr lang="th-TH" dirty="0" smtClean="0"/>
              <a:t>และสามารถนำไปใช้งานได้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th-TH" sz="2400" dirty="0" smtClean="0"/>
              <a:t>ขั้นตอน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th-TH" dirty="0" smtClean="0"/>
              <a:t>ออกแบบ </a:t>
            </a:r>
            <a:r>
              <a:rPr lang="en-US" dirty="0" smtClean="0"/>
              <a:t>UI </a:t>
            </a:r>
            <a:endParaRPr lang="th-TH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Implement Data Source </a:t>
            </a:r>
            <a:endParaRPr lang="th-TH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Implement Delegate</a:t>
            </a:r>
            <a:endParaRPr lang="th-TH" dirty="0" smtClean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08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886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(2</a:t>
            </a:r>
            <a:r>
              <a:rPr lang="en-US" sz="4000" dirty="0"/>
              <a:t>/8)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61519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จาก </a:t>
            </a:r>
            <a:r>
              <a:rPr lang="en-US" sz="2000" dirty="0" smtClean="0"/>
              <a:t>Xcode </a:t>
            </a:r>
            <a:r>
              <a:rPr lang="th-TH" sz="2000" dirty="0" smtClean="0"/>
              <a:t>สร้าง </a:t>
            </a:r>
            <a:r>
              <a:rPr lang="en-US" sz="2000" dirty="0" smtClean="0"/>
              <a:t>project </a:t>
            </a:r>
            <a:r>
              <a:rPr lang="th-TH" sz="2000" dirty="0" smtClean="0"/>
              <a:t>ใหม่โดยเลือก </a:t>
            </a:r>
            <a:r>
              <a:rPr lang="en-US" sz="2000" dirty="0" smtClean="0"/>
              <a:t>iOS &gt; Application &gt; Single View Application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ตั้งชื่อ </a:t>
            </a:r>
            <a:r>
              <a:rPr lang="en-US" sz="2000" dirty="0" smtClean="0"/>
              <a:t>project </a:t>
            </a:r>
            <a:r>
              <a:rPr lang="th-TH" sz="2000" dirty="0" smtClean="0"/>
              <a:t>ว่า </a:t>
            </a:r>
            <a:r>
              <a:rPr lang="en-US" sz="2000" dirty="0" smtClean="0"/>
              <a:t>“</a:t>
            </a:r>
            <a:r>
              <a:rPr lang="en-US" sz="2000" dirty="0" err="1" smtClean="0"/>
              <a:t>MyDatePicker</a:t>
            </a:r>
            <a:r>
              <a:rPr lang="en-US" sz="2000" dirty="0" smtClean="0"/>
              <a:t>” </a:t>
            </a:r>
            <a:r>
              <a:rPr lang="th-TH" sz="2000" dirty="0" smtClean="0"/>
              <a:t>และเลือก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Devices </a:t>
            </a:r>
            <a:r>
              <a:rPr lang="th-TH" sz="2000" dirty="0" smtClean="0"/>
              <a:t>เป็น </a:t>
            </a:r>
            <a:r>
              <a:rPr lang="en-US" sz="2000" dirty="0" smtClean="0"/>
              <a:t>iPhone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 smtClean="0"/>
              <a:t>Click “Next” </a:t>
            </a:r>
            <a:r>
              <a:rPr lang="th-TH" sz="2000" dirty="0" smtClean="0"/>
              <a:t>เลือก </a:t>
            </a:r>
            <a:r>
              <a:rPr lang="en-US" sz="2000" dirty="0" smtClean="0"/>
              <a:t>folder </a:t>
            </a:r>
            <a:r>
              <a:rPr lang="th-TH" sz="2000" dirty="0" smtClean="0"/>
              <a:t>ที่จะ </a:t>
            </a:r>
            <a:r>
              <a:rPr lang="en-US" sz="2000" dirty="0" smtClean="0"/>
              <a:t>save project </a:t>
            </a:r>
            <a:r>
              <a:rPr lang="th-TH" sz="2000" dirty="0" smtClean="0"/>
              <a:t>แล้ว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click </a:t>
            </a:r>
            <a:r>
              <a:rPr lang="th-TH" sz="2000" dirty="0" smtClean="0"/>
              <a:t>ปุ่ม </a:t>
            </a:r>
            <a:r>
              <a:rPr lang="en-US" sz="2000" dirty="0" smtClean="0"/>
              <a:t>“Create”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เปิด </a:t>
            </a:r>
            <a:r>
              <a:rPr lang="en-US" sz="2000" dirty="0" smtClean="0"/>
              <a:t>Main.storyboard </a:t>
            </a:r>
            <a:r>
              <a:rPr lang="th-TH" sz="2000" dirty="0" smtClean="0"/>
              <a:t>แล้ววาง </a:t>
            </a:r>
            <a:r>
              <a:rPr lang="en-US" sz="2000" dirty="0" smtClean="0"/>
              <a:t>control </a:t>
            </a:r>
            <a:r>
              <a:rPr lang="th-TH" sz="2000" dirty="0" smtClean="0"/>
              <a:t>ตามรูป</a:t>
            </a:r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Picker View </a:t>
            </a:r>
            <a:endParaRPr lang="th-TH" sz="1800" dirty="0" smtClean="0"/>
          </a:p>
          <a:p>
            <a:pPr marL="800100" lvl="1" indent="-457200">
              <a:lnSpc>
                <a:spcPct val="110000"/>
              </a:lnSpc>
              <a:buFont typeface="Arial"/>
              <a:buChar char="•"/>
            </a:pPr>
            <a:r>
              <a:rPr lang="en-US" sz="1800" dirty="0" smtClean="0"/>
              <a:t>Label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01" y="2709333"/>
            <a:ext cx="2131688" cy="377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08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201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Binding </a:t>
            </a:r>
            <a:br>
              <a:rPr lang="en-US" sz="3600" dirty="0" smtClean="0"/>
            </a:br>
            <a:r>
              <a:rPr lang="en-US" sz="3600" dirty="0" smtClean="0"/>
              <a:t>Data Source &amp; Delegate (3</a:t>
            </a:r>
            <a:r>
              <a:rPr lang="en-US" sz="3600" dirty="0"/>
              <a:t>/8)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498"/>
            <a:ext cx="7770813" cy="5030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Main.storyboard </a:t>
            </a:r>
            <a:r>
              <a:rPr lang="th-TH" sz="1800" dirty="0" smtClean="0"/>
              <a:t>แล้วเปิด </a:t>
            </a:r>
            <a:r>
              <a:rPr lang="en-US" sz="1800" dirty="0" smtClean="0"/>
              <a:t>Connections Inspector </a:t>
            </a:r>
            <a:r>
              <a:rPr lang="th-TH" sz="1800" dirty="0" smtClean="0"/>
              <a:t>ใน </a:t>
            </a:r>
            <a:r>
              <a:rPr lang="en-US" sz="1800" dirty="0" smtClean="0"/>
              <a:t>Inspector Pane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Picker View </a:t>
            </a:r>
            <a:r>
              <a:rPr lang="th-TH" sz="1800" dirty="0" smtClean="0"/>
              <a:t>บน </a:t>
            </a:r>
            <a:r>
              <a:rPr lang="en-US" sz="1800" dirty="0" smtClean="0"/>
              <a:t>View </a:t>
            </a:r>
            <a:r>
              <a:rPr lang="th-TH" sz="1800" dirty="0" smtClean="0"/>
              <a:t>จะเห็น </a:t>
            </a:r>
            <a:r>
              <a:rPr lang="en-US" sz="1800" dirty="0" smtClean="0"/>
              <a:t>“</a:t>
            </a:r>
            <a:r>
              <a:rPr lang="en-US" sz="1800" dirty="0" err="1" smtClean="0"/>
              <a:t>dataSource</a:t>
            </a:r>
            <a:r>
              <a:rPr lang="en-US" sz="1800" dirty="0" smtClean="0"/>
              <a:t>” </a:t>
            </a:r>
            <a:r>
              <a:rPr lang="th-TH" sz="1800" dirty="0" smtClean="0"/>
              <a:t>และ </a:t>
            </a:r>
            <a:r>
              <a:rPr lang="en-US" sz="1800" dirty="0" smtClean="0"/>
              <a:t>“delegate” </a:t>
            </a:r>
            <a:r>
              <a:rPr lang="th-TH" sz="1800" dirty="0" smtClean="0"/>
              <a:t>ในกลุ่ม </a:t>
            </a:r>
            <a:r>
              <a:rPr lang="en-US" sz="1800" dirty="0" smtClean="0"/>
              <a:t>Outlet </a:t>
            </a:r>
            <a:r>
              <a:rPr lang="th-TH" sz="1800" dirty="0" smtClean="0"/>
              <a:t>ของ </a:t>
            </a:r>
            <a:r>
              <a:rPr lang="en-US" sz="1800" dirty="0" smtClean="0"/>
              <a:t>Picker View </a:t>
            </a:r>
            <a:r>
              <a:rPr lang="th-TH" sz="1800" dirty="0" smtClean="0"/>
              <a:t>ให้ทำการ </a:t>
            </a:r>
            <a:r>
              <a:rPr lang="en-US" sz="1800" dirty="0" smtClean="0"/>
              <a:t>drag </a:t>
            </a:r>
            <a:r>
              <a:rPr lang="th-TH" sz="1800" dirty="0" smtClean="0"/>
              <a:t>จาก </a:t>
            </a:r>
            <a:r>
              <a:rPr lang="en-US" sz="1800" dirty="0" smtClean="0"/>
              <a:t>connector</a:t>
            </a:r>
            <a:r>
              <a:rPr lang="th-TH" sz="1800" dirty="0" smtClean="0"/>
              <a:t> </a:t>
            </a:r>
            <a:r>
              <a:rPr lang="en-US" sz="1800" dirty="0" err="1" smtClean="0"/>
              <a:t>dataSource</a:t>
            </a:r>
            <a:r>
              <a:rPr lang="en-US" sz="1800" dirty="0" smtClean="0"/>
              <a:t> </a:t>
            </a:r>
            <a:r>
              <a:rPr lang="th-TH" sz="1800" dirty="0" smtClean="0"/>
              <a:t>และ </a:t>
            </a:r>
            <a:r>
              <a:rPr lang="en-US" sz="1800" dirty="0" smtClean="0"/>
              <a:t>delegate </a:t>
            </a:r>
            <a:r>
              <a:rPr lang="th-TH" sz="1800" dirty="0" smtClean="0"/>
              <a:t>ไป</a:t>
            </a:r>
            <a:r>
              <a:rPr lang="en-US" sz="1800" dirty="0" smtClean="0"/>
              <a:t> drop </a:t>
            </a:r>
            <a:r>
              <a:rPr lang="th-TH" sz="1800" dirty="0" smtClean="0"/>
              <a:t>ยังรายการ </a:t>
            </a:r>
            <a:r>
              <a:rPr lang="en-US" sz="1800" dirty="0" smtClean="0"/>
              <a:t>View Controller </a:t>
            </a:r>
            <a:r>
              <a:rPr lang="th-TH" sz="1800" dirty="0" smtClean="0"/>
              <a:t>ใน </a:t>
            </a:r>
            <a:r>
              <a:rPr lang="en-US" sz="1800" dirty="0" smtClean="0"/>
              <a:t>Document Outline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4" y="3616476"/>
            <a:ext cx="8065890" cy="2248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1046">
            <a:off x="5549707" y="5253332"/>
            <a:ext cx="2896810" cy="958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reeform 9"/>
          <p:cNvSpPr/>
          <p:nvPr/>
        </p:nvSpPr>
        <p:spPr>
          <a:xfrm>
            <a:off x="8285239" y="4475238"/>
            <a:ext cx="612121" cy="1016000"/>
          </a:xfrm>
          <a:custGeom>
            <a:avLst/>
            <a:gdLst>
              <a:gd name="connsiteX0" fmla="*/ 411238 w 612121"/>
              <a:gd name="connsiteY0" fmla="*/ 0 h 1016000"/>
              <a:gd name="connsiteX1" fmla="*/ 592666 w 612121"/>
              <a:gd name="connsiteY1" fmla="*/ 471714 h 1016000"/>
              <a:gd name="connsiteX2" fmla="*/ 0 w 612121"/>
              <a:gd name="connsiteY2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121" h="1016000">
                <a:moveTo>
                  <a:pt x="411238" y="0"/>
                </a:moveTo>
                <a:cubicBezTo>
                  <a:pt x="536222" y="151190"/>
                  <a:pt x="661206" y="302381"/>
                  <a:pt x="592666" y="471714"/>
                </a:cubicBezTo>
                <a:cubicBezTo>
                  <a:pt x="524126" y="641047"/>
                  <a:pt x="0" y="1016000"/>
                  <a:pt x="0" y="101600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42930" y="62986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dirty="0" smtClean="0"/>
              <a:t>ผลลัพธ์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08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417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Add Attributes (</a:t>
            </a:r>
            <a:r>
              <a:rPr lang="en-US" sz="4000" dirty="0"/>
              <a:t>4/8)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498"/>
            <a:ext cx="7770813" cy="5030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ViewController.h </a:t>
            </a:r>
            <a:r>
              <a:rPr lang="th-TH" sz="1800" dirty="0" smtClean="0"/>
              <a:t>เปลี่ยน </a:t>
            </a:r>
            <a:r>
              <a:rPr lang="en-US" sz="1800" dirty="0" smtClean="0"/>
              <a:t>editor mode </a:t>
            </a:r>
            <a:r>
              <a:rPr lang="th-TH" sz="1800" dirty="0" smtClean="0"/>
              <a:t>เป็น </a:t>
            </a:r>
            <a:r>
              <a:rPr lang="en-US" sz="1800" dirty="0" smtClean="0"/>
              <a:t>Assistant Editor</a:t>
            </a:r>
            <a:r>
              <a:rPr lang="th-TH" sz="1800" dirty="0" smtClean="0"/>
              <a:t> แล้วผูก </a:t>
            </a:r>
            <a:r>
              <a:rPr lang="en-US" sz="1800" dirty="0" smtClean="0"/>
              <a:t>outlet </a:t>
            </a:r>
            <a:r>
              <a:rPr lang="th-TH" sz="1800" dirty="0" smtClean="0"/>
              <a:t>ของ </a:t>
            </a:r>
            <a:r>
              <a:rPr lang="en-US" sz="1800" dirty="0" smtClean="0"/>
              <a:t>Label </a:t>
            </a:r>
            <a:r>
              <a:rPr lang="th-TH" sz="1800" dirty="0" smtClean="0"/>
              <a:t>กับ </a:t>
            </a:r>
            <a:r>
              <a:rPr lang="en-US" sz="1800" dirty="0" smtClean="0"/>
              <a:t>class View Controller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ในไฟล์ </a:t>
            </a:r>
            <a:r>
              <a:rPr lang="en-US" sz="1800" dirty="0" smtClean="0"/>
              <a:t>ViewController.h </a:t>
            </a:r>
            <a:r>
              <a:rPr lang="th-TH" sz="1800" dirty="0" smtClean="0"/>
              <a:t>ดังนี้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233713" y="3072438"/>
            <a:ext cx="7222899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#import &lt;</a:t>
            </a:r>
            <a:r>
              <a:rPr lang="en-US" sz="1300" dirty="0" err="1">
                <a:latin typeface="Menlo Regular"/>
                <a:cs typeface="Menlo Regular"/>
              </a:rPr>
              <a:t>UIKit</a:t>
            </a:r>
            <a:r>
              <a:rPr lang="en-US" sz="1300" dirty="0">
                <a:latin typeface="Menlo Regular"/>
                <a:cs typeface="Menlo Regular"/>
              </a:rPr>
              <a:t>/</a:t>
            </a:r>
            <a:r>
              <a:rPr lang="en-US" sz="1300" dirty="0" err="1">
                <a:latin typeface="Menlo Regular"/>
                <a:cs typeface="Menlo Regular"/>
              </a:rPr>
              <a:t>UIKit.h</a:t>
            </a:r>
            <a:r>
              <a:rPr lang="en-US" sz="1300" dirty="0">
                <a:latin typeface="Menlo Regular"/>
                <a:cs typeface="Menlo Regular"/>
              </a:rPr>
              <a:t>&gt;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@interface ViewController : UIViewController </a:t>
            </a:r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 </a:t>
            </a:r>
            <a:r>
              <a:rPr lang="en-US" sz="1300" dirty="0" smtClean="0">
                <a:latin typeface="Menlo Regular"/>
                <a:cs typeface="Menlo Regular"/>
              </a:rPr>
              <a:t>          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&lt;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UIPickerViewDelegate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UIPickerViewDataSource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NSArray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monthArray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NSArray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y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earArray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selectedYear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selectedMonth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@property (weak, </a:t>
            </a:r>
            <a:r>
              <a:rPr lang="en-US" sz="1300" dirty="0" err="1">
                <a:latin typeface="Menlo Regular"/>
                <a:cs typeface="Menlo Regular"/>
              </a:rPr>
              <a:t>nonatomic</a:t>
            </a:r>
            <a:r>
              <a:rPr lang="en-US" sz="1300" dirty="0">
                <a:latin typeface="Menlo Regular"/>
                <a:cs typeface="Menlo Regular"/>
              </a:rPr>
              <a:t>) IBOutlet </a:t>
            </a:r>
            <a:r>
              <a:rPr lang="en-US" sz="1300" dirty="0" err="1">
                <a:latin typeface="Menlo Regular"/>
                <a:cs typeface="Menlo Regular"/>
              </a:rPr>
              <a:t>UILabel</a:t>
            </a:r>
            <a:r>
              <a:rPr lang="en-US" sz="1300" dirty="0">
                <a:latin typeface="Menlo Regular"/>
                <a:cs typeface="Menlo Regular"/>
              </a:rPr>
              <a:t> *</a:t>
            </a:r>
            <a:r>
              <a:rPr lang="en-US" sz="1300" dirty="0" err="1">
                <a:latin typeface="Menlo Regular"/>
                <a:cs typeface="Menlo Regular"/>
              </a:rPr>
              <a:t>txtResult</a:t>
            </a:r>
            <a:r>
              <a:rPr lang="en-US" sz="1300" dirty="0" smtClean="0">
                <a:latin typeface="Menlo Regular"/>
                <a:cs typeface="Menlo Regular"/>
              </a:rPr>
              <a:t>;</a:t>
            </a:r>
          </a:p>
          <a:p>
            <a:endParaRPr lang="en-US" sz="1300" dirty="0" smtClean="0">
              <a:latin typeface="Menlo Regular"/>
              <a:cs typeface="Menlo Regular"/>
            </a:endParaRP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void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setResultText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08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760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Initial Array (</a:t>
            </a:r>
            <a:r>
              <a:rPr lang="en-US" sz="4000" dirty="0"/>
              <a:t>5/8)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498"/>
            <a:ext cx="7770813" cy="50300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8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ViewController.m </a:t>
            </a: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สำหรับ </a:t>
            </a:r>
            <a:r>
              <a:rPr lang="en-US" sz="1800" dirty="0" smtClean="0"/>
              <a:t>initial</a:t>
            </a:r>
            <a:r>
              <a:rPr lang="th-TH" sz="1800" dirty="0" smtClean="0"/>
              <a:t> </a:t>
            </a:r>
            <a:r>
              <a:rPr lang="en-US" sz="1800" dirty="0" smtClean="0"/>
              <a:t>array </a:t>
            </a:r>
            <a:r>
              <a:rPr lang="th-TH" sz="1800" dirty="0" smtClean="0"/>
              <a:t>ที่เตรียมไว้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33714" y="2228155"/>
            <a:ext cx="7664224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Menlo Regular"/>
                <a:cs typeface="Menlo Regular"/>
              </a:rPr>
              <a:t>    [super </a:t>
            </a:r>
            <a:r>
              <a:rPr lang="en-US" sz="1200" dirty="0" err="1">
                <a:latin typeface="Menlo Regular"/>
                <a:cs typeface="Menlo Regular"/>
              </a:rPr>
              <a:t>viewDidLoad</a:t>
            </a:r>
            <a:r>
              <a:rPr lang="en-US" sz="1200" dirty="0">
                <a:latin typeface="Menlo Regular"/>
                <a:cs typeface="Menlo Regular"/>
              </a:rPr>
              <a:t>]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yearArray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initWithObjects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@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"2553", @"2554", @"2555", @"2556",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@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"2557", @"2558", nil];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monthArray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initWithObjects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@"มกราคม", @"กุมภาพันธ์", @"มีนาคม", @"เมษายน",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@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"พฤษภาคม", @"มิถุนายน", @"กรกฎาคม", @"สิงหาคม",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@</a:t>
            </a:r>
            <a:r>
              <a:rPr lang="th-TH" sz="1200" b="1" dirty="0">
                <a:solidFill>
                  <a:srgbClr val="FFFF00"/>
                </a:solidFill>
                <a:latin typeface="Menlo Regular"/>
                <a:cs typeface="Menlo Regular"/>
              </a:rPr>
              <a:t>"กันยายน", @"ตุลาคม", @"พฤษจิกายน", @"ธันวาคม" ,nil]</a:t>
            </a:r>
            <a:r>
              <a:rPr lang="th-TH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                 </a:t>
            </a:r>
            <a:endParaRPr lang="th-TH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selectedYear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yearArray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objectAtIndex:0];</a:t>
            </a:r>
          </a:p>
          <a:p>
            <a:pPr>
              <a:lnSpc>
                <a:spcPct val="110000"/>
              </a:lnSpc>
            </a:pP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selectedMonth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monthArray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objectAtIndex:0]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[self </a:t>
            </a:r>
            <a:r>
              <a:rPr lang="en-US" sz="12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setResultText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  <a:p>
            <a:pPr>
              <a:lnSpc>
                <a:spcPct val="110000"/>
              </a:lnSpc>
            </a:pP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setResultText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self.txtResult.text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@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คุณเลือก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%@ %@",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selectedMonth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selectedYear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08 </a:t>
            </a:r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8474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</TotalTime>
  <Words>771</Words>
  <Application>Microsoft Macintosh PowerPoint</Application>
  <PresentationFormat>On-screen Show (4:3)</PresentationFormat>
  <Paragraphs>173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Story</vt:lpstr>
      <vt:lpstr>Chapter 8</vt:lpstr>
      <vt:lpstr>Data Source</vt:lpstr>
      <vt:lpstr>Picker View</vt:lpstr>
      <vt:lpstr>Data Source &amp; Delegate Example</vt:lpstr>
      <vt:lpstr>Lab : Custom Picker View (1/8)</vt:lpstr>
      <vt:lpstr>Task : Create Project (2/8)</vt:lpstr>
      <vt:lpstr>Task : Binding  Data Source &amp; Delegate (3/8)</vt:lpstr>
      <vt:lpstr>Task : Add Attributes (4/8)</vt:lpstr>
      <vt:lpstr>Task : Initial Array (5/8)</vt:lpstr>
      <vt:lpstr>Task : Picker View Data Source (6/8)</vt:lpstr>
      <vt:lpstr>Task : Picker View Delegate (7/8)</vt:lpstr>
      <vt:lpstr>Task : Picker View Data Source (8/8)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268</cp:revision>
  <dcterms:created xsi:type="dcterms:W3CDTF">2011-04-05T07:15:23Z</dcterms:created>
  <dcterms:modified xsi:type="dcterms:W3CDTF">2013-11-26T03:36:11Z</dcterms:modified>
</cp:coreProperties>
</file>