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35" r:id="rId3"/>
    <p:sldId id="336" r:id="rId4"/>
    <p:sldId id="337" r:id="rId5"/>
    <p:sldId id="338" r:id="rId6"/>
    <p:sldId id="339" r:id="rId7"/>
    <p:sldId id="340" r:id="rId8"/>
    <p:sldId id="343" r:id="rId9"/>
    <p:sldId id="341" r:id="rId10"/>
    <p:sldId id="342" r:id="rId11"/>
    <p:sldId id="345" r:id="rId12"/>
    <p:sldId id="344" r:id="rId13"/>
    <p:sldId id="346" r:id="rId14"/>
    <p:sldId id="347" r:id="rId15"/>
    <p:sldId id="348" r:id="rId16"/>
    <p:sldId id="349" r:id="rId17"/>
    <p:sldId id="35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4" autoAdjust="0"/>
    <p:restoredTop sz="98095" autoAdjust="0"/>
  </p:normalViewPr>
  <p:slideViewPr>
    <p:cSldViewPr snapToGrid="0" snapToObjects="1">
      <p:cViewPr varScale="1">
        <p:scale>
          <a:sx n="102" d="100"/>
          <a:sy n="102" d="100"/>
        </p:scale>
        <p:origin x="-9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11/26/13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11/26/13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11/26/13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11/26/13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11/26/13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11/26/13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11/26/13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11/26/13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11/26/13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11/26/13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11/26/13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11/26/13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11/26/13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11/26/13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1903234-746A-154F-BA71-8F9133EBF341}" type="datetimeFigureOut">
              <a:rPr lang="en-US" smtClean="0"/>
              <a:pPr/>
              <a:t>11/26/13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iOS Delegate +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35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Hide </a:t>
            </a:r>
            <a:r>
              <a:rPr lang="en-US" sz="3600" dirty="0" err="1" smtClean="0"/>
              <a:t>SheetDate</a:t>
            </a:r>
            <a:r>
              <a:rPr lang="en-US" sz="3600" dirty="0" smtClean="0"/>
              <a:t> View (</a:t>
            </a:r>
            <a:r>
              <a:rPr lang="en-US" sz="3600" dirty="0"/>
              <a:t>7</a:t>
            </a:r>
            <a:r>
              <a:rPr lang="en-US" sz="3600" dirty="0" smtClean="0"/>
              <a:t>/8)</a:t>
            </a:r>
            <a:endParaRPr lang="en-US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9645" y="1417333"/>
            <a:ext cx="8255551" cy="505449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13"/>
            </a:pPr>
            <a:r>
              <a:rPr lang="th-TH" sz="1700" dirty="0" smtClean="0"/>
              <a:t>เปิดไฟล์ </a:t>
            </a:r>
            <a:r>
              <a:rPr lang="en-US" sz="1700" dirty="0" err="1" smtClean="0"/>
              <a:t>SheetDateViewController.m</a:t>
            </a:r>
            <a:r>
              <a:rPr lang="en-US" sz="1700" dirty="0" smtClean="0"/>
              <a:t> </a:t>
            </a:r>
            <a:r>
              <a:rPr lang="th-TH" sz="1700" dirty="0" smtClean="0"/>
              <a:t>เพิ่ม </a:t>
            </a:r>
            <a:r>
              <a:rPr lang="en-US" sz="1700" dirty="0" smtClean="0"/>
              <a:t>code </a:t>
            </a:r>
            <a:r>
              <a:rPr lang="th-TH" sz="1700" dirty="0" smtClean="0"/>
              <a:t>ใน </a:t>
            </a:r>
            <a:r>
              <a:rPr lang="en-US" sz="1700" dirty="0" smtClean="0"/>
              <a:t>method “</a:t>
            </a:r>
            <a:r>
              <a:rPr lang="en-US" sz="1400" dirty="0" err="1" smtClean="0">
                <a:latin typeface="Menlo Regular"/>
                <a:cs typeface="Menlo Regular"/>
              </a:rPr>
              <a:t>btnSelectTapped</a:t>
            </a:r>
            <a:r>
              <a:rPr lang="en-US" sz="1400" dirty="0" smtClean="0">
                <a:latin typeface="Menlo Regular"/>
                <a:cs typeface="Menlo Regular"/>
              </a:rPr>
              <a:t>:</a:t>
            </a:r>
            <a:r>
              <a:rPr lang="en-US" sz="1700" dirty="0" smtClean="0"/>
              <a:t>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854865" y="2054066"/>
            <a:ext cx="8170065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latin typeface="Menlo Regular"/>
                <a:cs typeface="Menlo Regular"/>
              </a:rPr>
              <a:t>- (IBAction)</a:t>
            </a:r>
            <a:r>
              <a:rPr lang="en-US" sz="1300" dirty="0" err="1" smtClean="0">
                <a:latin typeface="Menlo Regular"/>
                <a:cs typeface="Menlo Regular"/>
              </a:rPr>
              <a:t>btnSelectTouched</a:t>
            </a:r>
            <a:r>
              <a:rPr lang="en-US" sz="1300" dirty="0" smtClean="0">
                <a:latin typeface="Menlo Regular"/>
                <a:cs typeface="Menlo Regular"/>
              </a:rPr>
              <a:t>:</a:t>
            </a:r>
            <a:r>
              <a:rPr lang="en-US" sz="1300" dirty="0">
                <a:latin typeface="Menlo Regular"/>
                <a:cs typeface="Menlo Regular"/>
              </a:rPr>
              <a:t>(id)sender</a:t>
            </a:r>
          </a:p>
          <a:p>
            <a:r>
              <a:rPr lang="en-US" sz="1300" dirty="0" smtClean="0">
                <a:latin typeface="Menlo Regular"/>
                <a:cs typeface="Menlo Regular"/>
              </a:rPr>
              <a:t>{</a:t>
            </a:r>
          </a:p>
          <a:p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3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CGRect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screenRect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= [[</a:t>
            </a:r>
            <a:r>
              <a:rPr lang="en-US" sz="13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UIScreen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mainScreen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] bounds];</a:t>
            </a:r>
          </a:p>
          <a:p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3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CGFloat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pos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en-US" sz="13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screenRect.size.height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[UIView animateWithDuration:0.3</a:t>
            </a:r>
          </a:p>
          <a:p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    animations:^{</a:t>
            </a:r>
          </a:p>
          <a:p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        </a:t>
            </a:r>
            <a:r>
              <a:rPr lang="en-US" sz="13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self.view.frame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en-US" sz="13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CGRectMake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(0, </a:t>
            </a:r>
            <a:r>
              <a:rPr lang="en-US" sz="13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pos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, 320, 460);</a:t>
            </a:r>
          </a:p>
          <a:p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    }</a:t>
            </a:r>
          </a:p>
          <a:p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    completion:^(BOOL finished) {</a:t>
            </a:r>
          </a:p>
          <a:p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        [</a:t>
            </a:r>
            <a:r>
              <a:rPr lang="en-US" sz="13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self.view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removeFromSuperview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    }];</a:t>
            </a:r>
          </a:p>
          <a:p>
            <a:r>
              <a:rPr lang="en-US" sz="1300" dirty="0" smtClean="0">
                <a:latin typeface="Menlo Regular"/>
                <a:cs typeface="Menlo Regular"/>
              </a:rPr>
              <a:t>}</a:t>
            </a:r>
            <a:endParaRPr lang="en-US" sz="1300" dirty="0">
              <a:latin typeface="Menlo Regular"/>
              <a:cs typeface="Menlo Regula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71660" y="4211804"/>
            <a:ext cx="1063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 smtClean="0"/>
              <a:t>ซ่อนไว้นอกจอ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th-TH" sz="1200" dirty="0" smtClean="0"/>
              <a:t>เหมือนเดิม</a:t>
            </a:r>
            <a:endParaRPr lang="en-US" sz="12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571660" y="3762163"/>
            <a:ext cx="260291" cy="449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09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10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79483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Task : </a:t>
            </a:r>
            <a:r>
              <a:rPr lang="en-US" sz="4000" dirty="0" smtClean="0"/>
              <a:t>Run &amp; Test (8/8)</a:t>
            </a:r>
            <a:endParaRPr 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9646" y="1417333"/>
            <a:ext cx="3846890" cy="505449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13"/>
            </a:pPr>
            <a:r>
              <a:rPr lang="th-TH" sz="2000" dirty="0" smtClean="0"/>
              <a:t>ทดลอง </a:t>
            </a:r>
            <a:r>
              <a:rPr lang="en-US" sz="2000" dirty="0" smtClean="0"/>
              <a:t>run </a:t>
            </a:r>
            <a:r>
              <a:rPr lang="th-TH" sz="2000" dirty="0" smtClean="0"/>
              <a:t>โปรแกรม </a:t>
            </a:r>
          </a:p>
          <a:p>
            <a:pPr marL="800100" lvl="1" indent="-457200">
              <a:lnSpc>
                <a:spcPct val="120000"/>
              </a:lnSpc>
              <a:buFont typeface="Arial"/>
              <a:buChar char="•"/>
            </a:pPr>
            <a:r>
              <a:rPr lang="th-TH" sz="1800" dirty="0" smtClean="0"/>
              <a:t>ลอง </a:t>
            </a:r>
            <a:r>
              <a:rPr lang="en-US" sz="1800" dirty="0" smtClean="0"/>
              <a:t>click </a:t>
            </a:r>
            <a:r>
              <a:rPr lang="th-TH" sz="1800" dirty="0" smtClean="0"/>
              <a:t>ที่ปุ่ม </a:t>
            </a:r>
            <a:r>
              <a:rPr lang="en-US" sz="1800" dirty="0" smtClean="0"/>
              <a:t>+ </a:t>
            </a:r>
            <a:r>
              <a:rPr lang="th-TH" sz="1800" dirty="0" smtClean="0"/>
              <a:t>หน้าจอ </a:t>
            </a:r>
            <a:r>
              <a:rPr lang="en-US" sz="1800" dirty="0" smtClean="0"/>
              <a:t>Sheet View </a:t>
            </a:r>
            <a:r>
              <a:rPr lang="th-TH" sz="1800" dirty="0" smtClean="0"/>
              <a:t>ควรเลื่อนขึ้นมาจากด้านล่างของจอ เมื่อ </a:t>
            </a:r>
            <a:r>
              <a:rPr lang="en-US" sz="1800" dirty="0" smtClean="0"/>
              <a:t>click </a:t>
            </a:r>
            <a:r>
              <a:rPr lang="th-TH" sz="1800" dirty="0" smtClean="0"/>
              <a:t>ที่ปุ่ม </a:t>
            </a:r>
            <a:r>
              <a:rPr lang="en-US" sz="1800" dirty="0" smtClean="0"/>
              <a:t>Select </a:t>
            </a:r>
            <a:r>
              <a:rPr lang="th-TH" sz="1800" dirty="0" smtClean="0"/>
              <a:t>หน้าจอ </a:t>
            </a:r>
            <a:r>
              <a:rPr lang="en-US" sz="1800" dirty="0" smtClean="0"/>
              <a:t>Sheet View </a:t>
            </a:r>
            <a:r>
              <a:rPr lang="th-TH" sz="1800" dirty="0" smtClean="0"/>
              <a:t>ควรหายไป</a:t>
            </a:r>
          </a:p>
          <a:p>
            <a:pPr marL="800100" lvl="1" indent="-457200">
              <a:lnSpc>
                <a:spcPct val="120000"/>
              </a:lnSpc>
              <a:buFont typeface="Arial"/>
              <a:buChar char="•"/>
            </a:pPr>
            <a:r>
              <a:rPr lang="th-TH" sz="1800" dirty="0" smtClean="0"/>
              <a:t>ทดลองเปลี่ยน </a:t>
            </a:r>
            <a:r>
              <a:rPr lang="en-US" sz="1800" dirty="0" smtClean="0"/>
              <a:t>device </a:t>
            </a:r>
            <a:r>
              <a:rPr lang="th-TH" sz="1800" dirty="0" smtClean="0"/>
              <a:t>จาก </a:t>
            </a:r>
            <a:r>
              <a:rPr lang="en-US" sz="1800" dirty="0" smtClean="0"/>
              <a:t>iPhone Retina (4-inch) </a:t>
            </a:r>
            <a:r>
              <a:rPr lang="th-TH" sz="1800" dirty="0" smtClean="0"/>
              <a:t>เป็น </a:t>
            </a:r>
            <a:r>
              <a:rPr lang="en-US" sz="1800" dirty="0" smtClean="0"/>
              <a:t>iPhone Retina (3.5-inch) Sheet View </a:t>
            </a:r>
            <a:r>
              <a:rPr lang="th-TH" sz="1800" dirty="0" smtClean="0"/>
              <a:t>ควรจะแสดง </a:t>
            </a:r>
            <a:r>
              <a:rPr lang="en-US" sz="1800" dirty="0" smtClean="0"/>
              <a:t>Date Picker</a:t>
            </a:r>
            <a:r>
              <a:rPr lang="th-TH" sz="1800" dirty="0" smtClean="0"/>
              <a:t> ได้โดยไม่ตกขอบจอ</a:t>
            </a:r>
            <a:r>
              <a:rPr lang="en-US" sz="1800" dirty="0" smtClean="0"/>
              <a:t> </a:t>
            </a:r>
            <a:endParaRPr lang="th-TH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352" y="1953760"/>
            <a:ext cx="1911538" cy="3524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433" y="2210790"/>
            <a:ext cx="1911538" cy="2998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933789" y="5774300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iPhone 3.5”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406538" y="5774300"/>
            <a:ext cx="105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iPhone 4”</a:t>
            </a:r>
            <a:endParaRPr lang="en-US" sz="1600" dirty="0"/>
          </a:p>
        </p:txBody>
      </p:sp>
      <p:sp>
        <p:nvSpPr>
          <p:cNvPr id="10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09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11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9990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Lab </a:t>
            </a:r>
            <a:r>
              <a:rPr lang="en-US" sz="3600" dirty="0"/>
              <a:t>2</a:t>
            </a:r>
            <a:r>
              <a:rPr lang="en-US" sz="3600" dirty="0" smtClean="0"/>
              <a:t>-2: Implement Delegate (1/6)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8212138" cy="425702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th-TH" sz="2400" dirty="0" smtClean="0"/>
              <a:t>วัตถุประสงค์</a:t>
            </a:r>
          </a:p>
          <a:p>
            <a:pPr lvl="1">
              <a:lnSpc>
                <a:spcPct val="120000"/>
              </a:lnSpc>
            </a:pPr>
            <a:r>
              <a:rPr lang="th-TH" dirty="0" smtClean="0"/>
              <a:t>เพื่อให้สามารถ </a:t>
            </a:r>
            <a:r>
              <a:rPr lang="en-US" dirty="0" smtClean="0"/>
              <a:t>implement delegate </a:t>
            </a:r>
            <a:r>
              <a:rPr lang="th-TH" dirty="0" smtClean="0"/>
              <a:t>ใน </a:t>
            </a:r>
            <a:r>
              <a:rPr lang="en-US" dirty="0" smtClean="0"/>
              <a:t>iOS App </a:t>
            </a:r>
            <a:r>
              <a:rPr lang="th-TH" dirty="0" smtClean="0"/>
              <a:t>ได้</a:t>
            </a:r>
          </a:p>
          <a:p>
            <a:pPr>
              <a:lnSpc>
                <a:spcPct val="120000"/>
              </a:lnSpc>
            </a:pPr>
            <a:r>
              <a:rPr lang="th-TH" sz="2400" dirty="0" smtClean="0"/>
              <a:t>ขั้นตอน</a:t>
            </a:r>
          </a:p>
          <a:p>
            <a:pPr lvl="1">
              <a:lnSpc>
                <a:spcPct val="120000"/>
              </a:lnSpc>
            </a:pPr>
            <a:r>
              <a:rPr lang="th-TH" dirty="0" smtClean="0"/>
              <a:t>เพิ่ม </a:t>
            </a:r>
            <a:r>
              <a:rPr lang="en-US" dirty="0" smtClean="0"/>
              <a:t>protocol type </a:t>
            </a:r>
            <a:r>
              <a:rPr lang="th-TH" dirty="0" smtClean="0"/>
              <a:t>ใน </a:t>
            </a:r>
            <a:r>
              <a:rPr lang="en-US" dirty="0" err="1" smtClean="0"/>
              <a:t>SheetDateViewController.h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th-TH" dirty="0" smtClean="0"/>
              <a:t>เพิ่ม </a:t>
            </a:r>
            <a:r>
              <a:rPr lang="en-US" dirty="0" smtClean="0"/>
              <a:t>property </a:t>
            </a:r>
            <a:r>
              <a:rPr lang="th-TH" dirty="0" smtClean="0"/>
              <a:t>ใน </a:t>
            </a:r>
            <a:r>
              <a:rPr lang="en-US" dirty="0" smtClean="0"/>
              <a:t>class </a:t>
            </a:r>
            <a:r>
              <a:rPr lang="en-US" dirty="0" err="1" smtClean="0"/>
              <a:t>SheetDateViewController</a:t>
            </a:r>
            <a:r>
              <a:rPr lang="en-US" dirty="0" smtClean="0"/>
              <a:t> </a:t>
            </a:r>
            <a:r>
              <a:rPr lang="th-TH" dirty="0" smtClean="0"/>
              <a:t>เป็น </a:t>
            </a:r>
            <a:r>
              <a:rPr lang="en-US" dirty="0" smtClean="0"/>
              <a:t>type </a:t>
            </a:r>
            <a:r>
              <a:rPr lang="th-TH" dirty="0" smtClean="0"/>
              <a:t>ตาม </a:t>
            </a:r>
            <a:r>
              <a:rPr lang="en-US" dirty="0" smtClean="0"/>
              <a:t>protocol </a:t>
            </a:r>
            <a:r>
              <a:rPr lang="th-TH" dirty="0" smtClean="0"/>
              <a:t>ที่ประกาศไว้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th-TH" dirty="0" smtClean="0"/>
              <a:t>เพิ่ม </a:t>
            </a:r>
            <a:r>
              <a:rPr lang="en-US" dirty="0" smtClean="0"/>
              <a:t>code </a:t>
            </a:r>
            <a:r>
              <a:rPr lang="th-TH" dirty="0" smtClean="0"/>
              <a:t>เพื่อ </a:t>
            </a:r>
            <a:r>
              <a:rPr lang="en-US" dirty="0" smtClean="0"/>
              <a:t>call back </a:t>
            </a:r>
            <a:r>
              <a:rPr lang="th-TH" dirty="0" smtClean="0"/>
              <a:t>จาก </a:t>
            </a:r>
            <a:r>
              <a:rPr lang="en-US" dirty="0" err="1" smtClean="0"/>
              <a:t>SheetDateViewController</a:t>
            </a:r>
            <a:endParaRPr lang="th-TH" dirty="0" smtClean="0"/>
          </a:p>
          <a:p>
            <a:pPr lvl="1">
              <a:lnSpc>
                <a:spcPct val="120000"/>
              </a:lnSpc>
            </a:pPr>
            <a:r>
              <a:rPr lang="th-TH" dirty="0" smtClean="0"/>
              <a:t>เพิ่ม </a:t>
            </a:r>
            <a:r>
              <a:rPr lang="en-US" dirty="0" smtClean="0"/>
              <a:t>code </a:t>
            </a:r>
            <a:r>
              <a:rPr lang="th-TH" dirty="0" smtClean="0"/>
              <a:t>เพื่อ </a:t>
            </a:r>
            <a:r>
              <a:rPr lang="en-US" dirty="0" smtClean="0"/>
              <a:t>binding delegate </a:t>
            </a:r>
            <a:r>
              <a:rPr lang="th-TH" dirty="0" smtClean="0"/>
              <a:t>และ </a:t>
            </a:r>
            <a:r>
              <a:rPr lang="en-US" dirty="0" smtClean="0"/>
              <a:t>handle delegate call back </a:t>
            </a:r>
            <a:r>
              <a:rPr lang="th-TH" dirty="0" smtClean="0"/>
              <a:t>ใน </a:t>
            </a:r>
            <a:r>
              <a:rPr lang="en-US" dirty="0" smtClean="0"/>
              <a:t>class ViewController</a:t>
            </a:r>
            <a:endParaRPr lang="th-TH" dirty="0" smtClean="0"/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09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69192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Declare Protocol (2/6)</a:t>
            </a:r>
            <a:endParaRPr lang="en-US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4069" y="1600498"/>
            <a:ext cx="8255551" cy="482248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th-TH" sz="1800" dirty="0" smtClean="0"/>
              <a:t>เปิดไฟล์ </a:t>
            </a:r>
            <a:r>
              <a:rPr lang="en-US" sz="1800" dirty="0" err="1" smtClean="0"/>
              <a:t>SheetDateViewController.h</a:t>
            </a:r>
            <a:r>
              <a:rPr lang="en-US" sz="1800" dirty="0" smtClean="0"/>
              <a:t> </a:t>
            </a:r>
            <a:r>
              <a:rPr lang="th-TH" sz="1800" dirty="0" smtClean="0"/>
              <a:t>แล้วเพิ่ม </a:t>
            </a:r>
            <a:r>
              <a:rPr lang="en-US" sz="1800" dirty="0" smtClean="0"/>
              <a:t>code </a:t>
            </a:r>
            <a:r>
              <a:rPr lang="th-TH" sz="1800" dirty="0" smtClean="0"/>
              <a:t>การประกาศ </a:t>
            </a:r>
            <a:r>
              <a:rPr lang="en-US" sz="1800" dirty="0" smtClean="0"/>
              <a:t>protocol </a:t>
            </a:r>
            <a:r>
              <a:rPr lang="th-TH" sz="1800" dirty="0" smtClean="0"/>
              <a:t>และ ประกาศ </a:t>
            </a:r>
            <a:r>
              <a:rPr lang="en-US" sz="1800" dirty="0" smtClean="0"/>
              <a:t>instance</a:t>
            </a:r>
            <a:r>
              <a:rPr lang="th-TH" sz="1800" dirty="0" smtClean="0"/>
              <a:t> ของ </a:t>
            </a:r>
            <a:r>
              <a:rPr lang="en-US" sz="1800" dirty="0" smtClean="0"/>
              <a:t>protocol</a:t>
            </a:r>
            <a:endParaRPr lang="th-TH" sz="1800" dirty="0"/>
          </a:p>
        </p:txBody>
      </p:sp>
      <p:sp>
        <p:nvSpPr>
          <p:cNvPr id="3" name="Rectangle 2"/>
          <p:cNvSpPr/>
          <p:nvPr/>
        </p:nvSpPr>
        <p:spPr>
          <a:xfrm>
            <a:off x="940353" y="2513581"/>
            <a:ext cx="777926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latin typeface="Menlo Regular"/>
                <a:cs typeface="Menlo Regular"/>
              </a:rPr>
              <a:t>#import &lt;</a:t>
            </a:r>
            <a:r>
              <a:rPr lang="en-US" sz="1300" dirty="0" err="1">
                <a:latin typeface="Menlo Regular"/>
                <a:cs typeface="Menlo Regular"/>
              </a:rPr>
              <a:t>UIKit</a:t>
            </a:r>
            <a:r>
              <a:rPr lang="en-US" sz="1300" dirty="0">
                <a:latin typeface="Menlo Regular"/>
                <a:cs typeface="Menlo Regular"/>
              </a:rPr>
              <a:t>/</a:t>
            </a:r>
            <a:r>
              <a:rPr lang="en-US" sz="1300" dirty="0" err="1">
                <a:latin typeface="Menlo Regular"/>
                <a:cs typeface="Menlo Regular"/>
              </a:rPr>
              <a:t>UIKit.h</a:t>
            </a:r>
            <a:r>
              <a:rPr lang="en-US" sz="1300" dirty="0">
                <a:latin typeface="Menlo Regular"/>
                <a:cs typeface="Menlo Regular"/>
              </a:rPr>
              <a:t>&gt;</a:t>
            </a: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@protocol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SheetDateViewControllerDelegate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&lt;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NSObject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&gt;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didSelectDate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NSDate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*)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selectedDate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@end</a:t>
            </a: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@interface </a:t>
            </a:r>
            <a:r>
              <a:rPr lang="en-US" sz="1300" dirty="0" err="1">
                <a:latin typeface="Menlo Regular"/>
                <a:cs typeface="Menlo Regular"/>
              </a:rPr>
              <a:t>SheetDateViewController</a:t>
            </a:r>
            <a:r>
              <a:rPr lang="en-US" sz="1300" dirty="0">
                <a:latin typeface="Menlo Regular"/>
                <a:cs typeface="Menlo Regular"/>
              </a:rPr>
              <a:t> : UIViewController</a:t>
            </a: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@property (assign,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nonatomic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) id&lt;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SheetDateViewControllerDelegate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&gt; delegate;</a:t>
            </a:r>
          </a:p>
          <a:p>
            <a:r>
              <a:rPr lang="en-US" sz="1300" dirty="0">
                <a:latin typeface="Menlo Regular"/>
                <a:cs typeface="Menlo Regular"/>
              </a:rPr>
              <a:t>@property (weak, </a:t>
            </a:r>
            <a:r>
              <a:rPr lang="en-US" sz="1300" dirty="0" err="1">
                <a:latin typeface="Menlo Regular"/>
                <a:cs typeface="Menlo Regular"/>
              </a:rPr>
              <a:t>nonatomic</a:t>
            </a:r>
            <a:r>
              <a:rPr lang="en-US" sz="1300" dirty="0">
                <a:latin typeface="Menlo Regular"/>
                <a:cs typeface="Menlo Regular"/>
              </a:rPr>
              <a:t>) IBOutlet </a:t>
            </a:r>
            <a:r>
              <a:rPr lang="en-US" sz="1300" dirty="0" err="1">
                <a:latin typeface="Menlo Regular"/>
                <a:cs typeface="Menlo Regular"/>
              </a:rPr>
              <a:t>UIDatePicker</a:t>
            </a:r>
            <a:r>
              <a:rPr lang="en-US" sz="1300" dirty="0">
                <a:latin typeface="Menlo Regular"/>
                <a:cs typeface="Menlo Regular"/>
              </a:rPr>
              <a:t> *</a:t>
            </a:r>
            <a:r>
              <a:rPr lang="en-US" sz="1300" dirty="0" err="1">
                <a:latin typeface="Menlo Regular"/>
                <a:cs typeface="Menlo Regular"/>
              </a:rPr>
              <a:t>datePicker</a:t>
            </a:r>
            <a:r>
              <a:rPr lang="en-US" sz="1300" dirty="0">
                <a:latin typeface="Menlo Regular"/>
                <a:cs typeface="Menlo Regular"/>
              </a:rPr>
              <a:t>;</a:t>
            </a: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- (IBAction)</a:t>
            </a:r>
            <a:r>
              <a:rPr lang="en-US" sz="1300" dirty="0" err="1">
                <a:latin typeface="Menlo Regular"/>
                <a:cs typeface="Menlo Regular"/>
              </a:rPr>
              <a:t>btnSelectTapped</a:t>
            </a:r>
            <a:r>
              <a:rPr lang="en-US" sz="1300" dirty="0">
                <a:latin typeface="Menlo Regular"/>
                <a:cs typeface="Menlo Regular"/>
              </a:rPr>
              <a:t>:(id)sender;</a:t>
            </a: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@end</a:t>
            </a:r>
          </a:p>
        </p:txBody>
      </p:sp>
      <p:sp>
        <p:nvSpPr>
          <p:cNvPr id="8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09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15948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Delegate Callback (3/6)</a:t>
            </a:r>
            <a:endParaRPr lang="en-US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4069" y="1600498"/>
            <a:ext cx="8255551" cy="482248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2"/>
            </a:pPr>
            <a:r>
              <a:rPr lang="th-TH" sz="1700" dirty="0" smtClean="0"/>
              <a:t>เปิดไฟล์ </a:t>
            </a:r>
            <a:r>
              <a:rPr lang="en-US" sz="1700" dirty="0" err="1" smtClean="0"/>
              <a:t>SheetDateViewController.m</a:t>
            </a:r>
            <a:r>
              <a:rPr lang="en-US" sz="1700" dirty="0" smtClean="0"/>
              <a:t> </a:t>
            </a:r>
            <a:r>
              <a:rPr lang="th-TH" sz="1700" dirty="0" smtClean="0"/>
              <a:t>เพิ่ม </a:t>
            </a:r>
            <a:r>
              <a:rPr lang="en-US" sz="1700" dirty="0" smtClean="0"/>
              <a:t>code </a:t>
            </a:r>
            <a:r>
              <a:rPr lang="th-TH" sz="1700" dirty="0" smtClean="0"/>
              <a:t>ใน </a:t>
            </a:r>
            <a:r>
              <a:rPr lang="en-US" sz="1700" dirty="0" smtClean="0"/>
              <a:t>method “</a:t>
            </a:r>
            <a:r>
              <a:rPr lang="en-US" sz="1700" dirty="0" err="1">
                <a:latin typeface="Menlo Regular"/>
                <a:cs typeface="Menlo Regular"/>
              </a:rPr>
              <a:t>btnSelectTouched</a:t>
            </a:r>
            <a:r>
              <a:rPr lang="en-US" sz="1700" dirty="0" smtClean="0"/>
              <a:t>” </a:t>
            </a:r>
            <a:r>
              <a:rPr lang="th-TH" sz="1700" dirty="0" smtClean="0"/>
              <a:t>เพื่อ </a:t>
            </a:r>
            <a:r>
              <a:rPr lang="en-US" sz="1700" dirty="0" smtClean="0"/>
              <a:t>call back </a:t>
            </a:r>
            <a:r>
              <a:rPr lang="th-TH" sz="1700" dirty="0" smtClean="0"/>
              <a:t>กลับไปยัง </a:t>
            </a:r>
            <a:r>
              <a:rPr lang="en-US" sz="1700" dirty="0" smtClean="0"/>
              <a:t>class </a:t>
            </a:r>
            <a:r>
              <a:rPr lang="th-TH" sz="1700" dirty="0" smtClean="0"/>
              <a:t>ที่</a:t>
            </a:r>
            <a:r>
              <a:rPr lang="en-US" sz="1700" dirty="0" smtClean="0"/>
              <a:t> handle delegate</a:t>
            </a:r>
            <a:endParaRPr lang="th-TH" sz="1700" dirty="0"/>
          </a:p>
        </p:txBody>
      </p:sp>
      <p:sp>
        <p:nvSpPr>
          <p:cNvPr id="3" name="Rectangle 2"/>
          <p:cNvSpPr/>
          <p:nvPr/>
        </p:nvSpPr>
        <p:spPr>
          <a:xfrm>
            <a:off x="976987" y="2529970"/>
            <a:ext cx="7742633" cy="3093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latin typeface="Menlo Regular"/>
                <a:cs typeface="Menlo Regular"/>
              </a:rPr>
              <a:t>- (IBAction)</a:t>
            </a:r>
            <a:r>
              <a:rPr lang="en-US" sz="1300" dirty="0" err="1" smtClean="0">
                <a:latin typeface="Menlo Regular"/>
                <a:cs typeface="Menlo Regular"/>
              </a:rPr>
              <a:t>btnSelectTouched</a:t>
            </a:r>
            <a:r>
              <a:rPr lang="en-US" sz="1300" dirty="0" smtClean="0">
                <a:latin typeface="Menlo Regular"/>
                <a:cs typeface="Menlo Regular"/>
              </a:rPr>
              <a:t>:</a:t>
            </a:r>
            <a:r>
              <a:rPr lang="en-US" sz="1300" dirty="0">
                <a:latin typeface="Menlo Regular"/>
                <a:cs typeface="Menlo Regular"/>
              </a:rPr>
              <a:t>(id)sender</a:t>
            </a:r>
          </a:p>
          <a:p>
            <a:r>
              <a:rPr lang="en-US" sz="1300" dirty="0">
                <a:latin typeface="Menlo Regular"/>
                <a:cs typeface="Menlo Regular"/>
              </a:rPr>
              <a:t>{</a:t>
            </a:r>
          </a:p>
          <a:p>
            <a:r>
              <a:rPr lang="en-US" sz="1300" dirty="0">
                <a:latin typeface="Menlo Regular"/>
                <a:cs typeface="Menlo Regular"/>
              </a:rPr>
              <a:t>    </a:t>
            </a:r>
            <a:r>
              <a:rPr lang="en-US" sz="1300" dirty="0" err="1">
                <a:latin typeface="Menlo Regular"/>
                <a:cs typeface="Menlo Regular"/>
              </a:rPr>
              <a:t>CGRect</a:t>
            </a:r>
            <a:r>
              <a:rPr lang="en-US" sz="1300" dirty="0">
                <a:latin typeface="Menlo Regular"/>
                <a:cs typeface="Menlo Regular"/>
              </a:rPr>
              <a:t> </a:t>
            </a:r>
            <a:r>
              <a:rPr lang="en-US" sz="1300" dirty="0" err="1">
                <a:latin typeface="Menlo Regular"/>
                <a:cs typeface="Menlo Regular"/>
              </a:rPr>
              <a:t>screenRect</a:t>
            </a:r>
            <a:r>
              <a:rPr lang="en-US" sz="1300" dirty="0">
                <a:latin typeface="Menlo Regular"/>
                <a:cs typeface="Menlo Regular"/>
              </a:rPr>
              <a:t> = [[</a:t>
            </a:r>
            <a:r>
              <a:rPr lang="en-US" sz="1300" dirty="0" err="1">
                <a:latin typeface="Menlo Regular"/>
                <a:cs typeface="Menlo Regular"/>
              </a:rPr>
              <a:t>UIScreen</a:t>
            </a:r>
            <a:r>
              <a:rPr lang="en-US" sz="1300" dirty="0">
                <a:latin typeface="Menlo Regular"/>
                <a:cs typeface="Menlo Regular"/>
              </a:rPr>
              <a:t> </a:t>
            </a:r>
            <a:r>
              <a:rPr lang="en-US" sz="1300" dirty="0" err="1">
                <a:latin typeface="Menlo Regular"/>
                <a:cs typeface="Menlo Regular"/>
              </a:rPr>
              <a:t>mainScreen</a:t>
            </a:r>
            <a:r>
              <a:rPr lang="en-US" sz="1300" dirty="0">
                <a:latin typeface="Menlo Regular"/>
                <a:cs typeface="Menlo Regular"/>
              </a:rPr>
              <a:t>] bounds];</a:t>
            </a:r>
          </a:p>
          <a:p>
            <a:r>
              <a:rPr lang="en-US" sz="1300" dirty="0">
                <a:latin typeface="Menlo Regular"/>
                <a:cs typeface="Menlo Regular"/>
              </a:rPr>
              <a:t>    </a:t>
            </a:r>
            <a:r>
              <a:rPr lang="en-US" sz="1300" dirty="0" err="1">
                <a:latin typeface="Menlo Regular"/>
                <a:cs typeface="Menlo Regular"/>
              </a:rPr>
              <a:t>CGFloat</a:t>
            </a:r>
            <a:r>
              <a:rPr lang="en-US" sz="1300" dirty="0">
                <a:latin typeface="Menlo Regular"/>
                <a:cs typeface="Menlo Regular"/>
              </a:rPr>
              <a:t> </a:t>
            </a:r>
            <a:r>
              <a:rPr lang="en-US" sz="1300" dirty="0" err="1" smtClean="0">
                <a:latin typeface="Menlo Regular"/>
                <a:cs typeface="Menlo Regular"/>
              </a:rPr>
              <a:t>pos</a:t>
            </a:r>
            <a:r>
              <a:rPr lang="en-US" sz="1300" dirty="0" smtClean="0">
                <a:latin typeface="Menlo Regular"/>
                <a:cs typeface="Menlo Regular"/>
              </a:rPr>
              <a:t> </a:t>
            </a:r>
            <a:r>
              <a:rPr lang="en-US" sz="1300" dirty="0">
                <a:latin typeface="Menlo Regular"/>
                <a:cs typeface="Menlo Regular"/>
              </a:rPr>
              <a:t>= </a:t>
            </a:r>
            <a:r>
              <a:rPr lang="en-US" sz="1300" dirty="0" err="1">
                <a:latin typeface="Menlo Regular"/>
                <a:cs typeface="Menlo Regular"/>
              </a:rPr>
              <a:t>screenRect.size.height</a:t>
            </a:r>
            <a:r>
              <a:rPr lang="en-US" sz="1300" dirty="0">
                <a:latin typeface="Menlo Regular"/>
                <a:cs typeface="Menlo Regular"/>
              </a:rPr>
              <a:t>;</a:t>
            </a:r>
          </a:p>
          <a:p>
            <a:r>
              <a:rPr lang="en-US" sz="1300" dirty="0">
                <a:latin typeface="Menlo Regular"/>
                <a:cs typeface="Menlo Regular"/>
              </a:rPr>
              <a:t>    </a:t>
            </a:r>
          </a:p>
          <a:p>
            <a:r>
              <a:rPr lang="en-US" sz="1300" dirty="0">
                <a:latin typeface="Menlo Regular"/>
                <a:cs typeface="Menlo Regular"/>
              </a:rPr>
              <a:t>    [UIView animateWithDuration:0.3</a:t>
            </a:r>
          </a:p>
          <a:p>
            <a:r>
              <a:rPr lang="en-US" sz="1300" dirty="0">
                <a:latin typeface="Menlo Regular"/>
                <a:cs typeface="Menlo Regular"/>
              </a:rPr>
              <a:t>                     animations:^{</a:t>
            </a:r>
          </a:p>
          <a:p>
            <a:r>
              <a:rPr lang="en-US" sz="1300" dirty="0">
                <a:latin typeface="Menlo Regular"/>
                <a:cs typeface="Menlo Regular"/>
              </a:rPr>
              <a:t>                         </a:t>
            </a:r>
            <a:r>
              <a:rPr lang="en-US" sz="1300" dirty="0" err="1">
                <a:latin typeface="Menlo Regular"/>
                <a:cs typeface="Menlo Regular"/>
              </a:rPr>
              <a:t>self.view.frame</a:t>
            </a:r>
            <a:r>
              <a:rPr lang="en-US" sz="1300" dirty="0">
                <a:latin typeface="Menlo Regular"/>
                <a:cs typeface="Menlo Regular"/>
              </a:rPr>
              <a:t> = </a:t>
            </a:r>
            <a:r>
              <a:rPr lang="en-US" sz="1300" dirty="0" err="1">
                <a:latin typeface="Menlo Regular"/>
                <a:cs typeface="Menlo Regular"/>
              </a:rPr>
              <a:t>CGRectMake</a:t>
            </a:r>
            <a:r>
              <a:rPr lang="en-US" sz="1300" dirty="0">
                <a:latin typeface="Menlo Regular"/>
                <a:cs typeface="Menlo Regular"/>
              </a:rPr>
              <a:t>(0, </a:t>
            </a:r>
            <a:r>
              <a:rPr lang="en-US" sz="1300" dirty="0" err="1" smtClean="0">
                <a:latin typeface="Menlo Regular"/>
                <a:cs typeface="Menlo Regular"/>
              </a:rPr>
              <a:t>pos</a:t>
            </a:r>
            <a:r>
              <a:rPr lang="en-US" sz="1300" dirty="0" smtClean="0">
                <a:latin typeface="Menlo Regular"/>
                <a:cs typeface="Menlo Regular"/>
              </a:rPr>
              <a:t>, </a:t>
            </a:r>
            <a:r>
              <a:rPr lang="en-US" sz="1300" dirty="0">
                <a:latin typeface="Menlo Regular"/>
                <a:cs typeface="Menlo Regular"/>
              </a:rPr>
              <a:t>320, 460);</a:t>
            </a:r>
          </a:p>
          <a:p>
            <a:r>
              <a:rPr lang="en-US" sz="1300" dirty="0">
                <a:latin typeface="Menlo Regular"/>
                <a:cs typeface="Menlo Regular"/>
              </a:rPr>
              <a:t>                     }</a:t>
            </a:r>
          </a:p>
          <a:p>
            <a:r>
              <a:rPr lang="en-US" sz="1300" dirty="0">
                <a:latin typeface="Menlo Regular"/>
                <a:cs typeface="Menlo Regular"/>
              </a:rPr>
              <a:t>                     completion:^(BOOL finished) {</a:t>
            </a:r>
          </a:p>
          <a:p>
            <a:r>
              <a:rPr lang="en-US" sz="1300" dirty="0">
                <a:latin typeface="Menlo Regular"/>
                <a:cs typeface="Menlo Regular"/>
              </a:rPr>
              <a:t>                         [</a:t>
            </a:r>
            <a:r>
              <a:rPr lang="en-US" sz="1300" dirty="0" err="1">
                <a:latin typeface="Menlo Regular"/>
                <a:cs typeface="Menlo Regular"/>
              </a:rPr>
              <a:t>self.view</a:t>
            </a:r>
            <a:r>
              <a:rPr lang="en-US" sz="1300" dirty="0">
                <a:latin typeface="Menlo Regular"/>
                <a:cs typeface="Menlo Regular"/>
              </a:rPr>
              <a:t> </a:t>
            </a:r>
            <a:r>
              <a:rPr lang="en-US" sz="1300" dirty="0" err="1">
                <a:latin typeface="Menlo Regular"/>
                <a:cs typeface="Menlo Regular"/>
              </a:rPr>
              <a:t>removeFromSuperview</a:t>
            </a:r>
            <a:r>
              <a:rPr lang="en-US" sz="1300" dirty="0">
                <a:latin typeface="Menlo Regular"/>
                <a:cs typeface="Menlo Regular"/>
              </a:rPr>
              <a:t>];</a:t>
            </a:r>
          </a:p>
          <a:p>
            <a:r>
              <a:rPr lang="en-US" sz="1300" dirty="0">
                <a:latin typeface="Menlo Regular"/>
                <a:cs typeface="Menlo Regular"/>
              </a:rPr>
              <a:t>                     }];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if (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self.delegate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)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    [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self.delegate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didSelectDate:self.datePicker.date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300" dirty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8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09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71544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Declare Delegate Handler (4/6)</a:t>
            </a:r>
            <a:endParaRPr lang="en-US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4069" y="1600498"/>
            <a:ext cx="8255551" cy="482248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3"/>
            </a:pPr>
            <a:r>
              <a:rPr lang="th-TH" sz="1700" dirty="0" smtClean="0"/>
              <a:t>เปิดไฟล์ </a:t>
            </a:r>
            <a:r>
              <a:rPr lang="en-US" sz="1700" dirty="0" smtClean="0"/>
              <a:t>ViewController.h </a:t>
            </a:r>
            <a:r>
              <a:rPr lang="th-TH" sz="1700" dirty="0" smtClean="0"/>
              <a:t>เพิ่ม </a:t>
            </a:r>
            <a:r>
              <a:rPr lang="en-US" sz="1700" dirty="0" smtClean="0"/>
              <a:t>code </a:t>
            </a:r>
            <a:r>
              <a:rPr lang="th-TH" sz="1700" dirty="0" smtClean="0"/>
              <a:t>ใน </a:t>
            </a:r>
            <a:r>
              <a:rPr lang="en-US" sz="1700" dirty="0" smtClean="0"/>
              <a:t>interface </a:t>
            </a:r>
            <a:r>
              <a:rPr lang="th-TH" sz="1700" dirty="0" smtClean="0"/>
              <a:t>ของ </a:t>
            </a:r>
            <a:r>
              <a:rPr lang="en-US" sz="1700" dirty="0" smtClean="0"/>
              <a:t>class ViewController </a:t>
            </a:r>
            <a:r>
              <a:rPr lang="th-TH" sz="1700" dirty="0" smtClean="0"/>
              <a:t>เพื่อบอกว่า </a:t>
            </a:r>
            <a:r>
              <a:rPr lang="en-US" sz="1700" dirty="0" smtClean="0"/>
              <a:t>class ViewController handle delegate</a:t>
            </a:r>
            <a:endParaRPr lang="th-TH" sz="1700" dirty="0"/>
          </a:p>
        </p:txBody>
      </p:sp>
      <p:sp>
        <p:nvSpPr>
          <p:cNvPr id="3" name="Rectangle 2"/>
          <p:cNvSpPr/>
          <p:nvPr/>
        </p:nvSpPr>
        <p:spPr>
          <a:xfrm>
            <a:off x="976987" y="2505548"/>
            <a:ext cx="8167013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latin typeface="Menlo Regular"/>
                <a:cs typeface="Menlo Regular"/>
              </a:rPr>
              <a:t>#import &lt;</a:t>
            </a:r>
            <a:r>
              <a:rPr lang="en-US" sz="1300" dirty="0" err="1">
                <a:latin typeface="Menlo Regular"/>
                <a:cs typeface="Menlo Regular"/>
              </a:rPr>
              <a:t>UIKit</a:t>
            </a:r>
            <a:r>
              <a:rPr lang="en-US" sz="1300" dirty="0">
                <a:latin typeface="Menlo Regular"/>
                <a:cs typeface="Menlo Regular"/>
              </a:rPr>
              <a:t>/</a:t>
            </a:r>
            <a:r>
              <a:rPr lang="en-US" sz="1300" dirty="0" err="1">
                <a:latin typeface="Menlo Regular"/>
                <a:cs typeface="Menlo Regular"/>
              </a:rPr>
              <a:t>UIKit.h</a:t>
            </a:r>
            <a:r>
              <a:rPr lang="en-US" sz="1300" dirty="0">
                <a:latin typeface="Menlo Regular"/>
                <a:cs typeface="Menlo Regular"/>
              </a:rPr>
              <a:t>&gt;</a:t>
            </a:r>
          </a:p>
          <a:p>
            <a:r>
              <a:rPr lang="en-US" sz="1300" dirty="0">
                <a:latin typeface="Menlo Regular"/>
                <a:cs typeface="Menlo Regular"/>
              </a:rPr>
              <a:t>#import "</a:t>
            </a:r>
            <a:r>
              <a:rPr lang="en-US" sz="1300" dirty="0" err="1">
                <a:latin typeface="Menlo Regular"/>
                <a:cs typeface="Menlo Regular"/>
              </a:rPr>
              <a:t>SheetDateViewController.h</a:t>
            </a:r>
            <a:r>
              <a:rPr lang="en-US" sz="1300" dirty="0">
                <a:latin typeface="Menlo Regular"/>
                <a:cs typeface="Menlo Regular"/>
              </a:rPr>
              <a:t>"</a:t>
            </a: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@interface ViewController : UIViewController 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&lt;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SheetDateViewControllerDelegate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&gt;</a:t>
            </a: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@property (weak, </a:t>
            </a:r>
            <a:r>
              <a:rPr lang="en-US" sz="1300" dirty="0" err="1">
                <a:latin typeface="Menlo Regular"/>
                <a:cs typeface="Menlo Regular"/>
              </a:rPr>
              <a:t>nonatomic</a:t>
            </a:r>
            <a:r>
              <a:rPr lang="en-US" sz="1300" dirty="0">
                <a:latin typeface="Menlo Regular"/>
                <a:cs typeface="Menlo Regular"/>
              </a:rPr>
              <a:t>) IBOutlet </a:t>
            </a:r>
            <a:r>
              <a:rPr lang="en-US" sz="1300" dirty="0" err="1">
                <a:latin typeface="Menlo Regular"/>
                <a:cs typeface="Menlo Regular"/>
              </a:rPr>
              <a:t>UITextField</a:t>
            </a:r>
            <a:r>
              <a:rPr lang="en-US" sz="1300" dirty="0">
                <a:latin typeface="Menlo Regular"/>
                <a:cs typeface="Menlo Regular"/>
              </a:rPr>
              <a:t> *</a:t>
            </a:r>
            <a:r>
              <a:rPr lang="en-US" sz="1300" dirty="0" err="1">
                <a:latin typeface="Menlo Regular"/>
                <a:cs typeface="Menlo Regular"/>
              </a:rPr>
              <a:t>txtDate</a:t>
            </a:r>
            <a:r>
              <a:rPr lang="en-US" sz="1300" dirty="0">
                <a:latin typeface="Menlo Regular"/>
                <a:cs typeface="Menlo Regular"/>
              </a:rPr>
              <a:t>;</a:t>
            </a:r>
          </a:p>
          <a:p>
            <a:r>
              <a:rPr lang="en-US" sz="1300" dirty="0">
                <a:latin typeface="Menlo Regular"/>
                <a:cs typeface="Menlo Regular"/>
              </a:rPr>
              <a:t>@property (strong, </a:t>
            </a:r>
            <a:r>
              <a:rPr lang="en-US" sz="1300" dirty="0" err="1">
                <a:latin typeface="Menlo Regular"/>
                <a:cs typeface="Menlo Regular"/>
              </a:rPr>
              <a:t>nonatomic</a:t>
            </a:r>
            <a:r>
              <a:rPr lang="en-US" sz="1300" dirty="0">
                <a:latin typeface="Menlo Regular"/>
                <a:cs typeface="Menlo Regular"/>
              </a:rPr>
              <a:t>) </a:t>
            </a:r>
            <a:r>
              <a:rPr lang="en-US" sz="1300" dirty="0" err="1">
                <a:latin typeface="Menlo Regular"/>
                <a:cs typeface="Menlo Regular"/>
              </a:rPr>
              <a:t>SheetDateViewController</a:t>
            </a:r>
            <a:r>
              <a:rPr lang="en-US" sz="1300" dirty="0">
                <a:latin typeface="Menlo Regular"/>
                <a:cs typeface="Menlo Regular"/>
              </a:rPr>
              <a:t> * </a:t>
            </a:r>
            <a:r>
              <a:rPr lang="en-US" sz="1300" dirty="0" err="1">
                <a:latin typeface="Menlo Regular"/>
                <a:cs typeface="Menlo Regular"/>
              </a:rPr>
              <a:t>sheetView</a:t>
            </a:r>
            <a:r>
              <a:rPr lang="en-US" sz="1300" dirty="0">
                <a:latin typeface="Menlo Regular"/>
                <a:cs typeface="Menlo Regular"/>
              </a:rPr>
              <a:t>;</a:t>
            </a: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- (IBAction)</a:t>
            </a:r>
            <a:r>
              <a:rPr lang="en-US" sz="1300" dirty="0" err="1">
                <a:latin typeface="Menlo Regular"/>
                <a:cs typeface="Menlo Regular"/>
              </a:rPr>
              <a:t>btnOpenDialogTapped</a:t>
            </a:r>
            <a:r>
              <a:rPr lang="en-US" sz="1300" dirty="0">
                <a:latin typeface="Menlo Regular"/>
                <a:cs typeface="Menlo Regular"/>
              </a:rPr>
              <a:t>:(id)sender;</a:t>
            </a: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@end</a:t>
            </a:r>
          </a:p>
        </p:txBody>
      </p:sp>
      <p:sp>
        <p:nvSpPr>
          <p:cNvPr id="8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09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30387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Task : Binding Delegate &amp; </a:t>
            </a:r>
            <a:br>
              <a:rPr lang="en-US" sz="3200" dirty="0" smtClean="0"/>
            </a:br>
            <a:r>
              <a:rPr lang="en-US" sz="3200" dirty="0" smtClean="0"/>
              <a:t>Implement Delegate Handler (5/6)</a:t>
            </a:r>
            <a:endParaRPr lang="en-US" sz="3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4069" y="1465516"/>
            <a:ext cx="8255551" cy="411491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40000"/>
              </a:lnSpc>
              <a:buFont typeface="+mj-lt"/>
              <a:buAutoNum type="arabicPeriod" startAt="4"/>
            </a:pPr>
            <a:r>
              <a:rPr lang="th-TH" sz="1700" dirty="0" smtClean="0"/>
              <a:t>เปิดไฟล์ </a:t>
            </a:r>
            <a:r>
              <a:rPr lang="en-US" sz="1700" dirty="0" smtClean="0"/>
              <a:t>ViewController.m </a:t>
            </a:r>
            <a:r>
              <a:rPr lang="th-TH" sz="1700" dirty="0" smtClean="0"/>
              <a:t>เพิ่ม </a:t>
            </a:r>
            <a:r>
              <a:rPr lang="en-US" sz="1700" dirty="0" smtClean="0"/>
              <a:t>code </a:t>
            </a:r>
            <a:r>
              <a:rPr lang="th-TH" sz="1700" dirty="0" smtClean="0"/>
              <a:t>ใน </a:t>
            </a:r>
            <a:r>
              <a:rPr lang="en-US" sz="1700" dirty="0" smtClean="0"/>
              <a:t>method </a:t>
            </a:r>
            <a:r>
              <a:rPr lang="en-US" sz="1700" dirty="0" err="1" smtClean="0"/>
              <a:t>viewDidLoad</a:t>
            </a:r>
            <a:r>
              <a:rPr lang="en-US" sz="1700" dirty="0" smtClean="0"/>
              <a:t> </a:t>
            </a:r>
            <a:r>
              <a:rPr lang="th-TH" sz="1700" dirty="0" smtClean="0"/>
              <a:t>เพื่อ </a:t>
            </a:r>
            <a:r>
              <a:rPr lang="en-US" sz="1700" dirty="0" smtClean="0"/>
              <a:t>binding delegate property </a:t>
            </a:r>
            <a:r>
              <a:rPr lang="th-TH" sz="1700" dirty="0" smtClean="0"/>
              <a:t>ของ </a:t>
            </a:r>
            <a:r>
              <a:rPr lang="en-US" sz="1700" dirty="0" err="1" smtClean="0"/>
              <a:t>SheetDateViewController</a:t>
            </a:r>
            <a:r>
              <a:rPr lang="en-US" sz="1700" dirty="0" smtClean="0"/>
              <a:t> </a:t>
            </a:r>
            <a:r>
              <a:rPr lang="th-TH" sz="1700" dirty="0" smtClean="0"/>
              <a:t>เข้ากับ </a:t>
            </a:r>
            <a:r>
              <a:rPr lang="en-US" sz="1700" dirty="0" smtClean="0"/>
              <a:t>instance </a:t>
            </a:r>
            <a:r>
              <a:rPr lang="th-TH" sz="1700" dirty="0" smtClean="0"/>
              <a:t>ของ </a:t>
            </a:r>
            <a:r>
              <a:rPr lang="en-US" sz="1700" dirty="0" smtClean="0"/>
              <a:t>ViewController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 startAt="4"/>
            </a:pPr>
            <a:endParaRPr lang="en-US" sz="1700" dirty="0"/>
          </a:p>
          <a:p>
            <a:pPr marL="457200" indent="-457200">
              <a:lnSpc>
                <a:spcPct val="140000"/>
              </a:lnSpc>
              <a:buFont typeface="+mj-lt"/>
              <a:buAutoNum type="arabicPeriod" startAt="4"/>
            </a:pPr>
            <a:endParaRPr lang="en-US" sz="1700" dirty="0" smtClean="0"/>
          </a:p>
          <a:p>
            <a:pPr marL="457200" indent="-457200">
              <a:lnSpc>
                <a:spcPct val="140000"/>
              </a:lnSpc>
              <a:buFont typeface="+mj-lt"/>
              <a:buAutoNum type="arabicPeriod" startAt="4"/>
            </a:pPr>
            <a:endParaRPr lang="en-US" sz="1700" dirty="0"/>
          </a:p>
          <a:p>
            <a:pPr marL="0" indent="0">
              <a:lnSpc>
                <a:spcPct val="140000"/>
              </a:lnSpc>
              <a:buNone/>
            </a:pPr>
            <a:endParaRPr lang="en-US" sz="1700" dirty="0"/>
          </a:p>
          <a:p>
            <a:pPr marL="457200" indent="-457200">
              <a:lnSpc>
                <a:spcPct val="140000"/>
              </a:lnSpc>
              <a:buFont typeface="+mj-lt"/>
              <a:buAutoNum type="arabicPeriod" startAt="4"/>
            </a:pPr>
            <a:r>
              <a:rPr lang="th-TH" sz="1700" dirty="0" smtClean="0"/>
              <a:t>เพิ่ม </a:t>
            </a:r>
            <a:r>
              <a:rPr lang="en-US" sz="1700" dirty="0" smtClean="0"/>
              <a:t>delegate method </a:t>
            </a:r>
            <a:r>
              <a:rPr lang="th-TH" sz="1700" dirty="0" smtClean="0"/>
              <a:t>ของ </a:t>
            </a:r>
            <a:r>
              <a:rPr lang="en-US" sz="1700" dirty="0" err="1" smtClean="0"/>
              <a:t>SheetDateViewController</a:t>
            </a:r>
            <a:r>
              <a:rPr lang="en-US" sz="1700" dirty="0" smtClean="0"/>
              <a:t> </a:t>
            </a:r>
            <a:r>
              <a:rPr lang="th-TH" sz="1700" dirty="0" smtClean="0"/>
              <a:t>ใน </a:t>
            </a:r>
            <a:r>
              <a:rPr lang="en-US" sz="1700" dirty="0" smtClean="0"/>
              <a:t>ViewController </a:t>
            </a:r>
            <a:endParaRPr lang="th-TH" sz="1700" dirty="0"/>
          </a:p>
        </p:txBody>
      </p:sp>
      <p:sp>
        <p:nvSpPr>
          <p:cNvPr id="3" name="Rectangle 2"/>
          <p:cNvSpPr/>
          <p:nvPr/>
        </p:nvSpPr>
        <p:spPr>
          <a:xfrm>
            <a:off x="976987" y="2361310"/>
            <a:ext cx="816701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- (void)</a:t>
            </a:r>
            <a:r>
              <a:rPr lang="en-US" sz="1200" dirty="0" err="1">
                <a:latin typeface="Menlo Regular"/>
                <a:cs typeface="Menlo Regular"/>
              </a:rPr>
              <a:t>viewDidLoad</a:t>
            </a:r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r>
              <a:rPr lang="en-US" sz="1200" dirty="0">
                <a:latin typeface="Menlo Regular"/>
                <a:cs typeface="Menlo Regular"/>
              </a:rPr>
              <a:t>    [super </a:t>
            </a:r>
            <a:r>
              <a:rPr lang="en-US" sz="1200" dirty="0" err="1">
                <a:latin typeface="Menlo Regular"/>
                <a:cs typeface="Menlo Regular"/>
              </a:rPr>
              <a:t>viewDidLoad</a:t>
            </a:r>
            <a:r>
              <a:rPr lang="en-US" sz="1200" dirty="0">
                <a:latin typeface="Menlo Regular"/>
                <a:cs typeface="Menlo Regular"/>
              </a:rPr>
              <a:t>];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 err="1">
                <a:latin typeface="Menlo Regular"/>
                <a:cs typeface="Menlo Regular"/>
              </a:rPr>
              <a:t>CGRect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screenRect</a:t>
            </a:r>
            <a:r>
              <a:rPr lang="en-US" sz="1200" dirty="0">
                <a:latin typeface="Menlo Regular"/>
                <a:cs typeface="Menlo Regular"/>
              </a:rPr>
              <a:t> = [[</a:t>
            </a:r>
            <a:r>
              <a:rPr lang="en-US" sz="1200" dirty="0" err="1">
                <a:latin typeface="Menlo Regular"/>
                <a:cs typeface="Menlo Regular"/>
              </a:rPr>
              <a:t>UIScreen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mainScreen</a:t>
            </a:r>
            <a:r>
              <a:rPr lang="en-US" sz="1200" dirty="0">
                <a:latin typeface="Menlo Regular"/>
                <a:cs typeface="Menlo Regular"/>
              </a:rPr>
              <a:t>] bounds];</a:t>
            </a:r>
          </a:p>
          <a:p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 err="1">
                <a:latin typeface="Menlo Regular"/>
                <a:cs typeface="Menlo Regular"/>
              </a:rPr>
              <a:t>CGFloat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posToLand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err="1">
                <a:latin typeface="Menlo Regular"/>
                <a:cs typeface="Menlo Regular"/>
              </a:rPr>
              <a:t>screenRect.size.height</a:t>
            </a:r>
            <a:r>
              <a:rPr lang="en-US" sz="1200" dirty="0">
                <a:latin typeface="Menlo Regular"/>
                <a:cs typeface="Menlo Regular"/>
              </a:rPr>
              <a:t>;</a:t>
            </a:r>
          </a:p>
          <a:p>
            <a:r>
              <a:rPr lang="en-US" sz="1200" dirty="0">
                <a:latin typeface="Menlo Regular"/>
                <a:cs typeface="Menlo Regular"/>
              </a:rPr>
              <a:t>    </a:t>
            </a:r>
          </a:p>
          <a:p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 err="1">
                <a:latin typeface="Menlo Regular"/>
                <a:cs typeface="Menlo Regular"/>
              </a:rPr>
              <a:t>self.sheetView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endParaRPr lang="en-US" sz="1200" dirty="0" smtClean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[</a:t>
            </a:r>
            <a:r>
              <a:rPr lang="en-US" sz="1200" dirty="0" err="1">
                <a:latin typeface="Menlo Regular"/>
                <a:cs typeface="Menlo Regular"/>
              </a:rPr>
              <a:t>self.storyboard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instantiateViewControllerWithIdentifier</a:t>
            </a:r>
            <a:r>
              <a:rPr lang="en-US" sz="1200" dirty="0">
                <a:latin typeface="Menlo Regular"/>
                <a:cs typeface="Menlo Regular"/>
              </a:rPr>
              <a:t>:@"</a:t>
            </a:r>
            <a:r>
              <a:rPr lang="en-US" sz="1200" dirty="0" err="1">
                <a:latin typeface="Menlo Regular"/>
                <a:cs typeface="Menlo Regular"/>
              </a:rPr>
              <a:t>sheetView</a:t>
            </a:r>
            <a:r>
              <a:rPr lang="en-US" sz="1200" dirty="0">
                <a:latin typeface="Menlo Regular"/>
                <a:cs typeface="Menlo Regular"/>
              </a:rPr>
              <a:t>"];</a:t>
            </a:r>
          </a:p>
          <a:p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 err="1">
                <a:latin typeface="Menlo Regular"/>
                <a:cs typeface="Menlo Regular"/>
              </a:rPr>
              <a:t>self.sheetView.view.frame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err="1">
                <a:latin typeface="Menlo Regular"/>
                <a:cs typeface="Menlo Regular"/>
              </a:rPr>
              <a:t>CGRectMake</a:t>
            </a:r>
            <a:r>
              <a:rPr lang="en-US" sz="1200" dirty="0">
                <a:latin typeface="Menlo Regular"/>
                <a:cs typeface="Menlo Regular"/>
              </a:rPr>
              <a:t>(0, </a:t>
            </a:r>
            <a:r>
              <a:rPr lang="en-US" sz="1200" dirty="0" err="1">
                <a:latin typeface="Menlo Regular"/>
                <a:cs typeface="Menlo Regular"/>
              </a:rPr>
              <a:t>posToLand</a:t>
            </a:r>
            <a:r>
              <a:rPr lang="en-US" sz="1200" dirty="0">
                <a:latin typeface="Menlo Regular"/>
                <a:cs typeface="Menlo Regular"/>
              </a:rPr>
              <a:t>, 320, 460)</a:t>
            </a:r>
            <a:r>
              <a:rPr lang="en-US" sz="1200" dirty="0" smtClean="0">
                <a:latin typeface="Menlo Regular"/>
                <a:cs typeface="Menlo Regular"/>
              </a:rPr>
              <a:t>;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self.sheetView.delegate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self;</a:t>
            </a:r>
          </a:p>
          <a:p>
            <a:r>
              <a:rPr lang="en-US" sz="1200" dirty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976987" y="5580426"/>
            <a:ext cx="72175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didSelectDate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NSDate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*)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selectedDate</a:t>
            </a:r>
            <a:endParaRPr lang="en-US" sz="12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self.txtDate.text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stringWithFormat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:@"%@",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selectedDate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</p:txBody>
      </p:sp>
      <p:sp>
        <p:nvSpPr>
          <p:cNvPr id="8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09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58709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Tasks : Run </a:t>
            </a:r>
            <a:r>
              <a:rPr lang="en-US" sz="3600" dirty="0" smtClean="0"/>
              <a:t>&amp; </a:t>
            </a:r>
            <a:r>
              <a:rPr lang="en-US" sz="3600" smtClean="0"/>
              <a:t>Test (6/</a:t>
            </a:r>
            <a:r>
              <a:rPr lang="en-US" sz="3600" dirty="0" smtClean="0"/>
              <a:t>6)</a:t>
            </a:r>
            <a:endParaRPr lang="en-US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61768" y="1465516"/>
            <a:ext cx="8023517" cy="411491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40000"/>
              </a:lnSpc>
              <a:buFont typeface="+mj-lt"/>
              <a:buAutoNum type="arabicPeriod" startAt="6"/>
            </a:pPr>
            <a:r>
              <a:rPr lang="en-US" sz="2000" dirty="0" smtClean="0"/>
              <a:t>Run </a:t>
            </a:r>
            <a:r>
              <a:rPr lang="th-TH" sz="2000" dirty="0" smtClean="0"/>
              <a:t>เพื่อดูผลลัพธ์</a:t>
            </a:r>
          </a:p>
          <a:p>
            <a:pPr marL="800100" lvl="1" indent="-457200">
              <a:lnSpc>
                <a:spcPct val="140000"/>
              </a:lnSpc>
              <a:buFont typeface="Arial"/>
              <a:buChar char="•"/>
            </a:pPr>
            <a:r>
              <a:rPr lang="th-TH" sz="1800" dirty="0" smtClean="0"/>
              <a:t>เมื่อ </a:t>
            </a:r>
            <a:r>
              <a:rPr lang="en-US" sz="1800" dirty="0" smtClean="0"/>
              <a:t>click </a:t>
            </a:r>
            <a:r>
              <a:rPr lang="th-TH" sz="1800" dirty="0" smtClean="0"/>
              <a:t>ปุ่ม </a:t>
            </a:r>
            <a:r>
              <a:rPr lang="en-US" sz="1800" dirty="0" smtClean="0"/>
              <a:t>Select </a:t>
            </a:r>
            <a:r>
              <a:rPr lang="th-TH" sz="1800" dirty="0" smtClean="0"/>
              <a:t>ใน </a:t>
            </a:r>
            <a:r>
              <a:rPr lang="en-US" sz="1800" dirty="0" err="1" smtClean="0"/>
              <a:t>SheetDateViewController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th-TH" sz="1800" dirty="0" smtClean="0"/>
              <a:t>ค่าของ </a:t>
            </a:r>
            <a:r>
              <a:rPr lang="en-US" sz="1800" dirty="0" smtClean="0"/>
              <a:t>date </a:t>
            </a:r>
            <a:r>
              <a:rPr lang="th-TH" sz="1800" dirty="0" smtClean="0"/>
              <a:t>ที่ถูกเลือกใน </a:t>
            </a:r>
            <a:r>
              <a:rPr lang="en-US" sz="1800" dirty="0" smtClean="0"/>
              <a:t>Date Picker </a:t>
            </a:r>
            <a:r>
              <a:rPr lang="th-TH" sz="1800" dirty="0" smtClean="0"/>
              <a:t>จะต้องถูก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return </a:t>
            </a:r>
            <a:r>
              <a:rPr lang="th-TH" sz="1800" dirty="0" smtClean="0"/>
              <a:t>กลับมาแสดงใน </a:t>
            </a:r>
            <a:r>
              <a:rPr lang="en-US" sz="1800" dirty="0" smtClean="0"/>
              <a:t>text field</a:t>
            </a:r>
            <a:endParaRPr lang="th-TH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174" y="2027026"/>
            <a:ext cx="2286215" cy="4215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09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7672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iOS Delegate + Protocol</a:t>
            </a:r>
            <a:endParaRPr lang="en-US" sz="40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09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6" name="Picture 5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19" y="1652798"/>
            <a:ext cx="2452672" cy="4772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656" y="2441227"/>
            <a:ext cx="2111615" cy="3154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889" y="3421173"/>
            <a:ext cx="2434400" cy="2174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0273" y="3680989"/>
            <a:ext cx="2081284" cy="16325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0933" y="2790222"/>
            <a:ext cx="2010615" cy="3823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16" idx="3"/>
          </p:cNvCxnSpPr>
          <p:nvPr/>
        </p:nvCxnSpPr>
        <p:spPr>
          <a:xfrm>
            <a:off x="2654974" y="3673522"/>
            <a:ext cx="2228915" cy="7467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15154" y="2257579"/>
            <a:ext cx="1865189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</a:rPr>
              <a:t>2. Declare @protocol {</a:t>
            </a:r>
          </a:p>
          <a:p>
            <a:endParaRPr lang="en-US" sz="1400" b="1" dirty="0">
              <a:solidFill>
                <a:srgbClr val="0000FF"/>
              </a:solidFill>
            </a:endParaRPr>
          </a:p>
          <a:p>
            <a:r>
              <a:rPr lang="en-US" sz="1400" b="1" dirty="0" smtClean="0">
                <a:solidFill>
                  <a:srgbClr val="0000FF"/>
                </a:solidFill>
              </a:rPr>
              <a:t>}</a:t>
            </a:r>
            <a:endParaRPr lang="en-US" sz="1400" b="1" dirty="0">
              <a:solidFill>
                <a:srgbClr val="0000FF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130640" y="2996243"/>
            <a:ext cx="11759" cy="519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90702" y="3795767"/>
            <a:ext cx="181071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3. register protocol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750927" y="3774395"/>
            <a:ext cx="304498" cy="254104"/>
          </a:xfrm>
          <a:custGeom>
            <a:avLst/>
            <a:gdLst>
              <a:gd name="connsiteX0" fmla="*/ 5410 w 228829"/>
              <a:gd name="connsiteY0" fmla="*/ 0 h 141099"/>
              <a:gd name="connsiteX1" fmla="*/ 28928 w 228829"/>
              <a:gd name="connsiteY1" fmla="*/ 117583 h 141099"/>
              <a:gd name="connsiteX2" fmla="*/ 228829 w 228829"/>
              <a:gd name="connsiteY2" fmla="*/ 141099 h 141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829" h="141099">
                <a:moveTo>
                  <a:pt x="5410" y="0"/>
                </a:moveTo>
                <a:cubicBezTo>
                  <a:pt x="-1449" y="47033"/>
                  <a:pt x="-8308" y="94067"/>
                  <a:pt x="28928" y="117583"/>
                </a:cubicBezTo>
                <a:cubicBezTo>
                  <a:pt x="66164" y="141099"/>
                  <a:pt x="134758" y="101905"/>
                  <a:pt x="228829" y="141099"/>
                </a:cubicBezTo>
              </a:path>
            </a:pathLst>
          </a:cu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69107" y="3504245"/>
            <a:ext cx="98586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1. instant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370" y="4641904"/>
            <a:ext cx="2207055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4. implement protocol {</a:t>
            </a:r>
          </a:p>
          <a:p>
            <a:endParaRPr lang="en-US" sz="1600" b="1" dirty="0">
              <a:solidFill>
                <a:srgbClr val="0000FF"/>
              </a:solidFill>
            </a:endParaRPr>
          </a:p>
          <a:p>
            <a:r>
              <a:rPr lang="en-US" sz="1600" b="1" dirty="0" smtClean="0">
                <a:solidFill>
                  <a:srgbClr val="0000FF"/>
                </a:solidFill>
              </a:rPr>
              <a:t>}</a:t>
            </a:r>
            <a:endParaRPr 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849914" y="4134321"/>
            <a:ext cx="0" cy="507583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00807" y="3187767"/>
            <a:ext cx="1470475" cy="5847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5. click </a:t>
            </a:r>
            <a:br>
              <a:rPr lang="en-US" sz="1600" b="1" dirty="0" smtClean="0">
                <a:solidFill>
                  <a:srgbClr val="0000FF"/>
                </a:solidFill>
              </a:rPr>
            </a:br>
            <a:r>
              <a:rPr lang="en-US" sz="1600" b="1" dirty="0" smtClean="0">
                <a:solidFill>
                  <a:srgbClr val="0000FF"/>
                </a:solidFill>
              </a:rPr>
              <a:t>-&gt; call delegate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3332028" y="3809668"/>
            <a:ext cx="4938585" cy="1387474"/>
          </a:xfrm>
          <a:custGeom>
            <a:avLst/>
            <a:gdLst>
              <a:gd name="connsiteX0" fmla="*/ 4315509 w 4785720"/>
              <a:gd name="connsiteY0" fmla="*/ 0 h 1387474"/>
              <a:gd name="connsiteX1" fmla="*/ 4386063 w 4785720"/>
              <a:gd name="connsiteY1" fmla="*/ 1022968 h 1387474"/>
              <a:gd name="connsiteX2" fmla="*/ 0 w 4785720"/>
              <a:gd name="connsiteY2" fmla="*/ 1387474 h 138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5720" h="1387474">
                <a:moveTo>
                  <a:pt x="4315509" y="0"/>
                </a:moveTo>
                <a:cubicBezTo>
                  <a:pt x="4710412" y="395861"/>
                  <a:pt x="5105315" y="791722"/>
                  <a:pt x="4386063" y="1022968"/>
                </a:cubicBezTo>
                <a:cubicBezTo>
                  <a:pt x="3666811" y="1254214"/>
                  <a:pt x="619301" y="1320844"/>
                  <a:pt x="0" y="1387474"/>
                </a:cubicBezTo>
              </a:path>
            </a:pathLst>
          </a:cu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267704" y="5107164"/>
            <a:ext cx="229261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6. call delegated method</a:t>
            </a:r>
            <a:endParaRPr lang="en-US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82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Lab 1-2 : Calling Custom View (1/8)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8212138" cy="42570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th-TH" sz="2400" dirty="0" smtClean="0"/>
              <a:t>วัตถุประสงค์</a:t>
            </a:r>
          </a:p>
          <a:p>
            <a:pPr lvl="1">
              <a:lnSpc>
                <a:spcPct val="120000"/>
              </a:lnSpc>
            </a:pPr>
            <a:r>
              <a:rPr lang="th-TH" dirty="0" smtClean="0"/>
              <a:t>เพื่อให้สามารถ </a:t>
            </a:r>
            <a:r>
              <a:rPr lang="en-US" dirty="0" smtClean="0"/>
              <a:t>implement custom view </a:t>
            </a:r>
            <a:r>
              <a:rPr lang="th-TH" dirty="0" smtClean="0"/>
              <a:t>และแสดงผลแบบมี </a:t>
            </a:r>
            <a:r>
              <a:rPr lang="en-US" dirty="0" smtClean="0"/>
              <a:t>animation </a:t>
            </a:r>
            <a:r>
              <a:rPr lang="th-TH" dirty="0" smtClean="0"/>
              <a:t>ได้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th-TH" dirty="0" smtClean="0"/>
              <a:t>รู้จักการสร้าง </a:t>
            </a:r>
            <a:r>
              <a:rPr lang="en-US" dirty="0" smtClean="0"/>
              <a:t>view controller </a:t>
            </a:r>
            <a:r>
              <a:rPr lang="th-TH" dirty="0" smtClean="0"/>
              <a:t>จาก </a:t>
            </a:r>
            <a:r>
              <a:rPr lang="en-US" dirty="0" smtClean="0"/>
              <a:t>view </a:t>
            </a:r>
            <a:r>
              <a:rPr lang="th-TH" dirty="0" smtClean="0"/>
              <a:t>ที่อยู่ใน </a:t>
            </a:r>
            <a:r>
              <a:rPr lang="en-US" dirty="0" smtClean="0"/>
              <a:t>storyboard </a:t>
            </a:r>
            <a:r>
              <a:rPr lang="th-TH" dirty="0" smtClean="0"/>
              <a:t>นอกเหนือจากที่เป็น </a:t>
            </a:r>
            <a:r>
              <a:rPr lang="en-US" dirty="0" smtClean="0"/>
              <a:t>xib file</a:t>
            </a:r>
            <a:endParaRPr lang="th-TH" dirty="0" smtClean="0"/>
          </a:p>
          <a:p>
            <a:pPr>
              <a:lnSpc>
                <a:spcPct val="120000"/>
              </a:lnSpc>
            </a:pPr>
            <a:r>
              <a:rPr lang="th-TH" sz="2400" dirty="0" smtClean="0"/>
              <a:t>ขั้นตอน</a:t>
            </a:r>
          </a:p>
          <a:p>
            <a:pPr lvl="1">
              <a:lnSpc>
                <a:spcPct val="120000"/>
              </a:lnSpc>
            </a:pPr>
            <a:r>
              <a:rPr lang="th-TH" dirty="0" smtClean="0"/>
              <a:t>เพิ่ม </a:t>
            </a:r>
            <a:r>
              <a:rPr lang="en-US" dirty="0" smtClean="0"/>
              <a:t>view controller </a:t>
            </a:r>
            <a:r>
              <a:rPr lang="th-TH" dirty="0" smtClean="0"/>
              <a:t>ใหม่บน </a:t>
            </a:r>
            <a:r>
              <a:rPr lang="en-US" dirty="0" smtClean="0"/>
              <a:t>Storyboard</a:t>
            </a:r>
          </a:p>
          <a:p>
            <a:pPr lvl="1">
              <a:lnSpc>
                <a:spcPct val="120000"/>
              </a:lnSpc>
            </a:pPr>
            <a:r>
              <a:rPr lang="th-TH" dirty="0" smtClean="0"/>
              <a:t>เพิ่ม </a:t>
            </a:r>
            <a:r>
              <a:rPr lang="en-US" dirty="0" smtClean="0"/>
              <a:t>class view controller </a:t>
            </a:r>
            <a:r>
              <a:rPr lang="th-TH" dirty="0" smtClean="0"/>
              <a:t>แล้ว </a:t>
            </a:r>
            <a:r>
              <a:rPr lang="en-US" dirty="0" smtClean="0"/>
              <a:t>binding </a:t>
            </a:r>
            <a:r>
              <a:rPr lang="th-TH" dirty="0" smtClean="0"/>
              <a:t>ไปยัง </a:t>
            </a:r>
            <a:r>
              <a:rPr lang="en-US" dirty="0" smtClean="0"/>
              <a:t>view</a:t>
            </a:r>
            <a:r>
              <a:rPr lang="th-TH" dirty="0" smtClean="0"/>
              <a:t> </a:t>
            </a:r>
            <a:r>
              <a:rPr lang="en-US" smtClean="0"/>
              <a:t>Controller </a:t>
            </a:r>
            <a:r>
              <a:rPr lang="th-TH" dirty="0" smtClean="0"/>
              <a:t>ใหม่บน </a:t>
            </a:r>
            <a:r>
              <a:rPr lang="en-US" dirty="0" smtClean="0"/>
              <a:t>storyboard</a:t>
            </a:r>
          </a:p>
          <a:p>
            <a:pPr lvl="1">
              <a:lnSpc>
                <a:spcPct val="120000"/>
              </a:lnSpc>
            </a:pPr>
            <a:r>
              <a:rPr lang="th-TH" dirty="0" smtClean="0"/>
              <a:t>เขียน </a:t>
            </a:r>
            <a:r>
              <a:rPr lang="en-US" dirty="0" smtClean="0"/>
              <a:t>code </a:t>
            </a:r>
            <a:r>
              <a:rPr lang="th-TH" dirty="0" smtClean="0"/>
              <a:t>เพื่อสร้าง </a:t>
            </a:r>
            <a:r>
              <a:rPr lang="en-US" dirty="0" smtClean="0"/>
              <a:t>view controller </a:t>
            </a:r>
            <a:r>
              <a:rPr lang="th-TH" dirty="0" smtClean="0"/>
              <a:t>ใหม่และ </a:t>
            </a:r>
            <a:r>
              <a:rPr lang="en-US" dirty="0" smtClean="0"/>
              <a:t>add </a:t>
            </a:r>
            <a:r>
              <a:rPr lang="th-TH" dirty="0" smtClean="0"/>
              <a:t>เข้ามาใน </a:t>
            </a:r>
            <a:r>
              <a:rPr lang="en-US" dirty="0" smtClean="0"/>
              <a:t>view </a:t>
            </a:r>
            <a:r>
              <a:rPr lang="th-TH" dirty="0" smtClean="0"/>
              <a:t>หลัก</a:t>
            </a:r>
            <a:r>
              <a:rPr lang="en-US" dirty="0" smtClean="0"/>
              <a:t> (super view) </a:t>
            </a:r>
            <a:r>
              <a:rPr lang="th-TH" dirty="0" smtClean="0"/>
              <a:t>โดยแสดง </a:t>
            </a:r>
            <a:r>
              <a:rPr lang="en-US" dirty="0" smtClean="0"/>
              <a:t>animation </a:t>
            </a:r>
            <a:r>
              <a:rPr lang="th-TH" dirty="0" smtClean="0"/>
              <a:t>ด้วย</a:t>
            </a:r>
          </a:p>
          <a:p>
            <a:pPr lvl="1">
              <a:lnSpc>
                <a:spcPct val="120000"/>
              </a:lnSpc>
            </a:pPr>
            <a:r>
              <a:rPr lang="th-TH" dirty="0" smtClean="0"/>
              <a:t>เขียน </a:t>
            </a:r>
            <a:r>
              <a:rPr lang="en-US" dirty="0" smtClean="0"/>
              <a:t>code </a:t>
            </a:r>
            <a:r>
              <a:rPr lang="th-TH" dirty="0" smtClean="0"/>
              <a:t>เพื่อ </a:t>
            </a:r>
            <a:r>
              <a:rPr lang="en-US" dirty="0" smtClean="0"/>
              <a:t>remove sub view </a:t>
            </a:r>
            <a:r>
              <a:rPr lang="th-TH" dirty="0" smtClean="0"/>
              <a:t>ออกจาก </a:t>
            </a:r>
            <a:r>
              <a:rPr lang="en-US" dirty="0" smtClean="0"/>
              <a:t>super view</a:t>
            </a:r>
            <a:r>
              <a:rPr lang="th-TH" dirty="0" smtClean="0"/>
              <a:t> </a:t>
            </a:r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09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68868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Create Project (2/8)</a:t>
            </a:r>
            <a:endParaRPr lang="en-US" sz="4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869140"/>
            <a:ext cx="7770813" cy="461519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2000" dirty="0" smtClean="0"/>
              <a:t>จาก </a:t>
            </a:r>
            <a:r>
              <a:rPr lang="en-US" sz="2000" dirty="0" smtClean="0"/>
              <a:t>Xcode </a:t>
            </a:r>
            <a:r>
              <a:rPr lang="th-TH" sz="2000" dirty="0" smtClean="0"/>
              <a:t>สร้าง </a:t>
            </a:r>
            <a:r>
              <a:rPr lang="en-US" sz="2000" dirty="0" smtClean="0"/>
              <a:t>project </a:t>
            </a:r>
            <a:r>
              <a:rPr lang="th-TH" sz="2000" dirty="0" smtClean="0"/>
              <a:t>ใหม่โดยเลือก </a:t>
            </a:r>
            <a:r>
              <a:rPr lang="en-US" sz="2000" dirty="0" smtClean="0"/>
              <a:t>iOS &gt; Application &gt; Single View Application 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2000" dirty="0" smtClean="0"/>
              <a:t>ตั้งชื่อ </a:t>
            </a:r>
            <a:r>
              <a:rPr lang="en-US" sz="2000" dirty="0" smtClean="0"/>
              <a:t>project </a:t>
            </a:r>
            <a:r>
              <a:rPr lang="th-TH" sz="2000" dirty="0" smtClean="0"/>
              <a:t>ว่า </a:t>
            </a:r>
            <a:r>
              <a:rPr lang="en-US" sz="2000" dirty="0"/>
              <a:t>“</a:t>
            </a:r>
            <a:r>
              <a:rPr lang="en-US" sz="2000" dirty="0" err="1"/>
              <a:t>MyCustomSheet</a:t>
            </a:r>
            <a:r>
              <a:rPr lang="en-US" sz="2000" dirty="0"/>
              <a:t>” </a:t>
            </a:r>
            <a:r>
              <a:rPr lang="th-TH" sz="2000" dirty="0" smtClean="0"/>
              <a:t>และเลือก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Devices </a:t>
            </a:r>
            <a:r>
              <a:rPr lang="th-TH" sz="2000" dirty="0" smtClean="0"/>
              <a:t>เป็น </a:t>
            </a:r>
            <a:r>
              <a:rPr lang="en-US" sz="2000" dirty="0" smtClean="0"/>
              <a:t>iPhone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 smtClean="0"/>
              <a:t>Click “Next” </a:t>
            </a:r>
            <a:r>
              <a:rPr lang="th-TH" sz="2000" dirty="0" smtClean="0"/>
              <a:t>เลือก </a:t>
            </a:r>
            <a:r>
              <a:rPr lang="en-US" sz="2000" dirty="0" smtClean="0"/>
              <a:t>folder </a:t>
            </a:r>
            <a:r>
              <a:rPr lang="th-TH" sz="2000" dirty="0" smtClean="0"/>
              <a:t>ที่จะ </a:t>
            </a:r>
            <a:r>
              <a:rPr lang="en-US" sz="2000" dirty="0" smtClean="0"/>
              <a:t>save project </a:t>
            </a:r>
            <a:r>
              <a:rPr lang="th-TH" sz="2000" dirty="0" smtClean="0"/>
              <a:t>แล้ว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click </a:t>
            </a:r>
            <a:r>
              <a:rPr lang="th-TH" sz="2000" dirty="0" smtClean="0"/>
              <a:t>ปุ่ม </a:t>
            </a:r>
            <a:r>
              <a:rPr lang="en-US" sz="2000" dirty="0" smtClean="0"/>
              <a:t>“Create” 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2000" dirty="0" smtClean="0"/>
              <a:t>เปิด </a:t>
            </a:r>
            <a:r>
              <a:rPr lang="en-US" sz="2000" dirty="0" smtClean="0"/>
              <a:t>Main.storyboard </a:t>
            </a:r>
            <a:r>
              <a:rPr lang="th-TH" sz="2000" dirty="0" smtClean="0"/>
              <a:t>แล้ววาง </a:t>
            </a:r>
            <a:r>
              <a:rPr lang="en-US" sz="2000" dirty="0" smtClean="0"/>
              <a:t>control </a:t>
            </a:r>
            <a:r>
              <a:rPr lang="th-TH" sz="2000" dirty="0" smtClean="0"/>
              <a:t>ตามรูป</a:t>
            </a:r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en-US" sz="1800" dirty="0" smtClean="0"/>
              <a:t>Text Field 1 </a:t>
            </a:r>
            <a:r>
              <a:rPr lang="th-TH" sz="1800" dirty="0" smtClean="0"/>
              <a:t>ตัว</a:t>
            </a:r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en-US" sz="1800" dirty="0" smtClean="0"/>
              <a:t>Button </a:t>
            </a:r>
            <a:r>
              <a:rPr lang="th-TH" sz="1800" dirty="0" smtClean="0"/>
              <a:t>เปลี่ยน</a:t>
            </a:r>
            <a:r>
              <a:rPr lang="en-US" sz="1800" dirty="0" smtClean="0"/>
              <a:t> property “Type” </a:t>
            </a:r>
            <a:r>
              <a:rPr lang="th-TH" sz="1800" dirty="0" smtClean="0"/>
              <a:t>เป็น </a:t>
            </a:r>
            <a:r>
              <a:rPr lang="en-US" sz="1800" dirty="0" smtClean="0"/>
              <a:t>“Add Contact”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772" y="2649784"/>
            <a:ext cx="2243166" cy="3976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09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92016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Add New View (3/8)</a:t>
            </a:r>
            <a:endParaRPr lang="en-US" sz="4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600498"/>
            <a:ext cx="7770813" cy="503007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5"/>
            </a:pPr>
            <a:r>
              <a:rPr lang="th-TH" sz="1800" dirty="0" smtClean="0"/>
              <a:t>เพิ่ม </a:t>
            </a:r>
            <a:r>
              <a:rPr lang="en-US" sz="1800" dirty="0" smtClean="0"/>
              <a:t>View Controller </a:t>
            </a:r>
            <a:r>
              <a:rPr lang="th-TH" sz="1800" dirty="0" smtClean="0"/>
              <a:t>จาก </a:t>
            </a:r>
            <a:r>
              <a:rPr lang="en-US" sz="1800" dirty="0" smtClean="0"/>
              <a:t>Library Pane </a:t>
            </a:r>
            <a:r>
              <a:rPr lang="th-TH" sz="1800" dirty="0" smtClean="0"/>
              <a:t>ลงบน </a:t>
            </a:r>
            <a:r>
              <a:rPr lang="en-US" sz="1800" dirty="0" smtClean="0"/>
              <a:t>Storyboard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5"/>
            </a:pPr>
            <a:endParaRPr lang="en-US" sz="18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5"/>
            </a:pPr>
            <a:endParaRPr lang="en-US" sz="18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5"/>
            </a:pPr>
            <a:endParaRPr lang="en-US" sz="18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5"/>
            </a:pPr>
            <a:endParaRPr lang="en-US" sz="18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5"/>
            </a:pPr>
            <a:endParaRPr lang="th-TH" sz="18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5"/>
            </a:pPr>
            <a:endParaRPr lang="en-US" sz="18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5"/>
            </a:pPr>
            <a:r>
              <a:rPr lang="th-TH" sz="1800" dirty="0" smtClean="0"/>
              <a:t>เพิ่ม </a:t>
            </a:r>
            <a:r>
              <a:rPr lang="en-US" sz="1800" dirty="0" smtClean="0"/>
              <a:t>Button </a:t>
            </a:r>
            <a:r>
              <a:rPr lang="th-TH" sz="1800" dirty="0" smtClean="0"/>
              <a:t>ลงบนมุมขวาบนของ </a:t>
            </a:r>
            <a:r>
              <a:rPr lang="en-US" sz="1800" dirty="0" smtClean="0"/>
              <a:t>view </a:t>
            </a:r>
            <a:r>
              <a:rPr lang="th-TH" sz="1800" dirty="0" smtClean="0"/>
              <a:t>ใหม่ และเพิ่ม </a:t>
            </a:r>
            <a:r>
              <a:rPr lang="en-US" sz="1800" dirty="0" smtClean="0"/>
              <a:t>Date Picker </a:t>
            </a:r>
            <a:r>
              <a:rPr lang="th-TH" sz="1800" dirty="0" smtClean="0"/>
              <a:t>ลงบน </a:t>
            </a:r>
            <a:r>
              <a:rPr lang="en-US" sz="1800" dirty="0" smtClean="0"/>
              <a:t>view </a:t>
            </a:r>
            <a:r>
              <a:rPr lang="th-TH" sz="1800" dirty="0" smtClean="0"/>
              <a:t>ตามรูป</a:t>
            </a:r>
            <a:endParaRPr lang="en-US" sz="18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5"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33" y="2330767"/>
            <a:ext cx="6488748" cy="3115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09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54175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Binding View Controller </a:t>
            </a:r>
            <a:br>
              <a:rPr lang="en-US" sz="3600" dirty="0" smtClean="0"/>
            </a:br>
            <a:r>
              <a:rPr lang="en-US" sz="3600" dirty="0" smtClean="0"/>
              <a:t>to View (</a:t>
            </a:r>
            <a:r>
              <a:rPr lang="en-US" sz="3600" dirty="0"/>
              <a:t>4</a:t>
            </a:r>
            <a:r>
              <a:rPr lang="en-US" sz="3600" dirty="0" smtClean="0"/>
              <a:t>/8)</a:t>
            </a:r>
            <a:endParaRPr lang="en-US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4069" y="1600498"/>
            <a:ext cx="8255551" cy="482248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7"/>
            </a:pPr>
            <a:r>
              <a:rPr lang="th-TH" sz="1700" dirty="0" smtClean="0"/>
              <a:t>เพิ่ม </a:t>
            </a:r>
            <a:r>
              <a:rPr lang="en-US" sz="1700" dirty="0" smtClean="0"/>
              <a:t>view controller class </a:t>
            </a:r>
            <a:r>
              <a:rPr lang="th-TH" sz="1700" dirty="0" smtClean="0"/>
              <a:t>ใหม่จากเมนู </a:t>
            </a:r>
            <a:r>
              <a:rPr lang="en-US" sz="1700" dirty="0" smtClean="0"/>
              <a:t>File &gt; New &gt; New File... &gt; iOS &gt; Cocoa Touch &gt; Objective-C </a:t>
            </a:r>
            <a:r>
              <a:rPr lang="th-TH" sz="1700" dirty="0" smtClean="0"/>
              <a:t>แล้ว </a:t>
            </a:r>
            <a:r>
              <a:rPr lang="en-US" sz="1700" dirty="0" smtClean="0"/>
              <a:t>click</a:t>
            </a:r>
            <a:r>
              <a:rPr lang="en-US" sz="1700" dirty="0"/>
              <a:t> </a:t>
            </a:r>
            <a:r>
              <a:rPr lang="th-TH" sz="1700" dirty="0" smtClean="0"/>
              <a:t>ปุ่ม </a:t>
            </a:r>
            <a:r>
              <a:rPr lang="en-US" sz="1700" dirty="0" smtClean="0"/>
              <a:t>Next </a:t>
            </a:r>
            <a:r>
              <a:rPr lang="th-TH" sz="1700" dirty="0" smtClean="0"/>
              <a:t>ตั้งชื่อ </a:t>
            </a:r>
            <a:r>
              <a:rPr lang="en-US" sz="1700" dirty="0" smtClean="0"/>
              <a:t>class </a:t>
            </a:r>
            <a:r>
              <a:rPr lang="th-TH" sz="1700" dirty="0" smtClean="0"/>
              <a:t>ว่า  </a:t>
            </a:r>
            <a:r>
              <a:rPr lang="en-US" sz="1700" dirty="0" smtClean="0"/>
              <a:t>“</a:t>
            </a:r>
            <a:r>
              <a:rPr lang="en-US" sz="1700" dirty="0" err="1" smtClean="0"/>
              <a:t>SheetDateViewController</a:t>
            </a:r>
            <a:r>
              <a:rPr lang="en-US" sz="1700" dirty="0" smtClean="0"/>
              <a:t>” </a:t>
            </a:r>
            <a:r>
              <a:rPr lang="th-TH" sz="1700" dirty="0" smtClean="0"/>
              <a:t>โดยเลือก </a:t>
            </a:r>
            <a:r>
              <a:rPr lang="en-US" sz="1700" dirty="0" smtClean="0"/>
              <a:t>sub class </a:t>
            </a:r>
            <a:r>
              <a:rPr lang="th-TH" sz="1700" dirty="0" smtClean="0"/>
              <a:t>เป็น </a:t>
            </a:r>
            <a:r>
              <a:rPr lang="en-US" sz="1700" dirty="0" smtClean="0"/>
              <a:t>UIViewController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7"/>
            </a:pPr>
            <a:r>
              <a:rPr lang="th-TH" sz="1700" dirty="0" smtClean="0"/>
              <a:t>เปิด </a:t>
            </a:r>
            <a:r>
              <a:rPr lang="en-US" sz="1700" dirty="0" smtClean="0"/>
              <a:t>Main.storyboard </a:t>
            </a:r>
            <a:r>
              <a:rPr lang="th-TH" sz="1700" dirty="0" smtClean="0"/>
              <a:t>เลือก</a:t>
            </a:r>
            <a:br>
              <a:rPr lang="th-TH" sz="1700" dirty="0" smtClean="0"/>
            </a:br>
            <a:r>
              <a:rPr lang="en-US" sz="1700" dirty="0" smtClean="0"/>
              <a:t>Identity Inspector </a:t>
            </a:r>
            <a:r>
              <a:rPr lang="th-TH" sz="1700" dirty="0" smtClean="0"/>
              <a:t>ใน 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Inspector Pane </a:t>
            </a:r>
            <a:r>
              <a:rPr lang="th-TH" sz="1700" dirty="0" smtClean="0"/>
              <a:t>จากนั้น </a:t>
            </a:r>
            <a:r>
              <a:rPr lang="en-US" sz="1700" dirty="0" smtClean="0"/>
              <a:t>click </a:t>
            </a:r>
            <a:br>
              <a:rPr lang="en-US" sz="1700" dirty="0" smtClean="0"/>
            </a:br>
            <a:r>
              <a:rPr lang="th-TH" sz="1700" dirty="0" smtClean="0"/>
              <a:t>เลือก </a:t>
            </a:r>
            <a:r>
              <a:rPr lang="en-US" sz="1700" dirty="0" smtClean="0"/>
              <a:t>view controller </a:t>
            </a:r>
            <a:r>
              <a:rPr lang="th-TH" sz="1700" dirty="0" smtClean="0"/>
              <a:t>ที่เพิ่ม</a:t>
            </a:r>
            <a:br>
              <a:rPr lang="th-TH" sz="1700" dirty="0" smtClean="0"/>
            </a:br>
            <a:r>
              <a:rPr lang="th-TH" sz="1700" dirty="0" smtClean="0"/>
              <a:t>ใหม่ แล้ว</a:t>
            </a:r>
            <a:r>
              <a:rPr lang="th-TH" sz="1700" u="sng" dirty="0" smtClean="0"/>
              <a:t>เปลี่ยน </a:t>
            </a:r>
            <a:r>
              <a:rPr lang="en-US" sz="1700" u="sng" dirty="0" smtClean="0"/>
              <a:t>class</a:t>
            </a:r>
            <a:r>
              <a:rPr lang="th-TH" sz="1700" u="sng" dirty="0" smtClean="0"/>
              <a:t> เป็น</a:t>
            </a:r>
            <a:br>
              <a:rPr lang="th-TH" sz="1700" u="sng" dirty="0" smtClean="0"/>
            </a:br>
            <a:r>
              <a:rPr lang="en-US" sz="1700" b="1" u="sng" dirty="0" err="1" smtClean="0">
                <a:solidFill>
                  <a:srgbClr val="FFFF00"/>
                </a:solidFill>
              </a:rPr>
              <a:t>SheetDateViewController</a:t>
            </a:r>
            <a:r>
              <a:rPr lang="en-US" sz="1700" dirty="0" smtClean="0">
                <a:solidFill>
                  <a:srgbClr val="FFFF00"/>
                </a:solidFill>
              </a:rPr>
              <a:t> </a:t>
            </a:r>
            <a:r>
              <a:rPr lang="th-TH" sz="1700" dirty="0"/>
              <a:t/>
            </a:r>
            <a:br>
              <a:rPr lang="th-TH" sz="1700" dirty="0"/>
            </a:br>
            <a:r>
              <a:rPr lang="th-TH" sz="1700" dirty="0" smtClean="0"/>
              <a:t>และ</a:t>
            </a:r>
            <a:r>
              <a:rPr lang="th-TH" sz="1700" u="sng" dirty="0" smtClean="0"/>
              <a:t>ระบุค่า </a:t>
            </a:r>
            <a:r>
              <a:rPr lang="en-US" sz="1700" u="sng" dirty="0" err="1" smtClean="0"/>
              <a:t>StoryboardID</a:t>
            </a:r>
            <a:r>
              <a:rPr lang="en-US" sz="1700" u="sng" dirty="0" smtClean="0"/>
              <a:t/>
            </a:r>
            <a:br>
              <a:rPr lang="en-US" sz="1700" u="sng" dirty="0" smtClean="0"/>
            </a:br>
            <a:r>
              <a:rPr lang="th-TH" sz="1700" u="sng" dirty="0" smtClean="0"/>
              <a:t>เป็น </a:t>
            </a:r>
            <a:r>
              <a:rPr lang="en-US" sz="1700" b="1" u="sng" dirty="0" err="1" smtClean="0">
                <a:solidFill>
                  <a:srgbClr val="FFFF00"/>
                </a:solidFill>
              </a:rPr>
              <a:t>sheetView</a:t>
            </a:r>
            <a:endParaRPr lang="en-US" sz="1700" b="1" u="sng" dirty="0" smtClean="0">
              <a:solidFill>
                <a:srgbClr val="FFFF00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 startAt="7"/>
            </a:pPr>
            <a:endParaRPr lang="en-US" sz="17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7"/>
            </a:pPr>
            <a:endParaRPr lang="en-US" sz="1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053" y="2904956"/>
            <a:ext cx="5288809" cy="3566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09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87250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Show </a:t>
            </a:r>
            <a:r>
              <a:rPr lang="en-US" sz="3600" dirty="0" err="1" smtClean="0"/>
              <a:t>SheetDate</a:t>
            </a:r>
            <a:r>
              <a:rPr lang="en-US" sz="3600" dirty="0" smtClean="0"/>
              <a:t> View (5/8)</a:t>
            </a:r>
            <a:endParaRPr lang="en-US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4069" y="1600498"/>
            <a:ext cx="8255551" cy="482248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9"/>
            </a:pPr>
            <a:r>
              <a:rPr lang="th-TH" sz="1800" dirty="0" smtClean="0"/>
              <a:t>เปลี่ยน </a:t>
            </a:r>
            <a:r>
              <a:rPr lang="en-US" sz="1800" dirty="0" smtClean="0"/>
              <a:t>editor </a:t>
            </a:r>
            <a:r>
              <a:rPr lang="th-TH" sz="1800" dirty="0" smtClean="0"/>
              <a:t>เป็น </a:t>
            </a:r>
            <a:r>
              <a:rPr lang="en-US" sz="1800" dirty="0" smtClean="0"/>
              <a:t>Assistant Editor </a:t>
            </a:r>
            <a:r>
              <a:rPr lang="th-TH" sz="1800" dirty="0" smtClean="0"/>
              <a:t>เลือก </a:t>
            </a:r>
            <a:r>
              <a:rPr lang="en-US" sz="1800" dirty="0" smtClean="0"/>
              <a:t>View </a:t>
            </a:r>
            <a:r>
              <a:rPr lang="th-TH" sz="1800" dirty="0" smtClean="0"/>
              <a:t>แรก </a:t>
            </a:r>
            <a:r>
              <a:rPr lang="en-US" sz="1800" dirty="0" smtClean="0"/>
              <a:t>(code </a:t>
            </a:r>
            <a:r>
              <a:rPr lang="th-TH" sz="1800" dirty="0" smtClean="0"/>
              <a:t>ใน </a:t>
            </a:r>
            <a:r>
              <a:rPr lang="en-US" sz="1800" dirty="0" smtClean="0"/>
              <a:t>editor </a:t>
            </a:r>
            <a:r>
              <a:rPr lang="th-TH" sz="1800" dirty="0" smtClean="0"/>
              <a:t>ด้านขวาต้องเป็น </a:t>
            </a:r>
            <a:r>
              <a:rPr lang="en-US" sz="1800" dirty="0" smtClean="0"/>
              <a:t>ViewController.h) </a:t>
            </a:r>
            <a:r>
              <a:rPr lang="th-TH" sz="1800" dirty="0" smtClean="0"/>
              <a:t>แล้วผูก </a:t>
            </a:r>
            <a:r>
              <a:rPr lang="en-US" sz="1800" dirty="0" smtClean="0"/>
              <a:t>Outlet </a:t>
            </a:r>
            <a:r>
              <a:rPr lang="th-TH" sz="1800" dirty="0" smtClean="0"/>
              <a:t>และ </a:t>
            </a:r>
            <a:r>
              <a:rPr lang="en-US" sz="1800" dirty="0" smtClean="0"/>
              <a:t>Action </a:t>
            </a:r>
            <a:r>
              <a:rPr lang="th-TH" sz="1800" dirty="0" smtClean="0"/>
              <a:t>โดยที่</a:t>
            </a:r>
          </a:p>
          <a:p>
            <a:pPr marL="800100" lvl="1" indent="-457200">
              <a:lnSpc>
                <a:spcPct val="120000"/>
              </a:lnSpc>
              <a:buFont typeface="Arial"/>
              <a:buChar char="•"/>
            </a:pPr>
            <a:r>
              <a:rPr lang="en-US" sz="1600" dirty="0" smtClean="0"/>
              <a:t>Text Field </a:t>
            </a:r>
            <a:r>
              <a:rPr lang="th-TH" sz="1600" dirty="0" smtClean="0"/>
              <a:t>เป็น </a:t>
            </a:r>
            <a:r>
              <a:rPr lang="en-US" sz="1600" dirty="0" smtClean="0"/>
              <a:t>Outlet </a:t>
            </a:r>
            <a:r>
              <a:rPr lang="th-TH" sz="1600" dirty="0" smtClean="0"/>
              <a:t>ตั้งชื่อว่า </a:t>
            </a:r>
            <a:r>
              <a:rPr lang="en-US" sz="1600" dirty="0" smtClean="0"/>
              <a:t>“</a:t>
            </a:r>
            <a:r>
              <a:rPr lang="en-US" sz="1600" dirty="0" err="1" smtClean="0"/>
              <a:t>txtDate</a:t>
            </a:r>
            <a:r>
              <a:rPr lang="en-US" sz="1600" dirty="0" smtClean="0"/>
              <a:t>”</a:t>
            </a:r>
          </a:p>
          <a:p>
            <a:pPr marL="800100" lvl="1" indent="-457200">
              <a:lnSpc>
                <a:spcPct val="120000"/>
              </a:lnSpc>
              <a:buFont typeface="Arial"/>
              <a:buChar char="•"/>
            </a:pPr>
            <a:r>
              <a:rPr lang="en-US" sz="1600" dirty="0" smtClean="0"/>
              <a:t>Button </a:t>
            </a:r>
            <a:r>
              <a:rPr lang="th-TH" sz="1600" dirty="0" smtClean="0"/>
              <a:t>เป็น </a:t>
            </a:r>
            <a:r>
              <a:rPr lang="en-US" sz="1600" dirty="0" smtClean="0"/>
              <a:t>Action </a:t>
            </a:r>
            <a:r>
              <a:rPr lang="th-TH" sz="1600" dirty="0" smtClean="0"/>
              <a:t>ตั้งชื่อว่า </a:t>
            </a:r>
            <a:r>
              <a:rPr lang="en-US" sz="1600" dirty="0" smtClean="0"/>
              <a:t>“</a:t>
            </a:r>
            <a:r>
              <a:rPr lang="en-US" sz="1800" dirty="0" err="1" smtClean="0"/>
              <a:t>btnOpenDialogTouched</a:t>
            </a:r>
            <a:r>
              <a:rPr lang="en-US" sz="1600" dirty="0" smtClean="0"/>
              <a:t>”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9"/>
            </a:pPr>
            <a:r>
              <a:rPr lang="th-TH" sz="1800" dirty="0" smtClean="0"/>
              <a:t>จากนั้น </a:t>
            </a:r>
            <a:r>
              <a:rPr lang="en-US" sz="1800" dirty="0" smtClean="0"/>
              <a:t>click </a:t>
            </a:r>
            <a:r>
              <a:rPr lang="th-TH" sz="1800" dirty="0" smtClean="0"/>
              <a:t>ที่ </a:t>
            </a:r>
            <a:r>
              <a:rPr lang="en-US" sz="1800" dirty="0" smtClean="0"/>
              <a:t>View </a:t>
            </a:r>
            <a:r>
              <a:rPr lang="th-TH" sz="1800" dirty="0" smtClean="0"/>
              <a:t>ที่ </a:t>
            </a:r>
            <a:r>
              <a:rPr lang="en-US" sz="1800" dirty="0" smtClean="0"/>
              <a:t>2 </a:t>
            </a:r>
            <a:r>
              <a:rPr lang="th-TH" sz="1800" dirty="0" smtClean="0"/>
              <a:t>ผูก </a:t>
            </a:r>
            <a:r>
              <a:rPr lang="en-US" sz="1800" dirty="0" smtClean="0"/>
              <a:t>Outlet </a:t>
            </a:r>
            <a:r>
              <a:rPr lang="th-TH" sz="1800" dirty="0" smtClean="0"/>
              <a:t>และ </a:t>
            </a:r>
            <a:r>
              <a:rPr lang="en-US" sz="1800" dirty="0" smtClean="0"/>
              <a:t>Action </a:t>
            </a:r>
            <a:r>
              <a:rPr lang="th-TH" sz="1800" dirty="0" smtClean="0"/>
              <a:t>กับ </a:t>
            </a:r>
            <a:r>
              <a:rPr lang="en-US" sz="1800" dirty="0" err="1" smtClean="0"/>
              <a:t>SheetDateViewController.h</a:t>
            </a:r>
            <a:r>
              <a:rPr lang="en-US" sz="1800" dirty="0" smtClean="0"/>
              <a:t> </a:t>
            </a:r>
            <a:r>
              <a:rPr lang="th-TH" sz="1800" dirty="0" smtClean="0"/>
              <a:t>โดยที่</a:t>
            </a:r>
          </a:p>
          <a:p>
            <a:pPr marL="800100" lvl="1" indent="-457200">
              <a:lnSpc>
                <a:spcPct val="120000"/>
              </a:lnSpc>
              <a:buFont typeface="Arial"/>
              <a:buChar char="•"/>
            </a:pPr>
            <a:r>
              <a:rPr lang="en-US" sz="1600" dirty="0" smtClean="0"/>
              <a:t>Date Picker </a:t>
            </a:r>
            <a:r>
              <a:rPr lang="th-TH" sz="1600" dirty="0" smtClean="0"/>
              <a:t>เป็น </a:t>
            </a:r>
            <a:r>
              <a:rPr lang="en-US" sz="1600" dirty="0" smtClean="0"/>
              <a:t>Outlet </a:t>
            </a:r>
            <a:r>
              <a:rPr lang="th-TH" sz="1600" dirty="0" smtClean="0"/>
              <a:t>ตั้งชื่อว่า </a:t>
            </a:r>
            <a:r>
              <a:rPr lang="en-US" sz="1600" dirty="0" smtClean="0"/>
              <a:t>“</a:t>
            </a:r>
            <a:r>
              <a:rPr lang="en-US" sz="1600" dirty="0" err="1"/>
              <a:t>datePicker</a:t>
            </a:r>
            <a:r>
              <a:rPr lang="en-US" sz="1600" dirty="0" smtClean="0"/>
              <a:t>”</a:t>
            </a:r>
          </a:p>
          <a:p>
            <a:pPr marL="800100" lvl="1" indent="-457200">
              <a:lnSpc>
                <a:spcPct val="120000"/>
              </a:lnSpc>
              <a:buFont typeface="Arial"/>
              <a:buChar char="•"/>
            </a:pPr>
            <a:r>
              <a:rPr lang="en-US" sz="1600" dirty="0" smtClean="0"/>
              <a:t>Button </a:t>
            </a:r>
            <a:r>
              <a:rPr lang="th-TH" sz="1600" dirty="0" smtClean="0"/>
              <a:t>เป็น </a:t>
            </a:r>
            <a:r>
              <a:rPr lang="en-US" sz="1600" dirty="0" smtClean="0"/>
              <a:t>Action </a:t>
            </a:r>
            <a:r>
              <a:rPr lang="th-TH" sz="1600" dirty="0" smtClean="0"/>
              <a:t>ตั้งชื่อว่า </a:t>
            </a:r>
            <a:r>
              <a:rPr lang="en-US" sz="1600" dirty="0" smtClean="0"/>
              <a:t>“</a:t>
            </a:r>
            <a:r>
              <a:rPr lang="en-US" sz="1600" dirty="0" err="1" smtClean="0"/>
              <a:t>btnSelectTouched</a:t>
            </a:r>
            <a:r>
              <a:rPr lang="en-US" sz="1600" dirty="0" smtClean="0"/>
              <a:t>”</a:t>
            </a:r>
            <a:endParaRPr lang="th-TH" sz="1600" dirty="0"/>
          </a:p>
        </p:txBody>
      </p:sp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09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97873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Show </a:t>
            </a:r>
            <a:r>
              <a:rPr lang="en-US" sz="3600" dirty="0" err="1" smtClean="0"/>
              <a:t>SheetDate</a:t>
            </a:r>
            <a:r>
              <a:rPr lang="en-US" sz="3600" dirty="0" smtClean="0"/>
              <a:t> View (5/8)</a:t>
            </a:r>
            <a:endParaRPr lang="en-US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4069" y="1600498"/>
            <a:ext cx="8255551" cy="482248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11"/>
            </a:pPr>
            <a:r>
              <a:rPr lang="th-TH" sz="1700" dirty="0" smtClean="0"/>
              <a:t>เพิ่ม </a:t>
            </a:r>
            <a:r>
              <a:rPr lang="en-US" sz="1700" dirty="0" smtClean="0"/>
              <a:t>instance </a:t>
            </a:r>
            <a:r>
              <a:rPr lang="th-TH" sz="1700" dirty="0" smtClean="0"/>
              <a:t>ของ</a:t>
            </a:r>
            <a:r>
              <a:rPr lang="en-US" sz="1700" dirty="0" smtClean="0"/>
              <a:t> class </a:t>
            </a:r>
            <a:r>
              <a:rPr lang="en-US" sz="1700" dirty="0" err="1" smtClean="0"/>
              <a:t>SheetDateViewController</a:t>
            </a:r>
            <a:r>
              <a:rPr lang="en-US" sz="1700" dirty="0" smtClean="0"/>
              <a:t> </a:t>
            </a:r>
            <a:r>
              <a:rPr lang="th-TH" sz="1700" dirty="0" smtClean="0"/>
              <a:t>ใน </a:t>
            </a:r>
            <a:r>
              <a:rPr lang="en-US" sz="1700" dirty="0" smtClean="0"/>
              <a:t>class ViewController </a:t>
            </a:r>
            <a:r>
              <a:rPr lang="th-TH" sz="1700" dirty="0" smtClean="0"/>
              <a:t>ดังนี้ </a:t>
            </a:r>
            <a:endParaRPr lang="th-TH" sz="1700" dirty="0"/>
          </a:p>
        </p:txBody>
      </p:sp>
      <p:sp>
        <p:nvSpPr>
          <p:cNvPr id="5" name="Rectangle 4"/>
          <p:cNvSpPr/>
          <p:nvPr/>
        </p:nvSpPr>
        <p:spPr>
          <a:xfrm>
            <a:off x="979279" y="2271958"/>
            <a:ext cx="745290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enlo Regular"/>
                <a:cs typeface="Menlo Regular"/>
              </a:rPr>
              <a:t>#import &lt;</a:t>
            </a:r>
            <a:r>
              <a:rPr lang="en-US" sz="1400" dirty="0" err="1">
                <a:latin typeface="Menlo Regular"/>
                <a:cs typeface="Menlo Regular"/>
              </a:rPr>
              <a:t>UIKit</a:t>
            </a:r>
            <a:r>
              <a:rPr lang="en-US" sz="1400" dirty="0">
                <a:latin typeface="Menlo Regular"/>
                <a:cs typeface="Menlo Regular"/>
              </a:rPr>
              <a:t>/</a:t>
            </a:r>
            <a:r>
              <a:rPr lang="en-US" sz="1400" dirty="0" err="1">
                <a:latin typeface="Menlo Regular"/>
                <a:cs typeface="Menlo Regular"/>
              </a:rPr>
              <a:t>UIKit.h</a:t>
            </a:r>
            <a:r>
              <a:rPr lang="en-US" sz="1400" dirty="0">
                <a:latin typeface="Menlo Regular"/>
                <a:cs typeface="Menlo Regular"/>
              </a:rPr>
              <a:t>&gt;</a:t>
            </a:r>
          </a:p>
          <a:p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#import "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SheetDateViewController.h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"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@interface ViewController : UIViewController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@property (weak, </a:t>
            </a:r>
            <a:r>
              <a:rPr lang="en-US" sz="1400" dirty="0" err="1">
                <a:latin typeface="Menlo Regular"/>
                <a:cs typeface="Menlo Regular"/>
              </a:rPr>
              <a:t>nonatomic</a:t>
            </a:r>
            <a:r>
              <a:rPr lang="en-US" sz="1400" dirty="0">
                <a:latin typeface="Menlo Regular"/>
                <a:cs typeface="Menlo Regular"/>
              </a:rPr>
              <a:t>) IBOutlet </a:t>
            </a:r>
            <a:r>
              <a:rPr lang="en-US" sz="1400" dirty="0" err="1">
                <a:latin typeface="Menlo Regular"/>
                <a:cs typeface="Menlo Regular"/>
              </a:rPr>
              <a:t>UITextField</a:t>
            </a:r>
            <a:r>
              <a:rPr lang="en-US" sz="1400" dirty="0">
                <a:latin typeface="Menlo Regular"/>
                <a:cs typeface="Menlo Regular"/>
              </a:rPr>
              <a:t> *</a:t>
            </a:r>
            <a:r>
              <a:rPr lang="en-US" sz="1400" dirty="0" err="1">
                <a:latin typeface="Menlo Regular"/>
                <a:cs typeface="Menlo Regular"/>
              </a:rPr>
              <a:t>txtDate</a:t>
            </a:r>
            <a:r>
              <a:rPr lang="en-US" sz="1400" dirty="0">
                <a:latin typeface="Menlo Regular"/>
                <a:cs typeface="Menlo Regular"/>
              </a:rPr>
              <a:t>;</a:t>
            </a:r>
          </a:p>
          <a:p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@property (strong, 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nonatomic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) 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SheetDateViewController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sheetView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- (IBAction) </a:t>
            </a:r>
            <a:r>
              <a:rPr lang="en-US" sz="1400" dirty="0" err="1" smtClean="0">
                <a:latin typeface="Menlo Regular"/>
                <a:cs typeface="Menlo Regular"/>
              </a:rPr>
              <a:t>btnOpenDialogTouched</a:t>
            </a:r>
            <a:r>
              <a:rPr lang="en-US" sz="1400" dirty="0" smtClean="0">
                <a:latin typeface="Menlo Regular"/>
                <a:cs typeface="Menlo Regular"/>
              </a:rPr>
              <a:t>:</a:t>
            </a:r>
            <a:r>
              <a:rPr lang="en-US" sz="1400" dirty="0">
                <a:latin typeface="Menlo Regular"/>
                <a:cs typeface="Menlo Regular"/>
              </a:rPr>
              <a:t>(id)sender;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@end</a:t>
            </a:r>
          </a:p>
        </p:txBody>
      </p:sp>
      <p:sp>
        <p:nvSpPr>
          <p:cNvPr id="8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09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8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1192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Task : Show </a:t>
            </a:r>
            <a:r>
              <a:rPr lang="en-US" sz="3600" dirty="0" err="1"/>
              <a:t>SheetDate</a:t>
            </a:r>
            <a:r>
              <a:rPr lang="en-US" sz="3600" dirty="0"/>
              <a:t> View </a:t>
            </a:r>
            <a:r>
              <a:rPr lang="en-US" sz="3600" dirty="0" smtClean="0"/>
              <a:t>(6/8)</a:t>
            </a:r>
            <a:endParaRPr lang="en-US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4069" y="1440523"/>
            <a:ext cx="8255551" cy="65853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12"/>
            </a:pPr>
            <a:r>
              <a:rPr lang="th-TH" sz="1700" dirty="0" smtClean="0"/>
              <a:t>เปิดไฟล์ </a:t>
            </a:r>
            <a:r>
              <a:rPr lang="en-US" sz="1700" dirty="0" smtClean="0"/>
              <a:t>ViewController.m </a:t>
            </a:r>
            <a:r>
              <a:rPr lang="th-TH" sz="1700" dirty="0" smtClean="0"/>
              <a:t>แล้วเพิ่ม </a:t>
            </a:r>
            <a:r>
              <a:rPr lang="en-US" sz="1700" dirty="0" smtClean="0"/>
              <a:t>code </a:t>
            </a:r>
            <a:r>
              <a:rPr lang="th-TH" sz="1700" dirty="0" smtClean="0"/>
              <a:t>ด้านล่าง จากนั้นทดลอง </a:t>
            </a:r>
            <a:r>
              <a:rPr lang="en-US" sz="1700" dirty="0" smtClean="0"/>
              <a:t>run </a:t>
            </a:r>
            <a:r>
              <a:rPr lang="th-TH" sz="1700" dirty="0" smtClean="0"/>
              <a:t>โปรแกมเพื่อดูว่า </a:t>
            </a:r>
            <a:r>
              <a:rPr lang="en-US" sz="1700" dirty="0" err="1" smtClean="0"/>
              <a:t>SheetDateView</a:t>
            </a:r>
            <a:r>
              <a:rPr lang="en-US" sz="1700" dirty="0" smtClean="0"/>
              <a:t> </a:t>
            </a:r>
            <a:r>
              <a:rPr lang="th-TH" sz="1700" dirty="0" smtClean="0"/>
              <a:t>ทำงานหรือไม่</a:t>
            </a:r>
            <a:endParaRPr lang="th-TH" sz="1700" dirty="0"/>
          </a:p>
        </p:txBody>
      </p:sp>
      <p:sp>
        <p:nvSpPr>
          <p:cNvPr id="3" name="Rectangle 2"/>
          <p:cNvSpPr/>
          <p:nvPr/>
        </p:nvSpPr>
        <p:spPr>
          <a:xfrm>
            <a:off x="1025837" y="2184535"/>
            <a:ext cx="7872101" cy="4585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- (void)</a:t>
            </a:r>
            <a:r>
              <a:rPr lang="en-US" sz="1200" dirty="0" err="1">
                <a:latin typeface="Menlo Regular"/>
                <a:cs typeface="Menlo Regular"/>
              </a:rPr>
              <a:t>viewDidLoad</a:t>
            </a:r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r>
              <a:rPr lang="en-US" sz="1200" dirty="0">
                <a:latin typeface="Menlo Regular"/>
                <a:cs typeface="Menlo Regular"/>
              </a:rPr>
              <a:t>    [super </a:t>
            </a:r>
            <a:r>
              <a:rPr lang="en-US" sz="1200" dirty="0" err="1">
                <a:latin typeface="Menlo Regular"/>
                <a:cs typeface="Menlo Regular"/>
              </a:rPr>
              <a:t>viewDidLoad</a:t>
            </a:r>
            <a:r>
              <a:rPr lang="en-US" sz="1200" dirty="0">
                <a:latin typeface="Menlo Regular"/>
                <a:cs typeface="Menlo Regular"/>
              </a:rPr>
              <a:t>];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CGRect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screenRect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[[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UIScreen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mainScreen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 bounds];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CGFloat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buttomLine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=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screenRect.size.height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self.sheetView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endParaRPr lang="en-US" sz="1200" b="1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200" b="1" dirty="0" smtClean="0">
                <a:solidFill>
                  <a:srgbClr val="24FF00"/>
                </a:solidFill>
                <a:latin typeface="Menlo Regular"/>
                <a:cs typeface="Menlo Regular"/>
              </a:rPr>
              <a:t>[</a:t>
            </a:r>
            <a:r>
              <a:rPr lang="en-US" sz="1200" b="1" dirty="0" err="1">
                <a:solidFill>
                  <a:srgbClr val="24FF00"/>
                </a:solidFill>
                <a:latin typeface="Menlo Regular"/>
                <a:cs typeface="Menlo Regular"/>
              </a:rPr>
              <a:t>self.storyboard</a:t>
            </a:r>
            <a:r>
              <a:rPr lang="en-US" sz="1200" b="1" dirty="0">
                <a:solidFill>
                  <a:srgbClr val="24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24FF00"/>
                </a:solidFill>
                <a:latin typeface="Menlo Regular"/>
                <a:cs typeface="Menlo Regular"/>
              </a:rPr>
              <a:t>instantiateViewControllerWithIdentifier</a:t>
            </a:r>
            <a:r>
              <a:rPr lang="en-US" sz="1200" b="1" dirty="0">
                <a:solidFill>
                  <a:srgbClr val="24FF00"/>
                </a:solidFill>
                <a:latin typeface="Menlo Regular"/>
                <a:cs typeface="Menlo Regular"/>
              </a:rPr>
              <a:t>:@"</a:t>
            </a:r>
            <a:r>
              <a:rPr lang="en-US" sz="1200" b="1" dirty="0" err="1">
                <a:solidFill>
                  <a:srgbClr val="24FF00"/>
                </a:solidFill>
                <a:latin typeface="Menlo Regular"/>
                <a:cs typeface="Menlo Regular"/>
              </a:rPr>
              <a:t>sheetView</a:t>
            </a:r>
            <a:r>
              <a:rPr lang="en-US" sz="1200" b="1" dirty="0">
                <a:solidFill>
                  <a:srgbClr val="24FF00"/>
                </a:solidFill>
                <a:latin typeface="Menlo Regular"/>
                <a:cs typeface="Menlo Regular"/>
              </a:rPr>
              <a:t>"];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self.sheetView.view.frame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CGRectMake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(0, </a:t>
            </a:r>
            <a:r>
              <a:rPr lang="en-US" sz="12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buttomLine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, 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320, 460);</a:t>
            </a:r>
          </a:p>
          <a:p>
            <a:r>
              <a:rPr lang="en-US" sz="1200" dirty="0" smtClean="0">
                <a:latin typeface="Menlo Regular"/>
                <a:cs typeface="Menlo Regular"/>
              </a:rPr>
              <a:t>}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- (IBAction</a:t>
            </a:r>
            <a:r>
              <a:rPr lang="en-US" sz="1200" dirty="0" smtClean="0">
                <a:latin typeface="Menlo Regular"/>
                <a:cs typeface="Menlo Regular"/>
              </a:rPr>
              <a:t>)</a:t>
            </a:r>
            <a:r>
              <a:rPr lang="en-US" sz="1200" dirty="0" err="1" smtClean="0">
                <a:latin typeface="Menlo Regular"/>
                <a:cs typeface="Menlo Regular"/>
              </a:rPr>
              <a:t>btnOpenDialogTouched</a:t>
            </a:r>
            <a:r>
              <a:rPr lang="en-US" sz="1200" dirty="0" smtClean="0">
                <a:latin typeface="Menlo Regular"/>
                <a:cs typeface="Menlo Regular"/>
              </a:rPr>
              <a:t>:</a:t>
            </a:r>
            <a:r>
              <a:rPr lang="en-US" sz="1200" dirty="0">
                <a:latin typeface="Menlo Regular"/>
                <a:cs typeface="Menlo Regular"/>
              </a:rPr>
              <a:t>(id)sender</a:t>
            </a:r>
          </a:p>
          <a:p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CGRect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screenRect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[[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UIScreen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mainScreen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 bounds];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CGFloat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pos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=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screenRect.size.height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- 242;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self.view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addSubview:self.sheetView.view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[UIView animateWithDuration:0.5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animations:^{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self.sheetView.view.frame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CGRectMake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(0, </a:t>
            </a:r>
            <a:r>
              <a:rPr lang="en-US" sz="12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pos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, 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320, 460);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}];</a:t>
            </a:r>
          </a:p>
          <a:p>
            <a:r>
              <a:rPr lang="en-US" sz="1200" dirty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96084" y="2613153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 smtClean="0"/>
              <a:t>ตามที่ระบุไว้ใน</a:t>
            </a:r>
            <a:br>
              <a:rPr lang="th-TH" sz="1200" dirty="0" smtClean="0"/>
            </a:br>
            <a:r>
              <a:rPr lang="en-US" sz="1200" dirty="0" err="1" smtClean="0"/>
              <a:t>StoryboardID</a:t>
            </a:r>
            <a:endParaRPr lang="en-US" sz="1200" dirty="0" smtClean="0"/>
          </a:p>
          <a:p>
            <a:r>
              <a:rPr lang="th-TH" sz="1200" dirty="0" smtClean="0"/>
              <a:t>ในข้อ </a:t>
            </a:r>
            <a:r>
              <a:rPr lang="en-US" sz="1200" dirty="0" smtClean="0"/>
              <a:t> 8.</a:t>
            </a:r>
            <a:endParaRPr lang="en-US" sz="1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967663" y="3259484"/>
            <a:ext cx="127332" cy="3793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35793" y="4564747"/>
            <a:ext cx="1063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 smtClean="0"/>
              <a:t>ซ่อนไว้นอกจอ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335793" y="4115106"/>
            <a:ext cx="260291" cy="449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07253" y="5350430"/>
            <a:ext cx="109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 smtClean="0"/>
              <a:t>ดึงเข้ามาในจอ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778832" y="5658707"/>
            <a:ext cx="127332" cy="3793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09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9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80445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4389</TotalTime>
  <Words>1238</Words>
  <Application>Microsoft Macintosh PowerPoint</Application>
  <PresentationFormat>On-screen Show (4:3)</PresentationFormat>
  <Paragraphs>210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Story</vt:lpstr>
      <vt:lpstr>Chapter 9</vt:lpstr>
      <vt:lpstr>iOS Delegate + Protocol</vt:lpstr>
      <vt:lpstr>Lab 1-2 : Calling Custom View (1/8)</vt:lpstr>
      <vt:lpstr>Task : Create Project (2/8)</vt:lpstr>
      <vt:lpstr>Task : Add New View (3/8)</vt:lpstr>
      <vt:lpstr>Task : Binding View Controller  to View (4/8)</vt:lpstr>
      <vt:lpstr>Task : Show SheetDate View (5/8)</vt:lpstr>
      <vt:lpstr>Task : Show SheetDate View (5/8)</vt:lpstr>
      <vt:lpstr>Task : Show SheetDate View (6/8)</vt:lpstr>
      <vt:lpstr>Task : Hide SheetDate View (7/8)</vt:lpstr>
      <vt:lpstr>Task : Run &amp; Test (8/8)</vt:lpstr>
      <vt:lpstr>Lab 2-2: Implement Delegate (1/6)</vt:lpstr>
      <vt:lpstr>Task : Declare Protocol (2/6)</vt:lpstr>
      <vt:lpstr>Task : Delegate Callback (3/6)</vt:lpstr>
      <vt:lpstr>Task : Declare Delegate Handler (4/6)</vt:lpstr>
      <vt:lpstr>Task : Binding Delegate &amp;  Implement Delegate Handler (5/6)</vt:lpstr>
      <vt:lpstr>Tasks : Run &amp; Test (6/6)</vt:lpstr>
    </vt:vector>
  </TitlesOfParts>
  <Company>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Fibo U</dc:creator>
  <cp:lastModifiedBy>Olarn U.</cp:lastModifiedBy>
  <cp:revision>252</cp:revision>
  <dcterms:created xsi:type="dcterms:W3CDTF">2011-04-05T07:15:23Z</dcterms:created>
  <dcterms:modified xsi:type="dcterms:W3CDTF">2013-11-26T03:37:34Z</dcterms:modified>
</cp:coreProperties>
</file>