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1" r:id="rId3"/>
    <p:sldId id="352" r:id="rId4"/>
    <p:sldId id="353" r:id="rId5"/>
    <p:sldId id="355" r:id="rId6"/>
    <p:sldId id="354" r:id="rId7"/>
    <p:sldId id="356" r:id="rId8"/>
    <p:sldId id="357" r:id="rId9"/>
    <p:sldId id="358" r:id="rId10"/>
    <p:sldId id="391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9" r:id="rId19"/>
    <p:sldId id="370" r:id="rId20"/>
    <p:sldId id="368" r:id="rId21"/>
    <p:sldId id="371" r:id="rId22"/>
    <p:sldId id="372" r:id="rId23"/>
    <p:sldId id="375" r:id="rId24"/>
    <p:sldId id="373" r:id="rId25"/>
    <p:sldId id="374" r:id="rId26"/>
    <p:sldId id="376" r:id="rId27"/>
    <p:sldId id="377" r:id="rId28"/>
    <p:sldId id="378" r:id="rId29"/>
    <p:sldId id="379" r:id="rId30"/>
    <p:sldId id="382" r:id="rId31"/>
    <p:sldId id="380" r:id="rId32"/>
    <p:sldId id="381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Table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Create </a:t>
            </a:r>
            <a:r>
              <a:rPr lang="en-US" sz="3200" dirty="0" err="1" smtClean="0"/>
              <a:t>UITableView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Controller  Class (4/8)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8861"/>
            <a:ext cx="7770813" cy="29568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th-TH" sz="1800" dirty="0" smtClean="0"/>
              <a:t>กำหนด </a:t>
            </a:r>
            <a:r>
              <a:rPr lang="en-US" sz="1800" dirty="0" smtClean="0"/>
              <a:t>Identifier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Cell </a:t>
            </a:r>
            <a:r>
              <a:rPr lang="th-TH" sz="1800" dirty="0" smtClean="0"/>
              <a:t>เพื่อให้สามารถ </a:t>
            </a:r>
            <a:r>
              <a:rPr lang="en-US" sz="1800" dirty="0" smtClean="0"/>
              <a:t>reuse cell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tableView:cellForRowAtIndexPath</a:t>
            </a:r>
            <a:r>
              <a:rPr lang="en-US" sz="1800" dirty="0" smtClean="0"/>
              <a:t>;” </a:t>
            </a:r>
            <a:r>
              <a:rPr lang="th-TH" sz="1800" dirty="0" smtClean="0"/>
              <a:t>ได้</a:t>
            </a:r>
            <a:r>
              <a:rPr lang="en-US" sz="1800" dirty="0" smtClean="0"/>
              <a:t>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Cell </a:t>
            </a:r>
            <a:r>
              <a:rPr lang="th-TH" sz="1800" dirty="0" smtClean="0"/>
              <a:t>บน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ใน </a:t>
            </a:r>
            <a:r>
              <a:rPr lang="en-US" sz="1800" dirty="0" smtClean="0"/>
              <a:t>Storyboard </a:t>
            </a:r>
            <a:r>
              <a:rPr lang="th-TH" sz="1800" dirty="0" smtClean="0"/>
              <a:t>เปิด </a:t>
            </a:r>
            <a:r>
              <a:rPr lang="en-US" sz="1800" dirty="0" smtClean="0"/>
              <a:t>Attribute inspector </a:t>
            </a:r>
            <a:r>
              <a:rPr lang="th-TH" sz="1800" dirty="0" smtClean="0"/>
              <a:t>แล้วกำหนด </a:t>
            </a:r>
            <a:r>
              <a:rPr lang="en-US" sz="1800" dirty="0" smtClean="0"/>
              <a:t>property “Identifier” </a:t>
            </a:r>
            <a:r>
              <a:rPr lang="th-TH" sz="1800" dirty="0" smtClean="0"/>
              <a:t>เป็น </a:t>
            </a:r>
            <a:r>
              <a:rPr lang="en-US" sz="1800" dirty="0" smtClean="0">
                <a:solidFill>
                  <a:srgbClr val="FFFF00"/>
                </a:solidFill>
              </a:rPr>
              <a:t>“Cell”</a:t>
            </a:r>
            <a:r>
              <a:rPr lang="th-TH" sz="1800" dirty="0" smtClean="0"/>
              <a:t> 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3556442"/>
            <a:ext cx="8456613" cy="2458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0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Initial Array (5/8)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ProvinceTableViewController.h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property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class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“provinces” </a:t>
            </a:r>
            <a:r>
              <a:rPr lang="th-TH" sz="1600" dirty="0" smtClean="0"/>
              <a:t>เป็นประเภท </a:t>
            </a:r>
            <a:r>
              <a:rPr lang="en-US" sz="1600" dirty="0" smtClean="0"/>
              <a:t>NSArray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ProvinceTableViewController.m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ในการ </a:t>
            </a:r>
            <a:r>
              <a:rPr lang="en-US" sz="1600" dirty="0" smtClean="0"/>
              <a:t>initial array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” </a:t>
            </a:r>
            <a:r>
              <a:rPr lang="th-TH" sz="1600" dirty="0" smtClean="0"/>
              <a:t>และใน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didReceiveMemoryWarning</a:t>
            </a:r>
            <a:r>
              <a:rPr lang="en-US" sz="1600" dirty="0" smtClean="0"/>
              <a:t>”</a:t>
            </a: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1618" y="2281479"/>
            <a:ext cx="70031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>
              <a:lnSpc>
                <a:spcPct val="8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ProvinceTableViewController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UITableViewController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provinces;</a:t>
            </a:r>
          </a:p>
          <a:p>
            <a:pPr>
              <a:lnSpc>
                <a:spcPct val="8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1618" y="4332830"/>
            <a:ext cx="7700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dirty="0">
                <a:latin typeface="Menlo Regular"/>
                <a:cs typeface="Menlo Regular"/>
              </a:rPr>
              <a:t>- (void)viewDidLoad</a:t>
            </a:r>
          </a:p>
          <a:p>
            <a:r>
              <a:rPr lang="th-TH" sz="1200" dirty="0">
                <a:latin typeface="Menlo Regular"/>
                <a:cs typeface="Menlo Regular"/>
              </a:rPr>
              <a:t>{</a:t>
            </a:r>
          </a:p>
          <a:p>
            <a:r>
              <a:rPr lang="th-TH" sz="1200" dirty="0">
                <a:latin typeface="Menlo Regular"/>
                <a:cs typeface="Menlo Regular"/>
              </a:rPr>
              <a:t>    [super viewDidLoad];</a:t>
            </a:r>
          </a:p>
          <a:p>
            <a:r>
              <a:rPr lang="th-TH" sz="1200" dirty="0">
                <a:latin typeface="Menlo Regular"/>
                <a:cs typeface="Menlo Regular"/>
              </a:rPr>
              <a:t>   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self.provinces =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arrayWithObjects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:@"กรุงเทพฯ", @"พัทยา",</a:t>
            </a:r>
          </a:p>
          <a:p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@"ภูเก็ต", @"เชียงใหม่", @"ขอนแก่น", nil];</a:t>
            </a:r>
          </a:p>
          <a:p>
            <a:r>
              <a:rPr lang="th-TH" sz="1200" dirty="0">
                <a:latin typeface="Menlo Regular"/>
                <a:cs typeface="Menlo Regular"/>
              </a:rPr>
              <a:t>}</a:t>
            </a:r>
          </a:p>
          <a:p>
            <a:endParaRPr lang="th-TH" sz="1200" dirty="0">
              <a:latin typeface="Menlo Regular"/>
              <a:cs typeface="Menlo Regular"/>
            </a:endParaRPr>
          </a:p>
          <a:p>
            <a:r>
              <a:rPr lang="th-TH" sz="1200" dirty="0">
                <a:latin typeface="Menlo Regular"/>
                <a:cs typeface="Menlo Regular"/>
              </a:rPr>
              <a:t>- (void)didReceiveMemoryWarning</a:t>
            </a:r>
          </a:p>
          <a:p>
            <a:r>
              <a:rPr lang="th-TH" sz="1200" dirty="0">
                <a:latin typeface="Menlo Regular"/>
                <a:cs typeface="Menlo Regular"/>
              </a:rPr>
              <a:t>{</a:t>
            </a:r>
          </a:p>
          <a:p>
            <a:r>
              <a:rPr lang="th-TH" sz="1200" dirty="0">
                <a:latin typeface="Menlo Regular"/>
                <a:cs typeface="Menlo Regular"/>
              </a:rPr>
              <a:t>    [super didReceiveMemoryWarning];</a:t>
            </a:r>
          </a:p>
          <a:p>
            <a:r>
              <a:rPr lang="th-TH" sz="1200" dirty="0">
                <a:latin typeface="Menlo Regular"/>
                <a:cs typeface="Menlo Regular"/>
              </a:rPr>
              <a:t>   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self.provinces = nil;</a:t>
            </a:r>
          </a:p>
          <a:p>
            <a:r>
              <a:rPr lang="th-TH" sz="1200" dirty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683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Implement Table View </a:t>
            </a:r>
            <a:br>
              <a:rPr lang="en-US" sz="3600" dirty="0" smtClean="0"/>
            </a:br>
            <a:r>
              <a:rPr lang="en-US" sz="3600" dirty="0" smtClean="0"/>
              <a:t>Data Source (6/8)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th-TH" sz="2000" dirty="0" smtClean="0"/>
              <a:t>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 smtClean="0"/>
              <a:t>method </a:t>
            </a:r>
            <a:r>
              <a:rPr lang="en-US" sz="1600" dirty="0" smtClean="0">
                <a:latin typeface="Menlo Regular"/>
                <a:cs typeface="Menlo Regular"/>
              </a:rPr>
              <a:t>“</a:t>
            </a:r>
            <a:r>
              <a:rPr lang="en-US" sz="1600" dirty="0" err="1" smtClean="0">
                <a:latin typeface="Menlo Regular"/>
                <a:cs typeface="Menlo Regular"/>
              </a:rPr>
              <a:t>numberOfSectionsInTableView</a:t>
            </a:r>
            <a:r>
              <a:rPr lang="en-US" sz="1600" dirty="0" smtClean="0">
                <a:latin typeface="Menlo Regular"/>
                <a:cs typeface="Menlo Regular"/>
              </a:rPr>
              <a:t>:”</a:t>
            </a:r>
            <a:r>
              <a:rPr lang="en-US" sz="2000" dirty="0" smtClean="0"/>
              <a:t> </a:t>
            </a:r>
            <a:r>
              <a:rPr lang="th-TH" sz="2000" dirty="0" smtClean="0"/>
              <a:t>และ </a:t>
            </a:r>
            <a:r>
              <a:rPr lang="en-US" sz="1600" dirty="0" smtClean="0">
                <a:latin typeface="Menlo Regular"/>
                <a:cs typeface="Menlo Regular"/>
              </a:rPr>
              <a:t>“</a:t>
            </a:r>
            <a:r>
              <a:rPr lang="en-US" sz="1600" dirty="0" err="1" smtClean="0">
                <a:latin typeface="Menlo Regular"/>
                <a:cs typeface="Menlo Regular"/>
              </a:rPr>
              <a:t>tableView:numberOfRowsInSection</a:t>
            </a:r>
            <a:r>
              <a:rPr lang="en-US" sz="1600" dirty="0" smtClean="0">
                <a:latin typeface="Menlo Regular"/>
                <a:cs typeface="Menlo Regular"/>
              </a:rPr>
              <a:t>:”</a:t>
            </a:r>
            <a:r>
              <a:rPr lang="en-US" sz="2000" dirty="0" smtClean="0"/>
              <a:t> </a:t>
            </a:r>
            <a:r>
              <a:rPr lang="th-TH" sz="2000" dirty="0" smtClean="0"/>
              <a:t>โดยลบ </a:t>
            </a:r>
            <a:r>
              <a:rPr lang="en-US" sz="2000" dirty="0" smtClean="0"/>
              <a:t>warning </a:t>
            </a:r>
            <a:r>
              <a:rPr lang="th-TH" sz="2000" dirty="0" smtClean="0"/>
              <a:t>ออกและเพิ่ม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เข้าไปดังนี้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1619" y="2896451"/>
            <a:ext cx="72349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numberOfSectionsInTableView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i="1" strike="sngStrike" dirty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#warning Potentially incomplete method implementation</a:t>
            </a:r>
            <a:r>
              <a:rPr lang="en-US" sz="1300" i="1" strike="sngStrike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.</a:t>
            </a:r>
            <a:r>
              <a:rPr lang="en-US" sz="1300" i="1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  </a:t>
            </a:r>
            <a:r>
              <a:rPr lang="th-TH" sz="1300" i="1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ลบออก</a:t>
            </a:r>
            <a:endParaRPr lang="en-US" sz="1300" i="1" dirty="0">
              <a:solidFill>
                <a:schemeClr val="tx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is-IS" sz="1300" dirty="0">
                <a:latin typeface="Menlo Regular"/>
                <a:cs typeface="Menlo Regular"/>
              </a:rPr>
              <a:t>    return </a:t>
            </a:r>
            <a:r>
              <a:rPr lang="is-IS" sz="1300" b="1" dirty="0">
                <a:solidFill>
                  <a:srgbClr val="FFFF00"/>
                </a:solidFill>
                <a:latin typeface="Menlo Regular"/>
                <a:cs typeface="Menlo Regular"/>
              </a:rPr>
              <a:t>1;</a:t>
            </a:r>
          </a:p>
          <a:p>
            <a:r>
              <a:rPr lang="is-IS" sz="1300" dirty="0">
                <a:latin typeface="Menlo Regular"/>
                <a:cs typeface="Menlo Regular"/>
              </a:rPr>
              <a:t>}</a:t>
            </a:r>
          </a:p>
          <a:p>
            <a:endParaRPr lang="is-I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/>
            </a:r>
            <a:br>
              <a:rPr lang="en-US" sz="1300" dirty="0" smtClean="0">
                <a:latin typeface="Menlo Regular"/>
                <a:cs typeface="Menlo Regular"/>
              </a:rPr>
            </a:br>
            <a:r>
              <a:rPr lang="en-US" sz="1300" dirty="0" smtClean="0">
                <a:latin typeface="Menlo Regular"/>
                <a:cs typeface="Menlo Regular"/>
              </a:rPr>
              <a:t>  </a:t>
            </a:r>
            <a:r>
              <a:rPr lang="en-US" sz="13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i="1" strike="sngStrike" dirty="0">
                <a:solidFill>
                  <a:srgbClr val="7F7F7F"/>
                </a:solidFill>
                <a:latin typeface="Menlo Regular"/>
                <a:cs typeface="Menlo Regular"/>
              </a:rPr>
              <a:t>#warning Incomplete method implementation</a:t>
            </a:r>
            <a:r>
              <a:rPr lang="en-US" sz="1300" dirty="0" smtClean="0">
                <a:solidFill>
                  <a:srgbClr val="7F7F7F"/>
                </a:solidFill>
                <a:latin typeface="Menlo Regular"/>
                <a:cs typeface="Menlo Regular"/>
              </a:rPr>
              <a:t>.</a:t>
            </a:r>
            <a:r>
              <a:rPr lang="th-TH" sz="1300" dirty="0" smtClean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th-TH" sz="1300" i="1" dirty="0">
                <a:solidFill>
                  <a:srgbClr val="7F7F7F"/>
                </a:solidFill>
                <a:latin typeface="Menlo Regular"/>
                <a:cs typeface="Menlo Regular"/>
              </a:rPr>
              <a:t>ลบ</a:t>
            </a:r>
            <a:r>
              <a:rPr lang="th-TH" sz="1300" i="1" dirty="0" smtClean="0">
                <a:solidFill>
                  <a:srgbClr val="7F7F7F"/>
                </a:solidFill>
                <a:latin typeface="Menlo Regular"/>
                <a:cs typeface="Menlo Regular"/>
              </a:rPr>
              <a:t>ออก</a:t>
            </a:r>
            <a:endParaRPr lang="en-US" sz="13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return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self.provinces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count];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0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Implement Table View </a:t>
            </a:r>
            <a:br>
              <a:rPr lang="en-US" sz="3600" dirty="0" smtClean="0"/>
            </a:br>
            <a:r>
              <a:rPr lang="en-US" sz="3600" dirty="0" smtClean="0"/>
              <a:t>Delegate (7/8)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</a:t>
            </a:r>
            <a:r>
              <a:rPr lang="en-US" sz="1400" dirty="0" smtClean="0"/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tableView:cellForRowAtIndexPath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400" dirty="0" smtClean="0"/>
              <a:t>”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create object </a:t>
            </a:r>
            <a:r>
              <a:rPr lang="th-TH" sz="1800" dirty="0" smtClean="0"/>
              <a:t>ของ </a:t>
            </a:r>
            <a:r>
              <a:rPr lang="en-US" sz="1800" dirty="0" err="1" smtClean="0"/>
              <a:t>UITableViewCell</a:t>
            </a:r>
            <a:r>
              <a:rPr lang="en-US" sz="1800" dirty="0" smtClean="0"/>
              <a:t> </a:t>
            </a:r>
            <a:r>
              <a:rPr lang="th-TH" sz="1800" dirty="0" smtClean="0"/>
              <a:t>และ </a:t>
            </a:r>
            <a:r>
              <a:rPr lang="en-US" sz="1800" dirty="0" smtClean="0"/>
              <a:t>assign </a:t>
            </a:r>
            <a:r>
              <a:rPr lang="th-TH" sz="1800" dirty="0" smtClean="0"/>
              <a:t>ค่าจาก </a:t>
            </a:r>
            <a:r>
              <a:rPr lang="en-US" sz="1800" dirty="0" smtClean="0"/>
              <a:t>array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text </a:t>
            </a:r>
            <a:r>
              <a:rPr lang="th-TH" sz="1800" dirty="0" smtClean="0"/>
              <a:t>ของ </a:t>
            </a:r>
            <a:r>
              <a:rPr lang="en-US" sz="1800" dirty="0" smtClean="0"/>
              <a:t>cell</a:t>
            </a:r>
            <a:endParaRPr lang="th-TH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333" y="2484029"/>
            <a:ext cx="7664225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UITableViewCell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         </a:t>
            </a:r>
            <a:r>
              <a:rPr lang="en-US" sz="13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NSIndexPath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indexPath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static 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</a:t>
            </a:r>
            <a:r>
              <a:rPr lang="en-US" sz="1300" dirty="0" err="1">
                <a:latin typeface="Menlo Regular"/>
                <a:cs typeface="Menlo Regular"/>
              </a:rPr>
              <a:t>CellIdentifier</a:t>
            </a:r>
            <a:r>
              <a:rPr lang="en-US" sz="1300" dirty="0">
                <a:latin typeface="Menlo Regular"/>
                <a:cs typeface="Menlo Regular"/>
              </a:rPr>
              <a:t> = @"Cell";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UITableViewCell</a:t>
            </a:r>
            <a:r>
              <a:rPr lang="en-US" sz="1300" dirty="0">
                <a:latin typeface="Menlo Regular"/>
                <a:cs typeface="Menlo Regular"/>
              </a:rPr>
              <a:t> *cell = 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    [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                                    </a:t>
            </a:r>
            <a:r>
              <a:rPr lang="en-US" sz="1300" dirty="0" err="1" smtClean="0">
                <a:latin typeface="Menlo Regular"/>
                <a:cs typeface="Menlo Regular"/>
              </a:rPr>
              <a:t>forIndexPath:indexPath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if (!cell)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cell = [[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initWithStyle:UITableViewCellStyleDefault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</a:t>
            </a:r>
            <a:r>
              <a:rPr lang="th-TH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reuseIdentifier:CellIdentifier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self.provinces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</a:p>
          <a:p>
            <a:r>
              <a:rPr lang="en-US" sz="1300" dirty="0">
                <a:latin typeface="Menlo Regular"/>
                <a:cs typeface="Menlo Regular"/>
              </a:rPr>
              <a:t>    return cell;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8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Handle Touch (8/8)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method</a:t>
            </a:r>
            <a:r>
              <a:rPr lang="en-US" sz="1400" dirty="0" smtClean="0"/>
              <a:t> “</a:t>
            </a:r>
            <a:r>
              <a:rPr lang="en-US" sz="1400" dirty="0" err="1" smtClean="0">
                <a:latin typeface="Menlo Regular"/>
                <a:cs typeface="Menlo Regular"/>
              </a:rPr>
              <a:t>tableView:didSelectRowAtIndexPath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400" dirty="0" smtClean="0"/>
              <a:t>” </a:t>
            </a:r>
            <a:r>
              <a:rPr lang="th-TH" sz="1800" dirty="0" smtClean="0"/>
              <a:t>เพื่อแสดง </a:t>
            </a:r>
            <a:r>
              <a:rPr lang="en-US" sz="1800" dirty="0" smtClean="0"/>
              <a:t>alert </a:t>
            </a:r>
            <a:r>
              <a:rPr lang="th-TH" sz="1800" dirty="0" smtClean="0"/>
              <a:t>เมื่อ </a:t>
            </a:r>
            <a:r>
              <a:rPr lang="en-US" sz="1800" dirty="0" smtClean="0"/>
              <a:t>user </a:t>
            </a:r>
            <a:r>
              <a:rPr lang="th-TH" sz="1800" dirty="0" smtClean="0"/>
              <a:t>แตะเลือกรายการใน </a:t>
            </a:r>
            <a:r>
              <a:rPr lang="en-US" sz="1800" dirty="0" smtClean="0"/>
              <a:t>table view 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5"/>
            </a:pPr>
            <a:r>
              <a:rPr lang="en-US" sz="1800" dirty="0" smtClean="0"/>
              <a:t>Run </a:t>
            </a:r>
            <a:r>
              <a:rPr lang="th-TH" sz="1800" dirty="0" smtClean="0"/>
              <a:t>เพื่อดูผลลัพธ์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9524" y="2341266"/>
            <a:ext cx="75958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#pragma mark - Table view delegate</a:t>
            </a: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didSelectRowAtIndexPath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NSIndexPath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คุณเลือก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%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@”, </a:t>
            </a:r>
          </a:p>
          <a:p>
            <a:r>
              <a:rPr lang="th-TH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 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th-TH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self.provinces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]]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[[[UIAlertView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initWithTitle:nil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message:selectedProvince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t-IT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</a:t>
            </a:r>
            <a:r>
              <a:rPr lang="it-IT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delegate:nil</a:t>
            </a:r>
            <a:endParaRPr lang="it-IT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t-IT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</a:t>
            </a:r>
            <a:r>
              <a:rPr lang="it-IT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it-IT" sz="1300" b="1" dirty="0">
                <a:solidFill>
                  <a:srgbClr val="FFFF00"/>
                </a:solidFill>
                <a:latin typeface="Menlo Regular"/>
                <a:cs typeface="Menlo Regular"/>
              </a:rPr>
              <a:t>:@"OK"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nil] show];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31" y="4136572"/>
            <a:ext cx="1331074" cy="245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81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2-5 : Section in Table View (1/</a:t>
            </a:r>
            <a:r>
              <a:rPr lang="en-US" sz="3600" dirty="0"/>
              <a:t>8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en-US" dirty="0" smtClean="0"/>
          </a:p>
          <a:p>
            <a:pPr lvl="1"/>
            <a:r>
              <a:rPr lang="th-TH" dirty="0" smtClean="0"/>
              <a:t>เพื่อให้สามารถสร้างแสดงข้อมูลใน </a:t>
            </a:r>
            <a:r>
              <a:rPr lang="en-US" dirty="0" smtClean="0"/>
              <a:t>Table View </a:t>
            </a:r>
            <a:r>
              <a:rPr lang="th-TH" dirty="0" smtClean="0"/>
              <a:t>เป็น  </a:t>
            </a:r>
            <a:r>
              <a:rPr lang="en-US" dirty="0" smtClean="0"/>
              <a:t>group </a:t>
            </a:r>
            <a:r>
              <a:rPr lang="th-TH" dirty="0" smtClean="0"/>
              <a:t>หรือ </a:t>
            </a:r>
            <a:r>
              <a:rPr lang="en-US" dirty="0" smtClean="0"/>
              <a:t>section </a:t>
            </a:r>
            <a:r>
              <a:rPr lang="th-TH" dirty="0" smtClean="0"/>
              <a:t>ได้</a:t>
            </a:r>
            <a:endParaRPr lang="en-US" dirty="0" smtClean="0"/>
          </a:p>
          <a:p>
            <a:pPr lvl="1"/>
            <a:r>
              <a:rPr lang="th-TH" dirty="0" smtClean="0"/>
              <a:t>เข้าใจรูปแบบของ </a:t>
            </a:r>
            <a:r>
              <a:rPr lang="en-US" dirty="0" smtClean="0"/>
              <a:t>style </a:t>
            </a:r>
            <a:r>
              <a:rPr lang="th-TH" dirty="0" smtClean="0"/>
              <a:t>ใน </a:t>
            </a:r>
            <a:r>
              <a:rPr lang="en-US" dirty="0" smtClean="0"/>
              <a:t>table view</a:t>
            </a:r>
            <a:endParaRPr lang="th-TH" dirty="0" smtClean="0"/>
          </a:p>
          <a:p>
            <a:r>
              <a:rPr lang="th-TH" dirty="0" smtClean="0"/>
              <a:t>ขั้นตอน</a:t>
            </a:r>
            <a:endParaRPr lang="en-US" dirty="0" smtClean="0"/>
          </a:p>
          <a:p>
            <a:pPr lvl="1"/>
            <a:r>
              <a:rPr lang="th-TH" dirty="0" smtClean="0"/>
              <a:t>เพิ่ม </a:t>
            </a:r>
            <a:r>
              <a:rPr lang="en-US" dirty="0" smtClean="0"/>
              <a:t>NSArray </a:t>
            </a:r>
            <a:r>
              <a:rPr lang="th-TH" dirty="0" smtClean="0"/>
              <a:t>สำหรับแต่ละภาคและใส่ข้อมูลแต่ละจังหวัดตามภาคลงไปใน </a:t>
            </a:r>
            <a:r>
              <a:rPr lang="en-US" dirty="0" smtClean="0"/>
              <a:t>array</a:t>
            </a:r>
          </a:p>
          <a:p>
            <a:pPr lvl="1"/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เพื่อแสดง </a:t>
            </a:r>
            <a:r>
              <a:rPr lang="en-US" dirty="0" smtClean="0"/>
              <a:t>title </a:t>
            </a:r>
            <a:r>
              <a:rPr lang="th-TH" dirty="0" smtClean="0"/>
              <a:t>ของ </a:t>
            </a:r>
            <a:r>
              <a:rPr lang="en-US" dirty="0" smtClean="0"/>
              <a:t>section</a:t>
            </a:r>
          </a:p>
          <a:p>
            <a:pPr lvl="1"/>
            <a:r>
              <a:rPr lang="th-TH" dirty="0" smtClean="0"/>
              <a:t>แก้ </a:t>
            </a:r>
            <a:r>
              <a:rPr lang="en-US" dirty="0" smtClean="0"/>
              <a:t>code </a:t>
            </a:r>
            <a:r>
              <a:rPr lang="th-TH" dirty="0" smtClean="0"/>
              <a:t>เดิมใน </a:t>
            </a:r>
            <a:r>
              <a:rPr lang="en-US" dirty="0" smtClean="0"/>
              <a:t>method </a:t>
            </a:r>
            <a:r>
              <a:rPr lang="th-TH" dirty="0" smtClean="0"/>
              <a:t>ของ </a:t>
            </a:r>
            <a:r>
              <a:rPr lang="en-US" dirty="0" smtClean="0"/>
              <a:t>Data Source </a:t>
            </a:r>
            <a:r>
              <a:rPr lang="th-TH" dirty="0" smtClean="0"/>
              <a:t>และ </a:t>
            </a:r>
            <a:r>
              <a:rPr lang="en-US" dirty="0" smtClean="0"/>
              <a:t>Delegate </a:t>
            </a:r>
            <a:r>
              <a:rPr lang="th-TH" dirty="0" smtClean="0"/>
              <a:t>เพื่อรองรับการแสดงผลแบบแบ่ง </a:t>
            </a:r>
            <a:r>
              <a:rPr lang="en-US" dirty="0" smtClean="0"/>
              <a:t>section</a:t>
            </a:r>
          </a:p>
          <a:p>
            <a:pPr lvl="1"/>
            <a:r>
              <a:rPr lang="th-TH" dirty="0" smtClean="0"/>
              <a:t>แก้ </a:t>
            </a:r>
            <a:r>
              <a:rPr lang="en-US" dirty="0" smtClean="0"/>
              <a:t>code </a:t>
            </a:r>
            <a:r>
              <a:rPr lang="th-TH" dirty="0" smtClean="0"/>
              <a:t>เพื่อรองรับการ </a:t>
            </a:r>
            <a:r>
              <a:rPr lang="en-US" dirty="0" smtClean="0"/>
              <a:t>touch </a:t>
            </a:r>
            <a:r>
              <a:rPr lang="th-TH" dirty="0" smtClean="0"/>
              <a:t>ใหม่</a:t>
            </a:r>
            <a:endParaRPr lang="en-US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002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Add more Arrays (2/8)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717"/>
            <a:ext cx="7770813" cy="37740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เพิ่ม </a:t>
            </a:r>
            <a:r>
              <a:rPr lang="en-US" sz="1800" dirty="0" smtClean="0"/>
              <a:t>NSArray </a:t>
            </a:r>
            <a:r>
              <a:rPr lang="th-TH" sz="1800" dirty="0" smtClean="0"/>
              <a:t>สำหรับเก็บข้อมูลของจังหวัดในแต่ละภาค</a:t>
            </a: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style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ให้แสดงผลแบบ </a:t>
            </a:r>
            <a:r>
              <a:rPr lang="en-US" sz="1800" dirty="0" smtClean="0"/>
              <a:t>group </a:t>
            </a:r>
            <a:r>
              <a:rPr lang="th-TH" sz="1800" dirty="0" smtClean="0"/>
              <a:t>แทน โดยเปิดไฟล์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</a:t>
            </a:r>
            <a:r>
              <a:rPr lang="th-TH" sz="1800" dirty="0" smtClean="0"/>
              <a:t> ที่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ใน </a:t>
            </a:r>
            <a:r>
              <a:rPr lang="en-US" sz="1800" dirty="0" smtClean="0"/>
              <a:t>Document Outline </a:t>
            </a:r>
            <a:r>
              <a:rPr lang="th-TH" sz="1800" dirty="0"/>
              <a:t>จากนั้น</a:t>
            </a:r>
            <a:r>
              <a:rPr lang="th-TH" sz="1800" dirty="0" smtClean="0"/>
              <a:t>เปิด </a:t>
            </a:r>
            <a:r>
              <a:rPr lang="en-US" sz="1800" dirty="0" smtClean="0"/>
              <a:t>Attributes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แล้วเปลี่ยน </a:t>
            </a:r>
            <a:r>
              <a:rPr lang="en-US" sz="1800" dirty="0" smtClean="0"/>
              <a:t>property “Style”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Grouped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1618" y="1918625"/>
            <a:ext cx="7003143" cy="2013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" dirty="0">
                <a:latin typeface="Menlo Regular"/>
                <a:cs typeface="Menlo Regular"/>
              </a:rPr>
              <a:t>#import &lt;</a:t>
            </a:r>
            <a:r>
              <a:rPr lang="en-US" sz="1150" dirty="0" err="1">
                <a:latin typeface="Menlo Regular"/>
                <a:cs typeface="Menlo Regular"/>
              </a:rPr>
              <a:t>UIKit</a:t>
            </a:r>
            <a:r>
              <a:rPr lang="en-US" sz="1150" dirty="0">
                <a:latin typeface="Menlo Regular"/>
                <a:cs typeface="Menlo Regular"/>
              </a:rPr>
              <a:t>/</a:t>
            </a:r>
            <a:r>
              <a:rPr lang="en-US" sz="1150" dirty="0" err="1">
                <a:latin typeface="Menlo Regular"/>
                <a:cs typeface="Menlo Regular"/>
              </a:rPr>
              <a:t>UIKit.h</a:t>
            </a:r>
            <a:r>
              <a:rPr lang="en-US" sz="1150" dirty="0">
                <a:latin typeface="Menlo Regular"/>
                <a:cs typeface="Menlo Regular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1150" dirty="0"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r>
              <a:rPr lang="en-US" sz="1150" dirty="0">
                <a:latin typeface="Menlo Regular"/>
                <a:cs typeface="Menlo Regular"/>
              </a:rPr>
              <a:t>@interface </a:t>
            </a:r>
            <a:r>
              <a:rPr lang="en-US" sz="1150" dirty="0" err="1">
                <a:latin typeface="Menlo Regular"/>
                <a:cs typeface="Menlo Regular"/>
              </a:rPr>
              <a:t>ProvinceTableViewController</a:t>
            </a:r>
            <a:r>
              <a:rPr lang="en-US" sz="1150" dirty="0">
                <a:latin typeface="Menlo Regular"/>
                <a:cs typeface="Menlo Regular"/>
              </a:rPr>
              <a:t> : </a:t>
            </a:r>
            <a:r>
              <a:rPr lang="en-US" sz="1150" dirty="0" err="1">
                <a:latin typeface="Menlo Regular"/>
                <a:cs typeface="Menlo Regular"/>
              </a:rPr>
              <a:t>UITableViewController</a:t>
            </a:r>
            <a:endParaRPr lang="en-US" sz="1150" dirty="0"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endParaRPr lang="en-US" sz="1150" dirty="0"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r>
              <a:rPr lang="en-US" sz="1150" b="1" i="1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i="1" strike="sngStrike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nonatomic</a:t>
            </a:r>
            <a:r>
              <a:rPr lang="en-US" sz="1150" b="1" i="1" strike="sngStrike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) </a:t>
            </a:r>
            <a:r>
              <a:rPr lang="en-US" sz="1150" b="1" i="1" strike="sngStrike" dirty="0" err="1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i="1" strike="sngStrike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150" b="1" i="1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* provinces</a:t>
            </a:r>
            <a:r>
              <a:rPr lang="en-US" sz="1150" b="1" i="1" strike="sngStrike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150" b="1" strike="sngStrike" dirty="0" smtClean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northern;</a:t>
            </a:r>
          </a:p>
          <a:p>
            <a:pPr>
              <a:lnSpc>
                <a:spcPct val="90000"/>
              </a:lnSpc>
            </a:pP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 southern;</a:t>
            </a:r>
          </a:p>
          <a:p>
            <a:pPr>
              <a:lnSpc>
                <a:spcPct val="90000"/>
              </a:lnSpc>
            </a:pP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northEastern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centralRegion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150" dirty="0">
              <a:latin typeface="Menlo Regular"/>
              <a:cs typeface="Menlo Regular"/>
            </a:endParaRPr>
          </a:p>
          <a:p>
            <a:pPr>
              <a:lnSpc>
                <a:spcPct val="90000"/>
              </a:lnSpc>
            </a:pPr>
            <a:r>
              <a:rPr lang="en-US" sz="1150" dirty="0">
                <a:latin typeface="Menlo Regular"/>
                <a:cs typeface="Menlo Regular"/>
              </a:rPr>
              <a:t>@end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8" y="5207757"/>
            <a:ext cx="4946952" cy="1324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07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Initial Arrays (3/8)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8958"/>
            <a:ext cx="8212138" cy="33197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ProvinceViewController.m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การ </a:t>
            </a:r>
            <a:r>
              <a:rPr lang="en-US" sz="1600" dirty="0" smtClean="0"/>
              <a:t>initial </a:t>
            </a:r>
            <a:r>
              <a:rPr lang="th-TH" sz="1600" dirty="0" smtClean="0"/>
              <a:t>จังหวัดในแต่ละภาค</a:t>
            </a:r>
            <a:r>
              <a:rPr lang="en-US" sz="1600" dirty="0" smtClean="0"/>
              <a:t> </a:t>
            </a:r>
            <a:r>
              <a:rPr lang="th-TH" sz="1600" dirty="0" smtClean="0"/>
              <a:t>และใน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didReceiveMemoryWarning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 </a:t>
            </a:r>
            <a:r>
              <a:rPr lang="en-US" sz="1600" dirty="0" smtClean="0"/>
              <a:t>clear memory</a:t>
            </a:r>
          </a:p>
          <a:p>
            <a:pPr marL="457200" indent="-457200">
              <a:buFont typeface="+mj-lt"/>
              <a:buAutoNum type="arabicPeriod" startAt="3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286" y="2272416"/>
            <a:ext cx="8091714" cy="455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strike="sngStrike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self.provinces</a:t>
            </a:r>
            <a:r>
              <a:rPr lang="en-US" sz="1200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= [</a:t>
            </a:r>
            <a:r>
              <a:rPr lang="en-US" sz="1200" strike="sngStrike" dirty="0" err="1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NSMutableArray</a:t>
            </a:r>
            <a:r>
              <a:rPr lang="en-US" sz="1200" strike="sngStrike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00" strike="sngStrike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arrayWithObjects</a:t>
            </a:r>
            <a:r>
              <a:rPr lang="en-US" sz="1200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:@"</a:t>
            </a:r>
            <a:r>
              <a:rPr lang="en-US" sz="1200" strike="sngStrike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กรุงเทพฯ</a:t>
            </a:r>
            <a:r>
              <a:rPr lang="en-US" sz="1200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", @"</a:t>
            </a:r>
            <a:r>
              <a:rPr lang="en-US" sz="1200" strike="sngStrike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พัทยา</a:t>
            </a:r>
            <a:r>
              <a:rPr lang="en-US" sz="1200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",</a:t>
            </a:r>
          </a:p>
          <a:p>
            <a:pPr>
              <a:lnSpc>
                <a:spcPct val="110000"/>
              </a:lnSpc>
            </a:pPr>
            <a:r>
              <a:rPr lang="th-TH" sz="1200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                     </a:t>
            </a:r>
            <a:r>
              <a:rPr lang="th-TH" sz="1200" strike="sngStrike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@"ภูเก็ต", @"เชียงใหม่", @"ขอนแก่น", nil];</a:t>
            </a:r>
          </a:p>
          <a:p>
            <a:pPr>
              <a:lnSpc>
                <a:spcPct val="110000"/>
              </a:lnSpc>
            </a:pPr>
            <a:r>
              <a:rPr lang="th-TH" sz="1200" dirty="0"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th-TH" sz="1200" dirty="0">
                <a:latin typeface="Menlo Regular"/>
                <a:cs typeface="Menlo Regular"/>
              </a:rPr>
              <a:t> 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self.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centralRegion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]initWithObjects:@"กรุงเทพฯ",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"สระบุรี"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@"สมุทรสาคร", @"สมุทรสงคราม", nil];</a:t>
            </a:r>
          </a:p>
          <a:p>
            <a:pPr>
              <a:lnSpc>
                <a:spcPct val="110000"/>
              </a:lnSpc>
            </a:pP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self.northern = [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] initWithObjects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@"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เชียงใหม่", @"เชียงราย", @"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แม่ฮ่องสอน”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,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@"ลำพูน",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"ลำปาง", nil];</a:t>
            </a:r>
          </a:p>
          <a:p>
            <a:pPr>
              <a:lnSpc>
                <a:spcPct val="110000"/>
              </a:lnSpc>
            </a:pP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self.northEastern = [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] initWithObjects:@"อุดรธานี",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"อุบลราชธานี", @"ขอนแก่น", @"ร้อยเอ็ด", @"นครราชสีมา", nil];</a:t>
            </a:r>
          </a:p>
          <a:p>
            <a:pPr>
              <a:lnSpc>
                <a:spcPct val="110000"/>
              </a:lnSpc>
            </a:pP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self.southern = [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] initWithObjects:@"พังงา", @"ภูเก็ต",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"ชุมพร", nil]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th-TH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th-TH" sz="1200" dirty="0" smtClean="0">
                <a:latin typeface="Menlo Regular"/>
                <a:cs typeface="Menlo Regular"/>
              </a:rPr>
              <a:t>}</a:t>
            </a:r>
            <a:endParaRPr lang="en-US" sz="1200" dirty="0" smtClean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didReceiveMemoryWarning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didReceiveMemoryWarning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  </a:t>
            </a:r>
            <a:r>
              <a:rPr lang="en-US" sz="1200" i="1" strike="sngStrike" dirty="0" err="1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self.provinces</a:t>
            </a:r>
            <a:r>
              <a:rPr lang="en-US" sz="1200" i="1" strike="sngStrike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= nil;</a:t>
            </a:r>
            <a:endParaRPr lang="en-US" sz="1200" i="1" strike="sngStrike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nil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nil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nil;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7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Update Data </a:t>
            </a:r>
            <a:r>
              <a:rPr lang="en-US" sz="4000" dirty="0"/>
              <a:t>Source </a:t>
            </a:r>
            <a:r>
              <a:rPr lang="en-US" sz="4000" dirty="0" smtClean="0"/>
              <a:t>(4/8)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th-TH" sz="2000" dirty="0" smtClean="0"/>
              <a:t>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 smtClean="0"/>
              <a:t>method </a:t>
            </a:r>
            <a:r>
              <a:rPr lang="en-US" sz="1600" dirty="0" smtClean="0">
                <a:latin typeface="Menlo Regular"/>
                <a:cs typeface="Menlo Regular"/>
              </a:rPr>
              <a:t>“</a:t>
            </a:r>
            <a:r>
              <a:rPr lang="en-US" sz="1600" dirty="0" err="1" smtClean="0">
                <a:latin typeface="Menlo Regular"/>
                <a:cs typeface="Menlo Regular"/>
              </a:rPr>
              <a:t>numberOfSectionsInTableView</a:t>
            </a:r>
            <a:r>
              <a:rPr lang="en-US" sz="1600" dirty="0" smtClean="0">
                <a:latin typeface="Menlo Regular"/>
                <a:cs typeface="Menlo Regular"/>
              </a:rPr>
              <a:t>:”</a:t>
            </a:r>
            <a:r>
              <a:rPr lang="en-US" sz="2000" dirty="0" smtClean="0"/>
              <a:t> </a:t>
            </a:r>
            <a:r>
              <a:rPr lang="th-TH" sz="2000" dirty="0" smtClean="0"/>
              <a:t>และ </a:t>
            </a:r>
            <a:r>
              <a:rPr lang="en-US" sz="1600" dirty="0" smtClean="0">
                <a:latin typeface="Menlo Regular"/>
                <a:cs typeface="Menlo Regular"/>
              </a:rPr>
              <a:t>“</a:t>
            </a:r>
            <a:r>
              <a:rPr lang="en-US" sz="1600" dirty="0" err="1" smtClean="0">
                <a:latin typeface="Menlo Regular"/>
                <a:cs typeface="Menlo Regular"/>
              </a:rPr>
              <a:t>tableView:numberOfRowsInSection</a:t>
            </a:r>
            <a:r>
              <a:rPr lang="en-US" sz="1600" dirty="0" smtClean="0">
                <a:latin typeface="Menlo Regular"/>
                <a:cs typeface="Menlo Regular"/>
              </a:rPr>
              <a:t>:”</a:t>
            </a:r>
            <a:r>
              <a:rPr lang="en-US" sz="2000" dirty="0" smtClean="0"/>
              <a:t> </a:t>
            </a:r>
            <a:r>
              <a:rPr lang="th-TH" sz="2000" dirty="0" smtClean="0"/>
              <a:t>เพื่อให้รองรับข้อมูล </a:t>
            </a:r>
            <a:r>
              <a:rPr lang="en-US" sz="2000" dirty="0" smtClean="0"/>
              <a:t>4 </a:t>
            </a:r>
            <a:r>
              <a:rPr lang="th-TH" sz="2000" dirty="0" smtClean="0"/>
              <a:t>ภาค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1619" y="2569879"/>
            <a:ext cx="723499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numberOfSectionsInTableView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is-IS" sz="1300" dirty="0" smtClean="0">
                <a:latin typeface="Menlo Regular"/>
                <a:cs typeface="Menlo Regular"/>
              </a:rPr>
              <a:t>	return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4</a:t>
            </a:r>
            <a:r>
              <a:rPr lang="is-I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is-I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s-IS" sz="1300" dirty="0">
                <a:latin typeface="Menlo Regular"/>
                <a:cs typeface="Menlo Regular"/>
              </a:rPr>
              <a:t>}</a:t>
            </a:r>
          </a:p>
          <a:p>
            <a:endParaRPr lang="is-I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/>
            </a:r>
            <a:br>
              <a:rPr lang="en-US" sz="1300" dirty="0" smtClean="0">
                <a:latin typeface="Menlo Regular"/>
                <a:cs typeface="Menlo Regular"/>
              </a:rPr>
            </a:br>
            <a:r>
              <a:rPr lang="en-US" sz="1300" dirty="0" smtClean="0">
                <a:latin typeface="Menlo Regular"/>
                <a:cs typeface="Menlo Regular"/>
              </a:rPr>
              <a:t>  </a:t>
            </a:r>
            <a:r>
              <a:rPr lang="en-US" sz="13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total;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switch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(section)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0:  total = [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count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break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1:  total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count]; 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break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    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2:  total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count]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break;    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3:  total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count]; 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break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    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default: total = 0;             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break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total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876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Add Section’s Title </a:t>
            </a:r>
            <a:r>
              <a:rPr lang="en-US" sz="4000" dirty="0"/>
              <a:t>(5</a:t>
            </a:r>
            <a:r>
              <a:rPr lang="en-US" sz="4000" dirty="0" smtClean="0"/>
              <a:t>/8)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method</a:t>
            </a:r>
            <a:r>
              <a:rPr lang="th-TH" sz="1800" dirty="0" smtClean="0"/>
              <a:t> </a:t>
            </a:r>
            <a:r>
              <a:rPr lang="en-US" sz="1400" dirty="0" smtClean="0">
                <a:latin typeface="Menlo Regular"/>
                <a:cs typeface="Menlo Regular"/>
              </a:rPr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tableView:titleForHeaderInSection</a:t>
            </a:r>
            <a:r>
              <a:rPr lang="en-US" sz="1400" dirty="0" smtClean="0">
                <a:latin typeface="Menlo Regular"/>
                <a:cs typeface="Menlo Regular"/>
              </a:rPr>
              <a:t>:”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เพื่อแสดงชื่อของภาคในแต่ละ </a:t>
            </a:r>
            <a:r>
              <a:rPr lang="en-US" sz="1800" dirty="0" smtClean="0"/>
              <a:t>section</a:t>
            </a:r>
            <a:endParaRPr lang="th-TH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21619" y="2545689"/>
            <a:ext cx="7234994" cy="329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- (NSString *)tableView:(UITableView *)tableView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titleForHeaderInSection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:(NSInteger)section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switch (section) {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@"ภาคกลาง"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@"ภาคเหนือ"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2: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@"ภาคอีสาน"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3: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@"ภาคใต้"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default: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@""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th-TH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break;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th-TH" sz="13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16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6601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Table View </a:t>
            </a:r>
            <a:r>
              <a:rPr lang="th-TH" dirty="0" smtClean="0"/>
              <a:t>เป็น </a:t>
            </a:r>
            <a:r>
              <a:rPr lang="en-US" dirty="0" smtClean="0"/>
              <a:t>control </a:t>
            </a:r>
            <a:r>
              <a:rPr lang="th-TH" dirty="0" smtClean="0"/>
              <a:t>ที่ใช้เพื่อแสดงข้อมูลในลักษณะของตาราง ประกอบด้วย </a:t>
            </a:r>
            <a:r>
              <a:rPr lang="en-US" dirty="0" smtClean="0"/>
              <a:t>class 2 class </a:t>
            </a:r>
            <a:r>
              <a:rPr lang="th-TH" dirty="0" smtClean="0"/>
              <a:t>คือ </a:t>
            </a:r>
            <a:r>
              <a:rPr lang="en-US" b="1" dirty="0" err="1" smtClean="0">
                <a:solidFill>
                  <a:srgbClr val="FFFF00"/>
                </a:solidFill>
              </a:rPr>
              <a:t>UITableView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th-TH" dirty="0" smtClean="0"/>
              <a:t>ทำหน้าที่เป็น </a:t>
            </a:r>
            <a:r>
              <a:rPr lang="en-US" dirty="0" smtClean="0"/>
              <a:t>view class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UITableViewController</a:t>
            </a:r>
            <a:r>
              <a:rPr lang="th-TH" dirty="0">
                <a:solidFill>
                  <a:srgbClr val="FFFF00"/>
                </a:solidFill>
              </a:rPr>
              <a:t> </a:t>
            </a:r>
            <a:r>
              <a:rPr lang="th-TH" dirty="0" smtClean="0"/>
              <a:t>เป็น </a:t>
            </a:r>
            <a:r>
              <a:rPr lang="en-US" dirty="0" smtClean="0"/>
              <a:t>controller class</a:t>
            </a:r>
            <a:endParaRPr lang="th-TH" dirty="0" smtClean="0"/>
          </a:p>
          <a:p>
            <a:pPr>
              <a:lnSpc>
                <a:spcPct val="120000"/>
              </a:lnSpc>
            </a:pPr>
            <a:r>
              <a:rPr lang="th-TH" dirty="0" smtClean="0"/>
              <a:t>ใน </a:t>
            </a:r>
            <a:r>
              <a:rPr lang="en-US" dirty="0" smtClean="0"/>
              <a:t>Table View 1 table </a:t>
            </a:r>
            <a:r>
              <a:rPr lang="th-TH" dirty="0" smtClean="0"/>
              <a:t>จะมี </a:t>
            </a:r>
            <a:r>
              <a:rPr lang="en-US" dirty="0" smtClean="0"/>
              <a:t>row </a:t>
            </a:r>
            <a:r>
              <a:rPr lang="th-TH" dirty="0" smtClean="0"/>
              <a:t>ที่ใช้แสดงข้อมูล เรียกว่า </a:t>
            </a:r>
            <a:r>
              <a:rPr lang="en-US" dirty="0" smtClean="0"/>
              <a:t>Table View Cell (class </a:t>
            </a:r>
            <a:r>
              <a:rPr lang="en-US" b="1" dirty="0" err="1" smtClean="0">
                <a:solidFill>
                  <a:srgbClr val="FFFF00"/>
                </a:solidFill>
              </a:rPr>
              <a:t>UITableViewCell</a:t>
            </a:r>
            <a:r>
              <a:rPr lang="en-US" dirty="0" smtClean="0"/>
              <a:t>) </a:t>
            </a:r>
            <a:endParaRPr lang="th-TH" dirty="0"/>
          </a:p>
          <a:p>
            <a:pPr>
              <a:lnSpc>
                <a:spcPct val="120000"/>
              </a:lnSpc>
            </a:pPr>
            <a:r>
              <a:rPr lang="th-TH" dirty="0" smtClean="0"/>
              <a:t>เราสามารถกำหนด </a:t>
            </a:r>
            <a:r>
              <a:rPr lang="en-US" dirty="0" smtClean="0"/>
              <a:t>Type </a:t>
            </a:r>
            <a:r>
              <a:rPr lang="th-TH" dirty="0" smtClean="0"/>
              <a:t>หรือ </a:t>
            </a:r>
            <a:r>
              <a:rPr lang="en-US" dirty="0" smtClean="0"/>
              <a:t>Style </a:t>
            </a:r>
            <a:r>
              <a:rPr lang="th-TH" dirty="0" smtClean="0"/>
              <a:t>ให้กับ </a:t>
            </a:r>
            <a:r>
              <a:rPr lang="en-US" dirty="0" smtClean="0"/>
              <a:t>Cell </a:t>
            </a:r>
            <a:r>
              <a:rPr lang="th-TH" dirty="0" smtClean="0"/>
              <a:t>ได้ โดยกำหนด </a:t>
            </a:r>
            <a:r>
              <a:rPr lang="en-US" dirty="0" smtClean="0"/>
              <a:t>Cell Style </a:t>
            </a:r>
            <a:r>
              <a:rPr lang="th-TH" dirty="0" smtClean="0"/>
              <a:t>แต่ถ้า</a:t>
            </a:r>
            <a:r>
              <a:rPr lang="en-US" dirty="0" smtClean="0"/>
              <a:t> style </a:t>
            </a:r>
            <a:r>
              <a:rPr lang="th-TH" dirty="0" smtClean="0"/>
              <a:t>ที่มีให้ไม่ตรงกับที่ต้องการ เราสามารถสร้าง </a:t>
            </a:r>
            <a:r>
              <a:rPr lang="en-US" dirty="0" smtClean="0"/>
              <a:t>template </a:t>
            </a:r>
            <a:r>
              <a:rPr lang="th-TH" dirty="0" smtClean="0"/>
              <a:t>ของ </a:t>
            </a:r>
            <a:r>
              <a:rPr lang="en-US" dirty="0" smtClean="0"/>
              <a:t>cell </a:t>
            </a:r>
            <a:r>
              <a:rPr lang="th-TH" dirty="0" smtClean="0"/>
              <a:t>ได้เอง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th-TH" dirty="0" smtClean="0"/>
              <a:t>เราสามารถแสดง </a:t>
            </a:r>
            <a:r>
              <a:rPr lang="en-US" dirty="0" smtClean="0"/>
              <a:t>Header </a:t>
            </a:r>
            <a:r>
              <a:rPr lang="th-TH" dirty="0" smtClean="0"/>
              <a:t>และ </a:t>
            </a:r>
            <a:r>
              <a:rPr lang="en-US" dirty="0" smtClean="0"/>
              <a:t>Footer </a:t>
            </a:r>
            <a:r>
              <a:rPr lang="th-TH" dirty="0" smtClean="0"/>
              <a:t>ของ </a:t>
            </a:r>
            <a:r>
              <a:rPr lang="en-US" dirty="0" smtClean="0"/>
              <a:t>Table </a:t>
            </a:r>
            <a:r>
              <a:rPr lang="th-TH" dirty="0" smtClean="0"/>
              <a:t>ได้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เราสามารถ</a:t>
            </a:r>
            <a:r>
              <a:rPr lang="th-TH" dirty="0" smtClean="0">
                <a:solidFill>
                  <a:srgbClr val="FFFF00"/>
                </a:solidFill>
              </a:rPr>
              <a:t>แบ่งกลุ่ม</a:t>
            </a:r>
            <a:r>
              <a:rPr lang="th-TH" dirty="0" smtClean="0"/>
              <a:t>ของข้อมูลใน </a:t>
            </a:r>
            <a:r>
              <a:rPr lang="en-US" dirty="0" smtClean="0"/>
              <a:t>Table View </a:t>
            </a:r>
            <a:r>
              <a:rPr lang="th-TH" dirty="0" smtClean="0"/>
              <a:t>ได้ เช่นใน </a:t>
            </a:r>
            <a:r>
              <a:rPr lang="en-US" dirty="0" smtClean="0"/>
              <a:t>App Contact </a:t>
            </a: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จะแบ่งกลุ่มของข้อมูลตามคำนำหน้าชื่อ 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ข้อมูลที่แสดงใน </a:t>
            </a:r>
            <a:r>
              <a:rPr lang="en-US" dirty="0" smtClean="0"/>
              <a:t>Table View </a:t>
            </a:r>
            <a:r>
              <a:rPr lang="th-TH" dirty="0" smtClean="0"/>
              <a:t>จะมาจาก </a:t>
            </a:r>
            <a:r>
              <a:rPr lang="en-US" b="1" dirty="0" smtClean="0">
                <a:solidFill>
                  <a:srgbClr val="FFFF00"/>
                </a:solidFill>
              </a:rPr>
              <a:t>NSArray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th-TH" dirty="0" smtClean="0"/>
              <a:t>ถ้ามีการแบ่งกลุ่มข้อมูล ข้อมูลของแต่ละกลุ่มก็จะอยู่ในแต่ละ </a:t>
            </a:r>
            <a:r>
              <a:rPr lang="en-US" dirty="0" smtClean="0"/>
              <a:t>Array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300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Update Delegate (6/8)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5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</a:t>
            </a:r>
            <a:r>
              <a:rPr lang="en-US" sz="1400" dirty="0" smtClean="0"/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tableView:cellForRowAtIndexPath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400" dirty="0" smtClean="0"/>
              <a:t>”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เพื่อแสดงข้อมูลใน </a:t>
            </a:r>
            <a:r>
              <a:rPr lang="en-US" sz="1800" dirty="0" smtClean="0"/>
              <a:t>cell </a:t>
            </a:r>
            <a:r>
              <a:rPr lang="th-TH" sz="1800" dirty="0" smtClean="0"/>
              <a:t>ตาม </a:t>
            </a:r>
            <a:r>
              <a:rPr lang="en-US" sz="1800" dirty="0" smtClean="0"/>
              <a:t>section </a:t>
            </a:r>
            <a:r>
              <a:rPr lang="th-TH" sz="1800" dirty="0" smtClean="0"/>
              <a:t>ที่ถูกแบ่งตามภาค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3433" y="2435649"/>
            <a:ext cx="79586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</a:t>
            </a:r>
            <a:r>
              <a:rPr lang="en-US" sz="11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@"Cell";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*cell =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forIndexPath:indexPath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if (!cell)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cell = [[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initWithStyle:UITableViewCellStyleDefault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fr-FR" sz="1100" dirty="0">
                <a:latin typeface="Menlo Regular"/>
                <a:cs typeface="Menlo Regular"/>
              </a:rPr>
              <a:t>                                      </a:t>
            </a:r>
            <a:r>
              <a:rPr lang="fr-FR" sz="1100" dirty="0" err="1">
                <a:latin typeface="Menlo Regular"/>
                <a:cs typeface="Menlo Regular"/>
              </a:rPr>
              <a:t>reuseIdentifier</a:t>
            </a:r>
            <a:r>
              <a:rPr lang="fr-FR" sz="1100" dirty="0">
                <a:latin typeface="Menlo Regular"/>
                <a:cs typeface="Menlo Regular"/>
              </a:rPr>
              <a:t>:@"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"];</a:t>
            </a:r>
          </a:p>
          <a:p>
            <a:r>
              <a:rPr lang="fr-FR" sz="1100" dirty="0">
                <a:latin typeface="Menlo Regular"/>
                <a:cs typeface="Menlo Regular"/>
              </a:rPr>
              <a:t>    }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switch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(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indexPath.section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break;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    break;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2: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break;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3: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    break;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default: break;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fr-FR" sz="1100" dirty="0">
                <a:latin typeface="Menlo Regular"/>
                <a:cs typeface="Menlo Regular"/>
              </a:rPr>
              <a:t>    return 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;</a:t>
            </a:r>
          </a:p>
          <a:p>
            <a:r>
              <a:rPr lang="fr-FR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5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Update Touch Handler (</a:t>
            </a:r>
            <a:r>
              <a:rPr lang="en-US" sz="3600" dirty="0"/>
              <a:t>7</a:t>
            </a:r>
            <a:r>
              <a:rPr lang="en-US" sz="3600" dirty="0" smtClean="0"/>
              <a:t>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3051"/>
            <a:ext cx="7770813" cy="4819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th-TH" sz="1800" dirty="0" smtClean="0"/>
              <a:t>แก้ </a:t>
            </a:r>
            <a:r>
              <a:rPr lang="en-US" sz="1800" dirty="0" smtClean="0"/>
              <a:t>method</a:t>
            </a:r>
            <a:r>
              <a:rPr lang="en-US" sz="1400" dirty="0" smtClean="0"/>
              <a:t> “</a:t>
            </a:r>
            <a:r>
              <a:rPr lang="en-US" sz="1400" dirty="0" err="1" smtClean="0">
                <a:latin typeface="Menlo Regular"/>
                <a:cs typeface="Menlo Regular"/>
              </a:rPr>
              <a:t>tableView:didSelectRowAtIndexPath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400" dirty="0" smtClean="0"/>
              <a:t>” </a:t>
            </a:r>
            <a:r>
              <a:rPr lang="th-TH" sz="1800" dirty="0" smtClean="0"/>
              <a:t>เพื่อรองรับการ </a:t>
            </a:r>
            <a:r>
              <a:rPr lang="en-US" sz="1800" dirty="0" smtClean="0"/>
              <a:t>alert </a:t>
            </a:r>
            <a:r>
              <a:rPr lang="th-TH" sz="1800" dirty="0" smtClean="0"/>
              <a:t>ชื่อจังหวัดที่ </a:t>
            </a:r>
            <a:r>
              <a:rPr lang="en-US" sz="1800" dirty="0" smtClean="0"/>
              <a:t>user </a:t>
            </a:r>
            <a:r>
              <a:rPr lang="th-TH" sz="1800" dirty="0" smtClean="0"/>
              <a:t>เลือกตาม </a:t>
            </a:r>
            <a:r>
              <a:rPr lang="en-US" sz="1800" dirty="0" smtClean="0"/>
              <a:t>section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  <a:p>
            <a:pPr marL="457200" indent="-457200">
              <a:buFont typeface="+mj-lt"/>
              <a:buAutoNum type="arabicPeriod" startAt="7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  <a:p>
            <a:pPr marL="457200" indent="-457200">
              <a:buFont typeface="+mj-lt"/>
              <a:buAutoNum type="arabicPeriod" startAt="7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9524" y="2341266"/>
            <a:ext cx="7595809" cy="437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didSelectRowAtIndexPath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switch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indexPath.section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break;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break;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2: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break;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3: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   break;</a:t>
            </a:r>
          </a:p>
          <a:p>
            <a:pPr>
              <a:lnSpc>
                <a:spcPct val="110000"/>
              </a:lnSpc>
            </a:pP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default: break;</a:t>
            </a:r>
          </a:p>
          <a:p>
            <a:pPr>
              <a:lnSpc>
                <a:spcPct val="110000"/>
              </a:lnSpc>
            </a:pP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fr-FR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คุณเลือก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%@",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fr-FR" sz="1100" dirty="0"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fr-FR" sz="1100" dirty="0">
                <a:latin typeface="Menlo Regular"/>
                <a:cs typeface="Menlo Regular"/>
              </a:rPr>
              <a:t>    [[[UIAlertView alloc] </a:t>
            </a:r>
            <a:r>
              <a:rPr lang="fr-FR" sz="1100" dirty="0" err="1">
                <a:latin typeface="Menlo Regular"/>
                <a:cs typeface="Menlo Regular"/>
              </a:rPr>
              <a:t>initWithTitle:nil</a:t>
            </a:r>
            <a:endParaRPr lang="fr-FR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                               </a:t>
            </a:r>
            <a:r>
              <a:rPr lang="en-US" sz="1100" dirty="0" err="1">
                <a:latin typeface="Menlo Regular"/>
                <a:cs typeface="Menlo Regular"/>
              </a:rPr>
              <a:t>message:selectedProvince</a:t>
            </a:r>
            <a:endParaRPr lang="en-US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latin typeface="Menlo Regular"/>
                <a:cs typeface="Menlo Regular"/>
              </a:rPr>
              <a:t>                              </a:t>
            </a:r>
            <a:r>
              <a:rPr lang="it-IT" sz="1100" dirty="0" err="1">
                <a:latin typeface="Menlo Regular"/>
                <a:cs typeface="Menlo Regular"/>
              </a:rPr>
              <a:t>delegate:nil</a:t>
            </a:r>
            <a:endParaRPr lang="it-IT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latin typeface="Menlo Regular"/>
                <a:cs typeface="Menlo Regular"/>
              </a:rPr>
              <a:t>                     </a:t>
            </a:r>
            <a:r>
              <a:rPr lang="it-IT" sz="1100" dirty="0" err="1">
                <a:latin typeface="Menlo Regular"/>
                <a:cs typeface="Menlo Regular"/>
              </a:rPr>
              <a:t>cancelButtonTitle</a:t>
            </a:r>
            <a:r>
              <a:rPr lang="it-IT" sz="1100" dirty="0">
                <a:latin typeface="Menlo Regular"/>
                <a:cs typeface="Menlo Regular"/>
              </a:rPr>
              <a:t>:@"OK"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                     </a:t>
            </a:r>
            <a:r>
              <a:rPr lang="en-US" sz="1100" dirty="0" err="1">
                <a:latin typeface="Menlo Regular"/>
                <a:cs typeface="Menlo Regular"/>
              </a:rPr>
              <a:t>otherButtonTitles:nil</a:t>
            </a:r>
            <a:r>
              <a:rPr lang="en-US" sz="1100" dirty="0">
                <a:latin typeface="Menlo Regular"/>
                <a:cs typeface="Menlo Regular"/>
              </a:rPr>
              <a:t>, nil] show];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}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036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0813" cy="142987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Task : Run &amp; Test (8/8)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0419"/>
            <a:ext cx="7770813" cy="45752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en-US" sz="2000" dirty="0" smtClean="0"/>
              <a:t>Run </a:t>
            </a:r>
            <a:r>
              <a:rPr lang="th-TH" sz="2000" dirty="0" smtClean="0"/>
              <a:t>เพื่อดูผลลัพธ์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800" dirty="0" smtClean="0"/>
              <a:t>ทดลองเปลี่ยน </a:t>
            </a:r>
            <a:r>
              <a:rPr lang="en-US" sz="1800" dirty="0" smtClean="0"/>
              <a:t>style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(</a:t>
            </a:r>
            <a:r>
              <a:rPr lang="th-TH" sz="1800" dirty="0" smtClean="0"/>
              <a:t>ในข้อ </a:t>
            </a:r>
            <a:r>
              <a:rPr lang="en-US" sz="1800" dirty="0" smtClean="0"/>
              <a:t>2.) </a:t>
            </a:r>
            <a:r>
              <a:rPr lang="th-TH" sz="1800" dirty="0" smtClean="0"/>
              <a:t>กลับไปเป็นแบบ </a:t>
            </a:r>
            <a:r>
              <a:rPr lang="en-US" sz="1800" dirty="0" smtClean="0"/>
              <a:t>plain </a:t>
            </a:r>
            <a:r>
              <a:rPr lang="th-TH" sz="1800" dirty="0" smtClean="0"/>
              <a:t>แล้วดูความแตกต่าง</a:t>
            </a:r>
            <a:endParaRPr lang="en-US" sz="18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800" dirty="0" smtClean="0"/>
              <a:t>ทดลองเพิ่ม </a:t>
            </a:r>
            <a:r>
              <a:rPr lang="en-US" sz="1800" dirty="0" smtClean="0"/>
              <a:t>Footer </a:t>
            </a:r>
            <a:r>
              <a:rPr lang="th-TH" sz="1800" dirty="0" smtClean="0"/>
              <a:t>ของ </a:t>
            </a:r>
            <a:r>
              <a:rPr lang="en-US" sz="1800" dirty="0" smtClean="0"/>
              <a:t>Section </a:t>
            </a:r>
            <a:r>
              <a:rPr lang="th-TH" sz="1800" dirty="0" smtClean="0"/>
              <a:t>โดยเพิ่ม </a:t>
            </a:r>
            <a:r>
              <a:rPr lang="en-US" sz="1800" dirty="0" smtClean="0"/>
              <a:t>method</a:t>
            </a:r>
            <a:br>
              <a:rPr lang="en-US" sz="1800" dirty="0" smtClean="0"/>
            </a:b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titleForFooterInSection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)section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b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th-TH" sz="1800" dirty="0" smtClean="0"/>
              <a:t>เพื่อแสดงจำนวนของจังหวัดในภาคนั้น</a:t>
            </a:r>
            <a:endParaRPr lang="en-US" sz="16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52" y="3834189"/>
            <a:ext cx="1416987" cy="261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69" y="3834190"/>
            <a:ext cx="1416987" cy="2612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41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Table View Cell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257022"/>
          </a:xfrm>
        </p:spPr>
        <p:txBody>
          <a:bodyPr>
            <a:normAutofit/>
          </a:bodyPr>
          <a:lstStyle/>
          <a:p>
            <a:r>
              <a:rPr lang="th-TH" sz="1600" dirty="0" smtClean="0"/>
              <a:t>ใน </a:t>
            </a:r>
            <a:r>
              <a:rPr lang="en-US" sz="1600" dirty="0" smtClean="0"/>
              <a:t>API </a:t>
            </a:r>
            <a:r>
              <a:rPr lang="th-TH" sz="1600" dirty="0" smtClean="0"/>
              <a:t>ของ </a:t>
            </a:r>
            <a:r>
              <a:rPr lang="en-US" sz="1600" dirty="0" smtClean="0"/>
              <a:t>iOS </a:t>
            </a:r>
            <a:r>
              <a:rPr lang="th-TH" sz="1600" dirty="0" smtClean="0"/>
              <a:t>ได้เตรียม </a:t>
            </a:r>
            <a:r>
              <a:rPr lang="en-US" sz="1600" dirty="0" smtClean="0"/>
              <a:t>style </a:t>
            </a:r>
            <a:r>
              <a:rPr lang="th-TH" sz="1600" dirty="0" smtClean="0"/>
              <a:t>ของ </a:t>
            </a:r>
            <a:r>
              <a:rPr lang="en-US" sz="1600" dirty="0" smtClean="0"/>
              <a:t>table view cell </a:t>
            </a:r>
            <a:r>
              <a:rPr lang="th-TH" sz="1600" dirty="0" smtClean="0"/>
              <a:t>ไว้หลายแบบเพื่อให้เหมาะกับการนำไปใช้ </a:t>
            </a:r>
          </a:p>
          <a:p>
            <a:r>
              <a:rPr lang="th-TH" sz="1600" dirty="0" smtClean="0"/>
              <a:t>เราสามารถเปลี่ยน </a:t>
            </a:r>
            <a:r>
              <a:rPr lang="en-US" sz="1600" dirty="0" smtClean="0"/>
              <a:t>style </a:t>
            </a:r>
            <a:r>
              <a:rPr lang="th-TH" sz="1600" dirty="0" smtClean="0"/>
              <a:t>ได้โดยกำหนดค่าให้กับ </a:t>
            </a:r>
            <a:r>
              <a:rPr lang="en-US" sz="1600" dirty="0" smtClean="0"/>
              <a:t>property “</a:t>
            </a:r>
            <a:r>
              <a:rPr lang="en-US" sz="1600" dirty="0" err="1"/>
              <a:t>accessoryType</a:t>
            </a:r>
            <a:r>
              <a:rPr lang="en-US" sz="1600" dirty="0" smtClean="0"/>
              <a:t>” </a:t>
            </a:r>
            <a:r>
              <a:rPr lang="th-TH" sz="1600" dirty="0" smtClean="0"/>
              <a:t>ของ </a:t>
            </a:r>
            <a:r>
              <a:rPr lang="en-US" sz="1600" dirty="0" err="1" smtClean="0"/>
              <a:t>UITableViewCell</a:t>
            </a:r>
            <a:endParaRPr lang="en-US" sz="16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69380"/>
            <a:ext cx="1829108" cy="355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176072" y="3006597"/>
            <a:ext cx="3595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UITableViewCellAccessoryCheckmark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76072" y="3952152"/>
            <a:ext cx="46474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UITableViewCellAccessoryDetailDisclosureButton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76072" y="4908841"/>
            <a:ext cx="4314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UITableViewCellAccessoryDisclosureIndicator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76072" y="5790346"/>
            <a:ext cx="3074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UITableViewCellAccessoryNone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14" y="3482596"/>
            <a:ext cx="2746742" cy="34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86" y="4395489"/>
            <a:ext cx="2746742" cy="346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14" y="5359469"/>
            <a:ext cx="2746742" cy="373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714" y="6210899"/>
            <a:ext cx="2746742" cy="33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738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</a:t>
            </a:r>
            <a:r>
              <a:rPr lang="en-US" sz="3600" dirty="0"/>
              <a:t>3</a:t>
            </a:r>
            <a:r>
              <a:rPr lang="en-US" sz="3600" dirty="0" smtClean="0"/>
              <a:t>-5 : Table View</a:t>
            </a:r>
            <a:r>
              <a:rPr lang="th-TH" sz="3600" dirty="0" smtClean="0"/>
              <a:t> </a:t>
            </a:r>
            <a:r>
              <a:rPr lang="en-US" sz="3600" dirty="0" smtClean="0"/>
              <a:t>Cell Style (1/6)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en-US" dirty="0" smtClean="0"/>
          </a:p>
          <a:p>
            <a:pPr lvl="1"/>
            <a:r>
              <a:rPr lang="th-TH" dirty="0" smtClean="0"/>
              <a:t>เพื่อให้เข้าใจ </a:t>
            </a:r>
            <a:r>
              <a:rPr lang="en-US" dirty="0" smtClean="0"/>
              <a:t>Style </a:t>
            </a:r>
            <a:r>
              <a:rPr lang="th-TH" dirty="0" smtClean="0"/>
              <a:t>ของ </a:t>
            </a:r>
            <a:r>
              <a:rPr lang="en-US" dirty="0" smtClean="0"/>
              <a:t>Cell</a:t>
            </a:r>
            <a:r>
              <a:rPr lang="th-TH" dirty="0" smtClean="0"/>
              <a:t> ในแบบต่างๆ</a:t>
            </a:r>
            <a:r>
              <a:rPr lang="en-US" dirty="0" smtClean="0"/>
              <a:t> </a:t>
            </a:r>
          </a:p>
          <a:p>
            <a:pPr lvl="1"/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เพื่อเปลี่ยน </a:t>
            </a:r>
            <a:r>
              <a:rPr lang="en-US" dirty="0" smtClean="0"/>
              <a:t>style </a:t>
            </a:r>
            <a:r>
              <a:rPr lang="th-TH" dirty="0" smtClean="0"/>
              <a:t>ของ</a:t>
            </a:r>
          </a:p>
          <a:p>
            <a:r>
              <a:rPr lang="th-TH" dirty="0" smtClean="0"/>
              <a:t>ขั้นตอน</a:t>
            </a:r>
          </a:p>
          <a:p>
            <a:pPr lvl="1"/>
            <a:r>
              <a:rPr lang="th-TH" dirty="0" smtClean="0"/>
              <a:t>เปลี่ยนให้ </a:t>
            </a:r>
            <a:r>
              <a:rPr lang="en-US" dirty="0" smtClean="0"/>
              <a:t>Table View </a:t>
            </a:r>
            <a:r>
              <a:rPr lang="th-TH" dirty="0" smtClean="0"/>
              <a:t>เข้าไป </a:t>
            </a:r>
            <a:r>
              <a:rPr lang="en-US" dirty="0" smtClean="0"/>
              <a:t>Embed</a:t>
            </a:r>
            <a:r>
              <a:rPr lang="th-TH" dirty="0" smtClean="0"/>
              <a:t> อยู่ใต้ </a:t>
            </a:r>
            <a:r>
              <a:rPr lang="en-US" dirty="0" smtClean="0"/>
              <a:t>Navigation View (optional) </a:t>
            </a:r>
            <a:endParaRPr lang="th-TH" dirty="0" smtClean="0"/>
          </a:p>
          <a:p>
            <a:pPr lvl="1"/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เพื่อเปลี่ยน </a:t>
            </a:r>
            <a:r>
              <a:rPr lang="en-US" dirty="0" smtClean="0"/>
              <a:t>cell style </a:t>
            </a:r>
            <a:r>
              <a:rPr lang="th-TH" dirty="0" smtClean="0"/>
              <a:t>เมื่อ </a:t>
            </a:r>
            <a:r>
              <a:rPr lang="en-US" dirty="0" smtClean="0"/>
              <a:t>user </a:t>
            </a:r>
            <a:r>
              <a:rPr lang="th-TH" dirty="0" smtClean="0"/>
              <a:t>แตะที่ </a:t>
            </a:r>
            <a:r>
              <a:rPr lang="en-US" dirty="0" smtClean="0"/>
              <a:t>cell </a:t>
            </a:r>
            <a:r>
              <a:rPr lang="th-TH" dirty="0" smtClean="0"/>
              <a:t>เพื่อแสดงว่า </a:t>
            </a:r>
            <a:r>
              <a:rPr lang="en-US" dirty="0" smtClean="0"/>
              <a:t>cell </a:t>
            </a:r>
            <a:r>
              <a:rPr lang="th-TH" dirty="0" smtClean="0"/>
              <a:t>นั้นถูกเลือก </a:t>
            </a:r>
            <a:endParaRPr lang="en-US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44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Embed Table View </a:t>
            </a:r>
            <a:br>
              <a:rPr lang="en-US" sz="3600" dirty="0" smtClean="0"/>
            </a:br>
            <a:r>
              <a:rPr lang="en-US" sz="3600" dirty="0" smtClean="0"/>
              <a:t>into Navigation View (2/6)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7238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600" dirty="0" smtClean="0"/>
              <a:t>เพิ่ม </a:t>
            </a:r>
            <a:r>
              <a:rPr lang="en-US" sz="1600" dirty="0" smtClean="0"/>
              <a:t>Navigation Bar (</a:t>
            </a:r>
            <a:r>
              <a:rPr lang="th-TH" sz="1600" dirty="0" smtClean="0"/>
              <a:t>ให้ </a:t>
            </a:r>
            <a:r>
              <a:rPr lang="en-US" sz="1600" dirty="0" smtClean="0"/>
              <a:t>Table View embed </a:t>
            </a:r>
            <a:r>
              <a:rPr lang="th-TH" sz="1600" dirty="0" smtClean="0"/>
              <a:t>อยู่ภายใต้ </a:t>
            </a:r>
            <a:r>
              <a:rPr lang="en-US" sz="1600" dirty="0" smtClean="0"/>
              <a:t>Navigation Bar) </a:t>
            </a:r>
            <a:r>
              <a:rPr lang="th-TH" sz="1600" dirty="0" smtClean="0"/>
              <a:t>โดยเปิด </a:t>
            </a:r>
            <a:r>
              <a:rPr lang="en-US" sz="1600" dirty="0" smtClean="0"/>
              <a:t>Main.storyboard </a:t>
            </a:r>
            <a:r>
              <a:rPr lang="th-TH" sz="1600" dirty="0" smtClean="0"/>
              <a:t>แล้ว</a:t>
            </a:r>
            <a:r>
              <a:rPr lang="en-US" sz="1600" dirty="0" smtClean="0"/>
              <a:t> click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Table View </a:t>
            </a:r>
            <a:r>
              <a:rPr lang="th-TH" sz="1600" dirty="0" smtClean="0"/>
              <a:t>บน </a:t>
            </a:r>
            <a:r>
              <a:rPr lang="en-US" sz="1600" dirty="0" smtClean="0"/>
              <a:t>Storyboard </a:t>
            </a:r>
            <a:r>
              <a:rPr lang="th-TH" sz="1600" dirty="0" smtClean="0"/>
              <a:t>จากนั้นไปที่เมนู </a:t>
            </a:r>
            <a:r>
              <a:rPr lang="en-US" sz="1600" dirty="0" smtClean="0"/>
              <a:t>Editor &gt; Embed In &gt; Navigation Controller </a:t>
            </a:r>
            <a:r>
              <a:rPr lang="th-TH" sz="1600" dirty="0" smtClean="0"/>
              <a:t>จะเห็นว่ามี </a:t>
            </a:r>
            <a:r>
              <a:rPr lang="en-US" sz="1600" dirty="0" smtClean="0"/>
              <a:t>view</a:t>
            </a:r>
            <a:r>
              <a:rPr lang="th-TH" sz="1600" dirty="0" smtClean="0"/>
              <a:t>ใหม่บน </a:t>
            </a:r>
            <a:r>
              <a:rPr lang="en-US" sz="1600" dirty="0" smtClean="0"/>
              <a:t>storyboard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52" y="2784927"/>
            <a:ext cx="5800494" cy="167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07" y="4710321"/>
            <a:ext cx="2965752" cy="201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99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Embed Table View </a:t>
            </a:r>
            <a:br>
              <a:rPr lang="en-US" sz="3600" dirty="0" smtClean="0"/>
            </a:br>
            <a:r>
              <a:rPr lang="en-US" sz="3600" dirty="0" smtClean="0"/>
              <a:t>into Navigation View (3/6)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72380"/>
            <a:ext cx="4684486" cy="4698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1800" dirty="0" smtClean="0"/>
              <a:t>Double Click </a:t>
            </a:r>
            <a:r>
              <a:rPr lang="th-TH" sz="1800" dirty="0" smtClean="0"/>
              <a:t>บนพื้นที่ว่างบน </a:t>
            </a:r>
            <a:r>
              <a:rPr lang="en-US" sz="1800" dirty="0" smtClean="0"/>
              <a:t>Navigation </a:t>
            </a:r>
            <a:r>
              <a:rPr lang="th-TH" sz="1800" dirty="0" smtClean="0"/>
              <a:t>ที่วางอยู่ด้านบน </a:t>
            </a:r>
            <a:r>
              <a:rPr lang="en-US" sz="1800" dirty="0" smtClean="0"/>
              <a:t>Table</a:t>
            </a:r>
            <a:r>
              <a:rPr lang="th-TH" sz="1800" dirty="0" smtClean="0"/>
              <a:t> </a:t>
            </a:r>
            <a:r>
              <a:rPr lang="en-US" sz="1800" dirty="0" smtClean="0"/>
              <a:t>View </a:t>
            </a:r>
            <a:r>
              <a:rPr lang="th-TH" sz="1800" dirty="0" smtClean="0"/>
              <a:t>เพื่อเปลี่ยน </a:t>
            </a:r>
            <a:r>
              <a:rPr lang="en-US" sz="1800" dirty="0" smtClean="0"/>
              <a:t>title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</a:t>
            </a:r>
            <a:r>
              <a:rPr lang="th-TH" sz="1800" dirty="0" smtClean="0"/>
              <a:t>จังหวัด</a:t>
            </a:r>
            <a:r>
              <a:rPr lang="en-US" sz="1800" dirty="0" smtClean="0"/>
              <a:t>”</a:t>
            </a:r>
            <a:endParaRPr lang="th-TH" sz="18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Control “Bar Button Item” </a:t>
            </a:r>
            <a:r>
              <a:rPr lang="th-TH" sz="1800" dirty="0" smtClean="0"/>
              <a:t>ลงบน </a:t>
            </a:r>
            <a:r>
              <a:rPr lang="en-US" sz="1800" dirty="0" smtClean="0"/>
              <a:t>Navigation Bar </a:t>
            </a:r>
            <a:r>
              <a:rPr lang="th-TH" sz="1800" dirty="0" smtClean="0"/>
              <a:t>ด้านขวามือ แล้วเปลี่ยน </a:t>
            </a:r>
            <a:r>
              <a:rPr lang="en-US" sz="1800" dirty="0" smtClean="0"/>
              <a:t>Identifier </a:t>
            </a:r>
            <a:r>
              <a:rPr lang="th-TH" sz="1800" dirty="0" smtClean="0"/>
              <a:t>ของ </a:t>
            </a:r>
            <a:r>
              <a:rPr lang="en-US" sz="1800" dirty="0" smtClean="0"/>
              <a:t>Bar Button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“Bookmarks”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 </a:t>
            </a:r>
            <a:r>
              <a:rPr lang="th-TH" sz="1800" dirty="0" smtClean="0"/>
              <a:t>แล้วผูก </a:t>
            </a:r>
            <a:r>
              <a:rPr lang="en-US" sz="1800" dirty="0" smtClean="0"/>
              <a:t>IBAction </a:t>
            </a:r>
            <a:r>
              <a:rPr lang="th-TH" sz="1800" dirty="0" smtClean="0"/>
              <a:t>ของ </a:t>
            </a:r>
            <a:r>
              <a:rPr lang="en-US" sz="1800" dirty="0" smtClean="0"/>
              <a:t>Bar Button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btnBookmarkTapped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Note: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เราสามารถลองเปลี่ยน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Accessory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ของ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Cell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เพื่อดูตอน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design time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ได้โดย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click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ที่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cell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บน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Table View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แล้วเปลี่ยนที่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property “Accessory”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ใน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Attributes Indicator</a:t>
            </a:r>
            <a:endParaRPr 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03" y="1923143"/>
            <a:ext cx="2452710" cy="4330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59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another Array (4/6)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550894"/>
            <a:ext cx="7770813" cy="4698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1600" dirty="0" smtClean="0"/>
              <a:t>เปิด </a:t>
            </a:r>
            <a:r>
              <a:rPr lang="en-US" sz="1600" dirty="0" err="1" smtClean="0"/>
              <a:t>ProvinceTableViewController.h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err="1" smtClean="0"/>
              <a:t>NSMutableArray</a:t>
            </a:r>
            <a:r>
              <a:rPr lang="en-US" sz="1600" dirty="0" smtClean="0"/>
              <a:t> </a:t>
            </a:r>
            <a:r>
              <a:rPr lang="th-TH" sz="1600" dirty="0" smtClean="0"/>
              <a:t>สำหรับเก็บค่าจังหวัดที่ </a:t>
            </a:r>
            <a:r>
              <a:rPr lang="en-US" sz="1600" dirty="0" smtClean="0"/>
              <a:t>user </a:t>
            </a:r>
            <a:r>
              <a:rPr lang="th-TH" sz="1600" dirty="0" smtClean="0"/>
              <a:t>เลือกจาก </a:t>
            </a:r>
            <a:r>
              <a:rPr lang="en-US" sz="1600" dirty="0" smtClean="0"/>
              <a:t>Table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ProvinceTableViewController.m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เพิ่มการ </a:t>
            </a:r>
            <a:r>
              <a:rPr lang="en-US" sz="1600" dirty="0" smtClean="0"/>
              <a:t>initial array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85333" y="2251154"/>
            <a:ext cx="6906381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#import &lt;</a:t>
            </a:r>
            <a:r>
              <a:rPr lang="en-US" sz="1150" dirty="0" err="1">
                <a:latin typeface="Menlo Regular"/>
                <a:cs typeface="Menlo Regular"/>
              </a:rPr>
              <a:t>UIKit</a:t>
            </a:r>
            <a:r>
              <a:rPr lang="en-US" sz="1150" dirty="0">
                <a:latin typeface="Menlo Regular"/>
                <a:cs typeface="Menlo Regular"/>
              </a:rPr>
              <a:t>/</a:t>
            </a:r>
            <a:r>
              <a:rPr lang="en-US" sz="1150" dirty="0" err="1">
                <a:latin typeface="Menlo Regular"/>
                <a:cs typeface="Menlo Regular"/>
              </a:rPr>
              <a:t>UIKit.h</a:t>
            </a:r>
            <a:r>
              <a:rPr lang="en-US" sz="1150" dirty="0">
                <a:latin typeface="Menlo Regular"/>
                <a:cs typeface="Menlo Regular"/>
              </a:rPr>
              <a:t>&gt;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@interface </a:t>
            </a:r>
            <a:r>
              <a:rPr lang="en-US" sz="1150" dirty="0" err="1">
                <a:latin typeface="Menlo Regular"/>
                <a:cs typeface="Menlo Regular"/>
              </a:rPr>
              <a:t>ProvinceTableViewController</a:t>
            </a:r>
            <a:r>
              <a:rPr lang="en-US" sz="1150" dirty="0">
                <a:latin typeface="Menlo Regular"/>
                <a:cs typeface="Menlo Regular"/>
              </a:rPr>
              <a:t> : </a:t>
            </a:r>
            <a:r>
              <a:rPr lang="en-US" sz="1150" dirty="0" err="1">
                <a:latin typeface="Menlo Regular"/>
                <a:cs typeface="Menlo Regular"/>
              </a:rPr>
              <a:t>UITableViewController</a:t>
            </a:r>
            <a:endParaRPr lang="en-US" sz="1150" dirty="0">
              <a:latin typeface="Menlo Regular"/>
              <a:cs typeface="Menlo Regular"/>
            </a:endParaRP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@property (strong,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)NSArray * northern;</a:t>
            </a:r>
          </a:p>
          <a:p>
            <a:r>
              <a:rPr lang="en-US" sz="1150" dirty="0">
                <a:latin typeface="Menlo Regular"/>
                <a:cs typeface="Menlo Regular"/>
              </a:rPr>
              <a:t>@property (strong,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)NSArray * southern;</a:t>
            </a:r>
          </a:p>
          <a:p>
            <a:r>
              <a:rPr lang="en-US" sz="1150" dirty="0">
                <a:latin typeface="Menlo Regular"/>
                <a:cs typeface="Menlo Regular"/>
              </a:rPr>
              <a:t>@property (strong,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)NSArray * </a:t>
            </a:r>
            <a:r>
              <a:rPr lang="en-US" sz="1150" dirty="0" err="1">
                <a:latin typeface="Menlo Regular"/>
                <a:cs typeface="Menlo Regular"/>
              </a:rPr>
              <a:t>northEastern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r>
              <a:rPr lang="en-US" sz="1150" dirty="0">
                <a:latin typeface="Menlo Regular"/>
                <a:cs typeface="Menlo Regular"/>
              </a:rPr>
              <a:t>@property (strong,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)NSArray * </a:t>
            </a:r>
            <a:r>
              <a:rPr lang="en-US" sz="1150" dirty="0" err="1">
                <a:latin typeface="Menlo Regular"/>
                <a:cs typeface="Menlo Regular"/>
              </a:rPr>
              <a:t>centralRegion</a:t>
            </a:r>
            <a:r>
              <a:rPr lang="en-US" sz="1150" dirty="0" smtClean="0">
                <a:latin typeface="Menlo Regular"/>
                <a:cs typeface="Menlo Regular"/>
              </a:rPr>
              <a:t>;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(strong,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selectedProvinces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5333" y="5003902"/>
            <a:ext cx="678233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viewDidLoad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[super </a:t>
            </a:r>
            <a:r>
              <a:rPr lang="en-US" sz="1300" dirty="0" err="1">
                <a:latin typeface="Menlo Regular"/>
                <a:cs typeface="Menlo Regular"/>
              </a:rPr>
              <a:t>viewDidLoad</a:t>
            </a:r>
            <a:r>
              <a:rPr lang="en-US" sz="1300" dirty="0">
                <a:latin typeface="Menlo Regular"/>
                <a:cs typeface="Menlo Regular"/>
              </a:rPr>
              <a:t>]</a:t>
            </a:r>
            <a:r>
              <a:rPr lang="en-US" sz="1300" dirty="0" smtClean="0">
                <a:latin typeface="Menlo Regular"/>
                <a:cs typeface="Menlo Regular"/>
              </a:rPr>
              <a:t>;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self.selectedProvinces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</a:t>
            </a:r>
            <a:endParaRPr lang="th-TH" sz="1300" dirty="0" smtClean="0">
              <a:latin typeface="Menlo Regular"/>
              <a:cs typeface="Menlo Regular"/>
            </a:endParaRPr>
          </a:p>
          <a:p>
            <a:r>
              <a:rPr lang="th-TH" sz="1300" dirty="0">
                <a:latin typeface="Menlo Regular"/>
                <a:cs typeface="Menlo Regular"/>
              </a:rPr>
              <a:t> </a:t>
            </a:r>
            <a:r>
              <a:rPr lang="th-TH" sz="1300" dirty="0" smtClean="0">
                <a:latin typeface="Menlo Regular"/>
                <a:cs typeface="Menlo Regular"/>
              </a:rPr>
              <a:t>   </a:t>
            </a:r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code </a:t>
            </a:r>
            <a:r>
              <a:rPr lang="th-TH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เดิม</a:t>
            </a:r>
            <a:endParaRPr lang="en-US" sz="1300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39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Change Cell Accessory Style (5/6)</a:t>
            </a:r>
            <a:endParaRPr lang="en-US" sz="32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049" y="1550894"/>
            <a:ext cx="8069564" cy="4698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th-TH" sz="1800" dirty="0" smtClean="0"/>
              <a:t>แก้ </a:t>
            </a:r>
            <a:r>
              <a:rPr lang="en-US" sz="1800" dirty="0" smtClean="0"/>
              <a:t>code “</a:t>
            </a:r>
            <a:r>
              <a:rPr lang="en-US" sz="1800" dirty="0" err="1" smtClean="0"/>
              <a:t>tableView:didSelectRowAtIndexPath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เพื่อเก็บค่าลง </a:t>
            </a:r>
            <a:r>
              <a:rPr lang="en-US" sz="1800" dirty="0" smtClean="0"/>
              <a:t>Array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854862" y="2082150"/>
            <a:ext cx="8192378" cy="458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- (void)</a:t>
            </a:r>
            <a:r>
              <a:rPr lang="en-US" sz="1150" dirty="0" err="1">
                <a:latin typeface="Menlo Regular"/>
                <a:cs typeface="Menlo Regular"/>
              </a:rPr>
              <a:t>tableView</a:t>
            </a:r>
            <a:r>
              <a:rPr lang="en-US" sz="1150" dirty="0">
                <a:latin typeface="Menlo Regular"/>
                <a:cs typeface="Menlo Regular"/>
              </a:rPr>
              <a:t>:(</a:t>
            </a:r>
            <a:r>
              <a:rPr lang="en-US" sz="1150" dirty="0" err="1">
                <a:latin typeface="Menlo Regular"/>
                <a:cs typeface="Menlo Regular"/>
              </a:rPr>
              <a:t>UITableView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>
                <a:latin typeface="Menlo Regular"/>
                <a:cs typeface="Menlo Regular"/>
              </a:rPr>
              <a:t>tableView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>
                <a:latin typeface="Menlo Regular"/>
                <a:cs typeface="Menlo Regular"/>
              </a:rPr>
              <a:t>didSelectRowAtIndexPath</a:t>
            </a:r>
            <a:r>
              <a:rPr lang="en-US" sz="1150" dirty="0">
                <a:latin typeface="Menlo Regular"/>
                <a:cs typeface="Menlo Regular"/>
              </a:rPr>
              <a:t>:(</a:t>
            </a:r>
            <a:r>
              <a:rPr lang="en-US" sz="1150" dirty="0" err="1">
                <a:latin typeface="Menlo Regular"/>
                <a:cs typeface="Menlo Regular"/>
              </a:rPr>
              <a:t>NSIndexPath</a:t>
            </a:r>
            <a:r>
              <a:rPr lang="en-US" sz="1150" dirty="0">
                <a:latin typeface="Menlo Regular"/>
                <a:cs typeface="Menlo Regular"/>
              </a:rPr>
              <a:t> *)</a:t>
            </a:r>
            <a:r>
              <a:rPr lang="en-US" sz="1150" dirty="0" err="1" smtClean="0">
                <a:latin typeface="Menlo Regular"/>
                <a:cs typeface="Menlo Regular"/>
              </a:rPr>
              <a:t>indexPath</a:t>
            </a:r>
            <a:endParaRPr lang="en-US" sz="1150" dirty="0" smtClean="0">
              <a:latin typeface="Menlo Regular"/>
              <a:cs typeface="Menlo Regular"/>
            </a:endParaRPr>
          </a:p>
          <a:p>
            <a:r>
              <a:rPr lang="en-US" sz="1150" dirty="0" smtClean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 smtClean="0">
                <a:latin typeface="Menlo Regular"/>
                <a:cs typeface="Menlo Regular"/>
              </a:rPr>
              <a:t>    </a:t>
            </a:r>
            <a:r>
              <a:rPr lang="en-US" sz="1150" dirty="0" err="1">
                <a:latin typeface="Menlo Regular"/>
                <a:cs typeface="Menlo Regular"/>
              </a:rPr>
              <a:t>NSString</a:t>
            </a:r>
            <a:r>
              <a:rPr lang="en-US" sz="1150" dirty="0">
                <a:latin typeface="Menlo Regular"/>
                <a:cs typeface="Menlo Regular"/>
              </a:rPr>
              <a:t> * </a:t>
            </a:r>
            <a:r>
              <a:rPr lang="en-US" sz="1150" dirty="0" err="1">
                <a:latin typeface="Menlo Regular"/>
                <a:cs typeface="Menlo Regular"/>
              </a:rPr>
              <a:t>selectedProvince</a:t>
            </a:r>
            <a:r>
              <a:rPr lang="en-US" sz="1150" dirty="0" smtClean="0">
                <a:latin typeface="Menlo Regular"/>
                <a:cs typeface="Menlo Regular"/>
              </a:rPr>
              <a:t>;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    switch (</a:t>
            </a:r>
            <a:r>
              <a:rPr lang="en-US" sz="1150" dirty="0" err="1">
                <a:latin typeface="Menlo Regular"/>
                <a:cs typeface="Menlo Regular"/>
              </a:rPr>
              <a:t>indexPath.section</a:t>
            </a:r>
            <a:r>
              <a:rPr lang="en-US" sz="1150" dirty="0">
                <a:latin typeface="Menlo Regular"/>
                <a:cs typeface="Menlo Regular"/>
              </a:rPr>
              <a:t>) 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case 0: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    </a:t>
            </a:r>
            <a:r>
              <a:rPr lang="en-US" sz="1150" dirty="0" err="1">
                <a:latin typeface="Menlo Regular"/>
                <a:cs typeface="Menlo Regular"/>
              </a:rPr>
              <a:t>selectedProvince</a:t>
            </a:r>
            <a:r>
              <a:rPr lang="en-US" sz="1150" dirty="0">
                <a:latin typeface="Menlo Regular"/>
                <a:cs typeface="Menlo Regular"/>
              </a:rPr>
              <a:t> = [</a:t>
            </a:r>
            <a:r>
              <a:rPr lang="en-US" sz="1150" dirty="0" err="1">
                <a:latin typeface="Menlo Regular"/>
                <a:cs typeface="Menlo Regular"/>
              </a:rPr>
              <a:t>self.centralRegion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>
                <a:latin typeface="Menlo Regular"/>
                <a:cs typeface="Menlo Regular"/>
              </a:rPr>
              <a:t>objectAtIndex:indexPath.row</a:t>
            </a:r>
            <a:r>
              <a:rPr lang="en-US" sz="1150" dirty="0">
                <a:latin typeface="Menlo Regular"/>
                <a:cs typeface="Menlo Regular"/>
              </a:rPr>
              <a:t>]; break;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case 1: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    </a:t>
            </a:r>
            <a:r>
              <a:rPr lang="en-US" sz="1150" dirty="0" err="1">
                <a:latin typeface="Menlo Regular"/>
                <a:cs typeface="Menlo Regular"/>
              </a:rPr>
              <a:t>selectedProvince</a:t>
            </a:r>
            <a:r>
              <a:rPr lang="en-US" sz="1150" dirty="0">
                <a:latin typeface="Menlo Regular"/>
                <a:cs typeface="Menlo Regular"/>
              </a:rPr>
              <a:t> = [</a:t>
            </a:r>
            <a:r>
              <a:rPr lang="en-US" sz="1150" dirty="0" err="1">
                <a:latin typeface="Menlo Regular"/>
                <a:cs typeface="Menlo Regular"/>
              </a:rPr>
              <a:t>self.northern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>
                <a:latin typeface="Menlo Regular"/>
                <a:cs typeface="Menlo Regular"/>
              </a:rPr>
              <a:t>objectAtIndex:indexPath.row</a:t>
            </a:r>
            <a:r>
              <a:rPr lang="en-US" sz="1150" dirty="0">
                <a:latin typeface="Menlo Regular"/>
                <a:cs typeface="Menlo Regular"/>
              </a:rPr>
              <a:t>];      break;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case 2: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    </a:t>
            </a:r>
            <a:r>
              <a:rPr lang="en-US" sz="1150" dirty="0" err="1">
                <a:latin typeface="Menlo Regular"/>
                <a:cs typeface="Menlo Regular"/>
              </a:rPr>
              <a:t>selectedProvince</a:t>
            </a:r>
            <a:r>
              <a:rPr lang="en-US" sz="1150" dirty="0">
                <a:latin typeface="Menlo Regular"/>
                <a:cs typeface="Menlo Regular"/>
              </a:rPr>
              <a:t> = [</a:t>
            </a:r>
            <a:r>
              <a:rPr lang="en-US" sz="1150" dirty="0" err="1">
                <a:latin typeface="Menlo Regular"/>
                <a:cs typeface="Menlo Regular"/>
              </a:rPr>
              <a:t>self.northEastern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>
                <a:latin typeface="Menlo Regular"/>
                <a:cs typeface="Menlo Regular"/>
              </a:rPr>
              <a:t>objectAtIndex:indexPath.row</a:t>
            </a:r>
            <a:r>
              <a:rPr lang="en-US" sz="1150" dirty="0">
                <a:latin typeface="Menlo Regular"/>
                <a:cs typeface="Menlo Regular"/>
              </a:rPr>
              <a:t>];  break;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case 3: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    </a:t>
            </a:r>
            <a:r>
              <a:rPr lang="en-US" sz="1150" dirty="0" err="1">
                <a:latin typeface="Menlo Regular"/>
                <a:cs typeface="Menlo Regular"/>
              </a:rPr>
              <a:t>selectedProvince</a:t>
            </a:r>
            <a:r>
              <a:rPr lang="en-US" sz="1150" dirty="0">
                <a:latin typeface="Menlo Regular"/>
                <a:cs typeface="Menlo Regular"/>
              </a:rPr>
              <a:t> = [</a:t>
            </a:r>
            <a:r>
              <a:rPr lang="en-US" sz="1150" dirty="0" err="1">
                <a:latin typeface="Menlo Regular"/>
                <a:cs typeface="Menlo Regular"/>
              </a:rPr>
              <a:t>self.southern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>
                <a:latin typeface="Menlo Regular"/>
                <a:cs typeface="Menlo Regular"/>
              </a:rPr>
              <a:t>objectAtIndex:indexPath.row</a:t>
            </a:r>
            <a:r>
              <a:rPr lang="en-US" sz="1150" dirty="0">
                <a:latin typeface="Menlo Regular"/>
                <a:cs typeface="Menlo Regular"/>
              </a:rPr>
              <a:t>];      break;</a:t>
            </a:r>
          </a:p>
          <a:p>
            <a:r>
              <a:rPr lang="fr-FR" sz="1150" dirty="0">
                <a:latin typeface="Menlo Regular"/>
                <a:cs typeface="Menlo Regular"/>
              </a:rPr>
              <a:t>        default: break;</a:t>
            </a:r>
          </a:p>
          <a:p>
            <a:r>
              <a:rPr lang="fr-FR" sz="1150" dirty="0">
                <a:latin typeface="Menlo Regular"/>
                <a:cs typeface="Menlo Regular"/>
              </a:rPr>
              <a:t>    </a:t>
            </a:r>
            <a:r>
              <a:rPr lang="fr-FR" sz="1150" dirty="0" smtClean="0">
                <a:latin typeface="Menlo Regular"/>
                <a:cs typeface="Menlo Regular"/>
              </a:rPr>
              <a:t>}</a:t>
            </a:r>
          </a:p>
          <a:p>
            <a:r>
              <a:rPr lang="fr-FR" sz="1150" dirty="0" smtClean="0">
                <a:latin typeface="Menlo Regular"/>
                <a:cs typeface="Menlo Regular"/>
              </a:rPr>
              <a:t>    </a:t>
            </a:r>
            <a:endParaRPr lang="fr-FR" sz="1150" dirty="0">
              <a:latin typeface="Menlo Regular"/>
              <a:cs typeface="Menlo Regular"/>
            </a:endParaRPr>
          </a:p>
          <a:p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cellForRowAtIndexPath:indexPath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fr-FR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fr-FR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cell.accessoryType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==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UITableViewCellAccessoryCheckmark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cell.accessoryType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UITableViewCellAccessoryNone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self.selectedProvinces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removeObject:selectedProvince</a:t>
            </a:r>
            <a:r>
              <a:rPr lang="fr-FR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 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else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cell.accessoryType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UITableViewCellAccessoryCheckmark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self.selectedProvinces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addObject:selectedProvince</a:t>
            </a:r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150" dirty="0" smtClean="0">
                <a:latin typeface="Menlo Regular"/>
                <a:cs typeface="Menlo Regular"/>
              </a:rPr>
              <a:t>}</a:t>
            </a:r>
            <a:endParaRPr lang="en-US" sz="115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543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</a:t>
            </a:r>
            <a:r>
              <a:rPr lang="en-US" sz="3600" smtClean="0"/>
              <a:t>Display Selected </a:t>
            </a:r>
            <a:r>
              <a:rPr lang="en-US" sz="3600" dirty="0" smtClean="0"/>
              <a:t>Data (6/6)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049" y="1550894"/>
            <a:ext cx="8069564" cy="4698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</a:t>
            </a:r>
            <a:r>
              <a:rPr lang="en-US" sz="1800" dirty="0"/>
              <a:t>“</a:t>
            </a:r>
            <a:r>
              <a:rPr lang="en-US" sz="1800" dirty="0" err="1"/>
              <a:t>btnBookmarkTapped</a:t>
            </a:r>
            <a:r>
              <a:rPr lang="en-US" sz="1800" dirty="0"/>
              <a:t>:</a:t>
            </a:r>
            <a:r>
              <a:rPr lang="en-US" sz="1800" dirty="0" smtClean="0"/>
              <a:t>” </a:t>
            </a:r>
            <a:r>
              <a:rPr lang="th-TH" sz="1800" dirty="0" smtClean="0"/>
              <a:t>เพื่อแสดงชื่อจังหวัดที่เลือกไว้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Run </a:t>
            </a:r>
            <a:r>
              <a:rPr lang="th-TH" sz="1800" dirty="0" smtClean="0"/>
              <a:t>เพื่อดูผลลัพธ์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58761" y="2018966"/>
            <a:ext cx="759785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btnBookmarkTapped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if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([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self.selectedProvinces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count] == 0)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return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msg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คุณเลือก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%@",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self.selectedProvinces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componentsJoinedByString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:@", "]];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[[[UIAlertView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:@</a:t>
            </a:r>
            <a:r>
              <a:rPr lang="it-IT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จังหวัดที่เลือกไว้</a:t>
            </a:r>
            <a:r>
              <a:rPr lang="it-IT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fi-FI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</a:t>
            </a:r>
            <a:r>
              <a:rPr lang="fi-FI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message:msg</a:t>
            </a:r>
            <a:endParaRPr lang="fi-FI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it-IT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it-IT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delegate:nil</a:t>
            </a:r>
            <a:endParaRPr lang="it-IT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it-IT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it-IT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it-IT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:@"OK"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nil] show]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3828674"/>
            <a:ext cx="1495709" cy="275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57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Table View Layers</a:t>
            </a:r>
            <a:endParaRPr lang="en-US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0" y="1471206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6" y="2259635"/>
            <a:ext cx="2111615" cy="31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59" y="2614441"/>
            <a:ext cx="2081284" cy="301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70586" y="2209835"/>
            <a:ext cx="143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44524" y="2443456"/>
            <a:ext cx="3835284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39226" y="2945234"/>
            <a:ext cx="3240582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84895" y="2709165"/>
            <a:ext cx="95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78" y="3223966"/>
            <a:ext cx="2210588" cy="318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547444" y="4612254"/>
            <a:ext cx="126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Table View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7273880" y="3223966"/>
            <a:ext cx="300862" cy="3187682"/>
          </a:xfrm>
          <a:prstGeom prst="rightBrace">
            <a:avLst>
              <a:gd name="adj1" fmla="val 845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31105" y="3078497"/>
            <a:ext cx="8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78635" y="3296718"/>
            <a:ext cx="917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3501" y="6089348"/>
            <a:ext cx="8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49189" y="6307569"/>
            <a:ext cx="917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737" y="4588738"/>
            <a:ext cx="18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UI Table View Cell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303751" y="4802055"/>
            <a:ext cx="10112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3189" y="2801498"/>
            <a:ext cx="12875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table view object</a:t>
            </a:r>
            <a:endParaRPr lang="en-US" sz="1200" b="1" dirty="0"/>
          </a:p>
        </p:txBody>
      </p:sp>
      <p:sp>
        <p:nvSpPr>
          <p:cNvPr id="33" name="Freeform 32"/>
          <p:cNvSpPr/>
          <p:nvPr/>
        </p:nvSpPr>
        <p:spPr>
          <a:xfrm>
            <a:off x="2035438" y="3127695"/>
            <a:ext cx="375133" cy="236677"/>
          </a:xfrm>
          <a:custGeom>
            <a:avLst/>
            <a:gdLst>
              <a:gd name="connsiteX0" fmla="*/ 10607 w 375133"/>
              <a:gd name="connsiteY0" fmla="*/ 0 h 236677"/>
              <a:gd name="connsiteX1" fmla="*/ 45884 w 375133"/>
              <a:gd name="connsiteY1" fmla="*/ 211648 h 236677"/>
              <a:gd name="connsiteX2" fmla="*/ 375133 w 375133"/>
              <a:gd name="connsiteY2" fmla="*/ 235165 h 23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133" h="236677">
                <a:moveTo>
                  <a:pt x="10607" y="0"/>
                </a:moveTo>
                <a:cubicBezTo>
                  <a:pt x="-2132" y="86227"/>
                  <a:pt x="-14870" y="172454"/>
                  <a:pt x="45884" y="211648"/>
                </a:cubicBezTo>
                <a:cubicBezTo>
                  <a:pt x="106638" y="250842"/>
                  <a:pt x="318298" y="231246"/>
                  <a:pt x="375133" y="235165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572" y="4704587"/>
            <a:ext cx="73973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delegate</a:t>
            </a:r>
            <a:endParaRPr lang="en-US" sz="1200" b="1" dirty="0"/>
          </a:p>
        </p:txBody>
      </p:sp>
      <p:sp>
        <p:nvSpPr>
          <p:cNvPr id="35" name="Freeform 34"/>
          <p:cNvSpPr/>
          <p:nvPr/>
        </p:nvSpPr>
        <p:spPr>
          <a:xfrm>
            <a:off x="2121736" y="4381020"/>
            <a:ext cx="300594" cy="298764"/>
          </a:xfrm>
          <a:custGeom>
            <a:avLst/>
            <a:gdLst>
              <a:gd name="connsiteX0" fmla="*/ 300594 w 300594"/>
              <a:gd name="connsiteY0" fmla="*/ 4808 h 298764"/>
              <a:gd name="connsiteX1" fmla="*/ 30139 w 300594"/>
              <a:gd name="connsiteY1" fmla="*/ 40082 h 298764"/>
              <a:gd name="connsiteX2" fmla="*/ 6621 w 300594"/>
              <a:gd name="connsiteY2" fmla="*/ 298764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94" h="298764">
                <a:moveTo>
                  <a:pt x="300594" y="4808"/>
                </a:moveTo>
                <a:cubicBezTo>
                  <a:pt x="189864" y="-2052"/>
                  <a:pt x="79134" y="-8911"/>
                  <a:pt x="30139" y="40082"/>
                </a:cubicBezTo>
                <a:cubicBezTo>
                  <a:pt x="-18857" y="89075"/>
                  <a:pt x="6621" y="298764"/>
                  <a:pt x="6621" y="298764"/>
                </a:cubicBezTo>
              </a:path>
            </a:pathLst>
          </a:cu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64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Table View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5289248" cy="4257022"/>
          </a:xfrm>
        </p:spPr>
        <p:txBody>
          <a:bodyPr>
            <a:normAutofit/>
          </a:bodyPr>
          <a:lstStyle/>
          <a:p>
            <a:r>
              <a:rPr lang="th-TH" sz="2000" dirty="0" smtClean="0"/>
              <a:t>ในกรณีที่ </a:t>
            </a:r>
            <a:r>
              <a:rPr lang="en-US" sz="2000" dirty="0" smtClean="0"/>
              <a:t>style </a:t>
            </a:r>
            <a:r>
              <a:rPr lang="th-TH" sz="2000" dirty="0" smtClean="0"/>
              <a:t>ของ </a:t>
            </a:r>
            <a:r>
              <a:rPr lang="en-US" sz="2000" dirty="0" smtClean="0"/>
              <a:t>cell </a:t>
            </a:r>
            <a:r>
              <a:rPr lang="th-TH" sz="2000" dirty="0" smtClean="0"/>
              <a:t>ไม่ตอบโจทย์ เราก็สามารถ </a:t>
            </a:r>
            <a:r>
              <a:rPr lang="en-US" sz="2000" dirty="0" smtClean="0"/>
              <a:t>customize cell </a:t>
            </a:r>
            <a:r>
              <a:rPr lang="th-TH" sz="2000" dirty="0" smtClean="0"/>
              <a:t>บน </a:t>
            </a:r>
            <a:r>
              <a:rPr lang="en-US" sz="2000" dirty="0" smtClean="0"/>
              <a:t>table view </a:t>
            </a:r>
            <a:r>
              <a:rPr lang="th-TH" sz="2000" dirty="0" smtClean="0"/>
              <a:t>ได้อย่างอิสระ</a:t>
            </a:r>
          </a:p>
          <a:p>
            <a:r>
              <a:rPr lang="th-TH" sz="2000" dirty="0" smtClean="0"/>
              <a:t>ใน </a:t>
            </a:r>
            <a:r>
              <a:rPr lang="en-US" sz="2000" dirty="0" smtClean="0"/>
              <a:t>Xcode version </a:t>
            </a:r>
            <a:r>
              <a:rPr lang="th-TH" sz="2000" dirty="0" smtClean="0"/>
              <a:t>เก่า การ </a:t>
            </a:r>
            <a:r>
              <a:rPr lang="en-US" sz="2000" dirty="0" smtClean="0"/>
              <a:t>customize cell </a:t>
            </a:r>
            <a:r>
              <a:rPr lang="th-TH" sz="2000" dirty="0" smtClean="0"/>
              <a:t>ค่อนข้างยุ่งยาก เพราะจะต้องออกแบบ </a:t>
            </a:r>
            <a:r>
              <a:rPr lang="en-US" sz="2000" dirty="0" smtClean="0"/>
              <a:t>cell </a:t>
            </a:r>
            <a:r>
              <a:rPr lang="th-TH" sz="2000" dirty="0" smtClean="0"/>
              <a:t>ใน </a:t>
            </a:r>
            <a:r>
              <a:rPr lang="en-US" sz="2000" dirty="0" smtClean="0"/>
              <a:t>xib file </a:t>
            </a:r>
            <a:r>
              <a:rPr lang="th-TH" sz="2000" dirty="0" smtClean="0"/>
              <a:t>แยกออกจาก </a:t>
            </a:r>
            <a:r>
              <a:rPr lang="en-US" sz="2000" dirty="0" smtClean="0"/>
              <a:t>table view </a:t>
            </a:r>
            <a:r>
              <a:rPr lang="th-TH" sz="2000" dirty="0" smtClean="0"/>
              <a:t>แต่เมื่อ </a:t>
            </a:r>
            <a:r>
              <a:rPr lang="en-US" sz="2000" dirty="0" smtClean="0"/>
              <a:t>Xcode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storyboard </a:t>
            </a:r>
            <a:r>
              <a:rPr lang="th-TH" sz="2000" dirty="0" smtClean="0"/>
              <a:t>เข้ามา การออกแบบ </a:t>
            </a:r>
            <a:r>
              <a:rPr lang="en-US" sz="2000" dirty="0" smtClean="0"/>
              <a:t>cell </a:t>
            </a:r>
            <a:r>
              <a:rPr lang="th-TH" sz="2000" dirty="0" smtClean="0"/>
              <a:t>ทำได้ง่ายขึ้นมาก</a:t>
            </a:r>
          </a:p>
          <a:p>
            <a:r>
              <a:rPr lang="th-TH" sz="2000" dirty="0" smtClean="0"/>
              <a:t>แต่เราก็ยังสามารถใช้เทคนิคแบบ </a:t>
            </a:r>
            <a:r>
              <a:rPr lang="en-US" sz="2000" dirty="0" smtClean="0"/>
              <a:t>xib file </a:t>
            </a:r>
            <a:r>
              <a:rPr lang="th-TH" sz="2000" dirty="0" smtClean="0"/>
              <a:t>ได้เช่นเดียวกั</a:t>
            </a:r>
            <a:r>
              <a:rPr lang="th-TH" sz="2000" dirty="0"/>
              <a:t>บ</a:t>
            </a:r>
            <a:r>
              <a:rPr lang="th-TH" sz="2000" dirty="0" smtClean="0"/>
              <a:t>ที่เราใช้ </a:t>
            </a:r>
            <a:r>
              <a:rPr lang="en-US" sz="2000" dirty="0" smtClean="0"/>
              <a:t>xib file </a:t>
            </a:r>
            <a:r>
              <a:rPr lang="th-TH" sz="2000" dirty="0" smtClean="0"/>
              <a:t>สำหรับสร้าง </a:t>
            </a:r>
            <a:r>
              <a:rPr lang="en-US" sz="2000" dirty="0" smtClean="0"/>
              <a:t>view </a:t>
            </a:r>
            <a:r>
              <a:rPr lang="th-TH" sz="2000" dirty="0" smtClean="0"/>
              <a:t>ที่ไม่ได้อยู่ใน </a:t>
            </a:r>
            <a:r>
              <a:rPr lang="en-US" sz="2000" dirty="0" smtClean="0"/>
              <a:t>storyboard</a:t>
            </a:r>
            <a:endParaRPr lang="en-US" sz="20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1893331"/>
            <a:ext cx="2083625" cy="40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977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Lab </a:t>
            </a:r>
            <a:r>
              <a:rPr lang="en-US" sz="3200" dirty="0"/>
              <a:t>4</a:t>
            </a:r>
            <a:r>
              <a:rPr lang="en-US" sz="3200" dirty="0" smtClean="0"/>
              <a:t>-</a:t>
            </a:r>
            <a:r>
              <a:rPr lang="en-US" sz="3200" dirty="0"/>
              <a:t>5</a:t>
            </a:r>
            <a:r>
              <a:rPr lang="en-US" sz="3200" dirty="0" smtClean="0"/>
              <a:t> : Custom </a:t>
            </a:r>
            <a:r>
              <a:rPr lang="en-US" sz="3200" dirty="0" err="1" smtClean="0"/>
              <a:t>TableViewCell</a:t>
            </a:r>
            <a:r>
              <a:rPr lang="en-US" sz="3200" dirty="0" smtClean="0"/>
              <a:t> (1/6)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h-TH" sz="2800" dirty="0" smtClean="0"/>
              <a:t>วัตถุประสงค์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th-TH" sz="2400" dirty="0" smtClean="0"/>
              <a:t>เพื่อให้สามารถ </a:t>
            </a:r>
            <a:r>
              <a:rPr lang="en-US" sz="2400" dirty="0" smtClean="0"/>
              <a:t>customize Table View Cell </a:t>
            </a:r>
            <a:r>
              <a:rPr lang="th-TH" sz="2400" dirty="0" smtClean="0"/>
              <a:t>ตามต้องการได้</a:t>
            </a:r>
            <a:r>
              <a:rPr lang="en-US" sz="2400" dirty="0" smtClean="0"/>
              <a:t> </a:t>
            </a:r>
            <a:endParaRPr lang="th-TH" sz="2400" dirty="0" smtClean="0"/>
          </a:p>
          <a:p>
            <a:pPr>
              <a:lnSpc>
                <a:spcPct val="120000"/>
              </a:lnSpc>
            </a:pPr>
            <a:r>
              <a:rPr lang="th-TH" sz="28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sz="2400" dirty="0" smtClean="0"/>
              <a:t> สร้าง </a:t>
            </a:r>
            <a:r>
              <a:rPr lang="en-US" sz="2400" dirty="0" smtClean="0"/>
              <a:t>view controller class </a:t>
            </a:r>
            <a:r>
              <a:rPr lang="th-TH" sz="2400" dirty="0" smtClean="0"/>
              <a:t>ใหม่สำหรับ </a:t>
            </a:r>
            <a:r>
              <a:rPr lang="en-US" sz="2400" dirty="0" smtClean="0"/>
              <a:t>custom table view cell </a:t>
            </a:r>
          </a:p>
          <a:p>
            <a:pPr lvl="1">
              <a:lnSpc>
                <a:spcPct val="120000"/>
              </a:lnSpc>
            </a:pPr>
            <a:r>
              <a:rPr lang="th-TH" sz="2400" dirty="0" smtClean="0"/>
              <a:t>เปลี่ยน </a:t>
            </a:r>
            <a:r>
              <a:rPr lang="en-US" sz="2400" dirty="0" smtClean="0"/>
              <a:t>class </a:t>
            </a:r>
            <a:r>
              <a:rPr lang="th-TH" sz="2400" dirty="0" smtClean="0"/>
              <a:t>ของ </a:t>
            </a:r>
            <a:r>
              <a:rPr lang="en-US" sz="2400" dirty="0" smtClean="0"/>
              <a:t>Cell </a:t>
            </a:r>
            <a:r>
              <a:rPr lang="th-TH" sz="2400" dirty="0" smtClean="0"/>
              <a:t>ใน </a:t>
            </a:r>
            <a:r>
              <a:rPr lang="en-US" sz="2400" dirty="0" smtClean="0"/>
              <a:t>Table View </a:t>
            </a:r>
            <a:r>
              <a:rPr lang="th-TH" sz="2400" dirty="0" smtClean="0"/>
              <a:t>บน </a:t>
            </a:r>
            <a:r>
              <a:rPr lang="en-US" sz="2400" dirty="0" smtClean="0"/>
              <a:t>storyboard </a:t>
            </a:r>
            <a:r>
              <a:rPr lang="th-TH" sz="2400" dirty="0" smtClean="0"/>
              <a:t>เป็น </a:t>
            </a:r>
            <a:r>
              <a:rPr lang="en-US" sz="2400" dirty="0" smtClean="0"/>
              <a:t>class </a:t>
            </a:r>
            <a:r>
              <a:rPr lang="th-TH" sz="2400" dirty="0" smtClean="0"/>
              <a:t>ใหม่ที่สร้างขึ้นมา</a:t>
            </a:r>
          </a:p>
          <a:p>
            <a:pPr lvl="1">
              <a:lnSpc>
                <a:spcPct val="120000"/>
              </a:lnSpc>
            </a:pPr>
            <a:r>
              <a:rPr lang="th-TH" sz="2400" dirty="0" smtClean="0"/>
              <a:t>วาง </a:t>
            </a:r>
            <a:r>
              <a:rPr lang="en-US" sz="2400" dirty="0" smtClean="0"/>
              <a:t>control </a:t>
            </a:r>
            <a:r>
              <a:rPr lang="th-TH" sz="2400" dirty="0" smtClean="0"/>
              <a:t>ที่เราต้องการ </a:t>
            </a:r>
            <a:r>
              <a:rPr lang="en-US" sz="2400" dirty="0" smtClean="0"/>
              <a:t>customize </a:t>
            </a:r>
            <a:r>
              <a:rPr lang="th-TH" sz="2400" dirty="0" smtClean="0"/>
              <a:t>บน </a:t>
            </a:r>
            <a:r>
              <a:rPr lang="en-US" sz="2400" dirty="0" smtClean="0"/>
              <a:t>cell </a:t>
            </a:r>
            <a:r>
              <a:rPr lang="th-TH" sz="2400" dirty="0" smtClean="0"/>
              <a:t>ใน </a:t>
            </a:r>
            <a:r>
              <a:rPr lang="en-US" sz="2400" dirty="0" smtClean="0"/>
              <a:t>table view</a:t>
            </a:r>
          </a:p>
          <a:p>
            <a:pPr lvl="1">
              <a:lnSpc>
                <a:spcPct val="120000"/>
              </a:lnSpc>
            </a:pPr>
            <a:r>
              <a:rPr lang="th-TH" sz="2400" dirty="0" smtClean="0"/>
              <a:t>ผูก </a:t>
            </a:r>
            <a:r>
              <a:rPr lang="en-US" sz="2400" dirty="0" smtClean="0"/>
              <a:t>delegate </a:t>
            </a:r>
            <a:r>
              <a:rPr lang="th-TH" sz="2400" dirty="0" smtClean="0"/>
              <a:t>แล้วเปลี่ยน </a:t>
            </a:r>
            <a:r>
              <a:rPr lang="en-US" sz="2400" dirty="0" smtClean="0"/>
              <a:t>class </a:t>
            </a:r>
            <a:r>
              <a:rPr lang="th-TH" sz="2400" dirty="0" smtClean="0"/>
              <a:t>ใน </a:t>
            </a:r>
            <a:r>
              <a:rPr lang="en-US" sz="2400" dirty="0" smtClean="0"/>
              <a:t>method </a:t>
            </a:r>
            <a:r>
              <a:rPr lang="en-US" sz="2400" dirty="0" err="1" smtClean="0"/>
              <a:t>cellForRowAtIndexPath</a:t>
            </a:r>
            <a:r>
              <a:rPr lang="en-US" sz="2400" dirty="0" smtClean="0"/>
              <a:t> </a:t>
            </a:r>
            <a:r>
              <a:rPr lang="th-TH" sz="2400" dirty="0" smtClean="0"/>
              <a:t>เป็น </a:t>
            </a:r>
            <a:r>
              <a:rPr lang="en-US" sz="2400" dirty="0" smtClean="0"/>
              <a:t>class </a:t>
            </a:r>
            <a:r>
              <a:rPr lang="th-TH" sz="2400" dirty="0" smtClean="0"/>
              <a:t>ที่สร้างขึ้นพร้อมทั้ง </a:t>
            </a:r>
            <a:r>
              <a:rPr lang="en-US" sz="2400" dirty="0" smtClean="0"/>
              <a:t>assign </a:t>
            </a:r>
            <a:r>
              <a:rPr lang="th-TH" sz="2400" dirty="0" smtClean="0"/>
              <a:t>ค่าให้กับ </a:t>
            </a:r>
            <a:r>
              <a:rPr lang="en-US" sz="2400" dirty="0" smtClean="0"/>
              <a:t>control </a:t>
            </a:r>
            <a:r>
              <a:rPr lang="th-TH" sz="2400" dirty="0" smtClean="0"/>
              <a:t>บน </a:t>
            </a:r>
            <a:r>
              <a:rPr lang="en-US" sz="2400" dirty="0" smtClean="0"/>
              <a:t>cell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626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New Table Cell </a:t>
            </a:r>
            <a:br>
              <a:rPr lang="en-US" sz="3600" dirty="0" smtClean="0"/>
            </a:br>
            <a:r>
              <a:rPr lang="en-US" sz="3600" dirty="0" smtClean="0"/>
              <a:t>View Controller Class  (2/6)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20" y="1687716"/>
            <a:ext cx="8034866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สร้าง </a:t>
            </a:r>
            <a:r>
              <a:rPr lang="en-US" sz="1600" dirty="0" smtClean="0"/>
              <a:t>class </a:t>
            </a:r>
            <a:r>
              <a:rPr lang="th-TH" sz="1600" dirty="0" smtClean="0"/>
              <a:t>ใหม่สำหรับใช้เป็น </a:t>
            </a:r>
            <a:r>
              <a:rPr lang="en-US" sz="1600" dirty="0" smtClean="0"/>
              <a:t>view controller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cell </a:t>
            </a:r>
            <a:r>
              <a:rPr lang="th-TH" sz="1600" dirty="0" smtClean="0"/>
              <a:t>ของ </a:t>
            </a:r>
            <a:r>
              <a:rPr lang="en-US" sz="1600" dirty="0" smtClean="0"/>
              <a:t>table view</a:t>
            </a:r>
            <a:r>
              <a:rPr lang="th-TH" sz="1600" dirty="0" smtClean="0"/>
              <a:t> 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project </a:t>
            </a:r>
            <a:r>
              <a:rPr lang="th-TH" sz="1600" dirty="0" smtClean="0"/>
              <a:t>ใน </a:t>
            </a:r>
            <a:r>
              <a:rPr lang="en-US" sz="1600" dirty="0" smtClean="0"/>
              <a:t>Navigation Pane </a:t>
            </a:r>
            <a:r>
              <a:rPr lang="th-TH" sz="1600" dirty="0" smtClean="0"/>
              <a:t>แล้วเลือก </a:t>
            </a:r>
            <a:r>
              <a:rPr lang="en-US" sz="1600" dirty="0" smtClean="0"/>
              <a:t>New File ... &gt; 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Next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UITableViewCell</a:t>
            </a:r>
            <a:r>
              <a:rPr lang="en-US" sz="1600" dirty="0" smtClean="0"/>
              <a:t>” </a:t>
            </a:r>
            <a:r>
              <a:rPr lang="th-TH" sz="1600" dirty="0" smtClean="0"/>
              <a:t>และตั้งชื่อว่า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ProvinceCell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Next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Create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Images.xcassets </a:t>
            </a:r>
            <a:r>
              <a:rPr lang="th-TH" sz="1600" dirty="0" smtClean="0"/>
              <a:t>จาก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Navigation Pane </a:t>
            </a:r>
            <a:r>
              <a:rPr lang="th-TH" sz="1600" dirty="0" smtClean="0"/>
              <a:t>แล้ว</a:t>
            </a:r>
            <a:r>
              <a:rPr lang="en-US" sz="1600" dirty="0" smtClean="0"/>
              <a:t> click </a:t>
            </a:r>
            <a:r>
              <a:rPr lang="th-TH" sz="1600" dirty="0" smtClean="0"/>
              <a:t>ขวาที่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>พื้นที่ว่างๆ บน</a:t>
            </a:r>
            <a:r>
              <a:rPr lang="en-US" sz="1600" dirty="0"/>
              <a:t> </a:t>
            </a:r>
            <a:r>
              <a:rPr lang="en-US" sz="1600" dirty="0" smtClean="0"/>
              <a:t>image asset </a:t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th-TH" sz="1600" dirty="0" smtClean="0"/>
              <a:t>ใต้ </a:t>
            </a:r>
            <a:r>
              <a:rPr lang="en-US" sz="1600" dirty="0" smtClean="0"/>
              <a:t>AppIcon, Launch Image) </a:t>
            </a:r>
            <a:br>
              <a:rPr lang="en-US" sz="1600" dirty="0" smtClean="0"/>
            </a:br>
            <a:r>
              <a:rPr lang="th-TH" sz="1600" dirty="0" smtClean="0"/>
              <a:t>แล้วเลือก </a:t>
            </a:r>
            <a:r>
              <a:rPr lang="en-US" sz="1600" dirty="0" smtClean="0"/>
              <a:t>“Import...” </a:t>
            </a:r>
            <a:r>
              <a:rPr lang="th-TH" sz="1600" dirty="0" smtClean="0"/>
              <a:t>จากนั้น </a:t>
            </a:r>
            <a:r>
              <a:rPr lang="en-US" sz="1600" dirty="0" smtClean="0"/>
              <a:t>browse </a:t>
            </a:r>
            <a:br>
              <a:rPr lang="en-US" sz="1600" dirty="0" smtClean="0"/>
            </a:br>
            <a:r>
              <a:rPr lang="th-TH" sz="1600" dirty="0" smtClean="0"/>
              <a:t>ไปที่ </a:t>
            </a:r>
            <a:r>
              <a:rPr lang="en-US" sz="1600" dirty="0" smtClean="0"/>
              <a:t>folder “/Resources 7/Day3 – </a:t>
            </a:r>
            <a:br>
              <a:rPr lang="en-US" sz="1600" dirty="0" smtClean="0"/>
            </a:br>
            <a:r>
              <a:rPr lang="en-US" sz="1600" dirty="0" smtClean="0"/>
              <a:t>Lab10/” </a:t>
            </a:r>
            <a:r>
              <a:rPr lang="th-TH" sz="1600" dirty="0" smtClean="0"/>
              <a:t>แล้วเลือกไฟล์ทั้งหมด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Open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81" y="3305719"/>
            <a:ext cx="4188827" cy="3382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76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Customize Cell UI  (3/6)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11905"/>
            <a:ext cx="7770813" cy="47345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จากนั้นเปิด </a:t>
            </a:r>
            <a:r>
              <a:rPr lang="en-US" sz="1800" dirty="0" smtClean="0"/>
              <a:t>Identity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Navigator Pane </a:t>
            </a:r>
            <a:r>
              <a:rPr lang="th-TH" sz="1800" dirty="0" smtClean="0"/>
              <a:t>แล้วเปลี่ยน </a:t>
            </a:r>
            <a:r>
              <a:rPr lang="en-US" sz="1800" dirty="0" smtClean="0"/>
              <a:t>class </a:t>
            </a:r>
            <a:r>
              <a:rPr lang="th-TH" sz="1800" dirty="0" smtClean="0"/>
              <a:t>ของ </a:t>
            </a:r>
            <a:r>
              <a:rPr lang="en-US" sz="1800" dirty="0" smtClean="0"/>
              <a:t>cell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</a:t>
            </a:r>
            <a:r>
              <a:rPr lang="en-US" sz="1800" dirty="0" err="1" smtClean="0"/>
              <a:t>ProvinceCell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1800" dirty="0" smtClean="0"/>
              <a:t> ปรับความสูงของ </a:t>
            </a:r>
            <a:r>
              <a:rPr lang="en-US" sz="1800" dirty="0" smtClean="0"/>
              <a:t>cell </a:t>
            </a:r>
            <a:r>
              <a:rPr lang="th-TH" sz="1800" dirty="0" smtClean="0"/>
              <a:t>เป็น </a:t>
            </a:r>
            <a:r>
              <a:rPr lang="en-US" sz="1800" dirty="0"/>
              <a:t>8</a:t>
            </a:r>
            <a:r>
              <a:rPr lang="en-US" sz="1800" dirty="0" smtClean="0"/>
              <a:t>0px </a:t>
            </a:r>
            <a:r>
              <a:rPr lang="th-TH" sz="1800" dirty="0" smtClean="0"/>
              <a:t>และเพิ่ม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control </a:t>
            </a:r>
            <a:r>
              <a:rPr lang="th-TH" sz="1800" dirty="0" smtClean="0"/>
              <a:t>บน </a:t>
            </a:r>
            <a:r>
              <a:rPr lang="en-US" sz="1800" dirty="0" smtClean="0"/>
              <a:t>cell </a:t>
            </a:r>
            <a:r>
              <a:rPr lang="th-TH" sz="1800" dirty="0" smtClean="0"/>
              <a:t>คือ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Image View </a:t>
            </a:r>
            <a:endParaRPr lang="th-TH" sz="16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Label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09" y="2610497"/>
            <a:ext cx="6156477" cy="19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4941538"/>
            <a:ext cx="2213429" cy="150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6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Customize Cell UI  (4/6)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11905"/>
            <a:ext cx="7770813" cy="473451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800" dirty="0" smtClean="0"/>
              <a:t>เปลี่ยน</a:t>
            </a:r>
            <a:r>
              <a:rPr lang="en-US" sz="1800" dirty="0" smtClean="0"/>
              <a:t> 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Mode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“</a:t>
            </a:r>
            <a:r>
              <a:rPr lang="en-US" sz="1800" dirty="0" err="1" smtClean="0"/>
              <a:t>ProvinceCell</a:t>
            </a:r>
            <a:r>
              <a:rPr lang="en-US" sz="1800" dirty="0" smtClean="0"/>
              <a:t>” </a:t>
            </a:r>
            <a:r>
              <a:rPr lang="th-TH" sz="1800" dirty="0" smtClean="0"/>
              <a:t>ที่อยู่ใต้รายการ </a:t>
            </a:r>
            <a:r>
              <a:rPr lang="en-US" sz="1800" dirty="0" smtClean="0"/>
              <a:t>Table View </a:t>
            </a:r>
            <a:r>
              <a:rPr lang="th-TH" sz="1800" dirty="0" smtClean="0"/>
              <a:t>ใน </a:t>
            </a:r>
            <a:r>
              <a:rPr lang="en-US" sz="1800" dirty="0" smtClean="0"/>
              <a:t>Document Outline </a:t>
            </a:r>
            <a:r>
              <a:rPr lang="th-TH" sz="1800" dirty="0" smtClean="0"/>
              <a:t>จากนั้นเปลี่ยน </a:t>
            </a:r>
            <a:r>
              <a:rPr lang="en-US" sz="1800" dirty="0" smtClean="0"/>
              <a:t>code </a:t>
            </a:r>
            <a:r>
              <a:rPr lang="th-TH" sz="1800" dirty="0" smtClean="0"/>
              <a:t>ทางด้านขวามือให้เป็น</a:t>
            </a:r>
            <a:r>
              <a:rPr lang="th-TH" sz="1800" dirty="0"/>
              <a:t>ไ</a:t>
            </a:r>
            <a:r>
              <a:rPr lang="th-TH" sz="1800" dirty="0" smtClean="0"/>
              <a:t>ฟล์ </a:t>
            </a:r>
            <a:r>
              <a:rPr lang="en-US" sz="1800" dirty="0" err="1" smtClean="0"/>
              <a:t>ProvinceCell.h</a:t>
            </a:r>
            <a:r>
              <a:rPr lang="en-US" sz="1800" dirty="0" smtClean="0"/>
              <a:t> </a:t>
            </a:r>
            <a:r>
              <a:rPr lang="th-TH" sz="1800" dirty="0" smtClean="0"/>
              <a:t>โดยเลือกจาก </a:t>
            </a:r>
            <a:r>
              <a:rPr lang="en-US" sz="1800" dirty="0" smtClean="0"/>
              <a:t>Navigation Bar </a:t>
            </a:r>
            <a:r>
              <a:rPr lang="th-TH" sz="1800" dirty="0" smtClean="0"/>
              <a:t>ด้านบนของ </a:t>
            </a:r>
            <a:r>
              <a:rPr lang="en-US" sz="1800" dirty="0" smtClean="0"/>
              <a:t>editor </a:t>
            </a:r>
            <a:r>
              <a:rPr lang="th-TH" sz="1800" dirty="0" smtClean="0"/>
              <a:t>จากเมนู </a:t>
            </a:r>
            <a:r>
              <a:rPr lang="en-US" sz="1800" dirty="0" smtClean="0"/>
              <a:t>Manual &gt; </a:t>
            </a:r>
            <a:r>
              <a:rPr lang="en-US" sz="1800" dirty="0" err="1" smtClean="0"/>
              <a:t>ProvinceCell.h</a:t>
            </a: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800" dirty="0" smtClean="0"/>
              <a:t>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จาก </a:t>
            </a:r>
            <a:r>
              <a:rPr lang="en-US" sz="1800" dirty="0" smtClean="0"/>
              <a:t>control </a:t>
            </a:r>
            <a:r>
              <a:rPr lang="th-TH" sz="1800" smtClean="0"/>
              <a:t>ที่อยู่</a:t>
            </a:r>
            <a:r>
              <a:rPr lang="th-TH" sz="1800" dirty="0" smtClean="0"/>
              <a:t>ใน </a:t>
            </a:r>
            <a:r>
              <a:rPr lang="en-US" sz="1800" dirty="0" smtClean="0"/>
              <a:t>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โดยที่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Image View </a:t>
            </a:r>
            <a:r>
              <a:rPr lang="th-TH" sz="1600" dirty="0" smtClean="0"/>
              <a:t>เป็น </a:t>
            </a:r>
            <a:r>
              <a:rPr lang="en-US" sz="1600" dirty="0" smtClean="0"/>
              <a:t>outlet </a:t>
            </a:r>
            <a:r>
              <a:rPr lang="th-TH" sz="1600" dirty="0" smtClean="0"/>
              <a:t>ตั้งชื่อว่า </a:t>
            </a:r>
            <a:r>
              <a:rPr lang="en-US" sz="1600" dirty="0" err="1" smtClean="0"/>
              <a:t>imgViewRegion</a:t>
            </a:r>
            <a:endParaRPr lang="en-US" sz="16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Label </a:t>
            </a:r>
            <a:r>
              <a:rPr lang="th-TH" sz="1600" dirty="0" smtClean="0"/>
              <a:t>เป็น </a:t>
            </a:r>
            <a:r>
              <a:rPr lang="en-US" sz="1600" dirty="0" smtClean="0"/>
              <a:t>Outlet </a:t>
            </a:r>
            <a:r>
              <a:rPr lang="th-TH" sz="1600" dirty="0" smtClean="0"/>
              <a:t>ตั้งชื่อว่า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txtProvinceName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46" y="3293532"/>
            <a:ext cx="6284817" cy="181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1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66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Task : Customize Cell UI  (5/6)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463" y="1349053"/>
            <a:ext cx="8381475" cy="828095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ProvinceTableViewController.m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แล้วแก้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ของ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tableView:cellForRowAtIndexPath</a:t>
            </a:r>
            <a:r>
              <a:rPr lang="en-US" sz="1600" dirty="0" smtClean="0"/>
              <a:t>:” </a:t>
            </a:r>
            <a:r>
              <a:rPr lang="th-TH" sz="1600" dirty="0" smtClean="0"/>
              <a:t>โดยเปลี่ยน </a:t>
            </a:r>
            <a:r>
              <a:rPr lang="en-US" sz="1600" dirty="0" smtClean="0"/>
              <a:t>class </a:t>
            </a:r>
            <a:r>
              <a:rPr lang="th-TH" sz="1600" dirty="0" smtClean="0"/>
              <a:t>ของ </a:t>
            </a:r>
            <a:r>
              <a:rPr lang="en-US" sz="1600" dirty="0" smtClean="0"/>
              <a:t>cell </a:t>
            </a:r>
            <a:r>
              <a:rPr lang="th-TH" sz="1600" dirty="0" smtClean="0"/>
              <a:t>จาก </a:t>
            </a:r>
            <a:r>
              <a:rPr lang="en-US" sz="1600" dirty="0" smtClean="0"/>
              <a:t>“</a:t>
            </a:r>
            <a:r>
              <a:rPr lang="en-US" sz="1600" dirty="0" err="1" smtClean="0"/>
              <a:t>UITableViewCell</a:t>
            </a:r>
            <a:r>
              <a:rPr lang="en-US" sz="1600" dirty="0" smtClean="0"/>
              <a:t>”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ProvinceCell</a:t>
            </a:r>
            <a:r>
              <a:rPr lang="en-US" sz="1600" dirty="0" smtClean="0"/>
              <a:t>” </a:t>
            </a:r>
            <a:r>
              <a:rPr lang="th-TH" sz="1600" dirty="0" smtClean="0"/>
              <a:t>แทน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85800" y="2302136"/>
            <a:ext cx="8458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</a:t>
            </a:r>
            <a:r>
              <a:rPr lang="en-US" sz="11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@"Cell";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ProvinceCell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*cell =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                                                     </a:t>
            </a:r>
            <a:r>
              <a:rPr lang="en-US" sz="1100" dirty="0" err="1" smtClean="0">
                <a:latin typeface="Menlo Regular"/>
                <a:cs typeface="Menlo Regular"/>
              </a:rPr>
              <a:t>forIndexPath:indexPath</a:t>
            </a:r>
            <a:r>
              <a:rPr lang="en-US" sz="1100" dirty="0">
                <a:latin typeface="Menlo Regular"/>
                <a:cs typeface="Menlo Regular"/>
              </a:rPr>
              <a:t>]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   if (!cell)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cell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ProvinceCell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initWithStyle:UITableViewCellStyleDefault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fr-FR" sz="1100" dirty="0">
                <a:latin typeface="Menlo Regular"/>
                <a:cs typeface="Menlo Regular"/>
              </a:rPr>
              <a:t>                                   </a:t>
            </a:r>
            <a:r>
              <a:rPr lang="fr-FR" sz="1100" dirty="0" err="1" smtClean="0">
                <a:latin typeface="Menlo Regular"/>
                <a:cs typeface="Menlo Regular"/>
              </a:rPr>
              <a:t>reuseIdentifier</a:t>
            </a:r>
            <a:r>
              <a:rPr lang="fr-FR" sz="1100" dirty="0">
                <a:latin typeface="Menlo Regular"/>
                <a:cs typeface="Menlo Regular"/>
              </a:rPr>
              <a:t>:@"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"]</a:t>
            </a:r>
            <a:r>
              <a:rPr lang="fr-FR" sz="1100" dirty="0" smtClean="0">
                <a:latin typeface="Menlo Regular"/>
                <a:cs typeface="Menlo Regular"/>
              </a:rPr>
              <a:t>;</a:t>
            </a:r>
            <a:endParaRPr lang="fr-FR" sz="1100" dirty="0">
              <a:latin typeface="Menlo Regular"/>
              <a:cs typeface="Menlo Regular"/>
            </a:endParaRPr>
          </a:p>
          <a:p>
            <a:r>
              <a:rPr lang="fr-FR" sz="1100" dirty="0">
                <a:latin typeface="Menlo Regular"/>
                <a:cs typeface="Menlo Regular"/>
              </a:rPr>
              <a:t>    </a:t>
            </a:r>
            <a:r>
              <a:rPr lang="fr-FR" sz="1100" dirty="0" err="1">
                <a:latin typeface="Menlo Regular"/>
                <a:cs typeface="Menlo Regular"/>
              </a:rPr>
              <a:t>switch</a:t>
            </a:r>
            <a:r>
              <a:rPr lang="fr-FR" sz="1100" dirty="0">
                <a:latin typeface="Menlo Regular"/>
                <a:cs typeface="Menlo Regular"/>
              </a:rPr>
              <a:t> (</a:t>
            </a:r>
            <a:r>
              <a:rPr lang="fr-FR" sz="1100" dirty="0" err="1">
                <a:latin typeface="Menlo Regular"/>
                <a:cs typeface="Menlo Regular"/>
              </a:rPr>
              <a:t>indexPath.section</a:t>
            </a:r>
            <a:r>
              <a:rPr lang="fr-FR" sz="1100" dirty="0">
                <a:latin typeface="Menlo Regular"/>
                <a:cs typeface="Menlo Regular"/>
              </a:rPr>
              <a:t>)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case 0: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cell.imgViewRegion.image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imageNamed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CentralRegion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cell.txtProvinceName.text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r>
              <a:rPr lang="en-US" sz="1100" dirty="0">
                <a:latin typeface="Menlo Regular"/>
                <a:cs typeface="Menlo Regular"/>
              </a:rPr>
              <a:t>  break;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case 1: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cell.imgViewRegion.image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imageNamed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:@"Northern"];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cell.txtProvinceName.text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    </a:t>
            </a:r>
            <a:r>
              <a:rPr lang="en-US" sz="1100" dirty="0">
                <a:latin typeface="Menlo Regular"/>
                <a:cs typeface="Menlo Regular"/>
              </a:rPr>
              <a:t>break;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case 2: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cell.imgViewRegion.image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imageNamed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NorthEastern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cell.txtProvinceName.text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</a:t>
            </a:r>
            <a:r>
              <a:rPr lang="en-US" sz="1100" dirty="0">
                <a:latin typeface="Menlo Regular"/>
                <a:cs typeface="Menlo Regular"/>
              </a:rPr>
              <a:t>break;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case 3: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cell.imgViewRegion.image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imageNamed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:@"Southern"];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cell.txtProvinceName.text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     </a:t>
            </a:r>
            <a:r>
              <a:rPr lang="en-US" sz="1100" dirty="0">
                <a:latin typeface="Menlo Regular"/>
                <a:cs typeface="Menlo Regular"/>
              </a:rPr>
              <a:t>break;</a:t>
            </a:r>
          </a:p>
          <a:p>
            <a:r>
              <a:rPr lang="fr-FR" sz="1100" dirty="0">
                <a:latin typeface="Menlo Regular"/>
                <a:cs typeface="Menlo Regular"/>
              </a:rPr>
              <a:t>        default: break;</a:t>
            </a:r>
          </a:p>
          <a:p>
            <a:r>
              <a:rPr lang="fr-FR" sz="1100" dirty="0">
                <a:latin typeface="Menlo Regular"/>
                <a:cs typeface="Menlo Regular"/>
              </a:rPr>
              <a:t>    }</a:t>
            </a:r>
          </a:p>
          <a:p>
            <a:r>
              <a:rPr lang="fr-FR" sz="1100" dirty="0">
                <a:latin typeface="Menlo Regular"/>
                <a:cs typeface="Menlo Regular"/>
              </a:rPr>
              <a:t>    return 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;</a:t>
            </a:r>
          </a:p>
          <a:p>
            <a:r>
              <a:rPr lang="fr-FR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991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Run &amp; Test</a:t>
            </a:r>
            <a:r>
              <a:rPr lang="th-TH" sz="4000" dirty="0" smtClean="0"/>
              <a:t> </a:t>
            </a:r>
            <a:r>
              <a:rPr lang="en-US" sz="4000" dirty="0" smtClean="0"/>
              <a:t>(6/6)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Run </a:t>
            </a:r>
            <a:r>
              <a:rPr lang="th-TH" dirty="0" smtClean="0"/>
              <a:t>เพื่อดูผลลัพธ์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46" y="2612571"/>
            <a:ext cx="2043712" cy="376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04" y="2612571"/>
            <a:ext cx="2043711" cy="376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84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5-5 : Swipe to Delete Cell (1/</a:t>
            </a:r>
            <a:r>
              <a:rPr lang="en-US" sz="3600" dirty="0"/>
              <a:t>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เพื่อให้สามารถลบ </a:t>
            </a:r>
            <a:r>
              <a:rPr lang="en-US" dirty="0" smtClean="0"/>
              <a:t>Cell </a:t>
            </a:r>
            <a:r>
              <a:rPr lang="th-TH" dirty="0" smtClean="0"/>
              <a:t>บน </a:t>
            </a:r>
            <a:r>
              <a:rPr lang="en-US" dirty="0" smtClean="0"/>
              <a:t>Table View </a:t>
            </a:r>
            <a:r>
              <a:rPr lang="th-TH" dirty="0" smtClean="0"/>
              <a:t>ตามต้องการได้</a:t>
            </a:r>
            <a:r>
              <a:rPr lang="en-US" dirty="0" smtClean="0"/>
              <a:t> </a:t>
            </a:r>
            <a:endParaRPr lang="th-TH" dirty="0" smtClean="0"/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 เพิ่ม </a:t>
            </a:r>
            <a:r>
              <a:rPr lang="en-US" dirty="0" smtClean="0"/>
              <a:t>delegate method </a:t>
            </a:r>
            <a:r>
              <a:rPr lang="th-TH" dirty="0" smtClean="0"/>
              <a:t>ของ </a:t>
            </a:r>
            <a:r>
              <a:rPr lang="en-US" dirty="0" smtClean="0"/>
              <a:t>Table View </a:t>
            </a:r>
            <a:r>
              <a:rPr lang="th-TH" dirty="0" smtClean="0"/>
              <a:t>เพื่อบอกว่าจะแก้ไข </a:t>
            </a:r>
            <a:r>
              <a:rPr lang="en-US" dirty="0" smtClean="0"/>
              <a:t>table cell </a:t>
            </a:r>
            <a:r>
              <a:rPr lang="th-TH" dirty="0" smtClean="0"/>
              <a:t>แบบ </a:t>
            </a:r>
            <a:r>
              <a:rPr lang="en-US" dirty="0" smtClean="0"/>
              <a:t>delete cell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เพื่อแสดง </a:t>
            </a:r>
            <a:r>
              <a:rPr lang="en-US" dirty="0" smtClean="0"/>
              <a:t>animation </a:t>
            </a:r>
            <a:r>
              <a:rPr lang="th-TH" dirty="0" smtClean="0"/>
              <a:t>การลบ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ลบข้อมูลออกจาก </a:t>
            </a:r>
            <a:r>
              <a:rPr lang="en-US" dirty="0" smtClean="0"/>
              <a:t>data source (array) </a:t>
            </a:r>
            <a:r>
              <a:rPr lang="th-TH" dirty="0" smtClean="0"/>
              <a:t>ภายใต้ </a:t>
            </a:r>
            <a:r>
              <a:rPr lang="en-US" dirty="0" smtClean="0"/>
              <a:t>section </a:t>
            </a:r>
            <a:r>
              <a:rPr lang="th-TH" dirty="0" smtClean="0"/>
              <a:t>ที่ส่งมาใน </a:t>
            </a:r>
            <a:r>
              <a:rPr lang="en-US" dirty="0" smtClean="0"/>
              <a:t>index path</a:t>
            </a:r>
            <a:endParaRPr lang="th-TH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564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New Table Cell </a:t>
            </a:r>
            <a:br>
              <a:rPr lang="en-US" sz="3600" dirty="0" smtClean="0"/>
            </a:br>
            <a:r>
              <a:rPr lang="en-US" sz="3600" dirty="0" smtClean="0"/>
              <a:t>View Controller Class  (2/4)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20" y="1687716"/>
            <a:ext cx="8034866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เปิดไฟล์ </a:t>
            </a:r>
            <a:r>
              <a:rPr lang="en-US" sz="1800" dirty="0"/>
              <a:t>“</a:t>
            </a:r>
            <a:r>
              <a:rPr lang="en-US" sz="1800" dirty="0" err="1"/>
              <a:t>ProvinceTableViewController.m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tableView:editingStyleForRowAtIndexPath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เพื่อบอก </a:t>
            </a:r>
            <a:r>
              <a:rPr lang="en-US" sz="1800" dirty="0" smtClean="0"/>
              <a:t>table view </a:t>
            </a:r>
            <a:r>
              <a:rPr lang="th-TH" sz="1800" dirty="0" smtClean="0"/>
              <a:t>ว่าเราต้องการ </a:t>
            </a:r>
            <a:r>
              <a:rPr lang="en-US" sz="1800" dirty="0" smtClean="0"/>
              <a:t>edit row </a:t>
            </a:r>
            <a:r>
              <a:rPr lang="th-TH" sz="1800" dirty="0" smtClean="0"/>
              <a:t>แบบ </a:t>
            </a:r>
            <a:r>
              <a:rPr lang="en-US" sz="1800" dirty="0" smtClean="0"/>
              <a:t>delete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ลบ </a:t>
            </a:r>
            <a:r>
              <a:rPr lang="en-US" sz="1800" dirty="0" smtClean="0"/>
              <a:t>comment</a:t>
            </a:r>
            <a:r>
              <a:rPr lang="th-TH" sz="1800" dirty="0" smtClean="0"/>
              <a:t> ของ</a:t>
            </a:r>
            <a:r>
              <a:rPr lang="en-US" sz="1800" dirty="0" smtClean="0"/>
              <a:t> method “</a:t>
            </a:r>
            <a:r>
              <a:rPr lang="en-US" sz="1800" dirty="0" err="1" smtClean="0"/>
              <a:t>tableView:commitEditingStyle</a:t>
            </a:r>
            <a:r>
              <a:rPr lang="th-TH" sz="1800" dirty="0"/>
              <a:t>​</a:t>
            </a:r>
            <a:r>
              <a:rPr lang="en-US" sz="1800" dirty="0" smtClean="0"/>
              <a:t>:</a:t>
            </a:r>
            <a:r>
              <a:rPr lang="en-US" sz="1800" dirty="0" err="1" smtClean="0"/>
              <a:t>forRowAtIndexPath</a:t>
            </a:r>
            <a:r>
              <a:rPr lang="en-US" sz="1800" dirty="0" smtClean="0"/>
              <a:t>:” </a:t>
            </a:r>
            <a:r>
              <a:rPr lang="th-TH" sz="1800" dirty="0" smtClean="0"/>
              <a:t>ออกไป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195855" y="2997714"/>
            <a:ext cx="72607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UITableViewCellEditingStyle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editingStyleForRowAtIndexPath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NSIndexPath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endParaRPr lang="en-US" sz="12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UITableViewCellEditingStyleDelete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8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New Table Cell </a:t>
            </a:r>
            <a:br>
              <a:rPr lang="en-US" sz="3600" dirty="0" smtClean="0"/>
            </a:br>
            <a:r>
              <a:rPr lang="en-US" sz="3600" dirty="0" smtClean="0"/>
              <a:t>View Controller Class  (2/4)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20" y="1687716"/>
            <a:ext cx="8034866" cy="4942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2000" dirty="0" smtClean="0"/>
              <a:t>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/>
              <a:t>method “</a:t>
            </a:r>
            <a:r>
              <a:rPr lang="en-US" sz="2000" dirty="0" err="1"/>
              <a:t>tableView:commitEditingStyle</a:t>
            </a:r>
            <a:r>
              <a:rPr lang="th-TH" sz="2000" dirty="0"/>
              <a:t>​</a:t>
            </a:r>
            <a:r>
              <a:rPr lang="en-US" sz="2000" dirty="0"/>
              <a:t>:</a:t>
            </a:r>
            <a:r>
              <a:rPr lang="en-US" sz="2000" dirty="0" err="1"/>
              <a:t>forRowAtIndexPath</a:t>
            </a:r>
            <a:r>
              <a:rPr lang="en-US" sz="2000" dirty="0"/>
              <a:t>:</a:t>
            </a:r>
            <a:r>
              <a:rPr lang="en-US" sz="2000" dirty="0" smtClean="0"/>
              <a:t>” </a:t>
            </a:r>
            <a:r>
              <a:rPr lang="th-TH" sz="2000" dirty="0" smtClean="0"/>
              <a:t>ดังนี้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6336" y="2721958"/>
            <a:ext cx="7215178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- (void)</a:t>
            </a:r>
            <a:r>
              <a:rPr lang="en-US" sz="1050" dirty="0" err="1">
                <a:latin typeface="Menlo Regular"/>
                <a:cs typeface="Menlo Regular"/>
              </a:rPr>
              <a:t>tableView</a:t>
            </a:r>
            <a:r>
              <a:rPr lang="en-US" sz="1050" dirty="0">
                <a:latin typeface="Menlo Regular"/>
                <a:cs typeface="Menlo Regular"/>
              </a:rPr>
              <a:t>:(</a:t>
            </a:r>
            <a:r>
              <a:rPr lang="en-US" sz="1050" dirty="0" err="1">
                <a:latin typeface="Menlo Regular"/>
                <a:cs typeface="Menlo Regular"/>
              </a:rPr>
              <a:t>UITableView</a:t>
            </a:r>
            <a:r>
              <a:rPr lang="en-US" sz="1050" dirty="0">
                <a:latin typeface="Menlo Regular"/>
                <a:cs typeface="Menlo Regular"/>
              </a:rPr>
              <a:t> *)</a:t>
            </a:r>
            <a:r>
              <a:rPr lang="en-US" sz="1050" dirty="0" err="1">
                <a:latin typeface="Menlo Regular"/>
                <a:cs typeface="Menlo Regular"/>
              </a:rPr>
              <a:t>tableView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commitEditingStyle</a:t>
            </a:r>
            <a:r>
              <a:rPr lang="en-US" sz="1050" dirty="0">
                <a:latin typeface="Menlo Regular"/>
                <a:cs typeface="Menlo Regular"/>
              </a:rPr>
              <a:t>:(</a:t>
            </a:r>
            <a:r>
              <a:rPr lang="en-US" sz="1050" dirty="0" err="1">
                <a:latin typeface="Menlo Regular"/>
                <a:cs typeface="Menlo Regular"/>
              </a:rPr>
              <a:t>UITableViewCellEditingStyle</a:t>
            </a:r>
            <a:r>
              <a:rPr lang="en-US" sz="1050" dirty="0">
                <a:latin typeface="Menlo Regular"/>
                <a:cs typeface="Menlo Regular"/>
              </a:rPr>
              <a:t>)</a:t>
            </a:r>
            <a:r>
              <a:rPr lang="en-US" sz="1050" dirty="0" err="1">
                <a:latin typeface="Menlo Regular"/>
                <a:cs typeface="Menlo Regular"/>
              </a:rPr>
              <a:t>editingStyle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forRowAtIndexPath</a:t>
            </a:r>
            <a:r>
              <a:rPr lang="en-US" sz="1050" dirty="0">
                <a:latin typeface="Menlo Regular"/>
                <a:cs typeface="Menlo Regular"/>
              </a:rPr>
              <a:t>:(</a:t>
            </a:r>
            <a:r>
              <a:rPr lang="en-US" sz="1050" dirty="0" err="1">
                <a:latin typeface="Menlo Regular"/>
                <a:cs typeface="Menlo Regular"/>
              </a:rPr>
              <a:t>NSIndexPath</a:t>
            </a:r>
            <a:r>
              <a:rPr lang="en-US" sz="1050" dirty="0">
                <a:latin typeface="Menlo Regular"/>
                <a:cs typeface="Menlo Regular"/>
              </a:rPr>
              <a:t> *)</a:t>
            </a:r>
            <a:r>
              <a:rPr lang="en-US" sz="1050" dirty="0" err="1">
                <a:latin typeface="Menlo Regular"/>
                <a:cs typeface="Menlo Regular"/>
              </a:rPr>
              <a:t>indexPath</a:t>
            </a:r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{</a:t>
            </a:r>
          </a:p>
          <a:p>
            <a:r>
              <a:rPr lang="en-US" sz="1050" dirty="0">
                <a:latin typeface="Menlo Regular"/>
                <a:cs typeface="Menlo Regular"/>
              </a:rPr>
              <a:t>    if (</a:t>
            </a:r>
            <a:r>
              <a:rPr lang="en-US" sz="1050" dirty="0" err="1">
                <a:latin typeface="Menlo Regular"/>
                <a:cs typeface="Menlo Regular"/>
              </a:rPr>
              <a:t>editingStyle</a:t>
            </a:r>
            <a:r>
              <a:rPr lang="en-US" sz="1050" dirty="0">
                <a:latin typeface="Menlo Regular"/>
                <a:cs typeface="Menlo Regular"/>
              </a:rPr>
              <a:t> == </a:t>
            </a:r>
            <a:r>
              <a:rPr lang="en-US" sz="1050" dirty="0" err="1">
                <a:latin typeface="Menlo Regular"/>
                <a:cs typeface="Menlo Regular"/>
              </a:rPr>
              <a:t>UITableViewCellEditingStyleDelete</a:t>
            </a:r>
            <a:r>
              <a:rPr lang="en-US" sz="1050" dirty="0">
                <a:latin typeface="Menlo Regular"/>
                <a:cs typeface="Menlo Regular"/>
              </a:rPr>
              <a:t>) {</a:t>
            </a:r>
          </a:p>
          <a:p>
            <a:r>
              <a:rPr lang="en-US" sz="105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050" dirty="0">
                <a:latin typeface="Menlo Regular"/>
                <a:cs typeface="Menlo Regular"/>
              </a:rPr>
              <a:t>        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switch 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indexPath.section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case 0: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self.centralRegion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removeObjectAtIndex:indexPath.row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break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case 1: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self.northern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removeObjectAtIndex:indexPath.row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break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case 2: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self.northEastern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removeObjectAtIndex:indexPath.row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break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case 3: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self.southern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removeObjectAtIndex:indexPath.row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break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r-FR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default: break;</a:t>
            </a:r>
          </a:p>
          <a:p>
            <a:r>
              <a:rPr lang="fr-FR" sz="1050" dirty="0">
                <a:latin typeface="Menlo Regular"/>
                <a:cs typeface="Menlo Regular"/>
              </a:rPr>
              <a:t>        </a:t>
            </a:r>
            <a:r>
              <a:rPr lang="fr-FR" sz="1050" dirty="0" smtClean="0">
                <a:latin typeface="Menlo Regular"/>
                <a:cs typeface="Menlo Regular"/>
              </a:rPr>
              <a:t>}</a:t>
            </a:r>
            <a:endParaRPr lang="fr-FR" sz="1050" dirty="0">
              <a:latin typeface="Menlo Regular"/>
              <a:cs typeface="Menlo Regular"/>
            </a:endParaRPr>
          </a:p>
          <a:p>
            <a:r>
              <a:rPr lang="fr-FR" sz="1050" dirty="0" smtClean="0">
                <a:latin typeface="Menlo Regular"/>
                <a:cs typeface="Menlo Regular"/>
              </a:rPr>
              <a:t>        </a:t>
            </a:r>
            <a:r>
              <a:rPr lang="fr-FR" sz="1050" dirty="0">
                <a:latin typeface="Menlo Regular"/>
                <a:cs typeface="Menlo Regular"/>
              </a:rPr>
              <a:t>[</a:t>
            </a:r>
            <a:r>
              <a:rPr lang="fr-FR" sz="1050" dirty="0" err="1">
                <a:latin typeface="Menlo Regular"/>
                <a:cs typeface="Menlo Regular"/>
              </a:rPr>
              <a:t>tableView</a:t>
            </a:r>
            <a:r>
              <a:rPr lang="fr-FR" sz="1050" dirty="0">
                <a:latin typeface="Menlo Regular"/>
                <a:cs typeface="Menlo Regular"/>
              </a:rPr>
              <a:t> </a:t>
            </a:r>
            <a:r>
              <a:rPr lang="fr-FR" sz="1050" dirty="0" err="1">
                <a:latin typeface="Menlo Regular"/>
                <a:cs typeface="Menlo Regular"/>
              </a:rPr>
              <a:t>deleteRowsAtIndexPaths</a:t>
            </a:r>
            <a:r>
              <a:rPr lang="fr-FR" sz="1050" dirty="0">
                <a:latin typeface="Menlo Regular"/>
                <a:cs typeface="Menlo Regular"/>
              </a:rPr>
              <a:t>:@[</a:t>
            </a:r>
            <a:r>
              <a:rPr lang="fr-FR" sz="1050" dirty="0" err="1">
                <a:latin typeface="Menlo Regular"/>
                <a:cs typeface="Menlo Regular"/>
              </a:rPr>
              <a:t>indexPath</a:t>
            </a:r>
            <a:r>
              <a:rPr lang="fr-FR" sz="1050" dirty="0">
                <a:latin typeface="Menlo Regular"/>
                <a:cs typeface="Menlo Regular"/>
              </a:rPr>
              <a:t>] </a:t>
            </a:r>
            <a:endParaRPr lang="fr-FR" sz="1050" dirty="0" smtClean="0">
              <a:latin typeface="Menlo Regular"/>
              <a:cs typeface="Menlo Regular"/>
            </a:endParaRPr>
          </a:p>
          <a:p>
            <a:r>
              <a:rPr lang="fr-FR" sz="1050" dirty="0">
                <a:latin typeface="Menlo Regular"/>
                <a:cs typeface="Menlo Regular"/>
              </a:rPr>
              <a:t>	</a:t>
            </a:r>
            <a:r>
              <a:rPr lang="fr-FR" sz="1050" dirty="0" smtClean="0">
                <a:latin typeface="Menlo Regular"/>
                <a:cs typeface="Menlo Regular"/>
              </a:rPr>
              <a:t>			 </a:t>
            </a:r>
            <a:r>
              <a:rPr lang="fr-FR" sz="1050" dirty="0" err="1" smtClean="0">
                <a:latin typeface="Menlo Regular"/>
                <a:cs typeface="Menlo Regular"/>
              </a:rPr>
              <a:t>withRowAnimation:UITableViewRowAnimationFade</a:t>
            </a:r>
            <a:r>
              <a:rPr lang="fr-FR" sz="1050" dirty="0">
                <a:latin typeface="Menlo Regular"/>
                <a:cs typeface="Menlo Regular"/>
              </a:rPr>
              <a:t>];</a:t>
            </a:r>
          </a:p>
          <a:p>
            <a:r>
              <a:rPr lang="fr-FR" sz="1050" dirty="0">
                <a:latin typeface="Menlo Regular"/>
                <a:cs typeface="Menlo Regular"/>
              </a:rPr>
              <a:t>    }   </a:t>
            </a:r>
          </a:p>
          <a:p>
            <a:r>
              <a:rPr lang="fr-FR" sz="1050" dirty="0">
                <a:latin typeface="Menlo Regular"/>
                <a:cs typeface="Menlo Regular"/>
              </a:rPr>
              <a:t>    </a:t>
            </a:r>
            <a:r>
              <a:rPr lang="fr-FR" sz="1050" dirty="0" err="1">
                <a:latin typeface="Menlo Regular"/>
                <a:cs typeface="Menlo Regular"/>
              </a:rPr>
              <a:t>else</a:t>
            </a:r>
            <a:r>
              <a:rPr lang="fr-FR" sz="1050" dirty="0">
                <a:latin typeface="Menlo Regular"/>
                <a:cs typeface="Menlo Regular"/>
              </a:rPr>
              <a:t> if (</a:t>
            </a:r>
            <a:r>
              <a:rPr lang="fr-FR" sz="1050" dirty="0" err="1">
                <a:latin typeface="Menlo Regular"/>
                <a:cs typeface="Menlo Regular"/>
              </a:rPr>
              <a:t>editingStyle</a:t>
            </a:r>
            <a:r>
              <a:rPr lang="fr-FR" sz="1050" dirty="0">
                <a:latin typeface="Menlo Regular"/>
                <a:cs typeface="Menlo Regular"/>
              </a:rPr>
              <a:t> == </a:t>
            </a:r>
            <a:r>
              <a:rPr lang="fr-FR" sz="1050" dirty="0" err="1">
                <a:latin typeface="Menlo Regular"/>
                <a:cs typeface="Menlo Regular"/>
              </a:rPr>
              <a:t>UITableViewCellEditingStyleInsert</a:t>
            </a:r>
            <a:r>
              <a:rPr lang="fr-FR" sz="1050" dirty="0">
                <a:latin typeface="Menlo Regular"/>
                <a:cs typeface="Menlo Regular"/>
              </a:rPr>
              <a:t>) </a:t>
            </a:r>
            <a:r>
              <a:rPr lang="fr-FR" sz="1050" dirty="0" smtClean="0">
                <a:latin typeface="Menlo Regular"/>
                <a:cs typeface="Menlo Regular"/>
              </a:rPr>
              <a:t>{</a:t>
            </a:r>
            <a:r>
              <a:rPr lang="th-TH" sz="1050" dirty="0" smtClean="0">
                <a:latin typeface="Menlo Regular"/>
                <a:cs typeface="Menlo Regular"/>
              </a:rPr>
              <a:t>  </a:t>
            </a:r>
            <a:r>
              <a:rPr lang="fr-FR" sz="1050" dirty="0" smtClean="0">
                <a:latin typeface="Menlo Regular"/>
                <a:cs typeface="Menlo Regular"/>
              </a:rPr>
              <a:t>}</a:t>
            </a:r>
            <a:endParaRPr lang="fr-FR" sz="1050" dirty="0">
              <a:latin typeface="Menlo Regular"/>
              <a:cs typeface="Menlo Regular"/>
            </a:endParaRPr>
          </a:p>
          <a:p>
            <a:r>
              <a:rPr lang="fr-FR" sz="105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60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Table Protocol – </a:t>
            </a:r>
            <a:br>
              <a:rPr lang="en-US" sz="3200" dirty="0" smtClean="0"/>
            </a:br>
            <a:r>
              <a:rPr lang="en-US" sz="3200" dirty="0" smtClean="0"/>
              <a:t>Data Source &amp; Delegate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3" y="2540590"/>
            <a:ext cx="2509931" cy="361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449675" y="2444441"/>
            <a:ext cx="42959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300" dirty="0" smtClean="0">
                <a:latin typeface="Menlo Regular"/>
                <a:cs typeface="Menlo Regular"/>
              </a:rPr>
              <a:t>- (</a:t>
            </a:r>
            <a:r>
              <a:rPr lang="en-US" sz="1300" i="1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numberOfSectionsInTableView</a:t>
            </a:r>
            <a:r>
              <a:rPr lang="en-US" sz="1300" dirty="0" smtClean="0">
                <a:latin typeface="Menlo Regular"/>
                <a:cs typeface="Menlo Regular"/>
              </a:rPr>
              <a:t>:</a:t>
            </a:r>
            <a:br>
              <a:rPr lang="en-US" sz="1300" dirty="0" smtClean="0">
                <a:latin typeface="Menlo Regular"/>
                <a:cs typeface="Menlo Regular"/>
              </a:rPr>
            </a:br>
            <a:r>
              <a:rPr lang="en-US" sz="1300" dirty="0" smtClean="0">
                <a:latin typeface="Menlo Regular"/>
                <a:cs typeface="Menlo Regular"/>
              </a:rPr>
              <a:t>                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endParaRPr lang="en-US" sz="1300" dirty="0">
              <a:latin typeface="Menlo Regular"/>
              <a:cs typeface="Menlo Regula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43614" y="2611138"/>
            <a:ext cx="1477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04048" y="3258327"/>
            <a:ext cx="50415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i="1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numberOfRowsInSection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)section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03687" y="3417279"/>
            <a:ext cx="353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15541" y="4115798"/>
            <a:ext cx="543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i="1" dirty="0" err="1">
                <a:latin typeface="Menlo Regular"/>
                <a:cs typeface="Menlo Regular"/>
              </a:rPr>
              <a:t>UITableViewCell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cellForRowAtIndexPath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NSIndexPath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indexPath</a:t>
            </a:r>
            <a:endParaRPr lang="en-US" sz="1200" dirty="0">
              <a:latin typeface="Menlo Regular"/>
              <a:cs typeface="Menlo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69069" y="4272816"/>
            <a:ext cx="434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60938" y="2459108"/>
            <a:ext cx="282676" cy="304059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104346" y="2763167"/>
            <a:ext cx="305268" cy="3173353"/>
          </a:xfrm>
          <a:prstGeom prst="rightBrace">
            <a:avLst>
              <a:gd name="adj1" fmla="val 89221"/>
              <a:gd name="adj2" fmla="val 209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9765" y="4067418"/>
            <a:ext cx="2749304" cy="413285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15541" y="5494736"/>
            <a:ext cx="543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didSelectRowAtIndexPath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NSIndexPath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indexPath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07708" y="5494736"/>
            <a:ext cx="282676" cy="304059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45848" y="5654323"/>
            <a:ext cx="1658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8657" y="1940251"/>
            <a:ext cx="1827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NSArray Object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1502669" y="2139911"/>
            <a:ext cx="225887" cy="762979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22178" y="1928156"/>
            <a:ext cx="272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u="sng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UITableViewDataSource</a:t>
            </a:r>
            <a:endParaRPr lang="en-US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4218" y="4918840"/>
            <a:ext cx="2521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u="sng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UITableViewDelegate</a:t>
            </a:r>
            <a:endParaRPr lang="en-US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820" y="54454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036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New Table Cell </a:t>
            </a:r>
            <a:br>
              <a:rPr lang="en-US" sz="3600" dirty="0" smtClean="0"/>
            </a:br>
            <a:r>
              <a:rPr lang="en-US" sz="3600" dirty="0" smtClean="0"/>
              <a:t>View Controller Class  (2/4)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20" y="1687716"/>
            <a:ext cx="8034866" cy="4942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โปรแกรมเพื่อดูผลลัพธ์</a:t>
            </a:r>
            <a:br>
              <a:rPr lang="th-TH" sz="1600" dirty="0" smtClean="0"/>
            </a:b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Note :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ลบ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cell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โดย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drag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ใน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cell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จากขวาไปซ้าย จะมีปุ่ม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Delete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ปรากฏขึ้นมา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click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ที่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delete </a:t>
            </a:r>
            <a:r>
              <a:rPr lang="th-TH" sz="1600" i="1" dirty="0" smtClean="0">
                <a:solidFill>
                  <a:schemeClr val="tx1">
                    <a:lumMod val="65000"/>
                  </a:schemeClr>
                </a:solidFill>
              </a:rPr>
              <a:t>เพื่อลบ </a:t>
            </a:r>
            <a:r>
              <a:rPr lang="en-US" sz="1600" i="1" dirty="0" smtClean="0">
                <a:solidFill>
                  <a:schemeClr val="tx1">
                    <a:lumMod val="65000"/>
                  </a:schemeClr>
                </a:solidFill>
              </a:rPr>
              <a:t>cell</a:t>
            </a:r>
            <a:endParaRPr 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68" y="2787029"/>
            <a:ext cx="1915414" cy="353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09" y="2787028"/>
            <a:ext cx="1915415" cy="353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68" y="2787029"/>
            <a:ext cx="1915415" cy="353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96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358"/>
            <a:ext cx="7770813" cy="1429871"/>
          </a:xfrm>
        </p:spPr>
        <p:txBody>
          <a:bodyPr/>
          <a:lstStyle/>
          <a:p>
            <a:r>
              <a:rPr lang="en-US" dirty="0" smtClean="0"/>
              <a:t>Reuse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1575084"/>
            <a:ext cx="5007428" cy="51372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ในกรณีที่มีข้อมูลถูกนำมาแสดงบน </a:t>
            </a:r>
            <a:r>
              <a:rPr lang="en-US" sz="2000" dirty="0" smtClean="0"/>
              <a:t>Table </a:t>
            </a:r>
            <a:r>
              <a:rPr lang="th-TH" sz="2000" dirty="0" smtClean="0"/>
              <a:t>มากๆ ถ้าเรา </a:t>
            </a:r>
            <a:r>
              <a:rPr lang="en-US" sz="2000" dirty="0" smtClean="0"/>
              <a:t>load </a:t>
            </a:r>
            <a:r>
              <a:rPr lang="th-TH" sz="2000" dirty="0" smtClean="0"/>
              <a:t>ข้อมูลทั้งหมดเข้าไปใน </a:t>
            </a:r>
            <a:r>
              <a:rPr lang="en-US" sz="2000" dirty="0" smtClean="0"/>
              <a:t>table view </a:t>
            </a:r>
            <a:r>
              <a:rPr lang="th-TH" sz="2000" dirty="0" smtClean="0"/>
              <a:t>ก็จะต้องใช้ </a:t>
            </a:r>
            <a:r>
              <a:rPr lang="en-US" sz="2000" dirty="0" smtClean="0"/>
              <a:t>memory </a:t>
            </a:r>
            <a:r>
              <a:rPr lang="th-TH" sz="2000" dirty="0" smtClean="0"/>
              <a:t>จำนวนมากในการสร้าง </a:t>
            </a:r>
            <a:r>
              <a:rPr lang="en-US" sz="2000" dirty="0" smtClean="0"/>
              <a:t>cell </a:t>
            </a:r>
            <a:r>
              <a:rPr lang="th-TH" sz="2000" dirty="0" smtClean="0"/>
              <a:t>ทำให้เกิดปัญหาเรื่อง </a:t>
            </a:r>
            <a:r>
              <a:rPr lang="en-US" sz="2000" dirty="0" smtClean="0"/>
              <a:t>memory </a:t>
            </a:r>
            <a:r>
              <a:rPr lang="th-TH" sz="2000" dirty="0" smtClean="0"/>
              <a:t>และ </a:t>
            </a:r>
            <a:r>
              <a:rPr lang="en-US" sz="2000" dirty="0" smtClean="0"/>
              <a:t>performance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แนวทางที่วิศวะกรของ </a:t>
            </a:r>
            <a:r>
              <a:rPr lang="en-US" sz="2000" dirty="0" smtClean="0"/>
              <a:t>Apple </a:t>
            </a:r>
            <a:r>
              <a:rPr lang="th-TH" sz="2000" dirty="0" smtClean="0"/>
              <a:t>แก้ปัญหาคือ เมื่อ </a:t>
            </a:r>
            <a:r>
              <a:rPr lang="en-US" sz="2000" dirty="0" smtClean="0"/>
              <a:t>load </a:t>
            </a:r>
            <a:r>
              <a:rPr lang="th-TH" sz="2000" dirty="0" smtClean="0"/>
              <a:t>ข้อมูล </a:t>
            </a:r>
            <a:r>
              <a:rPr lang="en-US" sz="2000" dirty="0" smtClean="0"/>
              <a:t>Table View </a:t>
            </a:r>
            <a:r>
              <a:rPr lang="th-TH" sz="2000" dirty="0" smtClean="0"/>
              <a:t>จะสร้าง </a:t>
            </a:r>
            <a:r>
              <a:rPr lang="en-US" sz="2000" dirty="0" smtClean="0"/>
              <a:t>Cell </a:t>
            </a:r>
            <a:r>
              <a:rPr lang="th-TH" sz="2000" dirty="0" smtClean="0"/>
              <a:t>เฉพาะที่ปรากฎบน </a:t>
            </a:r>
            <a:r>
              <a:rPr lang="en-US" sz="2000" dirty="0" smtClean="0"/>
              <a:t>view </a:t>
            </a:r>
            <a:r>
              <a:rPr lang="th-TH" sz="2000" dirty="0" smtClean="0"/>
              <a:t>เท่านั้นไม่ว่าจำนวน </a:t>
            </a:r>
            <a:r>
              <a:rPr lang="en-US" sz="2000" dirty="0" smtClean="0"/>
              <a:t>element </a:t>
            </a:r>
            <a:r>
              <a:rPr lang="th-TH" sz="2000" dirty="0" smtClean="0"/>
              <a:t>ของ </a:t>
            </a:r>
            <a:r>
              <a:rPr lang="en-US" sz="2000" dirty="0" smtClean="0"/>
              <a:t>array </a:t>
            </a:r>
            <a:r>
              <a:rPr lang="th-TH" sz="2000" dirty="0" smtClean="0"/>
              <a:t>จะมีกี่ </a:t>
            </a:r>
            <a:r>
              <a:rPr lang="en-US" sz="2000" dirty="0" smtClean="0"/>
              <a:t>element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เมื่อ </a:t>
            </a:r>
            <a:r>
              <a:rPr lang="en-US" sz="2000" dirty="0" smtClean="0"/>
              <a:t>user </a:t>
            </a:r>
            <a:r>
              <a:rPr lang="th-TH" sz="2000" dirty="0" smtClean="0"/>
              <a:t>ทำการ </a:t>
            </a:r>
            <a:r>
              <a:rPr lang="en-US" sz="2000" dirty="0" smtClean="0"/>
              <a:t>scroll table iOS </a:t>
            </a:r>
            <a:r>
              <a:rPr lang="th-TH" sz="2000" dirty="0" smtClean="0"/>
              <a:t>จะทำการ </a:t>
            </a:r>
            <a:r>
              <a:rPr lang="en-US" sz="2000" dirty="0" smtClean="0"/>
              <a:t>remove cell </a:t>
            </a:r>
            <a:r>
              <a:rPr lang="th-TH" sz="2000" dirty="0" smtClean="0"/>
              <a:t>ออกไปจาก </a:t>
            </a:r>
            <a:r>
              <a:rPr lang="en-US" sz="2000" dirty="0" smtClean="0"/>
              <a:t>Table View </a:t>
            </a:r>
            <a:r>
              <a:rPr lang="th-TH" sz="2000" dirty="0" smtClean="0"/>
              <a:t>และเพิ่ม </a:t>
            </a:r>
            <a:r>
              <a:rPr lang="en-US" sz="2000" dirty="0" smtClean="0"/>
              <a:t>cell </a:t>
            </a:r>
            <a:r>
              <a:rPr lang="th-TH" sz="2000" dirty="0" smtClean="0"/>
              <a:t>ใหม่เข้ามาอีกด้านหนึ่ง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แต่ถ้าต้อง </a:t>
            </a:r>
            <a:r>
              <a:rPr lang="en-US" sz="2000" dirty="0" smtClean="0"/>
              <a:t>delete / create cell </a:t>
            </a:r>
            <a:r>
              <a:rPr lang="th-TH" sz="2000" dirty="0" smtClean="0"/>
              <a:t>ตลอดเวลาก็จะเกิดปัญหาการใช้ </a:t>
            </a:r>
            <a:r>
              <a:rPr lang="en-US" sz="2000" dirty="0" smtClean="0"/>
              <a:t>CPU</a:t>
            </a:r>
            <a:r>
              <a:rPr lang="th-TH" sz="2000" dirty="0"/>
              <a:t> </a:t>
            </a:r>
            <a:r>
              <a:rPr lang="th-TH" sz="2000" dirty="0" smtClean="0"/>
              <a:t>และ </a:t>
            </a:r>
            <a:r>
              <a:rPr lang="en-US" sz="2000" dirty="0" smtClean="0"/>
              <a:t>Memory </a:t>
            </a:r>
            <a:r>
              <a:rPr lang="th-TH" sz="2000" dirty="0" smtClean="0"/>
              <a:t>มากเกินไป ผู้ออกแบบจึงใช้วิธีนำ </a:t>
            </a:r>
            <a:r>
              <a:rPr lang="en-US" sz="2000" dirty="0" smtClean="0"/>
              <a:t>Cell </a:t>
            </a:r>
            <a:r>
              <a:rPr lang="th-TH" sz="2000" dirty="0" smtClean="0"/>
              <a:t>ที่ถูก </a:t>
            </a:r>
            <a:r>
              <a:rPr lang="en-US" sz="2000" dirty="0" smtClean="0"/>
              <a:t>remove </a:t>
            </a:r>
            <a:r>
              <a:rPr lang="th-TH" sz="2000" dirty="0" smtClean="0"/>
              <a:t>ออกไป </a:t>
            </a:r>
            <a:r>
              <a:rPr lang="en-US" sz="2000" dirty="0" smtClean="0"/>
              <a:t>re-use </a:t>
            </a:r>
            <a:r>
              <a:rPr lang="th-TH" sz="2000" dirty="0" smtClean="0"/>
              <a:t>กลับมาใช้ใหม่ จึงไม่ต้อง </a:t>
            </a:r>
            <a:r>
              <a:rPr lang="en-US" sz="2000" dirty="0" smtClean="0"/>
              <a:t>create cell </a:t>
            </a:r>
            <a:r>
              <a:rPr lang="th-TH" sz="2000" dirty="0" smtClean="0"/>
              <a:t>ใหม่ แค่เอา </a:t>
            </a:r>
            <a:r>
              <a:rPr lang="en-US" sz="2000" dirty="0" smtClean="0"/>
              <a:t>data fill </a:t>
            </a:r>
            <a:r>
              <a:rPr lang="th-TH" sz="2000" dirty="0" smtClean="0"/>
              <a:t>ใส่ลงไปใน </a:t>
            </a:r>
            <a:r>
              <a:rPr lang="en-US" sz="2000" dirty="0" smtClean="0"/>
              <a:t>cell </a:t>
            </a:r>
            <a:r>
              <a:rPr lang="th-TH" sz="2000" dirty="0" smtClean="0"/>
              <a:t>เท่านั้น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3" y="2322875"/>
            <a:ext cx="2509931" cy="361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0013" y="1864442"/>
            <a:ext cx="1827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@Cell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44403" y="2124916"/>
            <a:ext cx="349699" cy="487655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6502" y="6004425"/>
            <a:ext cx="1827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@Cell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1136702" y="5612190"/>
            <a:ext cx="349699" cy="567706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57834" y="2322875"/>
            <a:ext cx="326570" cy="3591696"/>
          </a:xfrm>
          <a:custGeom>
            <a:avLst/>
            <a:gdLst>
              <a:gd name="connsiteX0" fmla="*/ 0 w 291118"/>
              <a:gd name="connsiteY0" fmla="*/ 0 h 3834190"/>
              <a:gd name="connsiteX1" fmla="*/ 290286 w 291118"/>
              <a:gd name="connsiteY1" fmla="*/ 1548190 h 3834190"/>
              <a:gd name="connsiteX2" fmla="*/ 96762 w 291118"/>
              <a:gd name="connsiteY2" fmla="*/ 3834190 h 3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118" h="3834190">
                <a:moveTo>
                  <a:pt x="0" y="0"/>
                </a:moveTo>
                <a:cubicBezTo>
                  <a:pt x="137079" y="454579"/>
                  <a:pt x="274159" y="909159"/>
                  <a:pt x="290286" y="1548190"/>
                </a:cubicBezTo>
                <a:cubicBezTo>
                  <a:pt x="306413" y="2187221"/>
                  <a:pt x="82651" y="3586238"/>
                  <a:pt x="96762" y="3834190"/>
                </a:cubicBezTo>
              </a:path>
            </a:pathLst>
          </a:cu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2413" y="4914164"/>
            <a:ext cx="282676" cy="304059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60553" y="2963333"/>
            <a:ext cx="0" cy="2110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1631" y="5163369"/>
            <a:ext cx="1015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Swipe up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454" y="1570919"/>
            <a:ext cx="89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7222" y="3947790"/>
            <a:ext cx="64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387" y="6101540"/>
            <a:ext cx="51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664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Dynamic vs. Static Table 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24"/>
            <a:ext cx="3341914" cy="48380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นั้น </a:t>
            </a:r>
            <a:r>
              <a:rPr lang="en-US" dirty="0" smtClean="0"/>
              <a:t>Table View</a:t>
            </a:r>
            <a:r>
              <a:rPr lang="th-TH" dirty="0" smtClean="0"/>
              <a:t> จะมี </a:t>
            </a:r>
            <a:r>
              <a:rPr lang="en-US" dirty="0" smtClean="0"/>
              <a:t>2 </a:t>
            </a:r>
            <a:r>
              <a:rPr lang="th-TH" dirty="0" smtClean="0"/>
              <a:t>แบบ คือ </a:t>
            </a:r>
            <a:r>
              <a:rPr lang="en-US" dirty="0" smtClean="0"/>
              <a:t>Dynamic View </a:t>
            </a:r>
            <a:r>
              <a:rPr lang="th-TH" dirty="0" smtClean="0"/>
              <a:t>และ </a:t>
            </a:r>
            <a:r>
              <a:rPr lang="en-US" dirty="0" smtClean="0"/>
              <a:t>Static View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Dynamic View </a:t>
            </a:r>
            <a:r>
              <a:rPr lang="th-TH" dirty="0" smtClean="0"/>
              <a:t>จะเป็น </a:t>
            </a:r>
            <a:r>
              <a:rPr lang="en-US" dirty="0" smtClean="0"/>
              <a:t>Table View </a:t>
            </a:r>
            <a:r>
              <a:rPr lang="th-TH" dirty="0" smtClean="0"/>
              <a:t>ที่อ่านข้อมูลมาจาก </a:t>
            </a:r>
            <a:r>
              <a:rPr lang="en-US" dirty="0" smtClean="0"/>
              <a:t>Data Source </a:t>
            </a:r>
            <a:r>
              <a:rPr lang="th-TH" dirty="0" smtClean="0"/>
              <a:t>ซึ่งอาจเปลี่ยนแปลงได้ เช่น ข้อมูล </a:t>
            </a:r>
            <a:r>
              <a:rPr lang="en-US" dirty="0" smtClean="0"/>
              <a:t>log </a:t>
            </a:r>
            <a:r>
              <a:rPr lang="th-TH" dirty="0" smtClean="0"/>
              <a:t>ใน </a:t>
            </a:r>
            <a:r>
              <a:rPr lang="en-US" dirty="0" smtClean="0"/>
              <a:t>App Phone </a:t>
            </a:r>
            <a:r>
              <a:rPr lang="th-TH" dirty="0" smtClean="0"/>
              <a:t>เป็นต้น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Static</a:t>
            </a:r>
            <a:r>
              <a:rPr lang="th-TH" dirty="0" smtClean="0"/>
              <a:t> </a:t>
            </a:r>
            <a:r>
              <a:rPr lang="en-US" dirty="0" smtClean="0"/>
              <a:t>View </a:t>
            </a:r>
            <a:r>
              <a:rPr lang="th-TH" dirty="0" smtClean="0"/>
              <a:t>เป็น </a:t>
            </a:r>
            <a:r>
              <a:rPr lang="en-US" dirty="0" smtClean="0"/>
              <a:t>Table View </a:t>
            </a:r>
            <a:r>
              <a:rPr lang="th-TH" dirty="0" smtClean="0"/>
              <a:t>ที่ข้อมูลในแต่ละ </a:t>
            </a:r>
            <a:r>
              <a:rPr lang="en-US" dirty="0" smtClean="0"/>
              <a:t>row </a:t>
            </a:r>
            <a:r>
              <a:rPr lang="th-TH" dirty="0" smtClean="0"/>
              <a:t>ของ </a:t>
            </a:r>
            <a:r>
              <a:rPr lang="en-US" dirty="0" smtClean="0"/>
              <a:t>table </a:t>
            </a:r>
            <a:r>
              <a:rPr lang="th-TH" dirty="0" smtClean="0"/>
              <a:t>ไม่มีการเปลี่ยนแปลง หรือเปลี่ยนแปลงน้อยมาก เช่น ใน </a:t>
            </a:r>
            <a:r>
              <a:rPr lang="en-US" dirty="0" smtClean="0"/>
              <a:t>Settings </a:t>
            </a:r>
            <a:r>
              <a:rPr lang="th-TH" dirty="0" smtClean="0"/>
              <a:t>ของ </a:t>
            </a:r>
            <a:r>
              <a:rPr lang="en-US" dirty="0" smtClean="0"/>
              <a:t>iOS </a:t>
            </a:r>
            <a:r>
              <a:rPr lang="th-TH" dirty="0" smtClean="0"/>
              <a:t>จะเป็นแบบ </a:t>
            </a:r>
            <a:r>
              <a:rPr lang="en-US" dirty="0" smtClean="0"/>
              <a:t>Static View</a:t>
            </a:r>
            <a:endParaRPr lang="en-US" dirty="0"/>
          </a:p>
        </p:txBody>
      </p:sp>
      <p:pic>
        <p:nvPicPr>
          <p:cNvPr id="4" name="Picture 3" descr="IMG_25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04" y="2128760"/>
            <a:ext cx="2027464" cy="3604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G_25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79" y="2128760"/>
            <a:ext cx="2027464" cy="3604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13905" y="5923429"/>
            <a:ext cx="109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0662" y="592342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3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1-5 : Simple Table View (1/8)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วัตถุประสงค์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เพื่อให้สามารถสร้าง </a:t>
            </a:r>
            <a:r>
              <a:rPr lang="en-US" dirty="0" smtClean="0"/>
              <a:t>Table View </a:t>
            </a:r>
            <a:r>
              <a:rPr lang="th-TH" dirty="0" smtClean="0"/>
              <a:t>อย่างง่ายได้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ขั้นตอน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view </a:t>
            </a:r>
            <a:r>
              <a:rPr lang="th-TH" dirty="0" smtClean="0"/>
              <a:t>ใน </a:t>
            </a:r>
            <a:r>
              <a:rPr lang="en-US" dirty="0" smtClean="0"/>
              <a:t>storyboard </a:t>
            </a:r>
            <a:r>
              <a:rPr lang="th-TH" dirty="0" smtClean="0"/>
              <a:t>โดยให้ </a:t>
            </a:r>
            <a:r>
              <a:rPr lang="en-US" dirty="0" smtClean="0"/>
              <a:t>view </a:t>
            </a:r>
            <a:r>
              <a:rPr lang="th-TH" dirty="0" smtClean="0"/>
              <a:t>เริ่มต้นเป็น </a:t>
            </a:r>
            <a:r>
              <a:rPr lang="en-US" dirty="0" smtClean="0"/>
              <a:t>Table View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/>
              <a:t>ใ</a:t>
            </a:r>
            <a:r>
              <a:rPr lang="th-TH" smtClean="0"/>
              <a:t>นการ </a:t>
            </a:r>
            <a:r>
              <a:rPr lang="en-US" dirty="0" smtClean="0"/>
              <a:t>implement Data Source </a:t>
            </a:r>
            <a:r>
              <a:rPr lang="th-TH" dirty="0" smtClean="0"/>
              <a:t>และ </a:t>
            </a:r>
            <a:r>
              <a:rPr lang="en-US" dirty="0" smtClean="0"/>
              <a:t>Delegate </a:t>
            </a:r>
            <a:r>
              <a:rPr lang="th-TH" dirty="0" smtClean="0"/>
              <a:t>ของ </a:t>
            </a:r>
            <a:r>
              <a:rPr lang="en-US" dirty="0" smtClean="0"/>
              <a:t>Table View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เพื่อรองรับการเลือกรายการใน </a:t>
            </a:r>
            <a:r>
              <a:rPr lang="en-US" dirty="0" smtClean="0"/>
              <a:t>Table View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72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 smtClean="0"/>
              <a:t>“</a:t>
            </a:r>
            <a:r>
              <a:rPr lang="en-US" sz="2000" dirty="0" err="1" smtClean="0"/>
              <a:t>ProvinceInfo</a:t>
            </a:r>
            <a:r>
              <a:rPr lang="en-US" sz="2000" dirty="0" smtClean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/>
              <a:t>เป็น </a:t>
            </a:r>
            <a:r>
              <a:rPr lang="en-US" sz="2000" dirty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เปิด </a:t>
            </a:r>
            <a:r>
              <a:rPr lang="en-US" sz="2000" dirty="0"/>
              <a:t>Main.storyboard </a:t>
            </a:r>
            <a:r>
              <a:rPr lang="th-TH" sz="2000" dirty="0" smtClean="0"/>
              <a:t>แล้วลบ </a:t>
            </a:r>
            <a:r>
              <a:rPr lang="en-US" sz="2000" dirty="0" smtClean="0"/>
              <a:t>View Controller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ลบ </a:t>
            </a:r>
            <a:r>
              <a:rPr lang="en-US" sz="2000" dirty="0" smtClean="0"/>
              <a:t>ViewController.h </a:t>
            </a:r>
            <a:r>
              <a:rPr lang="th-TH" sz="2000" dirty="0" smtClean="0"/>
              <a:t>และ </a:t>
            </a:r>
            <a:r>
              <a:rPr lang="en-US" sz="2000" dirty="0" smtClean="0"/>
              <a:t>ViewController.m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project </a:t>
            </a:r>
            <a:r>
              <a:rPr lang="th-TH" sz="2000" dirty="0" smtClean="0"/>
              <a:t>โดย </a:t>
            </a:r>
            <a:r>
              <a:rPr lang="en-US" sz="2000" dirty="0" smtClean="0"/>
              <a:t>click </a:t>
            </a:r>
            <a:r>
              <a:rPr lang="th-TH" sz="2000" dirty="0" smtClean="0"/>
              <a:t>ขวา เลือก </a:t>
            </a:r>
            <a:r>
              <a:rPr lang="en-US" sz="2000" dirty="0" smtClean="0"/>
              <a:t>Delete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>Move To Trash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59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Create </a:t>
            </a:r>
            <a:r>
              <a:rPr lang="en-US" sz="3200" dirty="0" err="1" smtClean="0"/>
              <a:t>UITableView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Controller  Class (3/8)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8861"/>
            <a:ext cx="7770813" cy="29568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สร้าง </a:t>
            </a:r>
            <a:r>
              <a:rPr lang="en-US" sz="1600" dirty="0" smtClean="0"/>
              <a:t>class </a:t>
            </a:r>
            <a:r>
              <a:rPr lang="th-TH" sz="1600" dirty="0" smtClean="0"/>
              <a:t>ใหม่ 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project </a:t>
            </a:r>
            <a:r>
              <a:rPr lang="th-TH" sz="1600" dirty="0" smtClean="0"/>
              <a:t>ใน </a:t>
            </a:r>
            <a:r>
              <a:rPr lang="en-US" sz="1600" dirty="0" smtClean="0"/>
              <a:t>Navig</a:t>
            </a:r>
            <a:r>
              <a:rPr lang="en-US" sz="1600" dirty="0"/>
              <a:t>a</a:t>
            </a:r>
            <a:r>
              <a:rPr lang="en-US" sz="1600" dirty="0" smtClean="0"/>
              <a:t>tion Pane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New File... &gt; 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“Next”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ตั้งชื่อ </a:t>
            </a:r>
            <a:r>
              <a:rPr lang="en-US" sz="1600" dirty="0" smtClean="0"/>
              <a:t>class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ProvinceTableViewController</a:t>
            </a:r>
            <a:r>
              <a:rPr lang="en-US" sz="1600" dirty="0" smtClean="0"/>
              <a:t>” </a:t>
            </a:r>
            <a:r>
              <a:rPr lang="th-TH" sz="1600" dirty="0" smtClean="0"/>
              <a:t>และเลือก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UITableViewController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dirty="0" smtClean="0"/>
              <a:t>(</a:t>
            </a:r>
            <a:r>
              <a:rPr lang="th-TH" sz="1600" dirty="0" smtClean="0"/>
              <a:t>ไม่ต้องเลือก </a:t>
            </a:r>
            <a:r>
              <a:rPr lang="en-US" sz="1600" dirty="0" smtClean="0"/>
              <a:t>check box </a:t>
            </a:r>
            <a:r>
              <a:rPr lang="th-TH" sz="1600" dirty="0" smtClean="0"/>
              <a:t>ทั้ง </a:t>
            </a:r>
            <a:r>
              <a:rPr lang="en-US" sz="1600" dirty="0" smtClean="0"/>
              <a:t>2 </a:t>
            </a:r>
            <a:r>
              <a:rPr lang="th-TH" sz="1600" dirty="0" smtClean="0"/>
              <a:t>ตัว</a:t>
            </a:r>
            <a:r>
              <a:rPr lang="en-US" sz="1600" dirty="0" smtClean="0"/>
              <a:t>) </a:t>
            </a:r>
            <a:r>
              <a:rPr lang="th-TH" sz="1600" dirty="0" smtClean="0"/>
              <a:t>จากนั้น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Next </a:t>
            </a:r>
            <a:r>
              <a:rPr lang="th-TH" sz="1600" dirty="0" smtClean="0"/>
              <a:t>และ </a:t>
            </a:r>
            <a:r>
              <a:rPr lang="en-US" sz="1600" smtClean="0"/>
              <a:t>Create </a:t>
            </a:r>
            <a:r>
              <a:rPr lang="th-TH" sz="1600" smtClean="0"/>
              <a:t>ตาม</a:t>
            </a:r>
            <a:r>
              <a:rPr lang="th-TH" sz="1600" dirty="0" smtClean="0"/>
              <a:t>ลำดับ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Main.storyboard </a:t>
            </a:r>
            <a:r>
              <a:rPr lang="th-TH" sz="1600" dirty="0" smtClean="0"/>
              <a:t>แล้วลาก </a:t>
            </a:r>
            <a:r>
              <a:rPr lang="en-US" sz="1600" dirty="0" smtClean="0"/>
              <a:t>Table View Controller </a:t>
            </a:r>
            <a:r>
              <a:rPr lang="th-TH" sz="1600" dirty="0" smtClean="0"/>
              <a:t>จาก </a:t>
            </a:r>
            <a:r>
              <a:rPr lang="en-US" sz="1600" dirty="0" smtClean="0"/>
              <a:t>Library Pane </a:t>
            </a:r>
            <a:r>
              <a:rPr lang="th-TH" sz="1600" dirty="0" smtClean="0"/>
              <a:t>มาวางลงบน </a:t>
            </a:r>
            <a:r>
              <a:rPr lang="en-US" sz="16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table view </a:t>
            </a:r>
            <a:r>
              <a:rPr lang="th-TH" sz="1600" dirty="0" smtClean="0"/>
              <a:t>แล้วเปิด </a:t>
            </a:r>
            <a:r>
              <a:rPr lang="en-US" sz="1600" dirty="0" smtClean="0"/>
              <a:t>Identity Inspector </a:t>
            </a:r>
            <a:r>
              <a:rPr lang="th-TH" sz="1600" dirty="0" smtClean="0"/>
              <a:t>บน </a:t>
            </a:r>
            <a:r>
              <a:rPr lang="en-US" sz="1600" dirty="0" smtClean="0"/>
              <a:t>Inspector Pane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class </a:t>
            </a:r>
            <a:r>
              <a:rPr lang="th-TH" sz="1600" dirty="0" smtClean="0"/>
              <a:t>เป็น </a:t>
            </a:r>
            <a:r>
              <a:rPr lang="en-US" sz="1600" dirty="0" err="1" smtClean="0"/>
              <a:t>ProvinceTableViewController</a:t>
            </a:r>
            <a:endParaRPr lang="th-TH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10 -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95" y="4662948"/>
            <a:ext cx="6894286" cy="196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68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3148</Words>
  <Application>Microsoft Macintosh PowerPoint</Application>
  <PresentationFormat>On-screen Show (4:3)</PresentationFormat>
  <Paragraphs>524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Story</vt:lpstr>
      <vt:lpstr>Chapter 10</vt:lpstr>
      <vt:lpstr>Table View</vt:lpstr>
      <vt:lpstr>iOS Table View Layers</vt:lpstr>
      <vt:lpstr>Table Protocol –  Data Source &amp; Delegate</vt:lpstr>
      <vt:lpstr>Reuse Identifier</vt:lpstr>
      <vt:lpstr>Dynamic vs. Static Table View</vt:lpstr>
      <vt:lpstr>Lab 1-5 : Simple Table View (1/8)</vt:lpstr>
      <vt:lpstr>Task : Create Project (2/8)</vt:lpstr>
      <vt:lpstr>Task : Create UITableView  Controller  Class (3/8)</vt:lpstr>
      <vt:lpstr>Task : Create UITableView  Controller  Class (4/8)</vt:lpstr>
      <vt:lpstr>Task : Initial Array (5/8)</vt:lpstr>
      <vt:lpstr>Task : Implement Table View  Data Source (6/8)</vt:lpstr>
      <vt:lpstr>Task : Implement Table View  Delegate (7/8)</vt:lpstr>
      <vt:lpstr>Task : Handle Touch (8/8)</vt:lpstr>
      <vt:lpstr>Lab 2-5 : Section in Table View (1/8)</vt:lpstr>
      <vt:lpstr>Task : Add more Arrays (2/8)</vt:lpstr>
      <vt:lpstr>Task : Initial Arrays (3/8)</vt:lpstr>
      <vt:lpstr>Task : Update Data Source (4/8)</vt:lpstr>
      <vt:lpstr>Task : Add Section’s Title (5/8)</vt:lpstr>
      <vt:lpstr>Task : Update Delegate (6/8)</vt:lpstr>
      <vt:lpstr>Task : Update Touch Handler (7/8)</vt:lpstr>
      <vt:lpstr>Task : Run &amp; Test (8/8)</vt:lpstr>
      <vt:lpstr>UI Table View Cell Style</vt:lpstr>
      <vt:lpstr>Lab 3-5 : Table View Cell Style (1/6)</vt:lpstr>
      <vt:lpstr>Task : Embed Table View  into Navigation View (2/6)</vt:lpstr>
      <vt:lpstr>Task : Embed Table View  into Navigation View (3/6)</vt:lpstr>
      <vt:lpstr>Task : Add another Array (4/6)</vt:lpstr>
      <vt:lpstr>Task : Change Cell Accessory Style (5/6)</vt:lpstr>
      <vt:lpstr>Task : Display Selected Data (6/6)</vt:lpstr>
      <vt:lpstr>Custom Table View Cell</vt:lpstr>
      <vt:lpstr>Lab 4-5 : Custom TableViewCell (1/6)</vt:lpstr>
      <vt:lpstr>Task : New Table Cell  View Controller Class  (2/6)</vt:lpstr>
      <vt:lpstr>Task : Customize Cell UI  (3/6)</vt:lpstr>
      <vt:lpstr>Task : Customize Cell UI  (4/6)</vt:lpstr>
      <vt:lpstr>Task : Customize Cell UI  (5/6)</vt:lpstr>
      <vt:lpstr>Task : Run &amp; Test (6/6)</vt:lpstr>
      <vt:lpstr>Lab 5-5 : Swipe to Delete Cell (1/4)</vt:lpstr>
      <vt:lpstr>Task : New Table Cell  View Controller Class  (2/4)</vt:lpstr>
      <vt:lpstr>Task : New Table Cell  View Controller Class  (2/4)</vt:lpstr>
      <vt:lpstr>Task : New Table Cell  View Controller Class  (2/4)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394</cp:revision>
  <cp:lastPrinted>2013-11-26T07:52:15Z</cp:lastPrinted>
  <dcterms:created xsi:type="dcterms:W3CDTF">2011-04-05T07:15:23Z</dcterms:created>
  <dcterms:modified xsi:type="dcterms:W3CDTF">2014-06-17T05:21:41Z</dcterms:modified>
</cp:coreProperties>
</file>