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358" r:id="rId3"/>
    <p:sldId id="359" r:id="rId4"/>
    <p:sldId id="360" r:id="rId5"/>
    <p:sldId id="361" r:id="rId6"/>
    <p:sldId id="362" r:id="rId7"/>
    <p:sldId id="363" r:id="rId8"/>
    <p:sldId id="356" r:id="rId9"/>
    <p:sldId id="357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8" r:id="rId22"/>
    <p:sldId id="376" r:id="rId23"/>
    <p:sldId id="377" r:id="rId24"/>
    <p:sldId id="379" r:id="rId25"/>
    <p:sldId id="380" r:id="rId26"/>
    <p:sldId id="381" r:id="rId27"/>
    <p:sldId id="383" r:id="rId28"/>
    <p:sldId id="384" r:id="rId29"/>
    <p:sldId id="382" r:id="rId30"/>
    <p:sldId id="385" r:id="rId31"/>
    <p:sldId id="386" r:id="rId32"/>
    <p:sldId id="387" r:id="rId33"/>
    <p:sldId id="388" r:id="rId34"/>
    <p:sldId id="389" r:id="rId35"/>
    <p:sldId id="390" r:id="rId36"/>
    <p:sldId id="391" r:id="rId37"/>
    <p:sldId id="392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53" autoAdjust="0"/>
    <p:restoredTop sz="98095" autoAdjust="0"/>
  </p:normalViewPr>
  <p:slideViewPr>
    <p:cSldViewPr snapToGrid="0" snapToObjects="1">
      <p:cViewPr varScale="1">
        <p:scale>
          <a:sx n="84" d="100"/>
          <a:sy n="84" d="100"/>
        </p:scale>
        <p:origin x="-9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8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6/24/14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6/24/14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6/24/14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6/24/14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6/24/14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6/24/14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6/24/14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6/24/14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6/24/14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6/24/14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6/24/14 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6/24/14 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6/24/14 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pPr/>
              <a:t>6/24/14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1903234-746A-154F-BA71-8F9133EBF341}" type="datetimeFigureOut">
              <a:rPr lang="en-US" smtClean="0"/>
              <a:pPr/>
              <a:t>6/24/14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37D72DD-3BBB-0243-83C9-78E07E5460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iOS Storyboard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35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Task : UI Design - </a:t>
            </a:r>
            <a:br>
              <a:rPr lang="en-US" sz="3200" dirty="0" smtClean="0"/>
            </a:br>
            <a:r>
              <a:rPr lang="en-US" sz="3200" dirty="0" smtClean="0"/>
              <a:t>Add Table View &amp; Controller (3</a:t>
            </a:r>
            <a:r>
              <a:rPr lang="en-US" sz="3200" dirty="0"/>
              <a:t>/</a:t>
            </a:r>
            <a:r>
              <a:rPr lang="en-US" sz="3200" dirty="0" smtClean="0"/>
              <a:t>21)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6"/>
            </a:pPr>
            <a:r>
              <a:rPr lang="th-TH" sz="2000" dirty="0" smtClean="0"/>
              <a:t>เพิ่ม </a:t>
            </a:r>
            <a:r>
              <a:rPr lang="en-US" sz="2000" dirty="0" smtClean="0"/>
              <a:t>Table View Controller </a:t>
            </a:r>
            <a:r>
              <a:rPr lang="th-TH" sz="2000" dirty="0" smtClean="0"/>
              <a:t>ลงบน </a:t>
            </a:r>
            <a:r>
              <a:rPr lang="en-US" sz="2000" dirty="0" smtClean="0"/>
              <a:t>Storyboard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 startAt="6"/>
            </a:pPr>
            <a:r>
              <a:rPr lang="th-TH" sz="2000" dirty="0" smtClean="0"/>
              <a:t>เลือก </a:t>
            </a:r>
            <a:r>
              <a:rPr lang="en-US" sz="2000" dirty="0" smtClean="0"/>
              <a:t>Table View Cell </a:t>
            </a:r>
            <a:r>
              <a:rPr lang="th-TH" sz="2000" dirty="0" smtClean="0"/>
              <a:t>บน </a:t>
            </a:r>
            <a:r>
              <a:rPr lang="en-US" sz="2000" dirty="0" smtClean="0"/>
              <a:t>Table View </a:t>
            </a:r>
            <a:r>
              <a:rPr lang="th-TH" sz="2000" dirty="0" smtClean="0"/>
              <a:t>ในข้อ </a:t>
            </a:r>
            <a:r>
              <a:rPr lang="en-US" sz="2000" dirty="0" smtClean="0"/>
              <a:t>6. </a:t>
            </a:r>
            <a:r>
              <a:rPr lang="th-TH" sz="2000" dirty="0" smtClean="0"/>
              <a:t>แล้วเปิด </a:t>
            </a:r>
            <a:r>
              <a:rPr lang="en-US" sz="2000" dirty="0" smtClean="0"/>
              <a:t>Attributes inspector </a:t>
            </a:r>
            <a:r>
              <a:rPr lang="th-TH" sz="2000" dirty="0" smtClean="0"/>
              <a:t>ใน </a:t>
            </a:r>
            <a:r>
              <a:rPr lang="en-US" sz="2000" dirty="0" smtClean="0"/>
              <a:t>Inspector Pane </a:t>
            </a:r>
            <a:r>
              <a:rPr lang="th-TH" sz="2000" dirty="0" smtClean="0"/>
              <a:t>แล้วป้อนค่าให้กับ </a:t>
            </a:r>
            <a:r>
              <a:rPr lang="en-US" sz="2000" dirty="0" smtClean="0"/>
              <a:t>property “Identifier” </a:t>
            </a:r>
            <a:r>
              <a:rPr lang="th-TH" sz="2000" dirty="0" smtClean="0"/>
              <a:t>เป็น </a:t>
            </a:r>
            <a:r>
              <a:rPr lang="en-US" sz="2000" dirty="0" smtClean="0"/>
              <a:t>“</a:t>
            </a:r>
            <a:r>
              <a:rPr lang="en-US" sz="2000" dirty="0" err="1" smtClean="0"/>
              <a:t>DailyBuzzCell</a:t>
            </a:r>
            <a:r>
              <a:rPr lang="en-US" sz="2000" dirty="0" smtClean="0"/>
              <a:t>”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10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79" y="3887647"/>
            <a:ext cx="7552334" cy="1797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4940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Task : UI Design - </a:t>
            </a:r>
            <a:br>
              <a:rPr lang="en-US" sz="3200" dirty="0" smtClean="0"/>
            </a:br>
            <a:r>
              <a:rPr lang="en-US" sz="3200" dirty="0" smtClean="0"/>
              <a:t>Add Navigation Controller (4</a:t>
            </a:r>
            <a:r>
              <a:rPr lang="en-US" sz="3200" dirty="0"/>
              <a:t>/</a:t>
            </a:r>
            <a:r>
              <a:rPr lang="en-US" sz="3200" dirty="0" smtClean="0"/>
              <a:t>21)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61940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8"/>
            </a:pPr>
            <a:r>
              <a:rPr lang="th-TH" sz="1800" dirty="0" smtClean="0"/>
              <a:t>กำหนดให้ </a:t>
            </a:r>
            <a:r>
              <a:rPr lang="en-US" sz="1800" dirty="0" smtClean="0"/>
              <a:t>table view </a:t>
            </a:r>
            <a:r>
              <a:rPr lang="th-TH" sz="1800" dirty="0" smtClean="0"/>
              <a:t>อยู่ภายใต้ </a:t>
            </a:r>
            <a:r>
              <a:rPr lang="en-US" sz="1800" dirty="0" smtClean="0"/>
              <a:t>Navigation view </a:t>
            </a:r>
            <a:r>
              <a:rPr lang="th-TH" sz="1800" dirty="0" smtClean="0"/>
              <a:t>โดย </a:t>
            </a:r>
            <a:r>
              <a:rPr lang="en-US" sz="1800" dirty="0" smtClean="0"/>
              <a:t>click </a:t>
            </a:r>
            <a:r>
              <a:rPr lang="th-TH" sz="1800" dirty="0" smtClean="0"/>
              <a:t>ที่ </a:t>
            </a:r>
            <a:r>
              <a:rPr lang="en-US" sz="1800" dirty="0" smtClean="0"/>
              <a:t>Table View </a:t>
            </a:r>
            <a:r>
              <a:rPr lang="th-TH" sz="1800" dirty="0" smtClean="0"/>
              <a:t>แล้วเลือกเมนู </a:t>
            </a:r>
            <a:r>
              <a:rPr lang="en-US" sz="1800" dirty="0" smtClean="0"/>
              <a:t>Editor &gt; Embed In &gt; Navigation Controller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 startAt="8"/>
            </a:pPr>
            <a:endParaRPr lang="en-US" sz="18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8"/>
            </a:pPr>
            <a:endParaRPr lang="en-US" sz="18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8"/>
            </a:pPr>
            <a:endParaRPr lang="en-US" sz="18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8"/>
            </a:pPr>
            <a:endParaRPr lang="en-US" sz="18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8"/>
            </a:pPr>
            <a:endParaRPr lang="en-US" sz="18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8"/>
            </a:pPr>
            <a:r>
              <a:rPr lang="th-TH" sz="1800" dirty="0" smtClean="0"/>
              <a:t>กำหนด </a:t>
            </a:r>
            <a:r>
              <a:rPr lang="en-US" sz="1800" dirty="0" smtClean="0"/>
              <a:t>title </a:t>
            </a:r>
            <a:r>
              <a:rPr lang="th-TH" sz="1800" dirty="0" smtClean="0"/>
              <a:t>ให้กับ </a:t>
            </a:r>
            <a:r>
              <a:rPr lang="en-US" sz="1800" dirty="0" smtClean="0"/>
              <a:t>Table view </a:t>
            </a:r>
            <a:r>
              <a:rPr lang="th-TH" sz="1800" dirty="0" smtClean="0"/>
              <a:t>โดย </a:t>
            </a:r>
            <a:r>
              <a:rPr lang="en-US" sz="1800" dirty="0" smtClean="0"/>
              <a:t>double click </a:t>
            </a:r>
            <a:r>
              <a:rPr lang="th-TH" sz="1800" dirty="0" smtClean="0"/>
              <a:t/>
            </a:r>
            <a:br>
              <a:rPr lang="th-TH" sz="1800" dirty="0" smtClean="0"/>
            </a:br>
            <a:r>
              <a:rPr lang="th-TH" sz="1800" dirty="0" smtClean="0"/>
              <a:t>บนพื้นที่ว่างแล้วกำหนด </a:t>
            </a:r>
            <a:r>
              <a:rPr lang="en-US" sz="1800" dirty="0" smtClean="0"/>
              <a:t>title </a:t>
            </a:r>
            <a:r>
              <a:rPr lang="th-TH" sz="1800" dirty="0" smtClean="0"/>
              <a:t>เป็น </a:t>
            </a:r>
            <a:r>
              <a:rPr lang="en-US" sz="1800" dirty="0" smtClean="0"/>
              <a:t>“Daily Buzz”</a:t>
            </a:r>
          </a:p>
          <a:p>
            <a:pPr marL="457200" indent="-457200">
              <a:buFont typeface="+mj-lt"/>
              <a:buAutoNum type="arabicPeriod" startAt="8"/>
            </a:pPr>
            <a:endParaRPr lang="en-US" sz="18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11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639" y="2693554"/>
            <a:ext cx="3823634" cy="2622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273" y="5560937"/>
            <a:ext cx="2287155" cy="927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815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Task : UI Design - </a:t>
            </a:r>
            <a:br>
              <a:rPr lang="en-US" sz="3200" dirty="0" smtClean="0"/>
            </a:br>
            <a:r>
              <a:rPr lang="en-US" sz="3200" dirty="0" smtClean="0"/>
              <a:t>Add Table View &amp; Controller &amp; Segue (5</a:t>
            </a:r>
            <a:r>
              <a:rPr lang="en-US" sz="3200" dirty="0"/>
              <a:t>/</a:t>
            </a:r>
            <a:r>
              <a:rPr lang="en-US" sz="3200" dirty="0" smtClean="0"/>
              <a:t>21)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90474"/>
            <a:ext cx="7770813" cy="486243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10"/>
            </a:pPr>
            <a:r>
              <a:rPr lang="th-TH" sz="1600" dirty="0" smtClean="0"/>
              <a:t>เพิ่ม </a:t>
            </a:r>
            <a:r>
              <a:rPr lang="en-US" sz="1600" dirty="0" smtClean="0"/>
              <a:t>Table View Controller </a:t>
            </a:r>
            <a:r>
              <a:rPr lang="th-TH" sz="1600" dirty="0" smtClean="0"/>
              <a:t>ที่ </a:t>
            </a:r>
            <a:r>
              <a:rPr lang="en-US" sz="1600" dirty="0" smtClean="0"/>
              <a:t>2 </a:t>
            </a:r>
            <a:r>
              <a:rPr lang="th-TH" sz="1600" dirty="0" smtClean="0"/>
              <a:t>ลงบน </a:t>
            </a:r>
            <a:r>
              <a:rPr lang="en-US" sz="1600" dirty="0" smtClean="0"/>
              <a:t>Storyboard </a:t>
            </a:r>
            <a:endParaRPr lang="th-TH" sz="1600" dirty="0" smtClean="0"/>
          </a:p>
          <a:p>
            <a:pPr marL="457200" indent="-457200">
              <a:buFont typeface="+mj-lt"/>
              <a:buAutoNum type="arabicPeriod" startAt="10"/>
            </a:pPr>
            <a:r>
              <a:rPr lang="th-TH" sz="1600" dirty="0" smtClean="0"/>
              <a:t>ทำการสร้าง </a:t>
            </a:r>
            <a:r>
              <a:rPr lang="en-US" sz="1600" dirty="0" smtClean="0"/>
              <a:t>segue </a:t>
            </a:r>
            <a:r>
              <a:rPr lang="th-TH" sz="1600" dirty="0" smtClean="0"/>
              <a:t>จาก </a:t>
            </a:r>
            <a:r>
              <a:rPr lang="en-US" sz="1600" dirty="0" smtClean="0"/>
              <a:t>cell </a:t>
            </a:r>
            <a:r>
              <a:rPr lang="th-TH" sz="1600" dirty="0" smtClean="0"/>
              <a:t>ของ </a:t>
            </a:r>
            <a:r>
              <a:rPr lang="en-US" sz="1600" dirty="0" smtClean="0"/>
              <a:t>table view </a:t>
            </a:r>
            <a:r>
              <a:rPr lang="th-TH" sz="1600" dirty="0" smtClean="0"/>
              <a:t>แรกไปยัง </a:t>
            </a:r>
            <a:r>
              <a:rPr lang="en-US" sz="1600" dirty="0" smtClean="0"/>
              <a:t>table view </a:t>
            </a:r>
            <a:r>
              <a:rPr lang="th-TH" sz="1600" dirty="0" smtClean="0"/>
              <a:t>ที่ </a:t>
            </a:r>
            <a:r>
              <a:rPr lang="en-US" sz="1600" dirty="0" smtClean="0"/>
              <a:t>2 </a:t>
            </a:r>
            <a:r>
              <a:rPr lang="th-TH" sz="1600" dirty="0" smtClean="0"/>
              <a:t>แล้วเลือก </a:t>
            </a:r>
            <a:r>
              <a:rPr lang="en-US" sz="1600" dirty="0" smtClean="0"/>
              <a:t>“push” </a:t>
            </a:r>
            <a:r>
              <a:rPr lang="th-TH" sz="1600" dirty="0" smtClean="0"/>
              <a:t>ภายใต้กลุ่ม </a:t>
            </a:r>
            <a:r>
              <a:rPr lang="en-US" sz="1600" dirty="0" smtClean="0"/>
              <a:t>“Selection Segue”</a:t>
            </a:r>
          </a:p>
          <a:p>
            <a:pPr marL="457200" indent="-457200">
              <a:buFont typeface="+mj-lt"/>
              <a:buAutoNum type="arabicPeriod" startAt="10"/>
            </a:pPr>
            <a:endParaRPr lang="en-US" sz="1600" dirty="0"/>
          </a:p>
          <a:p>
            <a:pPr marL="457200" indent="-457200">
              <a:buFont typeface="+mj-lt"/>
              <a:buAutoNum type="arabicPeriod" startAt="10"/>
            </a:pPr>
            <a:endParaRPr lang="en-US" sz="1600" dirty="0" smtClean="0"/>
          </a:p>
          <a:p>
            <a:pPr marL="457200" indent="-457200">
              <a:buFont typeface="+mj-lt"/>
              <a:buAutoNum type="arabicPeriod" startAt="10"/>
            </a:pPr>
            <a:endParaRPr lang="en-US" sz="1600" dirty="0"/>
          </a:p>
          <a:p>
            <a:pPr marL="457200" indent="-457200">
              <a:buFont typeface="+mj-lt"/>
              <a:buAutoNum type="arabicPeriod" startAt="10"/>
            </a:pPr>
            <a:endParaRPr lang="en-US" sz="1600" dirty="0" smtClean="0"/>
          </a:p>
          <a:p>
            <a:pPr marL="457200" indent="-457200">
              <a:buFont typeface="+mj-lt"/>
              <a:buAutoNum type="arabicPeriod" startAt="10"/>
            </a:pPr>
            <a:r>
              <a:rPr lang="en-US" sz="1600" dirty="0" smtClean="0"/>
              <a:t>Click </a:t>
            </a:r>
            <a:r>
              <a:rPr lang="th-TH" sz="1600" dirty="0" smtClean="0"/>
              <a:t>ที่ </a:t>
            </a:r>
            <a:r>
              <a:rPr lang="en-US" sz="1600" dirty="0" smtClean="0"/>
              <a:t>segue </a:t>
            </a:r>
            <a:r>
              <a:rPr lang="th-TH" sz="1600" dirty="0" smtClean="0"/>
              <a:t>ที่สร้างขึ้น</a:t>
            </a:r>
            <a:r>
              <a:rPr lang="th-TH" sz="1600" dirty="0"/>
              <a:t>มา </a:t>
            </a:r>
            <a:r>
              <a:rPr lang="th-TH" sz="1600" dirty="0" smtClean="0"/>
              <a:t>แล้ว</a:t>
            </a:r>
            <a:r>
              <a:rPr lang="th-TH" sz="1600" dirty="0"/>
              <a:t>เปิด </a:t>
            </a:r>
            <a:r>
              <a:rPr lang="en-US" sz="1600" dirty="0"/>
              <a:t>Attributes inspector </a:t>
            </a:r>
            <a:r>
              <a:rPr lang="th-TH" sz="1600" dirty="0"/>
              <a:t>ใน </a:t>
            </a:r>
            <a:r>
              <a:rPr lang="en-US" sz="1600" dirty="0"/>
              <a:t>Inspector Pane </a:t>
            </a:r>
            <a:r>
              <a:rPr lang="th-TH" sz="1600" dirty="0"/>
              <a:t>แล้วป้อนค่าให้กับ </a:t>
            </a:r>
            <a:r>
              <a:rPr lang="en-US" sz="1600" dirty="0"/>
              <a:t>property “Identifier” </a:t>
            </a:r>
            <a:r>
              <a:rPr lang="th-TH" sz="1600" dirty="0"/>
              <a:t>เป็น </a:t>
            </a:r>
            <a:r>
              <a:rPr lang="en-US" sz="1600" dirty="0"/>
              <a:t>“</a:t>
            </a:r>
            <a:r>
              <a:rPr lang="en-US" sz="1600" dirty="0" err="1"/>
              <a:t>segueBrewDetail</a:t>
            </a:r>
            <a:r>
              <a:rPr lang="en-US" sz="1600" dirty="0" smtClean="0"/>
              <a:t>”</a:t>
            </a:r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12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301" y="3103076"/>
            <a:ext cx="6165773" cy="17222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770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Task : UI Design - </a:t>
            </a:r>
            <a:br>
              <a:rPr lang="en-US" sz="3200" dirty="0" smtClean="0"/>
            </a:br>
            <a:r>
              <a:rPr lang="en-US" sz="3200" dirty="0" smtClean="0"/>
              <a:t>Table View Cell for Daily Buzz (6</a:t>
            </a:r>
            <a:r>
              <a:rPr lang="en-US" sz="3200" dirty="0"/>
              <a:t>/</a:t>
            </a:r>
            <a:r>
              <a:rPr lang="en-US" sz="3200" dirty="0" smtClean="0"/>
              <a:t>21)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61940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13"/>
            </a:pPr>
            <a:r>
              <a:rPr lang="en-US" sz="1800" dirty="0"/>
              <a:t>Double click </a:t>
            </a:r>
            <a:r>
              <a:rPr lang="th-TH" sz="1800" dirty="0"/>
              <a:t>บน </a:t>
            </a:r>
            <a:r>
              <a:rPr lang="en-US" sz="1800" dirty="0"/>
              <a:t>navigation </a:t>
            </a:r>
            <a:r>
              <a:rPr lang="th-TH" sz="1800" dirty="0"/>
              <a:t>ของ </a:t>
            </a:r>
            <a:r>
              <a:rPr lang="en-US" sz="1800" dirty="0"/>
              <a:t>table</a:t>
            </a:r>
            <a:r>
              <a:rPr lang="th-TH" sz="1800" dirty="0"/>
              <a:t> </a:t>
            </a:r>
            <a:r>
              <a:rPr lang="en-US" sz="1800" dirty="0"/>
              <a:t>view </a:t>
            </a:r>
            <a:r>
              <a:rPr lang="th-TH" sz="1800" dirty="0"/>
              <a:t>ที่ </a:t>
            </a:r>
            <a:r>
              <a:rPr lang="en-US" sz="1800" dirty="0"/>
              <a:t>2 </a:t>
            </a:r>
            <a:r>
              <a:rPr lang="th-TH" sz="1800" dirty="0"/>
              <a:t>เพื่อกำหนด </a:t>
            </a:r>
            <a:r>
              <a:rPr lang="en-US" sz="1800" dirty="0"/>
              <a:t>title </a:t>
            </a:r>
            <a:r>
              <a:rPr lang="th-TH" sz="1800" dirty="0"/>
              <a:t>เป็น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“</a:t>
            </a:r>
            <a:r>
              <a:rPr lang="en-US" sz="1800" dirty="0"/>
              <a:t>Brew Details</a:t>
            </a:r>
            <a:r>
              <a:rPr lang="en-US" sz="1800" dirty="0" smtClean="0"/>
              <a:t>”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th-TH" sz="1800" dirty="0" smtClean="0"/>
              <a:t>ที่ </a:t>
            </a:r>
            <a:r>
              <a:rPr lang="en-US" sz="1800" dirty="0" smtClean="0"/>
              <a:t>Table View Cell </a:t>
            </a:r>
            <a:r>
              <a:rPr lang="th-TH" sz="1800" dirty="0" smtClean="0"/>
              <a:t>ของ </a:t>
            </a:r>
            <a:r>
              <a:rPr lang="en-US" sz="1800" dirty="0" smtClean="0"/>
              <a:t>table view </a:t>
            </a:r>
            <a:r>
              <a:rPr lang="th-TH" sz="1800" dirty="0" smtClean="0"/>
              <a:t>แรก เพิ่ม </a:t>
            </a:r>
            <a:r>
              <a:rPr lang="en-US" sz="1800" dirty="0" smtClean="0"/>
              <a:t>label 3 </a:t>
            </a:r>
            <a:r>
              <a:rPr lang="th-TH" sz="1800" dirty="0" smtClean="0"/>
              <a:t>ตัว ดังนี้</a:t>
            </a:r>
          </a:p>
          <a:p>
            <a:pPr marL="800100" lvl="1" indent="-457200">
              <a:buFont typeface="Arial"/>
              <a:buChar char="•"/>
            </a:pPr>
            <a:r>
              <a:rPr lang="en-US" sz="1600" dirty="0" smtClean="0"/>
              <a:t>Label :- 	Text= “Coffee name”</a:t>
            </a:r>
            <a:br>
              <a:rPr lang="en-US" sz="1600" dirty="0" smtClean="0"/>
            </a:br>
            <a:r>
              <a:rPr lang="en-US" sz="1600" dirty="0" smtClean="0"/>
              <a:t>		Font = “System Bold 17.0”</a:t>
            </a:r>
          </a:p>
          <a:p>
            <a:pPr marL="800100" lvl="1" indent="-457200">
              <a:buFont typeface="Arial"/>
              <a:buChar char="•"/>
            </a:pPr>
            <a:r>
              <a:rPr lang="en-US" sz="1600" dirty="0" smtClean="0"/>
              <a:t>Label :- 	Text = “95 C”</a:t>
            </a:r>
            <a:br>
              <a:rPr lang="en-US" sz="1600" dirty="0" smtClean="0"/>
            </a:br>
            <a:r>
              <a:rPr lang="en-US" sz="1600" dirty="0" smtClean="0"/>
              <a:t>		Color = “Light Gray Color”</a:t>
            </a:r>
          </a:p>
          <a:p>
            <a:pPr marL="800100" lvl="1" indent="-457200">
              <a:buFont typeface="Arial"/>
              <a:buChar char="•"/>
            </a:pPr>
            <a:r>
              <a:rPr lang="en-US" sz="1600" dirty="0" smtClean="0"/>
              <a:t>Label :- 	Text = “12/10/2013”</a:t>
            </a:r>
            <a:br>
              <a:rPr lang="en-US" sz="1600" dirty="0" smtClean="0"/>
            </a:br>
            <a:r>
              <a:rPr lang="en-US" sz="1600" dirty="0" smtClean="0"/>
              <a:t>		</a:t>
            </a:r>
            <a:r>
              <a:rPr lang="en-US" sz="1600" dirty="0"/>
              <a:t>Text Alignment = “Right Justified</a:t>
            </a:r>
            <a:r>
              <a:rPr lang="en-US" sz="1600" dirty="0" smtClean="0"/>
              <a:t>”</a:t>
            </a:r>
            <a:r>
              <a:rPr lang="en-US" sz="1600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sz="1800" dirty="0" smtClean="0"/>
              <a:t>        </a:t>
            </a:r>
            <a:r>
              <a:rPr lang="th-TH" sz="1800" dirty="0" smtClean="0"/>
              <a:t>จัดตำแหน่งของ </a:t>
            </a:r>
            <a:r>
              <a:rPr lang="en-US" sz="1800" dirty="0" smtClean="0"/>
              <a:t>Label </a:t>
            </a:r>
            <a:r>
              <a:rPr lang="th-TH" sz="1800" dirty="0" smtClean="0"/>
              <a:t>ตามรูป</a:t>
            </a:r>
            <a:endParaRPr lang="en-US" sz="18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13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483" y="3332597"/>
            <a:ext cx="2579632" cy="1331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3960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Task : UI Design - </a:t>
            </a:r>
            <a:br>
              <a:rPr lang="en-US" sz="3200" dirty="0"/>
            </a:br>
            <a:r>
              <a:rPr lang="en-US" sz="3200" dirty="0" smtClean="0"/>
              <a:t>Static Cell </a:t>
            </a:r>
            <a:r>
              <a:rPr lang="en-US" sz="3200" dirty="0"/>
              <a:t>for </a:t>
            </a:r>
            <a:r>
              <a:rPr lang="en-US" sz="3200" dirty="0" smtClean="0"/>
              <a:t>Brew Detail (7</a:t>
            </a:r>
            <a:r>
              <a:rPr lang="en-US" sz="3200" dirty="0"/>
              <a:t>/</a:t>
            </a:r>
            <a:r>
              <a:rPr lang="en-US" sz="3200" dirty="0" smtClean="0"/>
              <a:t>21)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61940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15"/>
            </a:pPr>
            <a:r>
              <a:rPr lang="th-TH" sz="1800" dirty="0" smtClean="0"/>
              <a:t>เปลี่ยน </a:t>
            </a:r>
            <a:r>
              <a:rPr lang="en-US" sz="1800" dirty="0" smtClean="0"/>
              <a:t>style </a:t>
            </a:r>
            <a:r>
              <a:rPr lang="th-TH" sz="1800" dirty="0" smtClean="0"/>
              <a:t>ของ </a:t>
            </a:r>
            <a:r>
              <a:rPr lang="en-US" sz="1800" dirty="0" smtClean="0"/>
              <a:t>cell</a:t>
            </a:r>
            <a:r>
              <a:rPr lang="th-TH" sz="1800" dirty="0" smtClean="0"/>
              <a:t> ใน </a:t>
            </a:r>
            <a:r>
              <a:rPr lang="en-US" sz="1800" dirty="0" smtClean="0"/>
              <a:t>Brew Detail Table view </a:t>
            </a:r>
            <a:r>
              <a:rPr lang="th-TH" sz="1800" dirty="0" smtClean="0"/>
              <a:t>ให้เป็นแบบ </a:t>
            </a:r>
            <a:r>
              <a:rPr lang="en-US" sz="1800" dirty="0" smtClean="0"/>
              <a:t>static </a:t>
            </a:r>
            <a:r>
              <a:rPr lang="th-TH" sz="1800" dirty="0" smtClean="0"/>
              <a:t>โดย </a:t>
            </a:r>
            <a:r>
              <a:rPr lang="en-US" sz="1800" dirty="0" smtClean="0"/>
              <a:t>click “Table View” </a:t>
            </a:r>
            <a:r>
              <a:rPr lang="th-TH" sz="1800" dirty="0" smtClean="0"/>
              <a:t>ใน</a:t>
            </a:r>
            <a:r>
              <a:rPr lang="en-US" sz="1800" dirty="0" smtClean="0"/>
              <a:t> document outline </a:t>
            </a:r>
            <a:r>
              <a:rPr lang="th-TH" sz="1800" dirty="0" smtClean="0"/>
              <a:t>แล้วเปิด </a:t>
            </a:r>
            <a:r>
              <a:rPr lang="en-US" sz="1800" dirty="0" smtClean="0"/>
              <a:t>Attribute inspector </a:t>
            </a:r>
            <a:r>
              <a:rPr lang="th-TH" sz="1800" dirty="0" smtClean="0"/>
              <a:t>ใน </a:t>
            </a:r>
            <a:r>
              <a:rPr lang="en-US" sz="1800" dirty="0" smtClean="0"/>
              <a:t>Inspector Pane </a:t>
            </a:r>
            <a:r>
              <a:rPr lang="th-TH" sz="1800" dirty="0" smtClean="0"/>
              <a:t>เปลี่ยน </a:t>
            </a:r>
            <a:r>
              <a:rPr lang="en-US" sz="1800" dirty="0" smtClean="0"/>
              <a:t>property “Content” </a:t>
            </a:r>
            <a:r>
              <a:rPr lang="th-TH" sz="1800" dirty="0" smtClean="0"/>
              <a:t>เป็น </a:t>
            </a:r>
            <a:r>
              <a:rPr lang="en-US" sz="1800" dirty="0" smtClean="0"/>
              <a:t>“Static Cells”</a:t>
            </a:r>
          </a:p>
          <a:p>
            <a:pPr marL="457200" indent="-457200">
              <a:buFont typeface="+mj-lt"/>
              <a:buAutoNum type="arabicPeriod" startAt="15"/>
            </a:pPr>
            <a:endParaRPr lang="en-US" sz="1800" dirty="0"/>
          </a:p>
          <a:p>
            <a:pPr marL="457200" indent="-457200">
              <a:buFont typeface="+mj-lt"/>
              <a:buAutoNum type="arabicPeriod" startAt="15"/>
            </a:pPr>
            <a:endParaRPr lang="en-US" sz="1800" dirty="0" smtClean="0"/>
          </a:p>
          <a:p>
            <a:pPr marL="457200" indent="-457200">
              <a:buFont typeface="+mj-lt"/>
              <a:buAutoNum type="arabicPeriod" startAt="15"/>
            </a:pPr>
            <a:endParaRPr lang="en-US" sz="1800" dirty="0"/>
          </a:p>
          <a:p>
            <a:pPr marL="457200" indent="-457200">
              <a:buFont typeface="+mj-lt"/>
              <a:buAutoNum type="arabicPeriod" startAt="15"/>
            </a:pPr>
            <a:endParaRPr lang="en-US" sz="1800" dirty="0" smtClean="0"/>
          </a:p>
          <a:p>
            <a:pPr marL="457200" indent="-457200">
              <a:buFont typeface="+mj-lt"/>
              <a:buAutoNum type="arabicPeriod" startAt="15"/>
            </a:pPr>
            <a:endParaRPr lang="en-US" sz="1800" dirty="0"/>
          </a:p>
          <a:p>
            <a:pPr marL="457200" indent="-457200">
              <a:buFont typeface="+mj-lt"/>
              <a:buAutoNum type="arabicPeriod" startAt="15"/>
            </a:pPr>
            <a:r>
              <a:rPr lang="en-US" sz="1800" dirty="0" smtClean="0"/>
              <a:t>Click </a:t>
            </a:r>
            <a:r>
              <a:rPr lang="th-TH" sz="1800" dirty="0" smtClean="0"/>
              <a:t>เลือก </a:t>
            </a:r>
            <a:r>
              <a:rPr lang="en-US" sz="1800" dirty="0" smtClean="0"/>
              <a:t>cell </a:t>
            </a:r>
            <a:r>
              <a:rPr lang="th-TH" sz="1800" dirty="0" smtClean="0"/>
              <a:t>ที่ </a:t>
            </a:r>
            <a:r>
              <a:rPr lang="en-US" sz="1800" dirty="0" smtClean="0"/>
              <a:t>2 </a:t>
            </a:r>
            <a:r>
              <a:rPr lang="th-TH" sz="1800" dirty="0" smtClean="0"/>
              <a:t>และ </a:t>
            </a:r>
            <a:r>
              <a:rPr lang="en-US" sz="1800" dirty="0" smtClean="0"/>
              <a:t>cell </a:t>
            </a:r>
            <a:r>
              <a:rPr lang="th-TH" sz="1800" dirty="0" smtClean="0"/>
              <a:t>ที่ </a:t>
            </a:r>
            <a:r>
              <a:rPr lang="en-US" sz="1800" dirty="0" smtClean="0"/>
              <a:t>3 </a:t>
            </a:r>
            <a:r>
              <a:rPr lang="th-TH" sz="1800" dirty="0" smtClean="0"/>
              <a:t>ใน </a:t>
            </a:r>
            <a:r>
              <a:rPr lang="en-US" sz="1800" dirty="0" smtClean="0"/>
              <a:t>table view </a:t>
            </a:r>
            <a:r>
              <a:rPr lang="th-TH" sz="1800" dirty="0" smtClean="0"/>
              <a:t/>
            </a:r>
            <a:br>
              <a:rPr lang="th-TH" sz="1800" dirty="0" smtClean="0"/>
            </a:br>
            <a:r>
              <a:rPr lang="th-TH" sz="1800" dirty="0" smtClean="0"/>
              <a:t>แล้วกดปุ่ม </a:t>
            </a:r>
            <a:r>
              <a:rPr lang="en-US" sz="1800" dirty="0" smtClean="0"/>
              <a:t>Delete </a:t>
            </a:r>
            <a:r>
              <a:rPr lang="th-TH" sz="1800" dirty="0" smtClean="0"/>
              <a:t>เพื่อลบออก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14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139" y="2978239"/>
            <a:ext cx="4933743" cy="2268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613" y="5433054"/>
            <a:ext cx="1839740" cy="1196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7744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Task : UI Design - </a:t>
            </a:r>
            <a:br>
              <a:rPr lang="en-US" sz="3200" dirty="0"/>
            </a:br>
            <a:r>
              <a:rPr lang="en-US" sz="3200" dirty="0" smtClean="0"/>
              <a:t>Static Cell </a:t>
            </a:r>
            <a:r>
              <a:rPr lang="en-US" sz="3200" dirty="0"/>
              <a:t>for </a:t>
            </a:r>
            <a:r>
              <a:rPr lang="en-US" sz="3200" dirty="0" smtClean="0"/>
              <a:t>Brew Detail (8</a:t>
            </a:r>
            <a:r>
              <a:rPr lang="en-US" sz="3200" dirty="0"/>
              <a:t>/</a:t>
            </a:r>
            <a:r>
              <a:rPr lang="en-US" sz="3200" dirty="0" smtClean="0"/>
              <a:t>21)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5439235" cy="461940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17"/>
            </a:pPr>
            <a:r>
              <a:rPr lang="th-TH" sz="1800" dirty="0" smtClean="0"/>
              <a:t>เพิ่ม </a:t>
            </a:r>
            <a:r>
              <a:rPr lang="en-US" sz="1800" dirty="0" smtClean="0"/>
              <a:t>label </a:t>
            </a:r>
            <a:r>
              <a:rPr lang="th-TH" sz="1800" dirty="0" smtClean="0"/>
              <a:t>และ </a:t>
            </a:r>
            <a:r>
              <a:rPr lang="en-US" sz="1800" dirty="0" smtClean="0"/>
              <a:t>text field </a:t>
            </a:r>
            <a:r>
              <a:rPr lang="th-TH" sz="1800" dirty="0" smtClean="0"/>
              <a:t>ลงบน </a:t>
            </a:r>
            <a:r>
              <a:rPr lang="en-US" sz="1800" dirty="0" smtClean="0"/>
              <a:t>Cell </a:t>
            </a:r>
            <a:r>
              <a:rPr lang="th-TH" sz="1800" dirty="0" smtClean="0"/>
              <a:t>ดังนี้</a:t>
            </a:r>
            <a:endParaRPr lang="en-US" sz="1800" dirty="0" smtClean="0"/>
          </a:p>
          <a:p>
            <a:pPr marL="800100" lvl="1" indent="-457200">
              <a:buFont typeface="Arial"/>
              <a:buChar char="•"/>
            </a:pPr>
            <a:r>
              <a:rPr lang="en-US" sz="1600" dirty="0" smtClean="0"/>
              <a:t>Label :- 	Title = </a:t>
            </a:r>
            <a:r>
              <a:rPr lang="en-US" sz="1600" smtClean="0"/>
              <a:t>“Coffee”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	Font = “System Bold 17.0”</a:t>
            </a:r>
            <a:r>
              <a:rPr lang="th-TH" sz="1600" dirty="0" smtClean="0"/>
              <a:t/>
            </a:r>
            <a:br>
              <a:rPr lang="th-TH" sz="1600" dirty="0" smtClean="0"/>
            </a:br>
            <a:r>
              <a:rPr lang="th-TH" sz="1600" dirty="0" smtClean="0"/>
              <a:t>		</a:t>
            </a:r>
            <a:r>
              <a:rPr lang="en-US" sz="1600" dirty="0" smtClean="0"/>
              <a:t>Text Alignment = “Right”</a:t>
            </a:r>
          </a:p>
          <a:p>
            <a:pPr marL="800100" lvl="1" indent="-457200">
              <a:buFont typeface="Arial"/>
              <a:buChar char="•"/>
            </a:pPr>
            <a:r>
              <a:rPr lang="en-US" sz="1600" dirty="0" smtClean="0"/>
              <a:t>Text Field : 	Border style = “Clear” (icon </a:t>
            </a:r>
            <a:r>
              <a:rPr lang="th-TH" sz="1600" dirty="0" smtClean="0"/>
              <a:t>ซ้ายสุด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/>
              <a:t>	Placeholder = “coffee name</a:t>
            </a:r>
            <a:r>
              <a:rPr lang="en-US" sz="1600" dirty="0" smtClean="0"/>
              <a:t>”</a:t>
            </a:r>
            <a:br>
              <a:rPr lang="en-US" sz="1600" dirty="0" smtClean="0"/>
            </a:br>
            <a:r>
              <a:rPr lang="en-US" sz="1600" dirty="0" smtClean="0"/>
              <a:t>		Text Color = “Dark Gray Color”</a:t>
            </a:r>
          </a:p>
          <a:p>
            <a:pPr marL="457200" indent="-457200">
              <a:buFont typeface="+mj-lt"/>
              <a:buAutoNum type="arabicPeriod" startAt="17"/>
            </a:pPr>
            <a:r>
              <a:rPr lang="th-TH" sz="1800" dirty="0" smtClean="0"/>
              <a:t>ทำการ </a:t>
            </a:r>
            <a:r>
              <a:rPr lang="en-US" sz="1800" dirty="0"/>
              <a:t>duplicate cell </a:t>
            </a:r>
            <a:r>
              <a:rPr lang="th-TH" sz="1800" dirty="0"/>
              <a:t>ของ </a:t>
            </a:r>
            <a:r>
              <a:rPr lang="en-US" sz="1800" dirty="0"/>
              <a:t>Brew Details </a:t>
            </a:r>
            <a:r>
              <a:rPr lang="th-TH" sz="1800" dirty="0"/>
              <a:t>โดย </a:t>
            </a:r>
            <a:r>
              <a:rPr lang="en-US" sz="1800" dirty="0"/>
              <a:t>click </a:t>
            </a:r>
            <a:r>
              <a:rPr lang="th-TH" sz="1800" dirty="0"/>
              <a:t>เลือก </a:t>
            </a:r>
            <a:r>
              <a:rPr lang="en-US" sz="1800" dirty="0"/>
              <a:t>cell </a:t>
            </a:r>
            <a:r>
              <a:rPr lang="th-TH" sz="1800" dirty="0"/>
              <a:t>แล้วกด </a:t>
            </a:r>
            <a:r>
              <a:rPr lang="en-US" sz="1800" b="1" dirty="0"/>
              <a:t>Command + </a:t>
            </a:r>
            <a:r>
              <a:rPr lang="en-US" sz="1800" b="1" dirty="0" smtClean="0"/>
              <a:t>D </a:t>
            </a:r>
            <a:r>
              <a:rPr lang="th-TH" sz="1800" dirty="0" smtClean="0"/>
              <a:t>เพื่อ</a:t>
            </a:r>
            <a:r>
              <a:rPr lang="th-TH" sz="1800" dirty="0"/>
              <a:t>สร้าง </a:t>
            </a:r>
            <a:r>
              <a:rPr lang="en-US" sz="1800" dirty="0"/>
              <a:t>static cell </a:t>
            </a:r>
            <a:r>
              <a:rPr lang="th-TH" sz="1800" dirty="0"/>
              <a:t>สำหรับ </a:t>
            </a:r>
            <a:r>
              <a:rPr lang="en-US" sz="1800" dirty="0" smtClean="0"/>
              <a:t>temperature</a:t>
            </a:r>
            <a:r>
              <a:rPr lang="th-TH" sz="1800" dirty="0" smtClean="0"/>
              <a:t> และ </a:t>
            </a:r>
            <a:r>
              <a:rPr lang="en-US" sz="1800" dirty="0"/>
              <a:t>date </a:t>
            </a:r>
            <a:r>
              <a:rPr lang="th-TH" sz="1800" dirty="0"/>
              <a:t>จากนั้น แก้ </a:t>
            </a:r>
            <a:r>
              <a:rPr lang="en-US" sz="1800" dirty="0" smtClean="0"/>
              <a:t>Label </a:t>
            </a:r>
            <a:r>
              <a:rPr lang="th-TH" sz="1800" dirty="0"/>
              <a:t>ใน </a:t>
            </a:r>
            <a:r>
              <a:rPr lang="en-US" sz="1800" dirty="0"/>
              <a:t>cell </a:t>
            </a:r>
            <a:r>
              <a:rPr lang="th-TH" sz="1800" dirty="0"/>
              <a:t>ใหม่เป็น </a:t>
            </a:r>
            <a:r>
              <a:rPr lang="en-US" sz="1800" dirty="0"/>
              <a:t>Temperature </a:t>
            </a:r>
            <a:r>
              <a:rPr lang="th-TH" sz="1800" dirty="0"/>
              <a:t>และ </a:t>
            </a:r>
            <a:r>
              <a:rPr lang="en-US" sz="1800" dirty="0"/>
              <a:t>Date </a:t>
            </a:r>
            <a:r>
              <a:rPr lang="th-TH" sz="1800" dirty="0"/>
              <a:t>ตาม</a:t>
            </a:r>
            <a:r>
              <a:rPr lang="th-TH" sz="1800" dirty="0" smtClean="0"/>
              <a:t>ลำดับ</a:t>
            </a:r>
            <a:endParaRPr lang="en-US" sz="1800" dirty="0" smtClean="0"/>
          </a:p>
          <a:p>
            <a:pPr marL="0" indent="0">
              <a:buNone/>
            </a:pPr>
            <a:endParaRPr lang="th-TH" sz="1800" dirty="0"/>
          </a:p>
          <a:p>
            <a:pPr marL="457200" indent="-457200">
              <a:buFont typeface="+mj-lt"/>
              <a:buAutoNum type="arabicPeriod" startAt="17"/>
            </a:pPr>
            <a:endParaRPr lang="en-US" sz="18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15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657" y="3850297"/>
            <a:ext cx="2418305" cy="1815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657" y="1970283"/>
            <a:ext cx="2418304" cy="9882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64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Task : UI Design - </a:t>
            </a:r>
            <a:br>
              <a:rPr lang="en-US" sz="3200" dirty="0"/>
            </a:br>
            <a:r>
              <a:rPr lang="en-US" sz="3200" dirty="0" smtClean="0"/>
              <a:t>Grouped Static Cell (9</a:t>
            </a:r>
            <a:r>
              <a:rPr lang="en-US" sz="3200" dirty="0"/>
              <a:t>/</a:t>
            </a:r>
            <a:r>
              <a:rPr lang="en-US" sz="3200" dirty="0" smtClean="0"/>
              <a:t>21)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0"/>
            <a:ext cx="7770813" cy="4783765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19"/>
            </a:pPr>
            <a:r>
              <a:rPr lang="th-TH" sz="1800" dirty="0" smtClean="0"/>
              <a:t>แบ่ง </a:t>
            </a:r>
            <a:r>
              <a:rPr lang="en-US" sz="1800" dirty="0" smtClean="0"/>
              <a:t>section </a:t>
            </a:r>
            <a:r>
              <a:rPr lang="th-TH" sz="1800" dirty="0" smtClean="0"/>
              <a:t>ของ </a:t>
            </a:r>
            <a:r>
              <a:rPr lang="en-US" sz="1800" dirty="0" smtClean="0"/>
              <a:t>cell </a:t>
            </a:r>
            <a:r>
              <a:rPr lang="th-TH" sz="1800" dirty="0" smtClean="0"/>
              <a:t>ออกเป็นส่วนส่วน โดย </a:t>
            </a:r>
            <a:r>
              <a:rPr lang="en-US" sz="1800" dirty="0" smtClean="0"/>
              <a:t>click </a:t>
            </a:r>
            <a:r>
              <a:rPr lang="th-TH" sz="1800" dirty="0" smtClean="0"/>
              <a:t>ที่ </a:t>
            </a:r>
            <a:r>
              <a:rPr lang="en-US" sz="1800" dirty="0" smtClean="0"/>
              <a:t>Table View </a:t>
            </a:r>
            <a:r>
              <a:rPr lang="th-TH" sz="1800" dirty="0" smtClean="0"/>
              <a:t>ของ </a:t>
            </a:r>
            <a:r>
              <a:rPr lang="en-US" sz="1800" dirty="0" smtClean="0"/>
              <a:t>Brew Detail </a:t>
            </a:r>
            <a:r>
              <a:rPr lang="th-TH" sz="1800" dirty="0" smtClean="0"/>
              <a:t>ใน </a:t>
            </a:r>
            <a:r>
              <a:rPr lang="en-US" sz="1800" dirty="0" smtClean="0"/>
              <a:t>Document Outline </a:t>
            </a:r>
            <a:r>
              <a:rPr lang="th-TH" sz="1800" dirty="0" smtClean="0"/>
              <a:t>แล้วเพิ่มค่าของ </a:t>
            </a:r>
            <a:r>
              <a:rPr lang="en-US" sz="1800" dirty="0" smtClean="0"/>
              <a:t>property “Section” </a:t>
            </a:r>
            <a:r>
              <a:rPr lang="th-TH" sz="1800" dirty="0" smtClean="0"/>
              <a:t>ใน</a:t>
            </a:r>
            <a:r>
              <a:rPr lang="en-US" sz="1800" dirty="0" smtClean="0"/>
              <a:t> Attribute inspector </a:t>
            </a:r>
            <a:r>
              <a:rPr lang="th-TH" sz="1800" dirty="0" smtClean="0"/>
              <a:t>เป็น </a:t>
            </a:r>
            <a:r>
              <a:rPr lang="en-US" sz="1800" dirty="0" smtClean="0"/>
              <a:t>“2”</a:t>
            </a:r>
            <a:r>
              <a:rPr lang="th-TH" sz="1800" dirty="0" smtClean="0"/>
              <a:t> จะได้ </a:t>
            </a:r>
            <a:r>
              <a:rPr lang="en-US" sz="1800" dirty="0" smtClean="0"/>
              <a:t>section </a:t>
            </a:r>
            <a:r>
              <a:rPr lang="th-TH" sz="1800" dirty="0" smtClean="0"/>
              <a:t>เพิ่มเป็น </a:t>
            </a:r>
            <a:r>
              <a:rPr lang="en-US" sz="1800" dirty="0" smtClean="0"/>
              <a:t>2 section</a:t>
            </a:r>
            <a:r>
              <a:rPr lang="th-TH" sz="1800" dirty="0" smtClean="0"/>
              <a:t> แล้วเปลี่ยน </a:t>
            </a:r>
            <a:r>
              <a:rPr lang="en-US" sz="1800" dirty="0" smtClean="0"/>
              <a:t>property “Style”</a:t>
            </a:r>
            <a:r>
              <a:rPr lang="th-TH" sz="1800" dirty="0" smtClean="0"/>
              <a:t> เป็น </a:t>
            </a:r>
            <a:r>
              <a:rPr lang="en-US" sz="1800" dirty="0" smtClean="0"/>
              <a:t>“Grouped”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 startAt="19"/>
            </a:pPr>
            <a:endParaRPr lang="en-US" sz="18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9"/>
            </a:pPr>
            <a:endParaRPr lang="en-US" sz="18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9"/>
            </a:pPr>
            <a:endParaRPr lang="en-US" sz="18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9"/>
            </a:pPr>
            <a:endParaRPr lang="en-US" sz="18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9"/>
            </a:pPr>
            <a:endParaRPr lang="en-US" sz="18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9"/>
            </a:pPr>
            <a:r>
              <a:rPr lang="th-TH" sz="1800" dirty="0" smtClean="0"/>
              <a:t>ลบ </a:t>
            </a:r>
            <a:r>
              <a:rPr lang="en-US" sz="1800" dirty="0" smtClean="0"/>
              <a:t>cell “Temperature” </a:t>
            </a:r>
            <a:r>
              <a:rPr lang="th-TH" sz="1800" dirty="0" smtClean="0"/>
              <a:t>และ </a:t>
            </a:r>
            <a:r>
              <a:rPr lang="en-US" sz="1800" dirty="0" smtClean="0"/>
              <a:t>“Date” </a:t>
            </a:r>
            <a:r>
              <a:rPr lang="th-TH" sz="1800" dirty="0" smtClean="0"/>
              <a:t>ใน </a:t>
            </a:r>
            <a:r>
              <a:rPr lang="en-US" sz="1800" dirty="0" smtClean="0"/>
              <a:t>section 1 </a:t>
            </a:r>
            <a:r>
              <a:rPr lang="th-TH" sz="1800" dirty="0" smtClean="0"/>
              <a:t>ออก </a:t>
            </a:r>
            <a:br>
              <a:rPr lang="th-TH" sz="1800" dirty="0" smtClean="0"/>
            </a:br>
            <a:r>
              <a:rPr lang="th-TH" sz="1800" dirty="0" smtClean="0"/>
              <a:t>และลบ </a:t>
            </a:r>
            <a:r>
              <a:rPr lang="en-US" sz="1800" dirty="0" smtClean="0"/>
              <a:t>cell “Coffee” </a:t>
            </a:r>
            <a:r>
              <a:rPr lang="th-TH" sz="1800" dirty="0" smtClean="0"/>
              <a:t>ใน </a:t>
            </a:r>
            <a:r>
              <a:rPr lang="en-US" sz="1800" dirty="0" smtClean="0"/>
              <a:t>Section </a:t>
            </a:r>
            <a:r>
              <a:rPr lang="th-TH" sz="1800" dirty="0" smtClean="0"/>
              <a:t>ที่ </a:t>
            </a:r>
            <a:r>
              <a:rPr lang="en-US" sz="1800" dirty="0" smtClean="0"/>
              <a:t>2 </a:t>
            </a:r>
            <a:r>
              <a:rPr lang="th-TH" sz="1800" dirty="0" smtClean="0"/>
              <a:t>ออก 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 startAt="19"/>
            </a:pPr>
            <a:r>
              <a:rPr lang="en-US" sz="1800" dirty="0" smtClean="0"/>
              <a:t>Click </a:t>
            </a:r>
            <a:r>
              <a:rPr lang="th-TH" sz="1800" dirty="0" smtClean="0"/>
              <a:t>ที่ </a:t>
            </a:r>
            <a:r>
              <a:rPr lang="en-US" sz="1800" dirty="0" smtClean="0"/>
              <a:t>SECTION-1 </a:t>
            </a:r>
            <a:r>
              <a:rPr lang="th-TH" sz="1800" dirty="0" smtClean="0"/>
              <a:t>แล้วเป็น </a:t>
            </a:r>
            <a:r>
              <a:rPr lang="en-US" sz="1800" dirty="0" smtClean="0"/>
              <a:t>property</a:t>
            </a:r>
            <a:r>
              <a:rPr lang="th-TH" sz="1800" dirty="0" smtClean="0"/>
              <a:t> </a:t>
            </a:r>
            <a:r>
              <a:rPr lang="en-US" sz="1800" dirty="0" smtClean="0"/>
              <a:t>“Header” </a:t>
            </a:r>
            <a:r>
              <a:rPr lang="th-TH" sz="1800" dirty="0" smtClean="0"/>
              <a:t>เป็น</a:t>
            </a:r>
            <a:r>
              <a:rPr lang="en-US" sz="1800" dirty="0" smtClean="0"/>
              <a:t> “Coffee”</a:t>
            </a:r>
            <a:br>
              <a:rPr lang="en-US" sz="1800" dirty="0" smtClean="0"/>
            </a:br>
            <a:r>
              <a:rPr lang="th-TH" sz="1800" dirty="0" smtClean="0"/>
              <a:t>และเปลี่ยน </a:t>
            </a:r>
            <a:r>
              <a:rPr lang="en-US" sz="1800" dirty="0" smtClean="0"/>
              <a:t>SECTION-2 </a:t>
            </a:r>
            <a:r>
              <a:rPr lang="th-TH" sz="1800" dirty="0" smtClean="0"/>
              <a:t>เป็น </a:t>
            </a:r>
            <a:r>
              <a:rPr lang="en-US" sz="1800" dirty="0" smtClean="0"/>
              <a:t>“Details”</a:t>
            </a:r>
            <a:endParaRPr lang="en-US" sz="18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16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423" y="2833556"/>
            <a:ext cx="4866311" cy="21436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699" y="4858355"/>
            <a:ext cx="1656508" cy="1794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8575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Task : </a:t>
            </a:r>
            <a:r>
              <a:rPr lang="en-US" sz="3200" dirty="0" smtClean="0"/>
              <a:t>Binding Outlets (10</a:t>
            </a:r>
            <a:r>
              <a:rPr lang="en-US" sz="3200" dirty="0"/>
              <a:t>/</a:t>
            </a:r>
            <a:r>
              <a:rPr lang="en-US" sz="3200" dirty="0" smtClean="0"/>
              <a:t>21)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1809"/>
            <a:ext cx="7770813" cy="461940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2"/>
            </a:pPr>
            <a:r>
              <a:rPr lang="th-TH" sz="1800" dirty="0" smtClean="0"/>
              <a:t>สร้าง </a:t>
            </a:r>
            <a:r>
              <a:rPr lang="en-US" sz="1800" dirty="0" smtClean="0"/>
              <a:t>class </a:t>
            </a:r>
            <a:r>
              <a:rPr lang="th-TH" sz="1800" dirty="0" smtClean="0"/>
              <a:t>ใหม่สำหรับใช้เป็น </a:t>
            </a:r>
            <a:r>
              <a:rPr lang="en-US" sz="1800" dirty="0" smtClean="0"/>
              <a:t>view controller </a:t>
            </a:r>
            <a:r>
              <a:rPr lang="th-TH" sz="1800" dirty="0" smtClean="0"/>
              <a:t>ของ </a:t>
            </a:r>
            <a:r>
              <a:rPr lang="en-US" sz="1800" b="1" dirty="0" smtClean="0">
                <a:solidFill>
                  <a:srgbClr val="FFFF00"/>
                </a:solidFill>
              </a:rPr>
              <a:t>Table View </a:t>
            </a:r>
            <a:r>
              <a:rPr lang="th-TH" sz="1800" dirty="0" smtClean="0"/>
              <a:t>แรก โดย </a:t>
            </a:r>
            <a:r>
              <a:rPr lang="en-US" sz="1800" dirty="0" smtClean="0"/>
              <a:t>click </a:t>
            </a:r>
            <a:r>
              <a:rPr lang="th-TH" sz="1800" dirty="0" smtClean="0"/>
              <a:t>ขวาที่ </a:t>
            </a:r>
            <a:r>
              <a:rPr lang="en-US" sz="1800" dirty="0" smtClean="0"/>
              <a:t>project </a:t>
            </a:r>
            <a:r>
              <a:rPr lang="th-TH" sz="1800" dirty="0" smtClean="0"/>
              <a:t>เลือก </a:t>
            </a:r>
            <a:r>
              <a:rPr lang="en-US" sz="1800" dirty="0" smtClean="0"/>
              <a:t>New File... &gt; iOS &gt; Cocoa Touch &gt; Objective-C class </a:t>
            </a:r>
            <a:r>
              <a:rPr lang="th-TH" sz="1800" dirty="0" smtClean="0"/>
              <a:t>เลือก </a:t>
            </a:r>
            <a:r>
              <a:rPr lang="en-US" sz="1800" dirty="0" smtClean="0"/>
              <a:t>Subclass of </a:t>
            </a:r>
            <a:r>
              <a:rPr lang="th-TH" sz="1800" dirty="0" smtClean="0"/>
              <a:t>เป็น</a:t>
            </a:r>
            <a:r>
              <a:rPr lang="en-US" sz="1800" dirty="0"/>
              <a:t> “</a:t>
            </a:r>
            <a:r>
              <a:rPr lang="en-US" sz="1800" b="1" dirty="0" err="1">
                <a:solidFill>
                  <a:srgbClr val="FFFF00"/>
                </a:solidFill>
              </a:rPr>
              <a:t>UITableViewController</a:t>
            </a:r>
            <a:r>
              <a:rPr lang="en-US" sz="1800" dirty="0" smtClean="0"/>
              <a:t>” </a:t>
            </a:r>
            <a:r>
              <a:rPr lang="th-TH" sz="1800" dirty="0" smtClean="0"/>
              <a:t>และตั้งชื่อว่า </a:t>
            </a:r>
            <a:r>
              <a:rPr lang="en-US" sz="1800" dirty="0"/>
              <a:t>“</a:t>
            </a:r>
            <a:r>
              <a:rPr lang="en-US" sz="1800" dirty="0" err="1"/>
              <a:t>DailyBuzzViewController</a:t>
            </a:r>
            <a:r>
              <a:rPr lang="en-US" sz="1800" dirty="0" smtClean="0"/>
              <a:t>” </a:t>
            </a:r>
          </a:p>
          <a:p>
            <a:pPr marL="457200" indent="-457200">
              <a:buFont typeface="+mj-lt"/>
              <a:buAutoNum type="arabicPeriod" startAt="22"/>
            </a:pPr>
            <a:r>
              <a:rPr lang="th-TH" sz="1800" dirty="0" smtClean="0"/>
              <a:t>เปิด </a:t>
            </a:r>
            <a:r>
              <a:rPr lang="en-US" sz="1800" dirty="0" smtClean="0"/>
              <a:t>Main.storyboard </a:t>
            </a:r>
            <a:r>
              <a:rPr lang="th-TH" sz="1800" dirty="0" smtClean="0"/>
              <a:t>แล้ว </a:t>
            </a:r>
            <a:r>
              <a:rPr lang="en-US" sz="1800" dirty="0" smtClean="0"/>
              <a:t>click </a:t>
            </a:r>
            <a:r>
              <a:rPr lang="th-TH" sz="1800" dirty="0" smtClean="0"/>
              <a:t>ที่ </a:t>
            </a:r>
            <a:r>
              <a:rPr lang="en-US" sz="1800" dirty="0" smtClean="0"/>
              <a:t>Daily Buzz Table View </a:t>
            </a:r>
            <a:r>
              <a:rPr lang="th-TH" sz="1800" dirty="0" smtClean="0"/>
              <a:t>จากนั้นเปิด </a:t>
            </a:r>
            <a:r>
              <a:rPr lang="en-US" sz="1800" dirty="0" smtClean="0"/>
              <a:t>Identity inspector </a:t>
            </a:r>
            <a:r>
              <a:rPr lang="th-TH" sz="1800" dirty="0" smtClean="0"/>
              <a:t>ใน </a:t>
            </a:r>
            <a:r>
              <a:rPr lang="en-US" sz="1800" dirty="0" smtClean="0"/>
              <a:t>Inspector Pane </a:t>
            </a:r>
            <a:r>
              <a:rPr lang="th-TH" sz="1800" dirty="0" smtClean="0"/>
              <a:t>แล้วกำหนด </a:t>
            </a:r>
            <a:r>
              <a:rPr lang="en-US" sz="1800" dirty="0" smtClean="0"/>
              <a:t>property “Class” </a:t>
            </a:r>
            <a:r>
              <a:rPr lang="th-TH" sz="1800" dirty="0" smtClean="0"/>
              <a:t>เป็น </a:t>
            </a:r>
            <a:r>
              <a:rPr lang="en-US" sz="1800" dirty="0"/>
              <a:t>“</a:t>
            </a:r>
            <a:r>
              <a:rPr lang="en-US" sz="1800" dirty="0" err="1"/>
              <a:t>DailyBuzzViewController</a:t>
            </a:r>
            <a:r>
              <a:rPr lang="en-US" sz="1800" dirty="0"/>
              <a:t>”</a:t>
            </a:r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17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378" y="4212402"/>
            <a:ext cx="5311640" cy="2118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3425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Task : </a:t>
            </a:r>
            <a:r>
              <a:rPr lang="en-US" sz="3200" dirty="0" smtClean="0"/>
              <a:t>Binding Outlets (11</a:t>
            </a:r>
            <a:r>
              <a:rPr lang="en-US" sz="3200" dirty="0"/>
              <a:t>/</a:t>
            </a:r>
            <a:r>
              <a:rPr lang="en-US" sz="3200" dirty="0" smtClean="0"/>
              <a:t>21)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1809"/>
            <a:ext cx="7770813" cy="461940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4"/>
            </a:pPr>
            <a:r>
              <a:rPr lang="th-TH" sz="1800" dirty="0" smtClean="0"/>
              <a:t>สร้าง </a:t>
            </a:r>
            <a:r>
              <a:rPr lang="en-US" sz="1800" dirty="0" smtClean="0"/>
              <a:t>class </a:t>
            </a:r>
            <a:r>
              <a:rPr lang="th-TH" sz="1800" dirty="0" smtClean="0"/>
              <a:t>ใหม่สำหรับใช้เป็น </a:t>
            </a:r>
            <a:r>
              <a:rPr lang="en-US" sz="1800" dirty="0" smtClean="0"/>
              <a:t>view controller </a:t>
            </a:r>
            <a:r>
              <a:rPr lang="th-TH" sz="1800" dirty="0" smtClean="0"/>
              <a:t>ของ</a:t>
            </a:r>
            <a:r>
              <a:rPr lang="th-TH" sz="1800" b="1" dirty="0" smtClean="0">
                <a:solidFill>
                  <a:srgbClr val="FFFF00"/>
                </a:solidFill>
              </a:rPr>
              <a:t> </a:t>
            </a:r>
            <a:r>
              <a:rPr lang="en-US" sz="1800" b="1" dirty="0" smtClean="0">
                <a:solidFill>
                  <a:srgbClr val="FFFF00"/>
                </a:solidFill>
              </a:rPr>
              <a:t>Cell </a:t>
            </a:r>
            <a:r>
              <a:rPr lang="th-TH" sz="1800" dirty="0" smtClean="0"/>
              <a:t>ใน </a:t>
            </a:r>
            <a:r>
              <a:rPr lang="en-US" sz="1800" dirty="0" smtClean="0"/>
              <a:t>Table View </a:t>
            </a:r>
            <a:r>
              <a:rPr lang="th-TH" sz="1800" dirty="0" smtClean="0"/>
              <a:t>แรก โดย </a:t>
            </a:r>
            <a:r>
              <a:rPr lang="en-US" sz="1800" dirty="0" smtClean="0"/>
              <a:t>click </a:t>
            </a:r>
            <a:r>
              <a:rPr lang="th-TH" sz="1800" dirty="0" smtClean="0"/>
              <a:t>ขวาที่ </a:t>
            </a:r>
            <a:r>
              <a:rPr lang="en-US" sz="1800" dirty="0" smtClean="0"/>
              <a:t>project </a:t>
            </a:r>
            <a:r>
              <a:rPr lang="th-TH" sz="1800" dirty="0" smtClean="0"/>
              <a:t>เลือก </a:t>
            </a:r>
            <a:r>
              <a:rPr lang="en-US" sz="1800" dirty="0" smtClean="0"/>
              <a:t>New File... &gt; iOS &gt; Cocoa Touch &gt; Objective-C class </a:t>
            </a:r>
            <a:r>
              <a:rPr lang="th-TH" sz="1800" dirty="0" smtClean="0"/>
              <a:t>เลือก </a:t>
            </a:r>
            <a:r>
              <a:rPr lang="en-US" sz="1800" dirty="0" smtClean="0"/>
              <a:t>Subclass of </a:t>
            </a:r>
            <a:r>
              <a:rPr lang="th-TH" sz="1800" dirty="0" smtClean="0"/>
              <a:t>เป็น</a:t>
            </a:r>
            <a:r>
              <a:rPr lang="en-US" sz="1800" dirty="0"/>
              <a:t> “</a:t>
            </a:r>
            <a:r>
              <a:rPr lang="en-US" sz="1800" b="1" dirty="0" err="1" smtClean="0">
                <a:solidFill>
                  <a:srgbClr val="FFFF00"/>
                </a:solidFill>
              </a:rPr>
              <a:t>UITableViewCell</a:t>
            </a:r>
            <a:r>
              <a:rPr lang="en-US" sz="1800" dirty="0" smtClean="0"/>
              <a:t>” </a:t>
            </a:r>
            <a:r>
              <a:rPr lang="th-TH" sz="1800" dirty="0" smtClean="0"/>
              <a:t>และตั้งชื่อว่า </a:t>
            </a:r>
            <a:r>
              <a:rPr lang="en-US" sz="1800" dirty="0"/>
              <a:t>“</a:t>
            </a:r>
            <a:r>
              <a:rPr lang="en-US" sz="1800" dirty="0" err="1" smtClean="0"/>
              <a:t>DailyBuzzCellController</a:t>
            </a:r>
            <a:r>
              <a:rPr lang="en-US" sz="1800" dirty="0" smtClean="0"/>
              <a:t>” </a:t>
            </a:r>
          </a:p>
          <a:p>
            <a:pPr marL="457200" indent="-457200">
              <a:buFont typeface="+mj-lt"/>
              <a:buAutoNum type="arabicPeriod" startAt="24"/>
            </a:pPr>
            <a:r>
              <a:rPr lang="th-TH" sz="1800" dirty="0" smtClean="0"/>
              <a:t>เปิด </a:t>
            </a:r>
            <a:r>
              <a:rPr lang="en-US" sz="1800" dirty="0" smtClean="0"/>
              <a:t>Main.storyboard </a:t>
            </a:r>
            <a:r>
              <a:rPr lang="th-TH" sz="1800" dirty="0" smtClean="0"/>
              <a:t>แล้ว </a:t>
            </a:r>
            <a:r>
              <a:rPr lang="en-US" sz="1800" dirty="0" smtClean="0"/>
              <a:t>click </a:t>
            </a:r>
            <a:r>
              <a:rPr lang="th-TH" sz="1800" dirty="0" smtClean="0"/>
              <a:t>ที่ </a:t>
            </a:r>
            <a:r>
              <a:rPr lang="en-US" sz="1800" dirty="0" smtClean="0"/>
              <a:t>cell </a:t>
            </a:r>
            <a:r>
              <a:rPr lang="th-TH" sz="1800" dirty="0" smtClean="0"/>
              <a:t>ของ </a:t>
            </a:r>
            <a:r>
              <a:rPr lang="en-US" sz="1800" dirty="0" smtClean="0"/>
              <a:t>Daily Buzz Table View </a:t>
            </a:r>
            <a:r>
              <a:rPr lang="th-TH" sz="1800" dirty="0" smtClean="0"/>
              <a:t>จากนั้นเปิด </a:t>
            </a:r>
            <a:r>
              <a:rPr lang="en-US" sz="1800" dirty="0" smtClean="0"/>
              <a:t>Identity inspector </a:t>
            </a:r>
            <a:r>
              <a:rPr lang="th-TH" sz="1800" dirty="0" smtClean="0"/>
              <a:t>ใน </a:t>
            </a:r>
            <a:r>
              <a:rPr lang="en-US" sz="1800" dirty="0" smtClean="0"/>
              <a:t>Inspector Pane </a:t>
            </a:r>
            <a:r>
              <a:rPr lang="th-TH" sz="1800" dirty="0" smtClean="0"/>
              <a:t>แล้วกำหนด </a:t>
            </a:r>
            <a:r>
              <a:rPr lang="en-US" sz="1800" dirty="0" smtClean="0"/>
              <a:t>property “Class” </a:t>
            </a:r>
            <a:r>
              <a:rPr lang="th-TH" sz="1800" dirty="0" smtClean="0"/>
              <a:t>เป็น </a:t>
            </a:r>
            <a:r>
              <a:rPr lang="en-US" sz="1800" dirty="0"/>
              <a:t>“</a:t>
            </a:r>
            <a:r>
              <a:rPr lang="en-US" sz="1800" smtClean="0"/>
              <a:t>DailyBuzzCellController</a:t>
            </a:r>
            <a:r>
              <a:rPr lang="en-US" sz="1800" dirty="0"/>
              <a:t>”</a:t>
            </a:r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18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980" y="4339693"/>
            <a:ext cx="5906121" cy="1991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7628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Task : </a:t>
            </a:r>
            <a:r>
              <a:rPr lang="en-US" sz="3200" dirty="0" smtClean="0"/>
              <a:t>Binding Outlets (1</a:t>
            </a:r>
            <a:r>
              <a:rPr lang="en-US" sz="3200" dirty="0"/>
              <a:t>2/</a:t>
            </a:r>
            <a:r>
              <a:rPr lang="en-US" sz="3200" dirty="0" smtClean="0"/>
              <a:t>21)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1809"/>
            <a:ext cx="7770813" cy="461940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6"/>
            </a:pPr>
            <a:r>
              <a:rPr lang="th-TH" sz="1800" dirty="0" smtClean="0"/>
              <a:t>เปลี่ยน </a:t>
            </a:r>
            <a:r>
              <a:rPr lang="en-US" sz="1800" dirty="0" smtClean="0"/>
              <a:t>editor mode </a:t>
            </a:r>
            <a:r>
              <a:rPr lang="th-TH" sz="1800" dirty="0" smtClean="0"/>
              <a:t>เป็น </a:t>
            </a:r>
            <a:r>
              <a:rPr lang="en-US" sz="1800" dirty="0" smtClean="0"/>
              <a:t>Assistant editor </a:t>
            </a:r>
            <a:r>
              <a:rPr lang="th-TH" sz="1800" dirty="0" smtClean="0"/>
              <a:t>โดยเปลี่ยน </a:t>
            </a:r>
            <a:r>
              <a:rPr lang="en-US" sz="1800" dirty="0" smtClean="0"/>
              <a:t>code </a:t>
            </a:r>
            <a:r>
              <a:rPr lang="th-TH" sz="1800" dirty="0" smtClean="0"/>
              <a:t>ให้เป็น </a:t>
            </a:r>
            <a:r>
              <a:rPr lang="en-US" sz="1800" dirty="0" smtClean="0"/>
              <a:t>class “</a:t>
            </a:r>
            <a:r>
              <a:rPr lang="en-US" sz="1800" dirty="0" err="1" smtClean="0"/>
              <a:t>DailyBuzzCellController</a:t>
            </a:r>
            <a:r>
              <a:rPr lang="en-US" sz="1800" dirty="0" smtClean="0"/>
              <a:t>” </a:t>
            </a:r>
            <a:r>
              <a:rPr lang="th-TH" sz="1800" dirty="0" smtClean="0"/>
              <a:t>จากนั้นผูก </a:t>
            </a:r>
            <a:r>
              <a:rPr lang="en-US" sz="1800" dirty="0" smtClean="0"/>
              <a:t>Outlet </a:t>
            </a:r>
            <a:r>
              <a:rPr lang="th-TH" sz="1800" dirty="0" smtClean="0"/>
              <a:t>ให้กับ </a:t>
            </a:r>
            <a:r>
              <a:rPr lang="en-US" sz="1800" dirty="0" smtClean="0"/>
              <a:t>Label </a:t>
            </a:r>
            <a:r>
              <a:rPr lang="th-TH" sz="1800" dirty="0" smtClean="0"/>
              <a:t>บน </a:t>
            </a:r>
            <a:r>
              <a:rPr lang="en-US" sz="1800" dirty="0" smtClean="0"/>
              <a:t>Cell </a:t>
            </a:r>
            <a:r>
              <a:rPr lang="th-TH" sz="1800" dirty="0" smtClean="0"/>
              <a:t>ทั้ง </a:t>
            </a:r>
            <a:r>
              <a:rPr lang="en-US" sz="1800" dirty="0" smtClean="0"/>
              <a:t>3 </a:t>
            </a:r>
            <a:r>
              <a:rPr lang="th-TH" sz="1800" dirty="0" smtClean="0"/>
              <a:t>ตัว</a:t>
            </a:r>
            <a:endParaRPr lang="en-US" sz="18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19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49" y="2540819"/>
            <a:ext cx="7604313" cy="2199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7605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Storyboard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83" y="1517133"/>
            <a:ext cx="6544223" cy="4880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6456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Task : </a:t>
            </a:r>
            <a:r>
              <a:rPr lang="en-US" sz="3200" dirty="0" smtClean="0"/>
              <a:t>Binding Outlets (13</a:t>
            </a:r>
            <a:r>
              <a:rPr lang="en-US" sz="3200" dirty="0"/>
              <a:t>/</a:t>
            </a:r>
            <a:r>
              <a:rPr lang="en-US" sz="3200" dirty="0" smtClean="0"/>
              <a:t>21)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99429"/>
            <a:ext cx="7770813" cy="2479971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27"/>
            </a:pPr>
            <a:r>
              <a:rPr lang="th-TH" sz="1500" dirty="0"/>
              <a:t>สร้าง </a:t>
            </a:r>
            <a:r>
              <a:rPr lang="en-US" sz="1500" dirty="0"/>
              <a:t>class </a:t>
            </a:r>
            <a:r>
              <a:rPr lang="th-TH" sz="1500" dirty="0"/>
              <a:t>ใหม่สำหรับใช้เป็น </a:t>
            </a:r>
            <a:r>
              <a:rPr lang="en-US" sz="1500" dirty="0"/>
              <a:t>view controller </a:t>
            </a:r>
            <a:r>
              <a:rPr lang="th-TH" sz="1500" dirty="0" smtClean="0"/>
              <a:t>ของ</a:t>
            </a:r>
            <a:r>
              <a:rPr lang="th-TH" sz="1500" b="1" dirty="0" smtClean="0">
                <a:solidFill>
                  <a:srgbClr val="FFFF00"/>
                </a:solidFill>
              </a:rPr>
              <a:t> </a:t>
            </a:r>
            <a:r>
              <a:rPr lang="en-US" sz="1500" b="1" dirty="0" smtClean="0">
                <a:solidFill>
                  <a:srgbClr val="FFFF00"/>
                </a:solidFill>
              </a:rPr>
              <a:t>Table </a:t>
            </a:r>
            <a:r>
              <a:rPr lang="en-US" sz="1500" b="1" dirty="0">
                <a:solidFill>
                  <a:srgbClr val="FFFF00"/>
                </a:solidFill>
              </a:rPr>
              <a:t>View </a:t>
            </a:r>
            <a:r>
              <a:rPr lang="th-TH" sz="1500" b="1" dirty="0" smtClean="0">
                <a:solidFill>
                  <a:srgbClr val="FFFF00"/>
                </a:solidFill>
              </a:rPr>
              <a:t>ตัวที่สอง </a:t>
            </a:r>
            <a:r>
              <a:rPr lang="th-TH" sz="1500" dirty="0"/>
              <a:t>โดย </a:t>
            </a:r>
            <a:r>
              <a:rPr lang="en-US" sz="1500" dirty="0"/>
              <a:t>click </a:t>
            </a:r>
            <a:r>
              <a:rPr lang="th-TH" sz="1500" dirty="0"/>
              <a:t>ขวาที่ </a:t>
            </a:r>
            <a:r>
              <a:rPr lang="en-US" sz="1500" dirty="0"/>
              <a:t>project </a:t>
            </a:r>
            <a:r>
              <a:rPr lang="th-TH" sz="1500" dirty="0"/>
              <a:t>เลือก </a:t>
            </a:r>
            <a:r>
              <a:rPr lang="en-US" sz="1500" dirty="0"/>
              <a:t>New File... &gt; iOS &gt; Cocoa Touch &gt; Objective-C class </a:t>
            </a:r>
            <a:r>
              <a:rPr lang="th-TH" sz="1500" dirty="0"/>
              <a:t>เลือก </a:t>
            </a:r>
            <a:r>
              <a:rPr lang="en-US" sz="1500" dirty="0"/>
              <a:t>Subclass of </a:t>
            </a:r>
            <a:r>
              <a:rPr lang="th-TH" sz="1500" dirty="0"/>
              <a:t>เป็น</a:t>
            </a:r>
            <a:r>
              <a:rPr lang="en-US" sz="1500" dirty="0"/>
              <a:t> </a:t>
            </a:r>
            <a:r>
              <a:rPr lang="en-US" sz="1500" dirty="0" smtClean="0"/>
              <a:t>“</a:t>
            </a:r>
            <a:r>
              <a:rPr lang="en-US" sz="1500" dirty="0" err="1" smtClean="0"/>
              <a:t>UITableViewController</a:t>
            </a:r>
            <a:r>
              <a:rPr lang="en-US" sz="1500" dirty="0" smtClean="0"/>
              <a:t>” </a:t>
            </a:r>
            <a:r>
              <a:rPr lang="th-TH" sz="1500" dirty="0" smtClean="0"/>
              <a:t>และ</a:t>
            </a:r>
            <a:r>
              <a:rPr lang="th-TH" sz="1500" dirty="0"/>
              <a:t>ตั้งชื่อว่า </a:t>
            </a:r>
            <a:r>
              <a:rPr lang="en-US" sz="1500" dirty="0" smtClean="0"/>
              <a:t>“</a:t>
            </a:r>
            <a:r>
              <a:rPr lang="en-US" sz="1500" dirty="0" err="1" smtClean="0"/>
              <a:t>BrewDetailViewController</a:t>
            </a:r>
            <a:r>
              <a:rPr lang="en-US" sz="1500" dirty="0" smtClean="0"/>
              <a:t>”</a:t>
            </a:r>
          </a:p>
          <a:p>
            <a:pPr marL="457200" indent="-457200">
              <a:buFont typeface="+mj-lt"/>
              <a:buAutoNum type="arabicPeriod" startAt="27"/>
            </a:pPr>
            <a:r>
              <a:rPr lang="th-TH" sz="1500" dirty="0"/>
              <a:t>เปิด </a:t>
            </a:r>
            <a:r>
              <a:rPr lang="en-US" sz="1500" dirty="0"/>
              <a:t>Main.storyboard </a:t>
            </a:r>
            <a:r>
              <a:rPr lang="th-TH" sz="1500" dirty="0"/>
              <a:t>แล้ว </a:t>
            </a:r>
            <a:r>
              <a:rPr lang="en-US" sz="1500" dirty="0"/>
              <a:t>click </a:t>
            </a:r>
            <a:r>
              <a:rPr lang="th-TH" sz="1500" dirty="0"/>
              <a:t>ที่ </a:t>
            </a:r>
            <a:r>
              <a:rPr lang="en-US" sz="1500" dirty="0" smtClean="0"/>
              <a:t>Brew Detail </a:t>
            </a:r>
            <a:r>
              <a:rPr lang="en-US" sz="1500" dirty="0"/>
              <a:t>Table View </a:t>
            </a:r>
            <a:r>
              <a:rPr lang="th-TH" sz="1500" dirty="0"/>
              <a:t>จากนั้นเปิด </a:t>
            </a:r>
            <a:r>
              <a:rPr lang="en-US" sz="1500" dirty="0"/>
              <a:t>Identity inspector </a:t>
            </a:r>
            <a:r>
              <a:rPr lang="th-TH" sz="1500" dirty="0"/>
              <a:t>ใน </a:t>
            </a:r>
            <a:r>
              <a:rPr lang="en-US" sz="1500" dirty="0"/>
              <a:t>Inspector Pane </a:t>
            </a:r>
            <a:r>
              <a:rPr lang="th-TH" sz="1500" dirty="0"/>
              <a:t>แล้วกำหนด </a:t>
            </a:r>
            <a:r>
              <a:rPr lang="en-US" sz="1500" dirty="0"/>
              <a:t>property “Class” </a:t>
            </a:r>
            <a:r>
              <a:rPr lang="th-TH" sz="1500" dirty="0"/>
              <a:t>เป็น </a:t>
            </a:r>
            <a:r>
              <a:rPr lang="en-US" sz="1500" dirty="0" smtClean="0"/>
              <a:t>“</a:t>
            </a:r>
            <a:r>
              <a:rPr lang="en-US" sz="1500" dirty="0" err="1"/>
              <a:t>BrewDetailViewController</a:t>
            </a:r>
            <a:r>
              <a:rPr lang="en-US" sz="1500" dirty="0" smtClean="0"/>
              <a:t>”</a:t>
            </a:r>
          </a:p>
          <a:p>
            <a:pPr marL="457200" indent="-457200">
              <a:buFont typeface="+mj-lt"/>
              <a:buAutoNum type="arabicPeriod" startAt="27"/>
            </a:pPr>
            <a:r>
              <a:rPr lang="th-TH" sz="1500" dirty="0"/>
              <a:t>เปลี่ยน </a:t>
            </a:r>
            <a:r>
              <a:rPr lang="en-US" sz="1500" dirty="0"/>
              <a:t>editor mode </a:t>
            </a:r>
            <a:r>
              <a:rPr lang="th-TH" sz="1500" dirty="0"/>
              <a:t>เป็น </a:t>
            </a:r>
            <a:r>
              <a:rPr lang="en-US" sz="1500" dirty="0"/>
              <a:t>Assistant editor </a:t>
            </a:r>
            <a:r>
              <a:rPr lang="th-TH" sz="1500" dirty="0" smtClean="0"/>
              <a:t>ทำการผูก </a:t>
            </a:r>
            <a:r>
              <a:rPr lang="en-US" sz="1500" dirty="0" smtClean="0"/>
              <a:t>Outlet </a:t>
            </a:r>
            <a:r>
              <a:rPr lang="th-TH" sz="1500" dirty="0" smtClean="0"/>
              <a:t>ของ </a:t>
            </a:r>
            <a:r>
              <a:rPr lang="en-US" sz="1500" dirty="0" smtClean="0"/>
              <a:t>Text Field </a:t>
            </a:r>
            <a:r>
              <a:rPr lang="th-TH" sz="1500" dirty="0" smtClean="0"/>
              <a:t>ทั้ง </a:t>
            </a:r>
            <a:r>
              <a:rPr lang="en-US" sz="1500" dirty="0" smtClean="0"/>
              <a:t>3 </a:t>
            </a:r>
            <a:r>
              <a:rPr lang="th-TH" sz="1500" dirty="0" smtClean="0"/>
              <a:t>ตัวใน </a:t>
            </a:r>
            <a:r>
              <a:rPr lang="en-US" sz="1500" dirty="0" smtClean="0"/>
              <a:t>Brew Detail Table View </a:t>
            </a:r>
            <a:r>
              <a:rPr lang="th-TH" sz="1500" dirty="0" smtClean="0"/>
              <a:t>เข้าไปไฟล์ </a:t>
            </a:r>
            <a:r>
              <a:rPr lang="en-US" sz="1500" dirty="0" err="1" smtClean="0"/>
              <a:t>BrewDetailTableViewController.h</a:t>
            </a:r>
            <a:r>
              <a:rPr lang="en-US" sz="1500" dirty="0" smtClean="0"/>
              <a:t> </a:t>
            </a:r>
            <a:r>
              <a:rPr lang="th-TH" sz="1500" dirty="0" smtClean="0"/>
              <a:t>โดยตั้งชื่อว่า </a:t>
            </a:r>
            <a:r>
              <a:rPr lang="en-US" sz="1500" b="1" dirty="0" err="1" smtClean="0">
                <a:solidFill>
                  <a:srgbClr val="FFFF00"/>
                </a:solidFill>
              </a:rPr>
              <a:t>txtCoffeeName</a:t>
            </a:r>
            <a:r>
              <a:rPr lang="en-US" sz="1500" dirty="0" smtClean="0"/>
              <a:t>, </a:t>
            </a:r>
            <a:r>
              <a:rPr lang="en-US" sz="1500" b="1" dirty="0" err="1" smtClean="0">
                <a:solidFill>
                  <a:srgbClr val="FFFF00"/>
                </a:solidFill>
              </a:rPr>
              <a:t>txtTemperature</a:t>
            </a:r>
            <a:r>
              <a:rPr lang="en-US" sz="1500" dirty="0" smtClean="0"/>
              <a:t>, </a:t>
            </a:r>
            <a:r>
              <a:rPr lang="th-TH" sz="1500" dirty="0" smtClean="0"/>
              <a:t>และ </a:t>
            </a:r>
            <a:r>
              <a:rPr lang="en-US" sz="1500" b="1" dirty="0" err="1" smtClean="0">
                <a:solidFill>
                  <a:srgbClr val="FFFF00"/>
                </a:solidFill>
              </a:rPr>
              <a:t>txtDate</a:t>
            </a:r>
            <a:r>
              <a:rPr lang="en-US" sz="1500" b="1" dirty="0" smtClean="0">
                <a:solidFill>
                  <a:srgbClr val="FFFF00"/>
                </a:solidFill>
              </a:rPr>
              <a:t> </a:t>
            </a:r>
            <a:endParaRPr lang="en-US" sz="1500" b="1" dirty="0">
              <a:solidFill>
                <a:srgbClr val="FFFF00"/>
              </a:solidFill>
            </a:endParaRPr>
          </a:p>
          <a:p>
            <a:pPr marL="457200" indent="-457200">
              <a:buFont typeface="+mj-lt"/>
              <a:buAutoNum type="arabicPeriod" startAt="27"/>
            </a:pPr>
            <a:endParaRPr lang="en-US" sz="15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20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037" y="4274209"/>
            <a:ext cx="5551865" cy="2256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3777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Task : </a:t>
            </a:r>
            <a:r>
              <a:rPr lang="en-US" sz="3200" dirty="0" smtClean="0"/>
              <a:t>Coding – </a:t>
            </a:r>
            <a:br>
              <a:rPr lang="en-US" sz="3200" dirty="0" smtClean="0"/>
            </a:br>
            <a:r>
              <a:rPr lang="en-US" sz="3200" dirty="0" smtClean="0"/>
              <a:t>Add class “Coffee” (14</a:t>
            </a:r>
            <a:r>
              <a:rPr lang="en-US" sz="3200" dirty="0"/>
              <a:t>/</a:t>
            </a:r>
            <a:r>
              <a:rPr lang="en-US" sz="3200" dirty="0" smtClean="0"/>
              <a:t>21)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1809"/>
            <a:ext cx="7770813" cy="461940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30"/>
            </a:pPr>
            <a:r>
              <a:rPr lang="th-TH" sz="1600" dirty="0" smtClean="0"/>
              <a:t>เพิ่ม </a:t>
            </a:r>
            <a:r>
              <a:rPr lang="en-US" sz="1600" dirty="0"/>
              <a:t>class Coffee </a:t>
            </a:r>
            <a:r>
              <a:rPr lang="th-TH" sz="1600" dirty="0"/>
              <a:t>โดย </a:t>
            </a:r>
            <a:r>
              <a:rPr lang="en-US" sz="1600" dirty="0"/>
              <a:t>click </a:t>
            </a:r>
            <a:r>
              <a:rPr lang="th-TH" sz="1600" dirty="0"/>
              <a:t>ขวาที่ </a:t>
            </a:r>
            <a:r>
              <a:rPr lang="en-US" sz="1600" dirty="0"/>
              <a:t>project </a:t>
            </a:r>
            <a:r>
              <a:rPr lang="th-TH" sz="1600" dirty="0"/>
              <a:t>เลือก </a:t>
            </a:r>
            <a:r>
              <a:rPr lang="en-US" sz="1600" dirty="0"/>
              <a:t>New File... &gt; iOS &gt; Cocoa Touch &gt; Objective-C class </a:t>
            </a:r>
            <a:r>
              <a:rPr lang="th-TH" sz="1600" dirty="0"/>
              <a:t>เลือก </a:t>
            </a:r>
            <a:r>
              <a:rPr lang="en-US" sz="1600" dirty="0"/>
              <a:t>Subclass of </a:t>
            </a:r>
            <a:r>
              <a:rPr lang="th-TH" sz="1600" dirty="0"/>
              <a:t>เป็น </a:t>
            </a:r>
            <a:r>
              <a:rPr lang="en-US" sz="1600" dirty="0" err="1"/>
              <a:t>NSObject</a:t>
            </a:r>
            <a:r>
              <a:rPr lang="en-US" sz="1600" dirty="0"/>
              <a:t> </a:t>
            </a:r>
            <a:r>
              <a:rPr lang="th-TH" sz="1600" dirty="0"/>
              <a:t>และตั้งชื่อ </a:t>
            </a:r>
            <a:r>
              <a:rPr lang="en-US" sz="1600" dirty="0"/>
              <a:t>class </a:t>
            </a:r>
            <a:r>
              <a:rPr lang="th-TH" sz="1600" dirty="0"/>
              <a:t>ว่า </a:t>
            </a:r>
            <a:r>
              <a:rPr lang="en-US" sz="1600" dirty="0"/>
              <a:t>“Coffee</a:t>
            </a:r>
            <a:r>
              <a:rPr lang="en-US" sz="1600" dirty="0" smtClean="0"/>
              <a:t>”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 startAt="30"/>
            </a:pPr>
            <a:r>
              <a:rPr lang="th-TH" sz="1600" dirty="0" smtClean="0"/>
              <a:t>เปิดไฟล์ </a:t>
            </a:r>
            <a:r>
              <a:rPr lang="en-US" sz="1600" dirty="0" err="1" smtClean="0"/>
              <a:t>Coffee.h</a:t>
            </a:r>
            <a:r>
              <a:rPr lang="en-US" sz="1600" dirty="0" smtClean="0"/>
              <a:t> </a:t>
            </a:r>
            <a:r>
              <a:rPr lang="th-TH" sz="1600" dirty="0" smtClean="0"/>
              <a:t>แล้วเพิ่ม </a:t>
            </a:r>
            <a:r>
              <a:rPr lang="en-US" sz="1600" dirty="0" smtClean="0"/>
              <a:t>property </a:t>
            </a:r>
            <a:r>
              <a:rPr lang="th-TH" sz="1600" dirty="0" smtClean="0"/>
              <a:t>ของ </a:t>
            </a:r>
            <a:r>
              <a:rPr lang="en-US" sz="1600" dirty="0" smtClean="0"/>
              <a:t>Coffee </a:t>
            </a:r>
            <a:r>
              <a:rPr lang="th-TH" sz="1600" dirty="0" smtClean="0"/>
              <a:t>ดังนี้</a:t>
            </a:r>
            <a:endParaRPr lang="en-US" sz="1600" dirty="0" smtClean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21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68812" y="3093883"/>
            <a:ext cx="725408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enlo Regular"/>
                <a:cs typeface="Menlo Regular"/>
              </a:rPr>
              <a:t>#import &lt;Foundation/</a:t>
            </a:r>
            <a:r>
              <a:rPr lang="en-US" sz="1200" dirty="0" err="1">
                <a:latin typeface="Menlo Regular"/>
                <a:cs typeface="Menlo Regular"/>
              </a:rPr>
              <a:t>Foundation.h</a:t>
            </a:r>
            <a:r>
              <a:rPr lang="en-US" sz="1200" dirty="0">
                <a:latin typeface="Menlo Regular"/>
                <a:cs typeface="Menlo Regular"/>
              </a:rPr>
              <a:t>&gt;</a:t>
            </a:r>
          </a:p>
          <a:p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@interface Coffee : </a:t>
            </a:r>
            <a:r>
              <a:rPr lang="en-US" sz="1200" dirty="0" err="1">
                <a:latin typeface="Menlo Regular"/>
                <a:cs typeface="Menlo Regular"/>
              </a:rPr>
              <a:t>NSObject</a:t>
            </a:r>
            <a:endParaRPr lang="en-US" sz="1200" dirty="0">
              <a:latin typeface="Menlo Regular"/>
              <a:cs typeface="Menlo Regular"/>
            </a:endParaRPr>
          </a:p>
          <a:p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@property (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nonatomic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, strong)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*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coffeeName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@property (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nonatomic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)double temperature;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@property (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nonatomic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, strong)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NSDate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* date;</a:t>
            </a:r>
          </a:p>
          <a:p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@end</a:t>
            </a:r>
          </a:p>
        </p:txBody>
      </p:sp>
    </p:spTree>
    <p:extLst>
      <p:ext uri="{BB962C8B-B14F-4D97-AF65-F5344CB8AC3E}">
        <p14:creationId xmlns:p14="http://schemas.microsoft.com/office/powerpoint/2010/main" val="4163072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Task : </a:t>
            </a:r>
            <a:r>
              <a:rPr lang="en-US" sz="3200" dirty="0" smtClean="0"/>
              <a:t>Coding – </a:t>
            </a:r>
            <a:br>
              <a:rPr lang="en-US" sz="3200" dirty="0" smtClean="0"/>
            </a:br>
            <a:r>
              <a:rPr lang="en-US" sz="3200" dirty="0" smtClean="0"/>
              <a:t>Remove Data source (</a:t>
            </a:r>
            <a:r>
              <a:rPr lang="en-US" sz="3200" dirty="0"/>
              <a:t>15/</a:t>
            </a:r>
            <a:r>
              <a:rPr lang="en-US" sz="3200" dirty="0" smtClean="0"/>
              <a:t>21)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1809"/>
            <a:ext cx="7770813" cy="461940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32"/>
            </a:pPr>
            <a:r>
              <a:rPr lang="th-TH" sz="1600" dirty="0" smtClean="0"/>
              <a:t>เปิดไฟล์ </a:t>
            </a:r>
            <a:r>
              <a:rPr lang="en-US" sz="1600" dirty="0" err="1" smtClean="0"/>
              <a:t>BrewDetailViewController.m</a:t>
            </a:r>
            <a:r>
              <a:rPr lang="en-US" sz="1600" dirty="0" smtClean="0"/>
              <a:t> </a:t>
            </a:r>
            <a:r>
              <a:rPr lang="th-TH" sz="1600" dirty="0" smtClean="0"/>
              <a:t>แล้วลบ </a:t>
            </a:r>
            <a:r>
              <a:rPr lang="en-US" sz="1600" dirty="0" smtClean="0"/>
              <a:t>method “</a:t>
            </a:r>
            <a:r>
              <a:rPr lang="en-US" sz="1200" dirty="0" err="1" smtClean="0">
                <a:latin typeface="Menlo Regular"/>
                <a:cs typeface="Menlo Regular"/>
              </a:rPr>
              <a:t>numberOfSectionsInTableView</a:t>
            </a:r>
            <a:r>
              <a:rPr lang="en-US" sz="1200" dirty="0" smtClean="0">
                <a:latin typeface="Menlo Regular"/>
                <a:cs typeface="Menlo Regular"/>
              </a:rPr>
              <a:t>:</a:t>
            </a:r>
            <a:r>
              <a:rPr lang="en-US" sz="1600" dirty="0" smtClean="0"/>
              <a:t>”,  “</a:t>
            </a:r>
            <a:r>
              <a:rPr lang="en-US" sz="1200" dirty="0" err="1" smtClean="0">
                <a:latin typeface="Menlo Regular"/>
                <a:cs typeface="Menlo Regular"/>
              </a:rPr>
              <a:t>tableView:numberOfRowsInSection</a:t>
            </a:r>
            <a:r>
              <a:rPr lang="en-US" sz="1200" dirty="0" smtClean="0">
                <a:latin typeface="Menlo Regular"/>
                <a:cs typeface="Menlo Regular"/>
              </a:rPr>
              <a:t>:</a:t>
            </a:r>
            <a:r>
              <a:rPr lang="en-US" sz="1600" dirty="0" smtClean="0"/>
              <a:t>” </a:t>
            </a:r>
            <a:r>
              <a:rPr lang="th-TH" sz="1600" dirty="0" smtClean="0"/>
              <a:t>และ </a:t>
            </a:r>
            <a:r>
              <a:rPr lang="en-US" sz="1600" dirty="0" smtClean="0"/>
              <a:t>“</a:t>
            </a:r>
            <a:r>
              <a:rPr lang="en-US" sz="1200" dirty="0" err="1" smtClean="0">
                <a:latin typeface="Menlo Regular"/>
                <a:cs typeface="Menlo Regular"/>
              </a:rPr>
              <a:t>tableView:cellForRowAtIndexPath</a:t>
            </a:r>
            <a:r>
              <a:rPr lang="en-US" sz="1200" dirty="0" smtClean="0">
                <a:latin typeface="Menlo Regular"/>
                <a:cs typeface="Menlo Regular"/>
              </a:rPr>
              <a:t>:</a:t>
            </a:r>
            <a:r>
              <a:rPr lang="en-US" sz="1600" dirty="0" smtClean="0"/>
              <a:t>” </a:t>
            </a:r>
            <a:r>
              <a:rPr lang="th-TH" sz="1600" dirty="0" smtClean="0"/>
              <a:t>ออก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 startAt="32"/>
            </a:pPr>
            <a:r>
              <a:rPr lang="th-TH" sz="1600" dirty="0" smtClean="0"/>
              <a:t>เปิดไฟล์ </a:t>
            </a:r>
            <a:r>
              <a:rPr lang="en-US" sz="1600" dirty="0" err="1" smtClean="0"/>
              <a:t>DailyBuzzViewController.h</a:t>
            </a:r>
            <a:r>
              <a:rPr lang="en-US" sz="1600" dirty="0" smtClean="0"/>
              <a:t> </a:t>
            </a:r>
            <a:r>
              <a:rPr lang="th-TH" sz="1600" dirty="0" smtClean="0"/>
              <a:t>แล้วเพิ่ม</a:t>
            </a:r>
            <a:r>
              <a:rPr lang="en-US" sz="1600" dirty="0" smtClean="0"/>
              <a:t> #import </a:t>
            </a:r>
            <a:r>
              <a:rPr lang="en-US" sz="1600" dirty="0" err="1" smtClean="0"/>
              <a:t>Coffee.h</a:t>
            </a:r>
            <a:r>
              <a:rPr lang="en-US" sz="1600" dirty="0" smtClean="0"/>
              <a:t> </a:t>
            </a:r>
            <a:r>
              <a:rPr lang="th-TH" sz="1600" dirty="0" smtClean="0"/>
              <a:t>และ </a:t>
            </a:r>
            <a:r>
              <a:rPr lang="en-US" sz="1600" dirty="0" smtClean="0"/>
              <a:t>property “coffees” </a:t>
            </a:r>
            <a:r>
              <a:rPr lang="th-TH" sz="1600" dirty="0" smtClean="0"/>
              <a:t>เพื่อเก็บ </a:t>
            </a:r>
            <a:r>
              <a:rPr lang="en-US" sz="1600" dirty="0" smtClean="0"/>
              <a:t>object </a:t>
            </a:r>
            <a:r>
              <a:rPr lang="th-TH" sz="1600" dirty="0" smtClean="0"/>
              <a:t>ของ </a:t>
            </a:r>
            <a:r>
              <a:rPr lang="en-US" sz="1600" dirty="0" smtClean="0"/>
              <a:t>class Coffee</a:t>
            </a:r>
            <a:endParaRPr lang="en-US" sz="16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22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3768" y="3653472"/>
            <a:ext cx="7254084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latin typeface="Menlo Regular"/>
                <a:cs typeface="Menlo Regular"/>
              </a:rPr>
              <a:t>#import &lt;</a:t>
            </a:r>
            <a:r>
              <a:rPr lang="en-US" sz="1300" dirty="0" err="1">
                <a:latin typeface="Menlo Regular"/>
                <a:cs typeface="Menlo Regular"/>
              </a:rPr>
              <a:t>UIKit</a:t>
            </a:r>
            <a:r>
              <a:rPr lang="en-US" sz="1300" dirty="0">
                <a:latin typeface="Menlo Regular"/>
                <a:cs typeface="Menlo Regular"/>
              </a:rPr>
              <a:t>/</a:t>
            </a:r>
            <a:r>
              <a:rPr lang="en-US" sz="1300" dirty="0" err="1">
                <a:latin typeface="Menlo Regular"/>
                <a:cs typeface="Menlo Regular"/>
              </a:rPr>
              <a:t>UIKit.h</a:t>
            </a:r>
            <a:r>
              <a:rPr lang="en-US" sz="1300" dirty="0" smtClean="0">
                <a:latin typeface="Menlo Regular"/>
                <a:cs typeface="Menlo Regular"/>
              </a:rPr>
              <a:t>&gt;</a:t>
            </a:r>
          </a:p>
          <a:p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#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import "</a:t>
            </a:r>
            <a:r>
              <a:rPr lang="en-US" sz="13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Coffee.h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”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#import "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DailyBuzzCellController.h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"</a:t>
            </a:r>
          </a:p>
          <a:p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dirty="0">
                <a:latin typeface="Menlo Regular"/>
                <a:cs typeface="Menlo Regular"/>
              </a:rPr>
              <a:t>@interface </a:t>
            </a:r>
            <a:r>
              <a:rPr lang="en-US" sz="1300" dirty="0" err="1">
                <a:latin typeface="Menlo Regular"/>
                <a:cs typeface="Menlo Regular"/>
              </a:rPr>
              <a:t>DailyBuzzViewController</a:t>
            </a:r>
            <a:r>
              <a:rPr lang="en-US" sz="1300" dirty="0">
                <a:latin typeface="Menlo Regular"/>
                <a:cs typeface="Menlo Regular"/>
              </a:rPr>
              <a:t> : </a:t>
            </a:r>
            <a:r>
              <a:rPr lang="en-US" sz="1300" dirty="0" err="1">
                <a:latin typeface="Menlo Regular"/>
                <a:cs typeface="Menlo Regular"/>
              </a:rPr>
              <a:t>UITableViewController</a:t>
            </a:r>
            <a:endParaRPr lang="en-US" sz="1300" dirty="0">
              <a:latin typeface="Menlo Regular"/>
              <a:cs typeface="Menlo Regular"/>
            </a:endParaRPr>
          </a:p>
          <a:p>
            <a:endParaRPr lang="en-US" sz="13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@property (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nonatomic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, strong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)</a:t>
            </a:r>
            <a:r>
              <a:rPr lang="th-TH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3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NSMutableArray</a:t>
            </a:r>
            <a:r>
              <a:rPr lang="en-US" sz="13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* coffees;</a:t>
            </a:r>
          </a:p>
          <a:p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dirty="0">
                <a:latin typeface="Menlo Regular"/>
                <a:cs typeface="Menlo Regular"/>
              </a:rPr>
              <a:t>@end</a:t>
            </a:r>
          </a:p>
        </p:txBody>
      </p:sp>
    </p:spTree>
    <p:extLst>
      <p:ext uri="{BB962C8B-B14F-4D97-AF65-F5344CB8AC3E}">
        <p14:creationId xmlns:p14="http://schemas.microsoft.com/office/powerpoint/2010/main" val="3203644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Task : </a:t>
            </a:r>
            <a:r>
              <a:rPr lang="en-US" sz="3200" dirty="0" smtClean="0"/>
              <a:t>Coding – </a:t>
            </a:r>
            <a:br>
              <a:rPr lang="en-US" sz="3200" dirty="0" smtClean="0"/>
            </a:br>
            <a:r>
              <a:rPr lang="en-US" sz="3200" dirty="0" smtClean="0"/>
              <a:t>Add dummy objects (</a:t>
            </a:r>
            <a:r>
              <a:rPr lang="en-US" sz="3200" dirty="0"/>
              <a:t>16/</a:t>
            </a:r>
            <a:r>
              <a:rPr lang="en-US" sz="3200" dirty="0" smtClean="0"/>
              <a:t>21)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1809"/>
            <a:ext cx="7770813" cy="461940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34"/>
            </a:pPr>
            <a:r>
              <a:rPr lang="th-TH" sz="1600" dirty="0" smtClean="0"/>
              <a:t>เปิดไฟล์ </a:t>
            </a:r>
            <a:r>
              <a:rPr lang="en-US" sz="1600" dirty="0" err="1" smtClean="0"/>
              <a:t>DailyBuzzViewController.m</a:t>
            </a:r>
            <a:r>
              <a:rPr lang="en-US" sz="1600" dirty="0" smtClean="0"/>
              <a:t> </a:t>
            </a:r>
            <a:r>
              <a:rPr lang="th-TH" sz="1600" dirty="0" smtClean="0"/>
              <a:t>เพิ่ม </a:t>
            </a:r>
            <a:r>
              <a:rPr lang="en-US" sz="1600" dirty="0" smtClean="0"/>
              <a:t>code </a:t>
            </a:r>
            <a:r>
              <a:rPr lang="th-TH" sz="1600" dirty="0" smtClean="0"/>
              <a:t>การ </a:t>
            </a:r>
            <a:r>
              <a:rPr lang="en-US" sz="1600" dirty="0" smtClean="0"/>
              <a:t>initial dummy array </a:t>
            </a:r>
            <a:r>
              <a:rPr lang="th-TH" sz="1600" dirty="0" smtClean="0"/>
              <a:t>ใน </a:t>
            </a:r>
            <a:r>
              <a:rPr lang="en-US" sz="1600" dirty="0" smtClean="0"/>
              <a:t>method “</a:t>
            </a:r>
            <a:r>
              <a:rPr lang="en-US" sz="1600" dirty="0" err="1" smtClean="0"/>
              <a:t>ViewDidLoad</a:t>
            </a:r>
            <a:r>
              <a:rPr lang="en-US" sz="1600" dirty="0" smtClean="0"/>
              <a:t>:”</a:t>
            </a:r>
            <a:endParaRPr lang="en-US" sz="16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23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91290" y="2463455"/>
            <a:ext cx="696792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Menlo Regular"/>
                <a:cs typeface="Menlo Regular"/>
              </a:rPr>
              <a:t>- (void)</a:t>
            </a:r>
            <a:r>
              <a:rPr lang="en-US" sz="1100" dirty="0" err="1">
                <a:latin typeface="Menlo Regular"/>
                <a:cs typeface="Menlo Regular"/>
              </a:rPr>
              <a:t>viewDidLoad</a:t>
            </a:r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{</a:t>
            </a:r>
          </a:p>
          <a:p>
            <a:r>
              <a:rPr lang="en-US" sz="1100" dirty="0">
                <a:latin typeface="Menlo Regular"/>
                <a:cs typeface="Menlo Regular"/>
              </a:rPr>
              <a:t>    [super </a:t>
            </a:r>
            <a:r>
              <a:rPr lang="en-US" sz="1100" dirty="0" err="1">
                <a:latin typeface="Menlo Regular"/>
                <a:cs typeface="Menlo Regular"/>
              </a:rPr>
              <a:t>viewDidLoad</a:t>
            </a:r>
            <a:r>
              <a:rPr lang="en-US" sz="1100" dirty="0">
                <a:latin typeface="Menlo Regular"/>
                <a:cs typeface="Menlo Regular"/>
              </a:rPr>
              <a:t>];</a:t>
            </a:r>
          </a:p>
          <a:p>
            <a:r>
              <a:rPr lang="en-US" sz="1100" dirty="0">
                <a:latin typeface="Menlo Regular"/>
                <a:cs typeface="Menlo Regular"/>
              </a:rPr>
              <a:t>    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self.coffees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[[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NSMutableArray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alloc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init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Coffee * coffee = [[Coffee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alloc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init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coffee.coffeeName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@"Espresso";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coffee.temperature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95.0;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coffee.date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NSDate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date];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self.coffees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addObject:coffee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coffee = [[Coffee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alloc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init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coffee.coffeeName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@"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Capputino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";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coffee.temperature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98.0;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coffee.date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NSDate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date];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self.coffees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addObject:coffee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coffee = [[Coffee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alloc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init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coffee.coffeeName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@"Latte";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coffee.temperature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92.0;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coffee.date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NSDate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date];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self.coffees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addObject:coffee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100" dirty="0">
                <a:latin typeface="Menlo Regular"/>
                <a:cs typeface="Menlo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0730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Task : </a:t>
            </a:r>
            <a:r>
              <a:rPr lang="en-US" sz="3200" dirty="0" smtClean="0"/>
              <a:t>Coding – </a:t>
            </a:r>
            <a:br>
              <a:rPr lang="en-US" sz="3200" dirty="0" smtClean="0"/>
            </a:br>
            <a:r>
              <a:rPr lang="en-US" sz="3200" dirty="0" smtClean="0"/>
              <a:t>Implement Data source (</a:t>
            </a:r>
            <a:r>
              <a:rPr lang="en-US" sz="3200" dirty="0"/>
              <a:t>17/</a:t>
            </a:r>
            <a:r>
              <a:rPr lang="en-US" sz="3200" dirty="0" smtClean="0"/>
              <a:t>21)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1809"/>
            <a:ext cx="7770813" cy="461940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35"/>
            </a:pPr>
            <a:r>
              <a:rPr lang="th-TH" sz="1800" dirty="0" smtClean="0"/>
              <a:t>แก้ </a:t>
            </a:r>
            <a:r>
              <a:rPr lang="en-US" sz="1800" dirty="0" smtClean="0"/>
              <a:t>code </a:t>
            </a:r>
            <a:r>
              <a:rPr lang="th-TH" sz="1800" dirty="0" smtClean="0"/>
              <a:t>ใน </a:t>
            </a:r>
            <a:r>
              <a:rPr lang="en-US" sz="1800" dirty="0" smtClean="0"/>
              <a:t>method “</a:t>
            </a:r>
            <a:r>
              <a:rPr lang="en-US" sz="1800" dirty="0" err="1" smtClean="0"/>
              <a:t>numberOfSectionsInTableView</a:t>
            </a:r>
            <a:r>
              <a:rPr lang="en-US" sz="1800" dirty="0" smtClean="0"/>
              <a:t>:” </a:t>
            </a:r>
            <a:r>
              <a:rPr lang="th-TH" sz="1800" dirty="0" smtClean="0"/>
              <a:t>ดังนี้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 startAt="35"/>
            </a:pPr>
            <a:endParaRPr lang="th-TH" sz="1800" dirty="0"/>
          </a:p>
          <a:p>
            <a:pPr marL="0" indent="0">
              <a:lnSpc>
                <a:spcPct val="110000"/>
              </a:lnSpc>
              <a:buNone/>
            </a:pPr>
            <a:endParaRPr lang="th-TH" sz="18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36"/>
            </a:pPr>
            <a:r>
              <a:rPr lang="th-TH" sz="1800" dirty="0" smtClean="0"/>
              <a:t>เพิ่ม </a:t>
            </a:r>
            <a:r>
              <a:rPr lang="en-US" sz="1800" dirty="0" smtClean="0"/>
              <a:t>code </a:t>
            </a:r>
            <a:r>
              <a:rPr lang="th-TH" sz="1800" dirty="0" smtClean="0"/>
              <a:t>ใน </a:t>
            </a:r>
            <a:r>
              <a:rPr lang="en-US" sz="1800" dirty="0" smtClean="0"/>
              <a:t>method “</a:t>
            </a:r>
            <a:r>
              <a:rPr lang="en-US" sz="1800" dirty="0" err="1" smtClean="0"/>
              <a:t>tableView:numberOfRowsInSection</a:t>
            </a:r>
            <a:r>
              <a:rPr lang="en-US" sz="1800" dirty="0" smtClean="0"/>
              <a:t>:” </a:t>
            </a:r>
            <a:r>
              <a:rPr lang="th-TH" sz="1800" dirty="0" smtClean="0"/>
              <a:t>ดังนี้</a:t>
            </a:r>
            <a:endParaRPr lang="en-US" sz="18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24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95856" y="2263291"/>
            <a:ext cx="6771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enlo Regular"/>
                <a:cs typeface="Menlo Regular"/>
              </a:rPr>
              <a:t>- (</a:t>
            </a:r>
            <a:r>
              <a:rPr lang="en-US" sz="1200" dirty="0" err="1">
                <a:latin typeface="Menlo Regular"/>
                <a:cs typeface="Menlo Regular"/>
              </a:rPr>
              <a:t>NSInteger</a:t>
            </a:r>
            <a:r>
              <a:rPr lang="en-US" sz="1200" dirty="0">
                <a:latin typeface="Menlo Regular"/>
                <a:cs typeface="Menlo Regular"/>
              </a:rPr>
              <a:t>)</a:t>
            </a:r>
            <a:r>
              <a:rPr lang="en-US" sz="1200" dirty="0" err="1">
                <a:latin typeface="Menlo Regular"/>
                <a:cs typeface="Menlo Regular"/>
              </a:rPr>
              <a:t>numberOfSectionsInTableView</a:t>
            </a:r>
            <a:r>
              <a:rPr lang="en-US" sz="1200" dirty="0">
                <a:latin typeface="Menlo Regular"/>
                <a:cs typeface="Menlo Regular"/>
              </a:rPr>
              <a:t>:(</a:t>
            </a:r>
            <a:r>
              <a:rPr lang="en-US" sz="1200" dirty="0" err="1">
                <a:latin typeface="Menlo Regular"/>
                <a:cs typeface="Menlo Regular"/>
              </a:rPr>
              <a:t>UITableView</a:t>
            </a:r>
            <a:r>
              <a:rPr lang="en-US" sz="1200" dirty="0">
                <a:latin typeface="Menlo Regular"/>
                <a:cs typeface="Menlo Regular"/>
              </a:rPr>
              <a:t> *)</a:t>
            </a:r>
            <a:r>
              <a:rPr lang="en-US" sz="1200" dirty="0" err="1">
                <a:latin typeface="Menlo Regular"/>
                <a:cs typeface="Menlo Regular"/>
              </a:rPr>
              <a:t>tableView</a:t>
            </a:r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{</a:t>
            </a:r>
          </a:p>
          <a:p>
            <a:r>
              <a:rPr lang="is-IS" sz="1200" dirty="0">
                <a:latin typeface="Menlo Regular"/>
                <a:cs typeface="Menlo Regular"/>
              </a:rPr>
              <a:t>    </a:t>
            </a:r>
            <a:r>
              <a:rPr lang="is-IS" sz="1200" b="1" dirty="0">
                <a:solidFill>
                  <a:srgbClr val="FFFF00"/>
                </a:solidFill>
                <a:latin typeface="Menlo Regular"/>
                <a:cs typeface="Menlo Regular"/>
              </a:rPr>
              <a:t>return 1;</a:t>
            </a:r>
          </a:p>
          <a:p>
            <a:r>
              <a:rPr lang="is-IS" sz="1200" dirty="0">
                <a:latin typeface="Menlo Regular"/>
                <a:cs typeface="Menlo Regular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195856" y="3932824"/>
            <a:ext cx="67718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enlo Regular"/>
                <a:cs typeface="Menlo Regular"/>
              </a:rPr>
              <a:t>- (</a:t>
            </a:r>
            <a:r>
              <a:rPr lang="en-US" sz="1200" dirty="0" err="1">
                <a:latin typeface="Menlo Regular"/>
                <a:cs typeface="Menlo Regular"/>
              </a:rPr>
              <a:t>NSInteger</a:t>
            </a:r>
            <a:r>
              <a:rPr lang="en-US" sz="1200" dirty="0">
                <a:latin typeface="Menlo Regular"/>
                <a:cs typeface="Menlo Regular"/>
              </a:rPr>
              <a:t>)</a:t>
            </a:r>
            <a:r>
              <a:rPr lang="en-US" sz="1200" dirty="0" err="1">
                <a:latin typeface="Menlo Regular"/>
                <a:cs typeface="Menlo Regular"/>
              </a:rPr>
              <a:t>tableView</a:t>
            </a:r>
            <a:r>
              <a:rPr lang="en-US" sz="1200" dirty="0">
                <a:latin typeface="Menlo Regular"/>
                <a:cs typeface="Menlo Regular"/>
              </a:rPr>
              <a:t>:(</a:t>
            </a:r>
            <a:r>
              <a:rPr lang="en-US" sz="1200" dirty="0" err="1">
                <a:latin typeface="Menlo Regular"/>
                <a:cs typeface="Menlo Regular"/>
              </a:rPr>
              <a:t>UITableView</a:t>
            </a:r>
            <a:r>
              <a:rPr lang="en-US" sz="1200" dirty="0">
                <a:latin typeface="Menlo Regular"/>
                <a:cs typeface="Menlo Regular"/>
              </a:rPr>
              <a:t> *)</a:t>
            </a:r>
            <a:r>
              <a:rPr lang="en-US" sz="1200" dirty="0" err="1">
                <a:latin typeface="Menlo Regular"/>
                <a:cs typeface="Menlo Regular"/>
              </a:rPr>
              <a:t>tableView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/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numberOfRowsInSection</a:t>
            </a:r>
            <a:r>
              <a:rPr lang="en-US" sz="1200" dirty="0">
                <a:latin typeface="Menlo Regular"/>
                <a:cs typeface="Menlo Regular"/>
              </a:rPr>
              <a:t>:(</a:t>
            </a:r>
            <a:r>
              <a:rPr lang="en-US" sz="1200" dirty="0" err="1">
                <a:latin typeface="Menlo Regular"/>
                <a:cs typeface="Menlo Regular"/>
              </a:rPr>
              <a:t>NSInteger</a:t>
            </a:r>
            <a:r>
              <a:rPr lang="en-US" sz="1200" dirty="0">
                <a:latin typeface="Menlo Regular"/>
                <a:cs typeface="Menlo Regular"/>
              </a:rPr>
              <a:t>)section</a:t>
            </a:r>
          </a:p>
          <a:p>
            <a:r>
              <a:rPr lang="en-US" sz="1200" dirty="0">
                <a:latin typeface="Menlo Regular"/>
                <a:cs typeface="Menlo Regular"/>
              </a:rPr>
              <a:t>{</a:t>
            </a:r>
          </a:p>
          <a:p>
            <a:r>
              <a:rPr lang="en-US" sz="1200" dirty="0">
                <a:latin typeface="Menlo Regular"/>
                <a:cs typeface="Menlo Regular"/>
              </a:rPr>
              <a:t>    return 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self.coffees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count];</a:t>
            </a:r>
          </a:p>
          <a:p>
            <a:r>
              <a:rPr lang="en-US" sz="1200" dirty="0">
                <a:latin typeface="Menlo Regular"/>
                <a:cs typeface="Menlo Regular"/>
              </a:rPr>
              <a:t>}</a:t>
            </a:r>
            <a:endParaRPr lang="is-IS" sz="12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71188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Task : </a:t>
            </a:r>
            <a:r>
              <a:rPr lang="en-US" sz="3200" dirty="0" smtClean="0"/>
              <a:t>Coding – </a:t>
            </a:r>
            <a:br>
              <a:rPr lang="en-US" sz="3200" dirty="0" smtClean="0"/>
            </a:br>
            <a:r>
              <a:rPr lang="en-US" sz="3200" dirty="0"/>
              <a:t>Implement Data source (18/</a:t>
            </a:r>
            <a:r>
              <a:rPr lang="en-US" sz="3200" dirty="0" smtClean="0"/>
              <a:t>21)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1808"/>
            <a:ext cx="7770813" cy="498604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37"/>
            </a:pPr>
            <a:r>
              <a:rPr lang="th-TH" sz="1800" dirty="0" smtClean="0"/>
              <a:t>แก้ </a:t>
            </a:r>
            <a:r>
              <a:rPr lang="en-US" sz="1800" dirty="0" smtClean="0"/>
              <a:t>code </a:t>
            </a:r>
            <a:r>
              <a:rPr lang="th-TH" sz="1800" dirty="0" smtClean="0"/>
              <a:t>ใน </a:t>
            </a:r>
            <a:r>
              <a:rPr lang="en-US" sz="1800" dirty="0" smtClean="0"/>
              <a:t>method “</a:t>
            </a:r>
            <a:r>
              <a:rPr lang="en-US" sz="1400" dirty="0" err="1" smtClean="0">
                <a:latin typeface="Menlo Regular"/>
                <a:cs typeface="Menlo Regular"/>
              </a:rPr>
              <a:t>tableView:cellForRowAtIndexPath</a:t>
            </a:r>
            <a:r>
              <a:rPr lang="en-US" sz="1400" dirty="0" smtClean="0">
                <a:latin typeface="Menlo Regular"/>
                <a:cs typeface="Menlo Regular"/>
              </a:rPr>
              <a:t>:</a:t>
            </a:r>
            <a:r>
              <a:rPr lang="en-US" sz="1800" dirty="0" smtClean="0"/>
              <a:t>” </a:t>
            </a:r>
            <a:r>
              <a:rPr lang="th-TH" sz="1800" dirty="0" smtClean="0"/>
              <a:t>ดังนี้</a:t>
            </a:r>
            <a:endParaRPr lang="en-US" sz="18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37"/>
            </a:pPr>
            <a:endParaRPr lang="en-US" sz="18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37"/>
            </a:pPr>
            <a:endParaRPr lang="en-US" sz="18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37"/>
            </a:pPr>
            <a:endParaRPr lang="en-US" sz="18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37"/>
            </a:pPr>
            <a:endParaRPr lang="en-US" sz="18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37"/>
            </a:pPr>
            <a:endParaRPr lang="en-US" sz="18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37"/>
            </a:pPr>
            <a:endParaRPr lang="en-US" sz="18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37"/>
            </a:pPr>
            <a:endParaRPr lang="en-US" sz="18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37"/>
            </a:pPr>
            <a:r>
              <a:rPr lang="en-US" sz="1800" dirty="0" smtClean="0"/>
              <a:t>Run </a:t>
            </a:r>
            <a:r>
              <a:rPr lang="th-TH" sz="1800" dirty="0" smtClean="0"/>
              <a:t>โปรแกรมเพื่อดูผลลัพธ์</a:t>
            </a:r>
            <a:endParaRPr lang="en-US" sz="18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25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23871" y="2248656"/>
            <a:ext cx="788645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Menlo Regular"/>
                <a:cs typeface="Menlo Regular"/>
              </a:rPr>
              <a:t>- (</a:t>
            </a:r>
            <a:r>
              <a:rPr lang="en-US" sz="1100" dirty="0" err="1">
                <a:latin typeface="Menlo Regular"/>
                <a:cs typeface="Menlo Regular"/>
              </a:rPr>
              <a:t>UITableViewCell</a:t>
            </a:r>
            <a:r>
              <a:rPr lang="en-US" sz="1100" dirty="0">
                <a:latin typeface="Menlo Regular"/>
                <a:cs typeface="Menlo Regular"/>
              </a:rPr>
              <a:t> *)</a:t>
            </a:r>
            <a:r>
              <a:rPr lang="en-US" sz="1100" dirty="0" err="1">
                <a:latin typeface="Menlo Regular"/>
                <a:cs typeface="Menlo Regular"/>
              </a:rPr>
              <a:t>tableView</a:t>
            </a:r>
            <a:r>
              <a:rPr lang="en-US" sz="1100" dirty="0">
                <a:latin typeface="Menlo Regular"/>
                <a:cs typeface="Menlo Regular"/>
              </a:rPr>
              <a:t>:(</a:t>
            </a:r>
            <a:r>
              <a:rPr lang="en-US" sz="1100" dirty="0" err="1">
                <a:latin typeface="Menlo Regular"/>
                <a:cs typeface="Menlo Regular"/>
              </a:rPr>
              <a:t>UITableView</a:t>
            </a:r>
            <a:r>
              <a:rPr lang="en-US" sz="1100" dirty="0">
                <a:latin typeface="Menlo Regular"/>
                <a:cs typeface="Menlo Regular"/>
              </a:rPr>
              <a:t> *)</a:t>
            </a:r>
            <a:r>
              <a:rPr lang="en-US" sz="1100" dirty="0" err="1">
                <a:latin typeface="Menlo Regular"/>
                <a:cs typeface="Menlo Regular"/>
              </a:rPr>
              <a:t>tableView</a:t>
            </a:r>
            <a:r>
              <a:rPr lang="en-US" sz="1100" dirty="0">
                <a:latin typeface="Menlo Regular"/>
                <a:cs typeface="Menlo Regular"/>
              </a:rPr>
              <a:t> </a:t>
            </a:r>
            <a:r>
              <a:rPr lang="en-US" sz="1100" dirty="0" smtClean="0">
                <a:latin typeface="Menlo Regular"/>
                <a:cs typeface="Menlo Regular"/>
              </a:rPr>
              <a:t/>
            </a:r>
            <a:br>
              <a:rPr lang="en-US" sz="1100" dirty="0" smtClean="0">
                <a:latin typeface="Menlo Regular"/>
                <a:cs typeface="Menlo Regular"/>
              </a:rPr>
            </a:br>
            <a:r>
              <a:rPr lang="en-US" sz="1100" dirty="0" smtClean="0">
                <a:latin typeface="Menlo Regular"/>
                <a:cs typeface="Menlo Regular"/>
              </a:rPr>
              <a:t>         </a:t>
            </a:r>
            <a:r>
              <a:rPr lang="en-US" sz="1100" dirty="0" err="1" smtClean="0">
                <a:latin typeface="Menlo Regular"/>
                <a:cs typeface="Menlo Regular"/>
              </a:rPr>
              <a:t>cellForRowAtIndexPath</a:t>
            </a:r>
            <a:r>
              <a:rPr lang="en-US" sz="1100" dirty="0">
                <a:latin typeface="Menlo Regular"/>
                <a:cs typeface="Menlo Regular"/>
              </a:rPr>
              <a:t>:(</a:t>
            </a:r>
            <a:r>
              <a:rPr lang="en-US" sz="1100" dirty="0" err="1">
                <a:latin typeface="Menlo Regular"/>
                <a:cs typeface="Menlo Regular"/>
              </a:rPr>
              <a:t>NSIndexPath</a:t>
            </a:r>
            <a:r>
              <a:rPr lang="en-US" sz="1100" dirty="0">
                <a:latin typeface="Menlo Regular"/>
                <a:cs typeface="Menlo Regular"/>
              </a:rPr>
              <a:t> *)</a:t>
            </a:r>
            <a:r>
              <a:rPr lang="en-US" sz="1100" dirty="0" err="1">
                <a:latin typeface="Menlo Regular"/>
                <a:cs typeface="Menlo Regular"/>
              </a:rPr>
              <a:t>indexPath</a:t>
            </a:r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{</a:t>
            </a:r>
          </a:p>
          <a:p>
            <a:r>
              <a:rPr lang="en-US" sz="1100" dirty="0">
                <a:latin typeface="Menlo Regular"/>
                <a:cs typeface="Menlo Regular"/>
              </a:rPr>
              <a:t>    static </a:t>
            </a:r>
            <a:r>
              <a:rPr lang="en-US" sz="1100" dirty="0" err="1">
                <a:latin typeface="Menlo Regular"/>
                <a:cs typeface="Menlo Regular"/>
              </a:rPr>
              <a:t>NSString</a:t>
            </a:r>
            <a:r>
              <a:rPr lang="en-US" sz="1100" dirty="0">
                <a:latin typeface="Menlo Regular"/>
                <a:cs typeface="Menlo Regular"/>
              </a:rPr>
              <a:t> *</a:t>
            </a:r>
            <a:r>
              <a:rPr lang="en-US" sz="1100" dirty="0" err="1">
                <a:latin typeface="Menlo Regular"/>
                <a:cs typeface="Menlo Regular"/>
              </a:rPr>
              <a:t>CellIdentifier</a:t>
            </a:r>
            <a:r>
              <a:rPr lang="en-US" sz="1100" dirty="0">
                <a:latin typeface="Menlo Regular"/>
                <a:cs typeface="Menlo Regular"/>
              </a:rPr>
              <a:t> = @"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DailyBuzzCell</a:t>
            </a:r>
            <a:r>
              <a:rPr lang="en-US" sz="1100" dirty="0">
                <a:latin typeface="Menlo Regular"/>
                <a:cs typeface="Menlo Regular"/>
              </a:rPr>
              <a:t>";</a:t>
            </a:r>
          </a:p>
          <a:p>
            <a:r>
              <a:rPr lang="en-US" sz="1100" dirty="0">
                <a:latin typeface="Menlo Regular"/>
                <a:cs typeface="Menlo Regular"/>
              </a:rPr>
              <a:t>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DailyBuzzCellController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dirty="0">
                <a:latin typeface="Menlo Regular"/>
                <a:cs typeface="Menlo Regular"/>
              </a:rPr>
              <a:t>*cell = </a:t>
            </a:r>
            <a:r>
              <a:rPr lang="en-US" sz="1100" dirty="0" smtClean="0">
                <a:latin typeface="Menlo Regular"/>
                <a:cs typeface="Menlo Regular"/>
              </a:rPr>
              <a:t/>
            </a:r>
            <a:br>
              <a:rPr lang="en-US" sz="1100" dirty="0" smtClean="0">
                <a:latin typeface="Menlo Regular"/>
                <a:cs typeface="Menlo Regular"/>
              </a:rPr>
            </a:br>
            <a:r>
              <a:rPr lang="en-US" sz="1100" dirty="0" smtClean="0">
                <a:latin typeface="Menlo Regular"/>
                <a:cs typeface="Menlo Regular"/>
              </a:rPr>
              <a:t>      [</a:t>
            </a:r>
            <a:r>
              <a:rPr lang="en-US" sz="1100" dirty="0" err="1">
                <a:latin typeface="Menlo Regular"/>
                <a:cs typeface="Menlo Regular"/>
              </a:rPr>
              <a:t>tableView</a:t>
            </a:r>
            <a:r>
              <a:rPr lang="en-US" sz="1100" dirty="0">
                <a:latin typeface="Menlo Regular"/>
                <a:cs typeface="Menlo Regular"/>
              </a:rPr>
              <a:t> </a:t>
            </a:r>
            <a:r>
              <a:rPr lang="en-US" sz="1100" dirty="0" err="1">
                <a:latin typeface="Menlo Regular"/>
                <a:cs typeface="Menlo Regular"/>
              </a:rPr>
              <a:t>dequeueReusableCellWithIdentifier:CellIdentifier</a:t>
            </a:r>
            <a:r>
              <a:rPr lang="en-US" sz="1100" dirty="0">
                <a:latin typeface="Menlo Regular"/>
                <a:cs typeface="Menlo Regular"/>
              </a:rPr>
              <a:t> </a:t>
            </a:r>
            <a:r>
              <a:rPr lang="en-US" sz="1100" dirty="0" err="1">
                <a:latin typeface="Menlo Regular"/>
                <a:cs typeface="Menlo Regular"/>
              </a:rPr>
              <a:t>forIndexPath:indexPath</a:t>
            </a:r>
            <a:r>
              <a:rPr lang="en-US" sz="1100" dirty="0">
                <a:latin typeface="Menlo Regular"/>
                <a:cs typeface="Menlo Regular"/>
              </a:rPr>
              <a:t>];</a:t>
            </a:r>
          </a:p>
          <a:p>
            <a:r>
              <a:rPr lang="en-US" sz="1100" dirty="0">
                <a:latin typeface="Menlo Regular"/>
                <a:cs typeface="Menlo Regular"/>
              </a:rPr>
              <a:t>    </a:t>
            </a:r>
          </a:p>
          <a:p>
            <a:r>
              <a:rPr lang="en-US" sz="1100" dirty="0">
                <a:latin typeface="Menlo Regular"/>
                <a:cs typeface="Menlo Regular"/>
              </a:rPr>
              <a:t>    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if (!cell) {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cell = [[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DailyBuzzCellController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alloc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initWithStyle:UITableViewCellStyleDefault</a:t>
            </a:r>
            <a:endParaRPr lang="en-US" sz="11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fr-FR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           </a:t>
            </a:r>
            <a:r>
              <a:rPr lang="fr-FR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reuseIdentifier:CellIdentifier</a:t>
            </a:r>
            <a:r>
              <a:rPr lang="fr-FR" sz="11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fr-FR" sz="1100" dirty="0">
                <a:latin typeface="Menlo Regular"/>
                <a:cs typeface="Menlo Regular"/>
              </a:rPr>
              <a:t>    }</a:t>
            </a:r>
          </a:p>
          <a:p>
            <a:r>
              <a:rPr lang="fr-FR" sz="1100" dirty="0">
                <a:latin typeface="Menlo Regular"/>
                <a:cs typeface="Menlo Regular"/>
              </a:rPr>
              <a:t>    </a:t>
            </a:r>
          </a:p>
          <a:p>
            <a:r>
              <a:rPr lang="fr-FR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double </a:t>
            </a:r>
            <a:r>
              <a:rPr lang="fr-FR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t</a:t>
            </a:r>
            <a:r>
              <a:rPr lang="fr-FR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[[</a:t>
            </a:r>
            <a:r>
              <a:rPr lang="fr-FR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self.coffees</a:t>
            </a:r>
            <a:r>
              <a:rPr lang="fr-FR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fr-FR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objectAtIndex:indexPath.row</a:t>
            </a:r>
            <a:r>
              <a:rPr lang="fr-FR" sz="1100" b="1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r>
              <a:rPr lang="fr-FR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temperature</a:t>
            </a:r>
            <a:r>
              <a:rPr lang="fr-FR" sz="11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fr-FR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fr-FR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fr-FR" sz="1100" b="1" dirty="0">
                <a:solidFill>
                  <a:srgbClr val="FFFF00"/>
                </a:solidFill>
                <a:latin typeface="Menlo Regular"/>
                <a:cs typeface="Menlo Regular"/>
              </a:rPr>
              <a:t> * </a:t>
            </a:r>
            <a:r>
              <a:rPr lang="fr-FR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stringDate</a:t>
            </a:r>
            <a:r>
              <a:rPr lang="fr-FR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fr-FR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fr-FR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fr-FR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stringWithFormat</a:t>
            </a:r>
            <a:r>
              <a:rPr lang="fr-FR" sz="1100" b="1" dirty="0">
                <a:solidFill>
                  <a:srgbClr val="FFFF00"/>
                </a:solidFill>
                <a:latin typeface="Menlo Regular"/>
                <a:cs typeface="Menlo Regular"/>
              </a:rPr>
              <a:t>:@"%@", </a:t>
            </a:r>
            <a:endParaRPr lang="fr-FR" sz="1100" b="1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fr-FR" sz="1100" b="1" dirty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  <a:r>
              <a:rPr lang="fr-FR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				    [</a:t>
            </a:r>
            <a:r>
              <a:rPr lang="fr-FR" sz="1100" b="1" dirty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fr-FR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self.coffees</a:t>
            </a:r>
            <a:r>
              <a:rPr lang="fr-FR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fr-FR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objectAtIndex:indexPath.row</a:t>
            </a:r>
            <a:r>
              <a:rPr lang="fr-FR" sz="1100" b="1" dirty="0">
                <a:solidFill>
                  <a:srgbClr val="FFFF00"/>
                </a:solidFill>
                <a:latin typeface="Menlo Regular"/>
                <a:cs typeface="Menlo Regular"/>
              </a:rPr>
              <a:t>] date]];</a:t>
            </a:r>
          </a:p>
          <a:p>
            <a:r>
              <a:rPr lang="fr-FR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</a:p>
          <a:p>
            <a:r>
              <a:rPr lang="fr-FR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fr-FR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cell.txtCoffeeName.text</a:t>
            </a:r>
            <a:r>
              <a:rPr lang="fr-FR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[[</a:t>
            </a:r>
            <a:r>
              <a:rPr lang="fr-FR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self.coffees</a:t>
            </a:r>
            <a:r>
              <a:rPr lang="fr-FR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fr-FR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objectAtIndex:indexPath.row</a:t>
            </a:r>
            <a:r>
              <a:rPr lang="fr-FR" sz="1100" b="1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r>
              <a:rPr lang="fr-FR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coffeeName</a:t>
            </a:r>
            <a:r>
              <a:rPr lang="fr-FR" sz="11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fr-FR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fr-FR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cell.txtTemperature.text</a:t>
            </a:r>
            <a:r>
              <a:rPr lang="fr-FR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fr-FR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fr-FR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fr-FR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stringWithFormat</a:t>
            </a:r>
            <a:r>
              <a:rPr lang="fr-FR" sz="1100" b="1" dirty="0">
                <a:solidFill>
                  <a:srgbClr val="FFFF00"/>
                </a:solidFill>
                <a:latin typeface="Menlo Regular"/>
                <a:cs typeface="Menlo Regular"/>
              </a:rPr>
              <a:t>:</a:t>
            </a:r>
            <a:r>
              <a:rPr lang="fr-FR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@"%0.1f </a:t>
            </a:r>
            <a:r>
              <a:rPr lang="fr-FR" sz="1100" b="1" dirty="0">
                <a:solidFill>
                  <a:srgbClr val="FFFF00"/>
                </a:solidFill>
                <a:latin typeface="Menlo Regular"/>
                <a:cs typeface="Menlo Regular"/>
              </a:rPr>
              <a:t>C", </a:t>
            </a:r>
            <a:r>
              <a:rPr lang="fr-FR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t</a:t>
            </a:r>
            <a:r>
              <a:rPr lang="fr-FR" sz="11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fr-FR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fr-FR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cell.txtDate.text</a:t>
            </a:r>
            <a:r>
              <a:rPr lang="fr-FR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</a:t>
            </a:r>
            <a:r>
              <a:rPr lang="fr-FR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stringDate</a:t>
            </a:r>
            <a:r>
              <a:rPr lang="fr-FR" sz="11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fr-FR" sz="1100" dirty="0">
                <a:latin typeface="Menlo Regular"/>
                <a:cs typeface="Menlo Regular"/>
              </a:rPr>
              <a:t>    </a:t>
            </a:r>
          </a:p>
          <a:p>
            <a:r>
              <a:rPr lang="fr-FR" sz="1100" dirty="0">
                <a:latin typeface="Menlo Regular"/>
                <a:cs typeface="Menlo Regular"/>
              </a:rPr>
              <a:t>    return </a:t>
            </a:r>
            <a:r>
              <a:rPr lang="fr-FR" sz="1100" dirty="0" err="1">
                <a:latin typeface="Menlo Regular"/>
                <a:cs typeface="Menlo Regular"/>
              </a:rPr>
              <a:t>cell</a:t>
            </a:r>
            <a:r>
              <a:rPr lang="fr-FR" sz="1100" dirty="0">
                <a:latin typeface="Menlo Regular"/>
                <a:cs typeface="Menlo Regular"/>
              </a:rPr>
              <a:t>;</a:t>
            </a:r>
          </a:p>
          <a:p>
            <a:r>
              <a:rPr lang="fr-FR" sz="1100" dirty="0">
                <a:latin typeface="Menlo Regular"/>
                <a:cs typeface="Menlo Regular"/>
              </a:rPr>
              <a:t>}</a:t>
            </a:r>
            <a:endParaRPr lang="en-US" sz="11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34393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Task : </a:t>
            </a:r>
            <a:r>
              <a:rPr lang="en-US" sz="3200" dirty="0" smtClean="0"/>
              <a:t>Coding – </a:t>
            </a:r>
            <a:br>
              <a:rPr lang="en-US" sz="3200" dirty="0" smtClean="0"/>
            </a:br>
            <a:r>
              <a:rPr lang="en-US" sz="3200" dirty="0" smtClean="0"/>
              <a:t>Display Coffee Info. (</a:t>
            </a:r>
            <a:r>
              <a:rPr lang="en-US" sz="3200" dirty="0"/>
              <a:t>19/</a:t>
            </a:r>
            <a:r>
              <a:rPr lang="en-US" sz="3200" dirty="0" smtClean="0"/>
              <a:t>21)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65714"/>
            <a:ext cx="7770813" cy="446910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38"/>
            </a:pPr>
            <a:r>
              <a:rPr lang="th-TH" sz="1600" dirty="0" smtClean="0"/>
              <a:t>เปิดไฟล์ </a:t>
            </a:r>
            <a:r>
              <a:rPr lang="en-US" sz="1600" dirty="0" smtClean="0"/>
              <a:t>“</a:t>
            </a:r>
            <a:r>
              <a:rPr lang="en-US" sz="1600" dirty="0" err="1" smtClean="0"/>
              <a:t>BrewDetailViewController.h</a:t>
            </a:r>
            <a:r>
              <a:rPr lang="en-US" sz="1600" dirty="0" smtClean="0"/>
              <a:t>”</a:t>
            </a:r>
            <a:r>
              <a:rPr lang="th-TH" sz="1600" dirty="0" smtClean="0"/>
              <a:t> เพิ่ม</a:t>
            </a:r>
            <a:r>
              <a:rPr lang="en-US" sz="1600" dirty="0" smtClean="0"/>
              <a:t> code </a:t>
            </a:r>
            <a:r>
              <a:rPr lang="th-TH" sz="1600" dirty="0" smtClean="0"/>
              <a:t>ดังนี้</a:t>
            </a:r>
            <a:endParaRPr lang="en-US" sz="16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 startAt="38"/>
            </a:pPr>
            <a:endParaRPr lang="en-US" sz="14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 startAt="38"/>
            </a:pPr>
            <a:endParaRPr lang="en-US" sz="14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 startAt="38"/>
            </a:pPr>
            <a:endParaRPr lang="en-US" sz="14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 startAt="38"/>
            </a:pPr>
            <a:endParaRPr lang="en-US" sz="14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 startAt="38"/>
            </a:pPr>
            <a:r>
              <a:rPr lang="th-TH" sz="1600" dirty="0" smtClean="0"/>
              <a:t>เปิดไฟล์ </a:t>
            </a:r>
            <a:r>
              <a:rPr lang="en-US" sz="1600" dirty="0" smtClean="0"/>
              <a:t>“</a:t>
            </a:r>
            <a:r>
              <a:rPr lang="en-US" sz="1600" dirty="0" err="1" smtClean="0"/>
              <a:t>BrewDetailViewController.m</a:t>
            </a:r>
            <a:r>
              <a:rPr lang="en-US" sz="1600" dirty="0" smtClean="0"/>
              <a:t>” </a:t>
            </a:r>
            <a:r>
              <a:rPr lang="th-TH" sz="1600" dirty="0" smtClean="0"/>
              <a:t>เพิ่ม </a:t>
            </a:r>
            <a:r>
              <a:rPr lang="en-US" sz="1600" dirty="0" smtClean="0"/>
              <a:t>code </a:t>
            </a:r>
            <a:r>
              <a:rPr lang="th-TH" sz="1600" dirty="0" smtClean="0"/>
              <a:t>การ </a:t>
            </a:r>
            <a:r>
              <a:rPr lang="en-US" sz="1600" dirty="0" smtClean="0"/>
              <a:t>assign property </a:t>
            </a:r>
            <a:r>
              <a:rPr lang="th-TH" sz="1600" dirty="0" smtClean="0"/>
              <a:t>ของ </a:t>
            </a:r>
            <a:r>
              <a:rPr lang="en-US" sz="1600" dirty="0" smtClean="0"/>
              <a:t>coffee </a:t>
            </a:r>
            <a:r>
              <a:rPr lang="th-TH" sz="1600" dirty="0" smtClean="0"/>
              <a:t>ให้กับ </a:t>
            </a:r>
            <a:r>
              <a:rPr lang="en-US" sz="1600" dirty="0" smtClean="0"/>
              <a:t>text field</a:t>
            </a:r>
            <a:endParaRPr lang="en-US" sz="16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26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07095" y="2006050"/>
            <a:ext cx="700831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Menlo Regular"/>
                <a:cs typeface="Menlo Regular"/>
              </a:rPr>
              <a:t>#import &lt;</a:t>
            </a:r>
            <a:r>
              <a:rPr lang="en-US" sz="1100" dirty="0" err="1">
                <a:latin typeface="Menlo Regular"/>
                <a:cs typeface="Menlo Regular"/>
              </a:rPr>
              <a:t>UIKit</a:t>
            </a:r>
            <a:r>
              <a:rPr lang="en-US" sz="1100" dirty="0">
                <a:latin typeface="Menlo Regular"/>
                <a:cs typeface="Menlo Regular"/>
              </a:rPr>
              <a:t>/</a:t>
            </a:r>
            <a:r>
              <a:rPr lang="en-US" sz="1100" dirty="0" err="1">
                <a:latin typeface="Menlo Regular"/>
                <a:cs typeface="Menlo Regular"/>
              </a:rPr>
              <a:t>UIKit.h</a:t>
            </a:r>
            <a:r>
              <a:rPr lang="en-US" sz="1100" dirty="0">
                <a:latin typeface="Menlo Regular"/>
                <a:cs typeface="Menlo Regular"/>
              </a:rPr>
              <a:t>&gt;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#import "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Coffee.h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"</a:t>
            </a:r>
          </a:p>
          <a:p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@interface </a:t>
            </a:r>
            <a:r>
              <a:rPr lang="en-US" sz="1100" dirty="0" err="1">
                <a:latin typeface="Menlo Regular"/>
                <a:cs typeface="Menlo Regular"/>
              </a:rPr>
              <a:t>BrewDetailViewController</a:t>
            </a:r>
            <a:r>
              <a:rPr lang="en-US" sz="1100" dirty="0">
                <a:latin typeface="Menlo Regular"/>
                <a:cs typeface="Menlo Regular"/>
              </a:rPr>
              <a:t> : </a:t>
            </a:r>
            <a:r>
              <a:rPr lang="en-US" sz="1100" dirty="0" err="1">
                <a:latin typeface="Menlo Regular"/>
                <a:cs typeface="Menlo Regular"/>
              </a:rPr>
              <a:t>UITableViewController</a:t>
            </a:r>
            <a:endParaRPr lang="en-US" sz="1100" dirty="0">
              <a:latin typeface="Menlo Regular"/>
              <a:cs typeface="Menlo Regular"/>
            </a:endParaRPr>
          </a:p>
          <a:p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@property (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nonatomic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, weak) Coffee * coffee;</a:t>
            </a:r>
          </a:p>
          <a:p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@property (weak, </a:t>
            </a:r>
            <a:r>
              <a:rPr lang="en-US" sz="1100" dirty="0" err="1">
                <a:latin typeface="Menlo Regular"/>
                <a:cs typeface="Menlo Regular"/>
              </a:rPr>
              <a:t>nonatomic</a:t>
            </a:r>
            <a:r>
              <a:rPr lang="en-US" sz="1100" dirty="0">
                <a:latin typeface="Menlo Regular"/>
                <a:cs typeface="Menlo Regular"/>
              </a:rPr>
              <a:t>) IBOutlet </a:t>
            </a:r>
            <a:r>
              <a:rPr lang="en-US" sz="1100" dirty="0" err="1">
                <a:latin typeface="Menlo Regular"/>
                <a:cs typeface="Menlo Regular"/>
              </a:rPr>
              <a:t>UITextField</a:t>
            </a:r>
            <a:r>
              <a:rPr lang="en-US" sz="1100" dirty="0">
                <a:latin typeface="Menlo Regular"/>
                <a:cs typeface="Menlo Regular"/>
              </a:rPr>
              <a:t> *</a:t>
            </a:r>
            <a:r>
              <a:rPr lang="en-US" sz="1100" dirty="0" err="1">
                <a:latin typeface="Menlo Regular"/>
                <a:cs typeface="Menlo Regular"/>
              </a:rPr>
              <a:t>txtCoffeeName</a:t>
            </a:r>
            <a:r>
              <a:rPr lang="en-US" sz="1100" dirty="0">
                <a:latin typeface="Menlo Regular"/>
                <a:cs typeface="Menlo Regular"/>
              </a:rPr>
              <a:t>;</a:t>
            </a:r>
          </a:p>
          <a:p>
            <a:r>
              <a:rPr lang="en-US" sz="1100" dirty="0">
                <a:latin typeface="Menlo Regular"/>
                <a:cs typeface="Menlo Regular"/>
              </a:rPr>
              <a:t>@property (weak, </a:t>
            </a:r>
            <a:r>
              <a:rPr lang="en-US" sz="1100" dirty="0" err="1">
                <a:latin typeface="Menlo Regular"/>
                <a:cs typeface="Menlo Regular"/>
              </a:rPr>
              <a:t>nonatomic</a:t>
            </a:r>
            <a:r>
              <a:rPr lang="en-US" sz="1100" dirty="0">
                <a:latin typeface="Menlo Regular"/>
                <a:cs typeface="Menlo Regular"/>
              </a:rPr>
              <a:t>) IBOutlet </a:t>
            </a:r>
            <a:r>
              <a:rPr lang="en-US" sz="1100" dirty="0" err="1">
                <a:latin typeface="Menlo Regular"/>
                <a:cs typeface="Menlo Regular"/>
              </a:rPr>
              <a:t>UITextField</a:t>
            </a:r>
            <a:r>
              <a:rPr lang="en-US" sz="1100" dirty="0">
                <a:latin typeface="Menlo Regular"/>
                <a:cs typeface="Menlo Regular"/>
              </a:rPr>
              <a:t> *</a:t>
            </a:r>
            <a:r>
              <a:rPr lang="en-US" sz="1100" dirty="0" err="1">
                <a:latin typeface="Menlo Regular"/>
                <a:cs typeface="Menlo Regular"/>
              </a:rPr>
              <a:t>txtTemperature</a:t>
            </a:r>
            <a:r>
              <a:rPr lang="en-US" sz="1100" dirty="0">
                <a:latin typeface="Menlo Regular"/>
                <a:cs typeface="Menlo Regular"/>
              </a:rPr>
              <a:t>;</a:t>
            </a:r>
          </a:p>
          <a:p>
            <a:r>
              <a:rPr lang="en-US" sz="1100" dirty="0">
                <a:latin typeface="Menlo Regular"/>
                <a:cs typeface="Menlo Regular"/>
              </a:rPr>
              <a:t>@property (weak, </a:t>
            </a:r>
            <a:r>
              <a:rPr lang="en-US" sz="1100" dirty="0" err="1">
                <a:latin typeface="Menlo Regular"/>
                <a:cs typeface="Menlo Regular"/>
              </a:rPr>
              <a:t>nonatomic</a:t>
            </a:r>
            <a:r>
              <a:rPr lang="en-US" sz="1100" dirty="0">
                <a:latin typeface="Menlo Regular"/>
                <a:cs typeface="Menlo Regular"/>
              </a:rPr>
              <a:t>) IBOutlet </a:t>
            </a:r>
            <a:r>
              <a:rPr lang="en-US" sz="1100" dirty="0" err="1">
                <a:latin typeface="Menlo Regular"/>
                <a:cs typeface="Menlo Regular"/>
              </a:rPr>
              <a:t>UITextField</a:t>
            </a:r>
            <a:r>
              <a:rPr lang="en-US" sz="1100" dirty="0">
                <a:latin typeface="Menlo Regular"/>
                <a:cs typeface="Menlo Regular"/>
              </a:rPr>
              <a:t> *</a:t>
            </a:r>
            <a:r>
              <a:rPr lang="en-US" sz="1100" dirty="0" err="1">
                <a:latin typeface="Menlo Regular"/>
                <a:cs typeface="Menlo Regular"/>
              </a:rPr>
              <a:t>txtDate</a:t>
            </a:r>
            <a:r>
              <a:rPr lang="en-US" sz="1100" dirty="0">
                <a:latin typeface="Menlo Regular"/>
                <a:cs typeface="Menlo Regular"/>
              </a:rPr>
              <a:t>;</a:t>
            </a:r>
          </a:p>
          <a:p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@end</a:t>
            </a:r>
          </a:p>
        </p:txBody>
      </p:sp>
      <p:sp>
        <p:nvSpPr>
          <p:cNvPr id="6" name="Rectangle 5"/>
          <p:cNvSpPr/>
          <p:nvPr/>
        </p:nvSpPr>
        <p:spPr>
          <a:xfrm>
            <a:off x="1207094" y="4930246"/>
            <a:ext cx="7690843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Menlo Regular"/>
                <a:cs typeface="Menlo Regular"/>
              </a:rPr>
              <a:t>- (void)</a:t>
            </a:r>
            <a:r>
              <a:rPr lang="en-US" sz="1100" dirty="0" err="1">
                <a:latin typeface="Menlo Regular"/>
                <a:cs typeface="Menlo Regular"/>
              </a:rPr>
              <a:t>viewWillAppear</a:t>
            </a:r>
            <a:r>
              <a:rPr lang="en-US" sz="1100" dirty="0">
                <a:latin typeface="Menlo Regular"/>
                <a:cs typeface="Menlo Regular"/>
              </a:rPr>
              <a:t>:(BOOL)animated</a:t>
            </a:r>
          </a:p>
          <a:p>
            <a:r>
              <a:rPr lang="en-US" sz="1100" dirty="0">
                <a:latin typeface="Menlo Regular"/>
                <a:cs typeface="Menlo Regular"/>
              </a:rPr>
              <a:t>{</a:t>
            </a:r>
          </a:p>
          <a:p>
            <a:r>
              <a:rPr lang="en-US" sz="1100" dirty="0">
                <a:latin typeface="Menlo Regular"/>
                <a:cs typeface="Menlo Regular"/>
              </a:rPr>
              <a:t>    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if (</a:t>
            </a:r>
            <a:r>
              <a:rPr lang="en-US" sz="11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self.coffee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) {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</a:t>
            </a:r>
            <a:r>
              <a:rPr lang="en-US" sz="11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self.txtCoffeeName.text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=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self.coffee.coffeeName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	  </a:t>
            </a:r>
            <a:r>
              <a:rPr lang="en-US" sz="11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self.txtTemperature.text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= 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/>
            </a:r>
            <a:b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	      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stringWithFormat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:@</a:t>
            </a:r>
            <a:r>
              <a:rPr lang="en-US" sz="1100" b="1">
                <a:solidFill>
                  <a:srgbClr val="FFFF00"/>
                </a:solidFill>
                <a:latin typeface="Menlo Regular"/>
                <a:cs typeface="Menlo Regular"/>
              </a:rPr>
              <a:t>"</a:t>
            </a:r>
            <a:r>
              <a:rPr lang="en-US" sz="1100" b="1" smtClean="0">
                <a:solidFill>
                  <a:srgbClr val="FFFF00"/>
                </a:solidFill>
                <a:latin typeface="Menlo Regular"/>
                <a:cs typeface="Menlo Regular"/>
              </a:rPr>
              <a:t>%0.1f 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C",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self.coffee.temperature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	  </a:t>
            </a:r>
            <a:r>
              <a:rPr lang="en-US" sz="11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self.txtDate.text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= 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stringWithFormat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:@"%@",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self.coffee.date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}</a:t>
            </a:r>
            <a:endParaRPr lang="en-US" sz="11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5547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Task : </a:t>
            </a:r>
            <a:r>
              <a:rPr lang="en-US" sz="3200" dirty="0" smtClean="0"/>
              <a:t>Coding – </a:t>
            </a:r>
            <a:br>
              <a:rPr lang="en-US" sz="3200" dirty="0" smtClean="0"/>
            </a:br>
            <a:r>
              <a:rPr lang="en-US" sz="3200" dirty="0" smtClean="0"/>
              <a:t>Send Coffee to Detail View (20/21)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66856"/>
            <a:ext cx="7770813" cy="487367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40"/>
            </a:pPr>
            <a:r>
              <a:rPr lang="th-TH" sz="1600" dirty="0" smtClean="0"/>
              <a:t>เปิดไฟล์ </a:t>
            </a:r>
            <a:r>
              <a:rPr lang="en-US" sz="1600" dirty="0" smtClean="0"/>
              <a:t>“</a:t>
            </a:r>
            <a:r>
              <a:rPr lang="en-US" sz="1600" dirty="0" err="1" smtClean="0"/>
              <a:t>DailyBuzzViewController.h</a:t>
            </a:r>
            <a:r>
              <a:rPr lang="en-US" sz="1600" dirty="0" smtClean="0"/>
              <a:t>” </a:t>
            </a:r>
            <a:r>
              <a:rPr lang="th-TH" sz="1600" dirty="0" smtClean="0"/>
              <a:t>เพิ่ม</a:t>
            </a:r>
            <a:r>
              <a:rPr lang="en-US" sz="1600" dirty="0" smtClean="0"/>
              <a:t> code </a:t>
            </a:r>
            <a:r>
              <a:rPr lang="th-TH" sz="1600" dirty="0" smtClean="0"/>
              <a:t>การ</a:t>
            </a:r>
            <a:r>
              <a:rPr lang="en-US" sz="1600" dirty="0" smtClean="0"/>
              <a:t> #import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 startAt="40"/>
            </a:pPr>
            <a:endParaRPr lang="en-US" sz="16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 startAt="40"/>
            </a:pPr>
            <a:endParaRPr lang="en-US" sz="16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 startAt="40"/>
            </a:pPr>
            <a:r>
              <a:rPr lang="en-US" sz="1600" dirty="0" smtClean="0"/>
              <a:t>Scroll </a:t>
            </a:r>
            <a:r>
              <a:rPr lang="th-TH" sz="1600" dirty="0" smtClean="0"/>
              <a:t>ลงไปที่ท้ายไฟล์ </a:t>
            </a:r>
            <a:r>
              <a:rPr lang="en-US" sz="1600" dirty="0" smtClean="0"/>
              <a:t>“</a:t>
            </a:r>
            <a:r>
              <a:rPr lang="en-US" sz="1600" dirty="0" err="1" smtClean="0"/>
              <a:t>DailyBuzzViewController.m</a:t>
            </a:r>
            <a:r>
              <a:rPr lang="en-US" sz="1600" dirty="0" smtClean="0"/>
              <a:t>” </a:t>
            </a:r>
            <a:r>
              <a:rPr lang="th-TH" sz="1600" dirty="0" smtClean="0"/>
              <a:t>แล้วเอา </a:t>
            </a:r>
            <a:r>
              <a:rPr lang="en-US" sz="1600" dirty="0" smtClean="0"/>
              <a:t>comment (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/*  */</a:t>
            </a:r>
            <a:r>
              <a:rPr lang="en-US" sz="1600" dirty="0" smtClean="0"/>
              <a:t>) method “</a:t>
            </a:r>
            <a:r>
              <a:rPr lang="en-US" sz="1200" dirty="0" err="1" smtClean="0">
                <a:latin typeface="Menlo Regular"/>
                <a:cs typeface="Menlo Regular"/>
              </a:rPr>
              <a:t>prepareForSegue:sender</a:t>
            </a:r>
            <a:r>
              <a:rPr lang="en-US" sz="1200" dirty="0" smtClean="0">
                <a:latin typeface="Menlo Regular"/>
                <a:cs typeface="Menlo Regular"/>
              </a:rPr>
              <a:t>:</a:t>
            </a:r>
            <a:r>
              <a:rPr lang="en-US" sz="1600" dirty="0" smtClean="0"/>
              <a:t>” </a:t>
            </a:r>
            <a:r>
              <a:rPr lang="th-TH" sz="1600" dirty="0" smtClean="0"/>
              <a:t>ออก</a:t>
            </a:r>
            <a:r>
              <a:rPr lang="en-US" sz="1600" dirty="0" smtClean="0"/>
              <a:t> (</a:t>
            </a:r>
            <a:r>
              <a:rPr lang="th-TH" sz="1600" dirty="0" smtClean="0"/>
              <a:t>ถ้าไม่มี </a:t>
            </a:r>
            <a:r>
              <a:rPr lang="en-US" sz="1600" dirty="0" smtClean="0"/>
              <a:t>method </a:t>
            </a:r>
            <a:r>
              <a:rPr lang="th-TH" sz="1600" dirty="0" smtClean="0"/>
              <a:t>ให้เพิ่ม</a:t>
            </a:r>
            <a:r>
              <a:rPr lang="en-US" sz="1600" dirty="0" smtClean="0"/>
              <a:t> code </a:t>
            </a:r>
            <a:r>
              <a:rPr lang="th-TH" sz="1600" dirty="0" smtClean="0"/>
              <a:t>ทั้ง </a:t>
            </a:r>
            <a:r>
              <a:rPr lang="en-US" sz="1600" dirty="0" smtClean="0"/>
              <a:t>method) </a:t>
            </a:r>
            <a:r>
              <a:rPr lang="th-TH" sz="1600" dirty="0" smtClean="0"/>
              <a:t>แล้วเพิ่ม </a:t>
            </a:r>
            <a:r>
              <a:rPr lang="en-US" sz="1600" dirty="0" smtClean="0"/>
              <a:t>code </a:t>
            </a:r>
            <a:r>
              <a:rPr lang="th-TH" sz="1600" dirty="0" smtClean="0"/>
              <a:t>ดังนี้</a:t>
            </a:r>
            <a:endParaRPr lang="en-US" sz="16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 startAt="40"/>
            </a:pPr>
            <a:endParaRPr lang="en-US" sz="16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 startAt="40"/>
            </a:pPr>
            <a:endParaRPr lang="en-US" sz="16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 startAt="40"/>
            </a:pPr>
            <a:endParaRPr lang="en-US" sz="1600" dirty="0"/>
          </a:p>
          <a:p>
            <a:pPr marL="0" indent="0">
              <a:lnSpc>
                <a:spcPct val="120000"/>
              </a:lnSpc>
              <a:buNone/>
            </a:pPr>
            <a:endParaRPr lang="en-US" sz="1600" dirty="0" smtClean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27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0810" y="224050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Menlo Regular"/>
                <a:cs typeface="Menlo Regular"/>
              </a:rPr>
              <a:t>#import &lt;</a:t>
            </a:r>
            <a:r>
              <a:rPr lang="en-US" sz="1200" dirty="0" err="1">
                <a:latin typeface="Menlo Regular"/>
                <a:cs typeface="Menlo Regular"/>
              </a:rPr>
              <a:t>UIKit</a:t>
            </a:r>
            <a:r>
              <a:rPr lang="en-US" sz="1200" dirty="0">
                <a:latin typeface="Menlo Regular"/>
                <a:cs typeface="Menlo Regular"/>
              </a:rPr>
              <a:t>/</a:t>
            </a:r>
            <a:r>
              <a:rPr lang="en-US" sz="1200" dirty="0" err="1">
                <a:latin typeface="Menlo Regular"/>
                <a:cs typeface="Menlo Regular"/>
              </a:rPr>
              <a:t>UIKit.h</a:t>
            </a:r>
            <a:r>
              <a:rPr lang="en-US" sz="1200" dirty="0">
                <a:latin typeface="Menlo Regular"/>
                <a:cs typeface="Menlo Regular"/>
              </a:rPr>
              <a:t>&gt;</a:t>
            </a:r>
          </a:p>
          <a:p>
            <a:r>
              <a:rPr lang="en-US" sz="1200" dirty="0">
                <a:latin typeface="Menlo Regular"/>
                <a:cs typeface="Menlo Regular"/>
              </a:rPr>
              <a:t>#import "</a:t>
            </a:r>
            <a:r>
              <a:rPr lang="en-US" sz="1200" dirty="0" err="1">
                <a:latin typeface="Menlo Regular"/>
                <a:cs typeface="Menlo Regular"/>
              </a:rPr>
              <a:t>Coffee.h</a:t>
            </a:r>
            <a:r>
              <a:rPr lang="en-US" sz="1200" dirty="0">
                <a:latin typeface="Menlo Regular"/>
                <a:cs typeface="Menlo Regular"/>
              </a:rPr>
              <a:t>"</a:t>
            </a:r>
          </a:p>
          <a:p>
            <a:r>
              <a:rPr lang="en-US" sz="1200" dirty="0">
                <a:latin typeface="Menlo Regular"/>
                <a:cs typeface="Menlo Regular"/>
              </a:rPr>
              <a:t>#import "</a:t>
            </a:r>
            <a:r>
              <a:rPr lang="en-US" sz="1200" dirty="0" err="1">
                <a:latin typeface="Menlo Regular"/>
                <a:cs typeface="Menlo Regular"/>
              </a:rPr>
              <a:t>DailyBuzzCellController.h</a:t>
            </a:r>
            <a:r>
              <a:rPr lang="en-US" sz="1200" dirty="0">
                <a:latin typeface="Menlo Regular"/>
                <a:cs typeface="Menlo Regular"/>
              </a:rPr>
              <a:t>"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#import "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BrewDetailViewController.h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"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95854" y="4470593"/>
            <a:ext cx="74466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enlo Regular"/>
                <a:cs typeface="Menlo Regular"/>
              </a:rPr>
              <a:t>- (void)</a:t>
            </a:r>
            <a:r>
              <a:rPr lang="en-US" sz="1200" dirty="0" err="1">
                <a:latin typeface="Menlo Regular"/>
                <a:cs typeface="Menlo Regular"/>
              </a:rPr>
              <a:t>prepareForSegue</a:t>
            </a:r>
            <a:r>
              <a:rPr lang="en-US" sz="1200" dirty="0">
                <a:latin typeface="Menlo Regular"/>
                <a:cs typeface="Menlo Regular"/>
              </a:rPr>
              <a:t>:(</a:t>
            </a:r>
            <a:r>
              <a:rPr lang="en-US" sz="1200" dirty="0" err="1">
                <a:latin typeface="Menlo Regular"/>
                <a:cs typeface="Menlo Regular"/>
              </a:rPr>
              <a:t>UIStoryboardSegue</a:t>
            </a:r>
            <a:r>
              <a:rPr lang="en-US" sz="1200" dirty="0">
                <a:latin typeface="Menlo Regular"/>
                <a:cs typeface="Menlo Regular"/>
              </a:rPr>
              <a:t> *)segue sender:(id)sender</a:t>
            </a:r>
          </a:p>
          <a:p>
            <a:r>
              <a:rPr lang="en-US" sz="1200" dirty="0">
                <a:latin typeface="Menlo Regular"/>
                <a:cs typeface="Menlo Regular"/>
              </a:rPr>
              <a:t>{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if ([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segue.identifier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isEqualToString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:@"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segueBrewDetail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"]) {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BrewDetailViewController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*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brewDetail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= 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/>
            </a:r>
            <a:b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    (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BrewDetailViewController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*)[segue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destinationViewController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]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endParaRPr lang="en-US" sz="12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NSIndexPath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*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indexPath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=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self.tableView.indexPathForSelectedRow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brewDetail.coffee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self.coffees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objectAtIndex:indexPath.row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}</a:t>
            </a:r>
          </a:p>
          <a:p>
            <a:r>
              <a:rPr lang="en-US" sz="1200" dirty="0">
                <a:latin typeface="Menlo Regular"/>
                <a:cs typeface="Menlo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3077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Task : </a:t>
            </a:r>
            <a:r>
              <a:rPr lang="en-US" sz="3200" dirty="0" smtClean="0"/>
              <a:t>Coding – </a:t>
            </a:r>
            <a:br>
              <a:rPr lang="en-US" sz="3200" dirty="0" smtClean="0"/>
            </a:br>
            <a:r>
              <a:rPr lang="en-US" sz="3200" dirty="0" smtClean="0"/>
              <a:t>Send Coffee to Detail View (21/21)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66856"/>
            <a:ext cx="7770813" cy="487367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42"/>
            </a:pPr>
            <a:r>
              <a:rPr lang="en-US" sz="1800" dirty="0" smtClean="0"/>
              <a:t>Run </a:t>
            </a:r>
            <a:r>
              <a:rPr lang="th-TH" sz="1800" dirty="0" smtClean="0"/>
              <a:t>โปรแกรมเพื่อดูผลลัพธ์</a:t>
            </a:r>
            <a:endParaRPr lang="en-US" sz="18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28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621" y="2607219"/>
            <a:ext cx="1953557" cy="36018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507" y="2607219"/>
            <a:ext cx="1953557" cy="360187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764929" y="3472547"/>
            <a:ext cx="1571578" cy="11238"/>
          </a:xfrm>
          <a:prstGeom prst="straightConnector1">
            <a:avLst/>
          </a:prstGeom>
          <a:ln w="3492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03375" y="3415710"/>
            <a:ext cx="123108" cy="1136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67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Lab </a:t>
            </a:r>
            <a:r>
              <a:rPr lang="en-US" sz="3600" dirty="0"/>
              <a:t>2</a:t>
            </a:r>
            <a:r>
              <a:rPr lang="en-US" sz="3600" dirty="0" smtClean="0"/>
              <a:t>-2 </a:t>
            </a:r>
            <a:r>
              <a:rPr lang="en-US" sz="3600" dirty="0"/>
              <a:t>:Multiple Views with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Single Controller (1/9)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th-TH" sz="2400" dirty="0" smtClean="0"/>
              <a:t>วัตถุประสงค์</a:t>
            </a: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th-TH" dirty="0" smtClean="0"/>
              <a:t>เพื่อให้เข้าใจการเขียน </a:t>
            </a:r>
            <a:r>
              <a:rPr lang="en-US" dirty="0" smtClean="0"/>
              <a:t>code </a:t>
            </a:r>
            <a:r>
              <a:rPr lang="th-TH" dirty="0" smtClean="0"/>
              <a:t>แบบใช้ </a:t>
            </a:r>
            <a:r>
              <a:rPr lang="en-US" dirty="0" smtClean="0"/>
              <a:t>view controller </a:t>
            </a:r>
            <a:r>
              <a:rPr lang="th-TH" dirty="0" smtClean="0"/>
              <a:t>เดียวกับ </a:t>
            </a:r>
            <a:r>
              <a:rPr lang="en-US" dirty="0" smtClean="0"/>
              <a:t>view </a:t>
            </a:r>
            <a:r>
              <a:rPr lang="th-TH" dirty="0" smtClean="0"/>
              <a:t>หลายๆ </a:t>
            </a:r>
            <a:r>
              <a:rPr lang="en-US" dirty="0" smtClean="0"/>
              <a:t>view</a:t>
            </a:r>
            <a:endParaRPr lang="th-TH" dirty="0" smtClean="0"/>
          </a:p>
          <a:p>
            <a:pPr>
              <a:lnSpc>
                <a:spcPct val="120000"/>
              </a:lnSpc>
            </a:pPr>
            <a:r>
              <a:rPr lang="th-TH" sz="2400" dirty="0" smtClean="0"/>
              <a:t>ขั้นตอน</a:t>
            </a: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Duplicate</a:t>
            </a:r>
            <a:r>
              <a:rPr lang="th-TH" dirty="0" smtClean="0"/>
              <a:t> </a:t>
            </a:r>
            <a:r>
              <a:rPr lang="en-US" dirty="0" smtClean="0"/>
              <a:t>Table View </a:t>
            </a:r>
            <a:r>
              <a:rPr lang="th-TH" dirty="0" smtClean="0"/>
              <a:t>เดิมไปยัง </a:t>
            </a:r>
            <a:r>
              <a:rPr lang="en-US" dirty="0" smtClean="0"/>
              <a:t>Table View </a:t>
            </a:r>
            <a:r>
              <a:rPr lang="th-TH" dirty="0" smtClean="0"/>
              <a:t>ใหม่</a:t>
            </a:r>
          </a:p>
          <a:p>
            <a:pPr lvl="1">
              <a:lnSpc>
                <a:spcPct val="120000"/>
              </a:lnSpc>
            </a:pPr>
            <a:r>
              <a:rPr lang="th-TH" dirty="0" smtClean="0"/>
              <a:t>สร้าง </a:t>
            </a:r>
            <a:r>
              <a:rPr lang="en-US" dirty="0" smtClean="0"/>
              <a:t>Segue </a:t>
            </a:r>
            <a:r>
              <a:rPr lang="th-TH" dirty="0" smtClean="0"/>
              <a:t>ไปยัง </a:t>
            </a:r>
            <a:r>
              <a:rPr lang="en-US" dirty="0" smtClean="0"/>
              <a:t>Table View </a:t>
            </a:r>
            <a:r>
              <a:rPr lang="th-TH" dirty="0" smtClean="0"/>
              <a:t>ใหม่</a:t>
            </a:r>
          </a:p>
          <a:p>
            <a:pPr lvl="1">
              <a:lnSpc>
                <a:spcPct val="120000"/>
              </a:lnSpc>
            </a:pPr>
            <a:r>
              <a:rPr lang="th-TH" dirty="0" smtClean="0"/>
              <a:t>สร้าง </a:t>
            </a:r>
            <a:r>
              <a:rPr lang="en-US" dirty="0" smtClean="0"/>
              <a:t>protocol </a:t>
            </a:r>
            <a:r>
              <a:rPr lang="th-TH" dirty="0" smtClean="0"/>
              <a:t>สำหรับ </a:t>
            </a:r>
            <a:r>
              <a:rPr lang="en-US" dirty="0" smtClean="0"/>
              <a:t>callback </a:t>
            </a:r>
            <a:r>
              <a:rPr lang="th-TH" dirty="0" smtClean="0"/>
              <a:t>เมื่อ </a:t>
            </a:r>
            <a:r>
              <a:rPr lang="en-US" dirty="0" smtClean="0"/>
              <a:t>save </a:t>
            </a:r>
            <a:r>
              <a:rPr lang="th-TH" dirty="0" smtClean="0"/>
              <a:t>ข้อมูล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Refresh </a:t>
            </a:r>
            <a:r>
              <a:rPr lang="th-TH" dirty="0" smtClean="0"/>
              <a:t>ข้อมูลเมื่อมีการ </a:t>
            </a:r>
            <a:r>
              <a:rPr lang="en-US" dirty="0" smtClean="0"/>
              <a:t>callback </a:t>
            </a:r>
            <a:r>
              <a:rPr lang="th-TH" dirty="0" smtClean="0"/>
              <a:t>กลับมาจาก </a:t>
            </a:r>
            <a:r>
              <a:rPr lang="en-US" smtClean="0"/>
              <a:t>delegate</a:t>
            </a:r>
            <a:endParaRPr lang="en-US" dirty="0" smtClean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29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76627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263" y="1679132"/>
            <a:ext cx="2627581" cy="4424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418666" y="2110163"/>
            <a:ext cx="803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View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89876" y="2340996"/>
            <a:ext cx="16186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17889" y="5664562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Dock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30932" y="5905275"/>
            <a:ext cx="10543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51630" y="5645206"/>
            <a:ext cx="2135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View Controller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979768" y="5905275"/>
            <a:ext cx="15315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09" y="4237338"/>
            <a:ext cx="2794000" cy="116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Freeform 22"/>
          <p:cNvSpPr/>
          <p:nvPr/>
        </p:nvSpPr>
        <p:spPr>
          <a:xfrm rot="220479">
            <a:off x="913785" y="5667793"/>
            <a:ext cx="711721" cy="214896"/>
          </a:xfrm>
          <a:custGeom>
            <a:avLst/>
            <a:gdLst>
              <a:gd name="connsiteX0" fmla="*/ 0 w 921403"/>
              <a:gd name="connsiteY0" fmla="*/ 0 h 252495"/>
              <a:gd name="connsiteX1" fmla="*/ 336187 w 921403"/>
              <a:gd name="connsiteY1" fmla="*/ 236590 h 252495"/>
              <a:gd name="connsiteX2" fmla="*/ 921403 w 921403"/>
              <a:gd name="connsiteY2" fmla="*/ 249042 h 25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1403" h="252495">
                <a:moveTo>
                  <a:pt x="0" y="0"/>
                </a:moveTo>
                <a:cubicBezTo>
                  <a:pt x="91310" y="97541"/>
                  <a:pt x="182620" y="195083"/>
                  <a:pt x="336187" y="236590"/>
                </a:cubicBezTo>
                <a:cubicBezTo>
                  <a:pt x="489754" y="278097"/>
                  <a:pt x="819717" y="222063"/>
                  <a:pt x="921403" y="249042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96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Task : </a:t>
            </a:r>
            <a:r>
              <a:rPr lang="en-US" sz="3200" dirty="0" smtClean="0"/>
              <a:t>UI Design – </a:t>
            </a:r>
            <a:br>
              <a:rPr lang="en-US" sz="3200" dirty="0" smtClean="0"/>
            </a:br>
            <a:r>
              <a:rPr lang="en-US" sz="3200" dirty="0" smtClean="0"/>
              <a:t>Duplicate Scene (2/9)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1808"/>
            <a:ext cx="4787395" cy="443538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th-TH" sz="1800" dirty="0" smtClean="0"/>
              <a:t>เปิด </a:t>
            </a:r>
            <a:r>
              <a:rPr lang="en-US" sz="1800" dirty="0" smtClean="0"/>
              <a:t>Main.storyboard </a:t>
            </a:r>
            <a:r>
              <a:rPr lang="th-TH" sz="1800" dirty="0" smtClean="0"/>
              <a:t>ทำการ </a:t>
            </a:r>
            <a:r>
              <a:rPr lang="en-US" sz="1800" dirty="0" smtClean="0"/>
              <a:t>duplicate Table View </a:t>
            </a:r>
            <a:r>
              <a:rPr lang="th-TH" sz="1800" dirty="0" smtClean="0"/>
              <a:t>บน </a:t>
            </a:r>
            <a:r>
              <a:rPr lang="en-US" sz="1800" dirty="0" smtClean="0"/>
              <a:t>storyboard </a:t>
            </a:r>
            <a:r>
              <a:rPr lang="th-TH" sz="1800" dirty="0" smtClean="0"/>
              <a:t>โดย </a:t>
            </a:r>
            <a:r>
              <a:rPr lang="en-US" sz="1800" dirty="0" smtClean="0"/>
              <a:t>click </a:t>
            </a:r>
            <a:r>
              <a:rPr lang="th-TH" sz="1800" dirty="0" smtClean="0"/>
              <a:t>เลือก </a:t>
            </a:r>
            <a:r>
              <a:rPr lang="en-US" sz="1800" dirty="0" smtClean="0"/>
              <a:t>“Brew </a:t>
            </a:r>
            <a:r>
              <a:rPr lang="en-US" sz="1800" dirty="0"/>
              <a:t>Details Table </a:t>
            </a:r>
            <a:r>
              <a:rPr lang="en-US" sz="1800" dirty="0" smtClean="0"/>
              <a:t>View” </a:t>
            </a:r>
            <a:r>
              <a:rPr lang="th-TH" sz="1800" dirty="0" smtClean="0"/>
              <a:t>แล้วกด </a:t>
            </a:r>
            <a:r>
              <a:rPr lang="en-US" sz="1800" b="1" dirty="0" smtClean="0">
                <a:solidFill>
                  <a:srgbClr val="FFFF00"/>
                </a:solidFill>
              </a:rPr>
              <a:t>Command + D</a:t>
            </a:r>
            <a:r>
              <a:rPr lang="en-US" sz="1800" dirty="0" smtClean="0"/>
              <a:t> </a:t>
            </a:r>
            <a:r>
              <a:rPr lang="th-TH" sz="1800" dirty="0" smtClean="0"/>
              <a:t>บน </a:t>
            </a:r>
            <a:r>
              <a:rPr lang="en-US" sz="1800" dirty="0" smtClean="0"/>
              <a:t>keyboard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th-TH" sz="1800" dirty="0" smtClean="0"/>
              <a:t>เพิ่ม </a:t>
            </a:r>
            <a:r>
              <a:rPr lang="en-US" sz="1800" dirty="0" smtClean="0"/>
              <a:t>Bar Button Item </a:t>
            </a:r>
            <a:r>
              <a:rPr lang="th-TH" sz="1800" dirty="0" smtClean="0"/>
              <a:t>ลงบน </a:t>
            </a:r>
            <a:r>
              <a:rPr lang="en-US" sz="1800" dirty="0" smtClean="0"/>
              <a:t>Navigation Bar </a:t>
            </a:r>
            <a:r>
              <a:rPr lang="th-TH" sz="1800" dirty="0" smtClean="0"/>
              <a:t>บน </a:t>
            </a:r>
            <a:r>
              <a:rPr lang="en-US" sz="1800" dirty="0" smtClean="0"/>
              <a:t>Daily Buzz Table View </a:t>
            </a:r>
            <a:r>
              <a:rPr lang="th-TH" sz="1800" dirty="0" smtClean="0"/>
              <a:t>ที่ด้านขวาของ </a:t>
            </a:r>
            <a:r>
              <a:rPr lang="en-US" sz="1800" dirty="0" smtClean="0"/>
              <a:t>bar</a:t>
            </a:r>
            <a:r>
              <a:rPr lang="th-TH" sz="1800" dirty="0" smtClean="0"/>
              <a:t> แล้วเปลี่ยน </a:t>
            </a:r>
            <a:r>
              <a:rPr lang="en-US" sz="1800" dirty="0" smtClean="0"/>
              <a:t>identifier </a:t>
            </a:r>
            <a:r>
              <a:rPr lang="th-TH" sz="1800" dirty="0" smtClean="0"/>
              <a:t>ของปุ่มเป็น </a:t>
            </a:r>
            <a:r>
              <a:rPr lang="en-US" sz="1800" dirty="0" smtClean="0"/>
              <a:t>“Add”</a:t>
            </a:r>
            <a:endParaRPr lang="en-US" sz="18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30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640674" y="1711808"/>
            <a:ext cx="3257264" cy="4764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894" y="4597192"/>
            <a:ext cx="4166372" cy="1426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7414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Task : </a:t>
            </a:r>
            <a:r>
              <a:rPr lang="en-US" sz="3200" dirty="0" smtClean="0"/>
              <a:t>UI Design – </a:t>
            </a:r>
            <a:br>
              <a:rPr lang="en-US" sz="3200" dirty="0" smtClean="0"/>
            </a:br>
            <a:r>
              <a:rPr lang="en-US" sz="3200" dirty="0" smtClean="0"/>
              <a:t>Add more Segue (3/9)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11809"/>
            <a:ext cx="4540145" cy="455900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3"/>
            </a:pPr>
            <a:r>
              <a:rPr lang="th-TH" sz="1600" dirty="0" smtClean="0"/>
              <a:t>สร้าง </a:t>
            </a:r>
            <a:r>
              <a:rPr lang="en-US" sz="1600" dirty="0" smtClean="0"/>
              <a:t>Segue </a:t>
            </a:r>
            <a:r>
              <a:rPr lang="th-TH" sz="1600" dirty="0" smtClean="0"/>
              <a:t>ใหม่จากปุ่ม </a:t>
            </a:r>
            <a:r>
              <a:rPr lang="en-US" sz="1600" dirty="0" smtClean="0"/>
              <a:t>Add </a:t>
            </a:r>
            <a:r>
              <a:rPr lang="th-TH" sz="1600" dirty="0" smtClean="0"/>
              <a:t>ใน </a:t>
            </a:r>
            <a:r>
              <a:rPr lang="en-US" sz="1600" dirty="0" smtClean="0"/>
              <a:t>Daily Buzz </a:t>
            </a:r>
            <a:r>
              <a:rPr lang="th-TH" sz="1600" dirty="0" smtClean="0"/>
              <a:t>ไปยัง </a:t>
            </a:r>
            <a:r>
              <a:rPr lang="en-US" sz="1600" dirty="0" smtClean="0"/>
              <a:t>Brew Detail </a:t>
            </a:r>
            <a:r>
              <a:rPr lang="th-TH" sz="1600" dirty="0" smtClean="0"/>
              <a:t>ใหม่ โดยกด </a:t>
            </a:r>
            <a:r>
              <a:rPr lang="en-US" sz="1600" dirty="0" smtClean="0"/>
              <a:t>control </a:t>
            </a:r>
            <a:r>
              <a:rPr lang="th-TH" sz="1600" dirty="0" smtClean="0"/>
              <a:t>บน </a:t>
            </a:r>
            <a:r>
              <a:rPr lang="en-US" sz="1600" dirty="0" smtClean="0"/>
              <a:t>keyboard </a:t>
            </a:r>
            <a:r>
              <a:rPr lang="th-TH" sz="1600" dirty="0" smtClean="0"/>
              <a:t>แล้ว </a:t>
            </a:r>
            <a:r>
              <a:rPr lang="en-US" sz="1600" dirty="0" smtClean="0"/>
              <a:t>drag </a:t>
            </a:r>
            <a:r>
              <a:rPr lang="th-TH" sz="1600" dirty="0" smtClean="0"/>
              <a:t>จากปุ่ม </a:t>
            </a:r>
            <a:r>
              <a:rPr lang="en-US" sz="1600" dirty="0" smtClean="0"/>
              <a:t>Add </a:t>
            </a:r>
            <a:r>
              <a:rPr lang="th-TH" sz="1600" dirty="0" smtClean="0"/>
              <a:t>ไป</a:t>
            </a:r>
            <a:r>
              <a:rPr lang="en-US" sz="1600" dirty="0" smtClean="0"/>
              <a:t> drop </a:t>
            </a:r>
            <a:r>
              <a:rPr lang="th-TH" sz="1600" dirty="0" smtClean="0"/>
              <a:t>ยัง </a:t>
            </a:r>
            <a:r>
              <a:rPr lang="en-US" sz="1600" dirty="0" smtClean="0"/>
              <a:t>Brew Detail </a:t>
            </a:r>
            <a:r>
              <a:rPr lang="th-TH" sz="1600" dirty="0" smtClean="0"/>
              <a:t>ใหม่</a:t>
            </a:r>
            <a:r>
              <a:rPr lang="en-US" sz="1600" dirty="0"/>
              <a:t> </a:t>
            </a:r>
            <a:r>
              <a:rPr lang="th-TH" sz="1600" dirty="0" smtClean="0"/>
              <a:t>เลือกเมนู </a:t>
            </a:r>
            <a:r>
              <a:rPr lang="en-US" sz="1600" dirty="0" smtClean="0"/>
              <a:t>“push” </a:t>
            </a:r>
            <a:r>
              <a:rPr lang="th-TH" sz="1600" dirty="0" smtClean="0"/>
              <a:t>บน </a:t>
            </a:r>
            <a:r>
              <a:rPr lang="en-US" sz="1600" dirty="0" smtClean="0"/>
              <a:t>pop up </a:t>
            </a:r>
            <a:r>
              <a:rPr lang="th-TH" sz="1600" dirty="0" smtClean="0"/>
              <a:t>ที่ปรากฏขึ้นมา</a:t>
            </a:r>
            <a:endParaRPr lang="en-US" sz="16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3"/>
            </a:pPr>
            <a:r>
              <a:rPr lang="th-TH" sz="1600" dirty="0" smtClean="0"/>
              <a:t>กำหนด </a:t>
            </a:r>
            <a:r>
              <a:rPr lang="en-US" sz="1600" dirty="0" smtClean="0"/>
              <a:t>identifier </a:t>
            </a:r>
            <a:r>
              <a:rPr lang="th-TH" sz="1600" dirty="0" smtClean="0"/>
              <a:t>ของ </a:t>
            </a:r>
            <a:r>
              <a:rPr lang="en-US" sz="1600" dirty="0" smtClean="0"/>
              <a:t>segue </a:t>
            </a:r>
            <a:r>
              <a:rPr lang="th-TH" sz="1600" dirty="0" smtClean="0"/>
              <a:t>ใหม่ที่สร้างขึ้นมา ชื่อว่า </a:t>
            </a:r>
            <a:r>
              <a:rPr lang="en-US" sz="1600" dirty="0"/>
              <a:t>“</a:t>
            </a:r>
            <a:r>
              <a:rPr lang="en-US" sz="1600" b="1" dirty="0" err="1">
                <a:solidFill>
                  <a:srgbClr val="FFFF00"/>
                </a:solidFill>
              </a:rPr>
              <a:t>segueNewCoffee</a:t>
            </a:r>
            <a:r>
              <a:rPr lang="en-US" sz="1600" dirty="0" smtClean="0"/>
              <a:t>”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 startAt="3"/>
            </a:pPr>
            <a:r>
              <a:rPr lang="th-TH" sz="1600" dirty="0" smtClean="0"/>
              <a:t>เพิ่มปุ่ม </a:t>
            </a:r>
            <a:r>
              <a:rPr lang="en-US" sz="1600" dirty="0" smtClean="0"/>
              <a:t>Bar Button Item </a:t>
            </a:r>
            <a:r>
              <a:rPr lang="th-TH" sz="1600" dirty="0" smtClean="0"/>
              <a:t>ลงบน </a:t>
            </a:r>
            <a:r>
              <a:rPr lang="en-US" sz="1600" dirty="0" smtClean="0"/>
              <a:t>Brew Detail Table View </a:t>
            </a:r>
            <a:r>
              <a:rPr lang="th-TH" sz="1600" dirty="0" smtClean="0"/>
              <a:t>ใหม่บน </a:t>
            </a:r>
            <a:r>
              <a:rPr lang="en-US" sz="1600" dirty="0" smtClean="0"/>
              <a:t>Navigation Bar </a:t>
            </a:r>
            <a:r>
              <a:rPr lang="th-TH" sz="1600" dirty="0" smtClean="0"/>
              <a:t>ที่ด้านขวา แล้วเปลี่ยน </a:t>
            </a:r>
            <a:r>
              <a:rPr lang="en-US" sz="1600" dirty="0" smtClean="0"/>
              <a:t>identifier </a:t>
            </a:r>
            <a:r>
              <a:rPr lang="th-TH" sz="1600" dirty="0" smtClean="0"/>
              <a:t>เป็น </a:t>
            </a:r>
            <a:r>
              <a:rPr lang="en-US" sz="1600" dirty="0" smtClean="0"/>
              <a:t>“Save”</a:t>
            </a:r>
            <a:endParaRPr lang="en-US" sz="16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31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059" y="1711808"/>
            <a:ext cx="3289880" cy="47448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1410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Task : </a:t>
            </a:r>
            <a:r>
              <a:rPr lang="en-US" sz="3200" dirty="0" smtClean="0"/>
              <a:t>Binding Action (4/9)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1809"/>
            <a:ext cx="7770813" cy="455900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6"/>
            </a:pPr>
            <a:r>
              <a:rPr lang="th-TH" sz="1800" dirty="0" smtClean="0"/>
              <a:t>เปลี่ยน </a:t>
            </a:r>
            <a:r>
              <a:rPr lang="en-US" sz="1800" dirty="0" smtClean="0"/>
              <a:t>editor mode </a:t>
            </a:r>
            <a:r>
              <a:rPr lang="th-TH" sz="1800" dirty="0" smtClean="0"/>
              <a:t>เป็น </a:t>
            </a:r>
            <a:r>
              <a:rPr lang="en-US" sz="1800" dirty="0" smtClean="0"/>
              <a:t>Assistant editor </a:t>
            </a:r>
            <a:r>
              <a:rPr lang="th-TH" sz="1800" dirty="0" smtClean="0"/>
              <a:t>โดย </a:t>
            </a:r>
            <a:r>
              <a:rPr lang="en-US" sz="1800" dirty="0" smtClean="0"/>
              <a:t>set</a:t>
            </a:r>
            <a:r>
              <a:rPr lang="th-TH" sz="1800" dirty="0" smtClean="0"/>
              <a:t>ให้ </a:t>
            </a:r>
            <a:r>
              <a:rPr lang="en-US" sz="1800" dirty="0" smtClean="0"/>
              <a:t>code </a:t>
            </a:r>
            <a:r>
              <a:rPr lang="th-TH" sz="1800" dirty="0" smtClean="0"/>
              <a:t>เป็นไฟล์ </a:t>
            </a:r>
            <a:r>
              <a:rPr lang="en-US" sz="1800" dirty="0" err="1" smtClean="0"/>
              <a:t>BrewDetailViewController.h</a:t>
            </a:r>
            <a:r>
              <a:rPr lang="en-US" sz="1800" dirty="0" smtClean="0"/>
              <a:t> </a:t>
            </a:r>
            <a:r>
              <a:rPr lang="th-TH" sz="1800" dirty="0" smtClean="0"/>
              <a:t>จากนั้นผูก </a:t>
            </a:r>
            <a:r>
              <a:rPr lang="en-US" sz="1800" dirty="0" smtClean="0"/>
              <a:t>IBAction </a:t>
            </a:r>
            <a:r>
              <a:rPr lang="th-TH" sz="1800" dirty="0" smtClean="0"/>
              <a:t>ของปุ่ม </a:t>
            </a:r>
            <a:r>
              <a:rPr lang="en-US" sz="1800" dirty="0" smtClean="0"/>
              <a:t>Save </a:t>
            </a:r>
            <a:r>
              <a:rPr lang="th-TH" sz="1800" dirty="0" smtClean="0"/>
              <a:t>ในข้อ </a:t>
            </a:r>
            <a:r>
              <a:rPr lang="en-US" sz="1800" dirty="0" smtClean="0"/>
              <a:t>5. </a:t>
            </a:r>
            <a:r>
              <a:rPr lang="th-TH" sz="1800" dirty="0" smtClean="0"/>
              <a:t>ไปยัง </a:t>
            </a:r>
            <a:r>
              <a:rPr lang="en-US" sz="1800" dirty="0" smtClean="0"/>
              <a:t>code </a:t>
            </a:r>
            <a:r>
              <a:rPr lang="th-TH" sz="1800" dirty="0" smtClean="0"/>
              <a:t>โดยกำหนดเป็น</a:t>
            </a:r>
            <a:r>
              <a:rPr lang="en-US" sz="1800" dirty="0" smtClean="0"/>
              <a:t> Connection </a:t>
            </a:r>
            <a:r>
              <a:rPr lang="th-TH" sz="1800" dirty="0" smtClean="0"/>
              <a:t>เป็น </a:t>
            </a:r>
            <a:r>
              <a:rPr lang="en-US" sz="1800" dirty="0" smtClean="0"/>
              <a:t>“Action” </a:t>
            </a:r>
            <a:r>
              <a:rPr lang="th-TH" sz="1800" dirty="0" smtClean="0"/>
              <a:t>และตั้งชื่อว่า </a:t>
            </a:r>
            <a:r>
              <a:rPr lang="en-US" sz="1800" dirty="0" smtClean="0"/>
              <a:t>“</a:t>
            </a:r>
            <a:r>
              <a:rPr lang="en-US" sz="1800" dirty="0" err="1" smtClean="0"/>
              <a:t>btnSaveTapped</a:t>
            </a:r>
            <a:r>
              <a:rPr lang="en-US" sz="1800" dirty="0" smtClean="0"/>
              <a:t>”</a:t>
            </a:r>
            <a:endParaRPr lang="en-US" sz="18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32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209" y="3395213"/>
            <a:ext cx="6480454" cy="2624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2915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Task : </a:t>
            </a:r>
            <a:r>
              <a:rPr lang="en-US" sz="3200" dirty="0" smtClean="0"/>
              <a:t>Coding – </a:t>
            </a:r>
            <a:br>
              <a:rPr lang="en-US" sz="3200" dirty="0" smtClean="0"/>
            </a:br>
            <a:r>
              <a:rPr lang="en-US" sz="3200" dirty="0" smtClean="0"/>
              <a:t>Declare Prototype (5/9)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1809"/>
            <a:ext cx="7770813" cy="455900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7"/>
            </a:pPr>
            <a:r>
              <a:rPr lang="th-TH" sz="1800" dirty="0" smtClean="0"/>
              <a:t>เปิดไฟล์ </a:t>
            </a:r>
            <a:r>
              <a:rPr lang="en-US" sz="1800" dirty="0" smtClean="0"/>
              <a:t>“</a:t>
            </a:r>
            <a:r>
              <a:rPr lang="en-US" sz="1400" dirty="0" err="1" smtClean="0">
                <a:latin typeface="Menlo Regular"/>
                <a:cs typeface="Menlo Regular"/>
              </a:rPr>
              <a:t>BrewDetailViewController.h</a:t>
            </a:r>
            <a:r>
              <a:rPr lang="en-US" sz="1800" dirty="0" smtClean="0"/>
              <a:t>” </a:t>
            </a:r>
            <a:r>
              <a:rPr lang="th-TH" sz="1800" dirty="0" smtClean="0"/>
              <a:t>แล้วเขียน </a:t>
            </a:r>
            <a:r>
              <a:rPr lang="en-US" sz="1800" dirty="0" smtClean="0"/>
              <a:t>code </a:t>
            </a:r>
            <a:r>
              <a:rPr lang="th-TH" sz="1800" dirty="0" smtClean="0"/>
              <a:t>เพื่อประกาศ </a:t>
            </a:r>
            <a:r>
              <a:rPr lang="en-US" sz="1800" dirty="0" smtClean="0"/>
              <a:t>protocol </a:t>
            </a:r>
            <a:r>
              <a:rPr lang="th-TH" sz="1800" dirty="0" smtClean="0"/>
              <a:t>และ </a:t>
            </a:r>
            <a:r>
              <a:rPr lang="en-US" sz="1800" dirty="0" smtClean="0"/>
              <a:t>delegate </a:t>
            </a:r>
            <a:r>
              <a:rPr lang="th-TH" sz="1800" dirty="0" smtClean="0"/>
              <a:t>สำหรับ </a:t>
            </a:r>
            <a:r>
              <a:rPr lang="en-US" sz="1800" dirty="0" smtClean="0"/>
              <a:t>callback </a:t>
            </a:r>
            <a:r>
              <a:rPr lang="th-TH" sz="1800" dirty="0" smtClean="0"/>
              <a:t>เมื่อกด </a:t>
            </a:r>
            <a:r>
              <a:rPr lang="en-US" sz="1800" dirty="0" smtClean="0"/>
              <a:t>Save</a:t>
            </a:r>
            <a:endParaRPr lang="en-US" sz="18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33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95855" y="2595304"/>
            <a:ext cx="7215802" cy="3600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enlo Regular"/>
                <a:cs typeface="Menlo Regular"/>
              </a:rPr>
              <a:t>#import &lt;</a:t>
            </a:r>
            <a:r>
              <a:rPr lang="en-US" sz="1200" dirty="0" err="1">
                <a:latin typeface="Menlo Regular"/>
                <a:cs typeface="Menlo Regular"/>
              </a:rPr>
              <a:t>UIKit</a:t>
            </a:r>
            <a:r>
              <a:rPr lang="en-US" sz="1200" dirty="0">
                <a:latin typeface="Menlo Regular"/>
                <a:cs typeface="Menlo Regular"/>
              </a:rPr>
              <a:t>/</a:t>
            </a:r>
            <a:r>
              <a:rPr lang="en-US" sz="1200" dirty="0" err="1">
                <a:latin typeface="Menlo Regular"/>
                <a:cs typeface="Menlo Regular"/>
              </a:rPr>
              <a:t>UIKit.h</a:t>
            </a:r>
            <a:r>
              <a:rPr lang="en-US" sz="1200" dirty="0">
                <a:latin typeface="Menlo Regular"/>
                <a:cs typeface="Menlo Regular"/>
              </a:rPr>
              <a:t>&gt;</a:t>
            </a:r>
          </a:p>
          <a:p>
            <a:r>
              <a:rPr lang="en-US" sz="1200" dirty="0">
                <a:latin typeface="Menlo Regular"/>
                <a:cs typeface="Menlo Regular"/>
              </a:rPr>
              <a:t>#import "</a:t>
            </a:r>
            <a:r>
              <a:rPr lang="en-US" sz="1200" dirty="0" err="1">
                <a:latin typeface="Menlo Regular"/>
                <a:cs typeface="Menlo Regular"/>
              </a:rPr>
              <a:t>Coffee.h</a:t>
            </a:r>
            <a:r>
              <a:rPr lang="en-US" sz="1200" dirty="0">
                <a:latin typeface="Menlo Regular"/>
                <a:cs typeface="Menlo Regular"/>
              </a:rPr>
              <a:t>"</a:t>
            </a:r>
          </a:p>
          <a:p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@protocol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BrewDetailViewControllerDelegate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&lt;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NSObject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&gt;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- (void)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didBtnSaveTap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:(Coffee *)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newCoffee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@end</a:t>
            </a:r>
          </a:p>
          <a:p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@interface </a:t>
            </a:r>
            <a:r>
              <a:rPr lang="en-US" sz="1200" dirty="0" err="1">
                <a:latin typeface="Menlo Regular"/>
                <a:cs typeface="Menlo Regular"/>
              </a:rPr>
              <a:t>BrewDetailViewController</a:t>
            </a:r>
            <a:r>
              <a:rPr lang="en-US" sz="1200" dirty="0">
                <a:latin typeface="Menlo Regular"/>
                <a:cs typeface="Menlo Regular"/>
              </a:rPr>
              <a:t> : </a:t>
            </a:r>
            <a:r>
              <a:rPr lang="en-US" sz="1200" dirty="0" err="1">
                <a:latin typeface="Menlo Regular"/>
                <a:cs typeface="Menlo Regular"/>
              </a:rPr>
              <a:t>UITableViewController</a:t>
            </a:r>
            <a:endParaRPr lang="en-US" sz="1200" dirty="0">
              <a:latin typeface="Menlo Regular"/>
              <a:cs typeface="Menlo Regular"/>
            </a:endParaRPr>
          </a:p>
          <a:p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@property (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nonatomic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, assign) id&lt;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BrewDetailViewControllerDelegate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&gt; delegate;</a:t>
            </a:r>
          </a:p>
          <a:p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@property (</a:t>
            </a:r>
            <a:r>
              <a:rPr lang="en-US" sz="1200" dirty="0" err="1">
                <a:latin typeface="Menlo Regular"/>
                <a:cs typeface="Menlo Regular"/>
              </a:rPr>
              <a:t>nonatomic</a:t>
            </a:r>
            <a:r>
              <a:rPr lang="en-US" sz="1200" dirty="0">
                <a:latin typeface="Menlo Regular"/>
                <a:cs typeface="Menlo Regular"/>
              </a:rPr>
              <a:t>, weak) Coffee * coffee;</a:t>
            </a:r>
          </a:p>
          <a:p>
            <a:r>
              <a:rPr lang="en-US" sz="1200" dirty="0">
                <a:latin typeface="Menlo Regular"/>
                <a:cs typeface="Menlo Regular"/>
              </a:rPr>
              <a:t>@property (weak, </a:t>
            </a:r>
            <a:r>
              <a:rPr lang="en-US" sz="1200" dirty="0" err="1">
                <a:latin typeface="Menlo Regular"/>
                <a:cs typeface="Menlo Regular"/>
              </a:rPr>
              <a:t>nonatomic</a:t>
            </a:r>
            <a:r>
              <a:rPr lang="en-US" sz="1200" dirty="0">
                <a:latin typeface="Menlo Regular"/>
                <a:cs typeface="Menlo Regular"/>
              </a:rPr>
              <a:t>) IBOutlet </a:t>
            </a:r>
            <a:r>
              <a:rPr lang="en-US" sz="1200" dirty="0" err="1">
                <a:latin typeface="Menlo Regular"/>
                <a:cs typeface="Menlo Regular"/>
              </a:rPr>
              <a:t>UITextField</a:t>
            </a:r>
            <a:r>
              <a:rPr lang="en-US" sz="1200" dirty="0">
                <a:latin typeface="Menlo Regular"/>
                <a:cs typeface="Menlo Regular"/>
              </a:rPr>
              <a:t> *</a:t>
            </a:r>
            <a:r>
              <a:rPr lang="en-US" sz="1200" dirty="0" err="1">
                <a:latin typeface="Menlo Regular"/>
                <a:cs typeface="Menlo Regular"/>
              </a:rPr>
              <a:t>txtCoffeeName</a:t>
            </a:r>
            <a:r>
              <a:rPr lang="en-US" sz="1200" dirty="0">
                <a:latin typeface="Menlo Regular"/>
                <a:cs typeface="Menlo Regular"/>
              </a:rPr>
              <a:t>;</a:t>
            </a:r>
          </a:p>
          <a:p>
            <a:r>
              <a:rPr lang="en-US" sz="1200" dirty="0">
                <a:latin typeface="Menlo Regular"/>
                <a:cs typeface="Menlo Regular"/>
              </a:rPr>
              <a:t>@property (weak, </a:t>
            </a:r>
            <a:r>
              <a:rPr lang="en-US" sz="1200" dirty="0" err="1">
                <a:latin typeface="Menlo Regular"/>
                <a:cs typeface="Menlo Regular"/>
              </a:rPr>
              <a:t>nonatomic</a:t>
            </a:r>
            <a:r>
              <a:rPr lang="en-US" sz="1200" dirty="0">
                <a:latin typeface="Menlo Regular"/>
                <a:cs typeface="Menlo Regular"/>
              </a:rPr>
              <a:t>) IBOutlet </a:t>
            </a:r>
            <a:r>
              <a:rPr lang="en-US" sz="1200" dirty="0" err="1">
                <a:latin typeface="Menlo Regular"/>
                <a:cs typeface="Menlo Regular"/>
              </a:rPr>
              <a:t>UITextField</a:t>
            </a:r>
            <a:r>
              <a:rPr lang="en-US" sz="1200" dirty="0">
                <a:latin typeface="Menlo Regular"/>
                <a:cs typeface="Menlo Regular"/>
              </a:rPr>
              <a:t> *</a:t>
            </a:r>
            <a:r>
              <a:rPr lang="en-US" sz="1200" dirty="0" err="1">
                <a:latin typeface="Menlo Regular"/>
                <a:cs typeface="Menlo Regular"/>
              </a:rPr>
              <a:t>txtTemperature</a:t>
            </a:r>
            <a:r>
              <a:rPr lang="en-US" sz="1200" dirty="0">
                <a:latin typeface="Menlo Regular"/>
                <a:cs typeface="Menlo Regular"/>
              </a:rPr>
              <a:t>;</a:t>
            </a:r>
          </a:p>
          <a:p>
            <a:r>
              <a:rPr lang="en-US" sz="1200" dirty="0">
                <a:latin typeface="Menlo Regular"/>
                <a:cs typeface="Menlo Regular"/>
              </a:rPr>
              <a:t>@property (weak, </a:t>
            </a:r>
            <a:r>
              <a:rPr lang="en-US" sz="1200" dirty="0" err="1">
                <a:latin typeface="Menlo Regular"/>
                <a:cs typeface="Menlo Regular"/>
              </a:rPr>
              <a:t>nonatomic</a:t>
            </a:r>
            <a:r>
              <a:rPr lang="en-US" sz="1200" dirty="0">
                <a:latin typeface="Menlo Regular"/>
                <a:cs typeface="Menlo Regular"/>
              </a:rPr>
              <a:t>) IBOutlet </a:t>
            </a:r>
            <a:r>
              <a:rPr lang="en-US" sz="1200" dirty="0" err="1">
                <a:latin typeface="Menlo Regular"/>
                <a:cs typeface="Menlo Regular"/>
              </a:rPr>
              <a:t>UITextField</a:t>
            </a:r>
            <a:r>
              <a:rPr lang="en-US" sz="1200" dirty="0">
                <a:latin typeface="Menlo Regular"/>
                <a:cs typeface="Menlo Regular"/>
              </a:rPr>
              <a:t> *</a:t>
            </a:r>
            <a:r>
              <a:rPr lang="en-US" sz="1200" dirty="0" err="1">
                <a:latin typeface="Menlo Regular"/>
                <a:cs typeface="Menlo Regular"/>
              </a:rPr>
              <a:t>txtDate</a:t>
            </a:r>
            <a:r>
              <a:rPr lang="en-US" sz="1200" dirty="0">
                <a:latin typeface="Menlo Regular"/>
                <a:cs typeface="Menlo Regular"/>
              </a:rPr>
              <a:t>;</a:t>
            </a:r>
          </a:p>
          <a:p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- (IBAction)</a:t>
            </a:r>
            <a:r>
              <a:rPr lang="en-US" sz="1200" dirty="0" err="1">
                <a:latin typeface="Menlo Regular"/>
                <a:cs typeface="Menlo Regular"/>
              </a:rPr>
              <a:t>btnSaveTapped</a:t>
            </a:r>
            <a:r>
              <a:rPr lang="en-US" sz="1200" dirty="0">
                <a:latin typeface="Menlo Regular"/>
                <a:cs typeface="Menlo Regular"/>
              </a:rPr>
              <a:t>:(id)sender;</a:t>
            </a:r>
          </a:p>
          <a:p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@end</a:t>
            </a:r>
          </a:p>
        </p:txBody>
      </p:sp>
    </p:spTree>
    <p:extLst>
      <p:ext uri="{BB962C8B-B14F-4D97-AF65-F5344CB8AC3E}">
        <p14:creationId xmlns:p14="http://schemas.microsoft.com/office/powerpoint/2010/main" val="2998526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Task : </a:t>
            </a:r>
            <a:r>
              <a:rPr lang="en-US" sz="3200" dirty="0" smtClean="0"/>
              <a:t>Coding – </a:t>
            </a:r>
            <a:br>
              <a:rPr lang="en-US" sz="3200" dirty="0" smtClean="0"/>
            </a:br>
            <a:r>
              <a:rPr lang="en-US" sz="3200" dirty="0" smtClean="0"/>
              <a:t>Create Object and Send back (6/9)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1809"/>
            <a:ext cx="7770813" cy="455900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8"/>
            </a:pPr>
            <a:r>
              <a:rPr lang="th-TH" sz="1600" dirty="0" smtClean="0"/>
              <a:t>เปิดไฟล์ </a:t>
            </a:r>
            <a:r>
              <a:rPr lang="en-US" sz="1600" dirty="0" smtClean="0"/>
              <a:t>“</a:t>
            </a:r>
            <a:r>
              <a:rPr lang="en-US" sz="1600" dirty="0" err="1" smtClean="0"/>
              <a:t>BrewDetailViewController.m</a:t>
            </a:r>
            <a:r>
              <a:rPr lang="en-US" sz="1600" dirty="0" smtClean="0"/>
              <a:t>” </a:t>
            </a:r>
            <a:r>
              <a:rPr lang="th-TH" sz="1600" dirty="0" smtClean="0"/>
              <a:t>เพิ่ม </a:t>
            </a:r>
            <a:r>
              <a:rPr lang="en-US" sz="1600" dirty="0" smtClean="0"/>
              <a:t>code </a:t>
            </a:r>
            <a:r>
              <a:rPr lang="th-TH" sz="1600" dirty="0" smtClean="0"/>
              <a:t>ใน </a:t>
            </a:r>
            <a:r>
              <a:rPr lang="en-US" sz="1600" dirty="0" smtClean="0"/>
              <a:t>method “</a:t>
            </a:r>
            <a:r>
              <a:rPr lang="en-US" sz="1600" dirty="0" err="1" smtClean="0"/>
              <a:t>btnSaveTapped</a:t>
            </a:r>
            <a:r>
              <a:rPr lang="en-US" sz="1600" dirty="0" smtClean="0"/>
              <a:t>:” </a:t>
            </a:r>
            <a:r>
              <a:rPr lang="th-TH" sz="1600" dirty="0" smtClean="0"/>
              <a:t>เพื่อส่ง </a:t>
            </a:r>
            <a:r>
              <a:rPr lang="en-US" sz="1600" dirty="0" smtClean="0"/>
              <a:t>object </a:t>
            </a:r>
            <a:r>
              <a:rPr lang="th-TH" sz="1600" dirty="0" smtClean="0"/>
              <a:t>กลับไปยัง </a:t>
            </a:r>
            <a:r>
              <a:rPr lang="en-US" sz="1600" dirty="0" smtClean="0"/>
              <a:t>view </a:t>
            </a:r>
            <a:r>
              <a:rPr lang="th-TH" sz="1600" dirty="0" smtClean="0"/>
              <a:t>ที่เรียกผ่านทาง </a:t>
            </a:r>
            <a:r>
              <a:rPr lang="en-US" sz="1600" dirty="0" smtClean="0"/>
              <a:t>delegate method</a:t>
            </a:r>
            <a:endParaRPr lang="en-US" sz="16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34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0050" y="2500045"/>
            <a:ext cx="7672931" cy="4138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Menlo Regular"/>
                <a:cs typeface="Menlo Regular"/>
              </a:rPr>
              <a:t>- (IBAction)</a:t>
            </a:r>
            <a:r>
              <a:rPr lang="en-US" sz="1100" dirty="0" err="1">
                <a:latin typeface="Menlo Regular"/>
                <a:cs typeface="Menlo Regular"/>
              </a:rPr>
              <a:t>btnSaveTapped</a:t>
            </a:r>
            <a:r>
              <a:rPr lang="en-US" sz="1100" dirty="0">
                <a:latin typeface="Menlo Regular"/>
                <a:cs typeface="Menlo Regular"/>
              </a:rPr>
              <a:t>:(id)sender</a:t>
            </a:r>
          </a:p>
          <a:p>
            <a:r>
              <a:rPr lang="en-US" sz="1100" dirty="0">
                <a:latin typeface="Menlo Regular"/>
                <a:cs typeface="Menlo Regular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if ([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self.txtCoffeeName.text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isEqualToString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:@""] ||</a:t>
            </a:r>
          </a:p>
          <a:p>
            <a:pPr>
              <a:lnSpc>
                <a:spcPct val="110000"/>
              </a:lnSpc>
            </a:pP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self.txtTemperature.text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isEqualToString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:@""]) {</a:t>
            </a:r>
          </a:p>
          <a:p>
            <a:pPr>
              <a:lnSpc>
                <a:spcPct val="110000"/>
              </a:lnSpc>
            </a:pP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</a:p>
          <a:p>
            <a:pPr>
              <a:lnSpc>
                <a:spcPct val="110000"/>
              </a:lnSpc>
            </a:pP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[[[UIAlertView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alloc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initWithTitle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:@"Require Fields..."</a:t>
            </a:r>
          </a:p>
          <a:p>
            <a:pPr>
              <a:lnSpc>
                <a:spcPct val="110000"/>
              </a:lnSpc>
            </a:pP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message:@"Require Coffee name and Temperature"</a:t>
            </a:r>
          </a:p>
          <a:p>
            <a:pPr>
              <a:lnSpc>
                <a:spcPct val="110000"/>
              </a:lnSpc>
            </a:pPr>
            <a:r>
              <a:rPr lang="it-IT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</a:t>
            </a:r>
            <a:r>
              <a:rPr lang="it-IT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delegate:nil</a:t>
            </a:r>
            <a:endParaRPr lang="it-IT" sz="11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pPr>
              <a:lnSpc>
                <a:spcPct val="110000"/>
              </a:lnSpc>
            </a:pPr>
            <a:r>
              <a:rPr lang="it-IT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</a:t>
            </a:r>
            <a:r>
              <a:rPr lang="it-IT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cancelButtonTitle</a:t>
            </a:r>
            <a:r>
              <a:rPr lang="it-IT" sz="1100" b="1" dirty="0">
                <a:solidFill>
                  <a:srgbClr val="FFFF00"/>
                </a:solidFill>
                <a:latin typeface="Menlo Regular"/>
                <a:cs typeface="Menlo Regular"/>
              </a:rPr>
              <a:t>:@"OK"</a:t>
            </a:r>
          </a:p>
          <a:p>
            <a:pPr>
              <a:lnSpc>
                <a:spcPct val="110000"/>
              </a:lnSpc>
            </a:pP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otherButtonTitles:nil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, nil] show];</a:t>
            </a:r>
          </a:p>
          <a:p>
            <a:pPr>
              <a:lnSpc>
                <a:spcPct val="110000"/>
              </a:lnSpc>
            </a:pPr>
            <a:r>
              <a:rPr lang="is-I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return;</a:t>
            </a:r>
          </a:p>
          <a:p>
            <a:pPr>
              <a:lnSpc>
                <a:spcPct val="110000"/>
              </a:lnSpc>
            </a:pPr>
            <a:r>
              <a:rPr lang="is-I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lang="is-I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</a:p>
          <a:p>
            <a:pPr>
              <a:lnSpc>
                <a:spcPct val="110000"/>
              </a:lnSpc>
            </a:pP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if (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self.delegate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Coffee *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newCoffee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[[Coffee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alloc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init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pPr>
              <a:lnSpc>
                <a:spcPct val="110000"/>
              </a:lnSpc>
            </a:pP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newCoffee.coffeeName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self.txtCoffeeName.text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newCoffee.temperature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self.txtTemperature.text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doubleValue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pPr>
              <a:lnSpc>
                <a:spcPct val="110000"/>
              </a:lnSpc>
            </a:pP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newCoffee.date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NSDate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date];</a:t>
            </a:r>
          </a:p>
          <a:p>
            <a:pPr>
              <a:lnSpc>
                <a:spcPct val="110000"/>
              </a:lnSpc>
            </a:pP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    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self.delegate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didBtnSaveTap:newCoffee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;		// </a:t>
            </a:r>
            <a:r>
              <a:rPr lang="th-TH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ส่ง 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coffee </a:t>
            </a:r>
            <a:r>
              <a:rPr lang="th-TH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กลับไป</a:t>
            </a:r>
            <a:endParaRPr lang="en-US" sz="1100" b="1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pPr>
              <a:lnSpc>
                <a:spcPct val="110000"/>
              </a:lnSpc>
            </a:pP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self.navigationController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popViewControllerAnimated:YES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  <a:r>
              <a:rPr lang="th-TH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// </a:t>
            </a:r>
            <a:r>
              <a:rPr lang="th-TH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ปิด 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view</a:t>
            </a:r>
            <a:endParaRPr lang="en-US" sz="11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pPr>
              <a:lnSpc>
                <a:spcPct val="110000"/>
              </a:lnSpc>
            </a:pP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}</a:t>
            </a:r>
          </a:p>
          <a:p>
            <a:r>
              <a:rPr lang="en-US" sz="1100" dirty="0">
                <a:latin typeface="Menlo Regular"/>
                <a:cs typeface="Menlo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4308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Task : </a:t>
            </a:r>
            <a:r>
              <a:rPr lang="en-US" sz="3200" dirty="0" smtClean="0"/>
              <a:t>Coding – </a:t>
            </a:r>
            <a:br>
              <a:rPr lang="en-US" sz="3200" dirty="0" smtClean="0"/>
            </a:br>
            <a:r>
              <a:rPr lang="en-US" sz="3200" dirty="0" smtClean="0"/>
              <a:t>Delegate Handler (7/9)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1809"/>
            <a:ext cx="7770813" cy="455900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9"/>
            </a:pPr>
            <a:r>
              <a:rPr lang="th-TH" sz="1700" dirty="0" smtClean="0"/>
              <a:t>เปิดไฟล์ </a:t>
            </a:r>
            <a:r>
              <a:rPr lang="en-US" sz="1700" dirty="0" smtClean="0"/>
              <a:t>“</a:t>
            </a:r>
            <a:r>
              <a:rPr lang="en-US" sz="1700" dirty="0" err="1" smtClean="0"/>
              <a:t>DailyBuzzViewController.h</a:t>
            </a:r>
            <a:r>
              <a:rPr lang="en-US" sz="1700" dirty="0" smtClean="0"/>
              <a:t>” </a:t>
            </a:r>
            <a:r>
              <a:rPr lang="th-TH" sz="1700" dirty="0" smtClean="0"/>
              <a:t>เพิ่ม </a:t>
            </a:r>
            <a:r>
              <a:rPr lang="en-US" sz="1700" dirty="0" smtClean="0"/>
              <a:t>code </a:t>
            </a:r>
            <a:r>
              <a:rPr lang="th-TH" sz="1700" dirty="0" smtClean="0"/>
              <a:t>สำหรับประกาศการ </a:t>
            </a:r>
            <a:r>
              <a:rPr lang="en-US" sz="1700" dirty="0" smtClean="0"/>
              <a:t>handle delegate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 startAt="9"/>
            </a:pPr>
            <a:endParaRPr lang="en-US" sz="17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9"/>
            </a:pPr>
            <a:endParaRPr lang="en-US" sz="17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9"/>
            </a:pPr>
            <a:endParaRPr lang="en-US" sz="17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9"/>
            </a:pPr>
            <a:endParaRPr lang="en-US" sz="17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9"/>
            </a:pPr>
            <a:r>
              <a:rPr lang="th-TH" sz="1700" dirty="0" smtClean="0"/>
              <a:t>เปิดไฟล์ </a:t>
            </a:r>
            <a:r>
              <a:rPr lang="en-US" sz="1700" dirty="0" smtClean="0"/>
              <a:t>“</a:t>
            </a:r>
            <a:r>
              <a:rPr lang="en-US" sz="1700" dirty="0" err="1" smtClean="0"/>
              <a:t>DailyBuzzViewController.m</a:t>
            </a:r>
            <a:r>
              <a:rPr lang="en-US" sz="1700" dirty="0" smtClean="0"/>
              <a:t>” </a:t>
            </a:r>
            <a:r>
              <a:rPr lang="th-TH" sz="1700" dirty="0" smtClean="0"/>
              <a:t>แล้วเพิ่ม </a:t>
            </a:r>
            <a:r>
              <a:rPr lang="en-US" sz="1700" dirty="0" smtClean="0"/>
              <a:t>code </a:t>
            </a:r>
            <a:r>
              <a:rPr lang="th-TH" sz="1700" dirty="0" smtClean="0"/>
              <a:t>สำหรับ </a:t>
            </a:r>
            <a:r>
              <a:rPr lang="en-US" sz="1700" dirty="0" smtClean="0"/>
              <a:t>handle delegate </a:t>
            </a:r>
            <a:r>
              <a:rPr lang="th-TH" sz="1700" dirty="0" smtClean="0"/>
              <a:t>เมื่อมีการเรียกจาก </a:t>
            </a:r>
            <a:r>
              <a:rPr lang="en-US" sz="1700" dirty="0" smtClean="0"/>
              <a:t>Brew Detail Table View (</a:t>
            </a:r>
            <a:r>
              <a:rPr lang="th-TH" sz="1700" dirty="0" smtClean="0"/>
              <a:t>ตอนกด </a:t>
            </a:r>
            <a:r>
              <a:rPr lang="en-US" sz="1700" dirty="0" smtClean="0"/>
              <a:t>Save)</a:t>
            </a:r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35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4617" y="2503859"/>
            <a:ext cx="7271996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Menlo Regular"/>
                <a:cs typeface="Menlo Regular"/>
              </a:rPr>
              <a:t>#import &lt;</a:t>
            </a:r>
            <a:r>
              <a:rPr lang="en-US" sz="1100" dirty="0" err="1">
                <a:latin typeface="Menlo Regular"/>
                <a:cs typeface="Menlo Regular"/>
              </a:rPr>
              <a:t>UIKit</a:t>
            </a:r>
            <a:r>
              <a:rPr lang="en-US" sz="1100" dirty="0">
                <a:latin typeface="Menlo Regular"/>
                <a:cs typeface="Menlo Regular"/>
              </a:rPr>
              <a:t>/</a:t>
            </a:r>
            <a:r>
              <a:rPr lang="en-US" sz="1100" dirty="0" err="1">
                <a:latin typeface="Menlo Regular"/>
                <a:cs typeface="Menlo Regular"/>
              </a:rPr>
              <a:t>UIKit.h</a:t>
            </a:r>
            <a:r>
              <a:rPr lang="en-US" sz="1100" dirty="0">
                <a:latin typeface="Menlo Regular"/>
                <a:cs typeface="Menlo Regular"/>
              </a:rPr>
              <a:t>&gt;</a:t>
            </a:r>
          </a:p>
          <a:p>
            <a:r>
              <a:rPr lang="en-US" sz="1100" dirty="0">
                <a:latin typeface="Menlo Regular"/>
                <a:cs typeface="Menlo Regular"/>
              </a:rPr>
              <a:t>#import "</a:t>
            </a:r>
            <a:r>
              <a:rPr lang="en-US" sz="1100" dirty="0" err="1">
                <a:latin typeface="Menlo Regular"/>
                <a:cs typeface="Menlo Regular"/>
              </a:rPr>
              <a:t>Coffee.h</a:t>
            </a:r>
            <a:r>
              <a:rPr lang="en-US" sz="1100" dirty="0">
                <a:latin typeface="Menlo Regular"/>
                <a:cs typeface="Menlo Regular"/>
              </a:rPr>
              <a:t>"</a:t>
            </a:r>
          </a:p>
          <a:p>
            <a:r>
              <a:rPr lang="en-US" sz="1100" dirty="0">
                <a:latin typeface="Menlo Regular"/>
                <a:cs typeface="Menlo Regular"/>
              </a:rPr>
              <a:t>#import "</a:t>
            </a:r>
            <a:r>
              <a:rPr lang="en-US" sz="1100" dirty="0" err="1">
                <a:latin typeface="Menlo Regular"/>
                <a:cs typeface="Menlo Regular"/>
              </a:rPr>
              <a:t>DailyBuzzCellController.h</a:t>
            </a:r>
            <a:r>
              <a:rPr lang="en-US" sz="1100" dirty="0">
                <a:latin typeface="Menlo Regular"/>
                <a:cs typeface="Menlo Regular"/>
              </a:rPr>
              <a:t>"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#import "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BrewDetailViewController.h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"</a:t>
            </a:r>
          </a:p>
          <a:p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@interface </a:t>
            </a:r>
            <a:r>
              <a:rPr lang="en-US" sz="1100" dirty="0" err="1">
                <a:latin typeface="Menlo Regular"/>
                <a:cs typeface="Menlo Regular"/>
              </a:rPr>
              <a:t>DailyBuzzViewController</a:t>
            </a:r>
            <a:r>
              <a:rPr lang="en-US" sz="1100" dirty="0">
                <a:latin typeface="Menlo Regular"/>
                <a:cs typeface="Menlo Regular"/>
              </a:rPr>
              <a:t> : </a:t>
            </a:r>
            <a:r>
              <a:rPr lang="en-US" sz="1100" dirty="0" err="1" smtClean="0">
                <a:latin typeface="Menlo Regular"/>
                <a:cs typeface="Menlo Regular"/>
              </a:rPr>
              <a:t>UITableViewController</a:t>
            </a:r>
            <a:r>
              <a:rPr lang="en-US" sz="1100" dirty="0">
                <a:latin typeface="Menlo Regular"/>
                <a:cs typeface="Menlo Regular"/>
              </a:rPr>
              <a:t> </a:t>
            </a:r>
            <a:r>
              <a:rPr lang="en-US" sz="1100" dirty="0" smtClean="0">
                <a:latin typeface="Menlo Regular"/>
                <a:cs typeface="Menlo Regular"/>
              </a:rPr>
              <a:t>	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&lt;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BrewDetailViewControllerDelegate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&gt;</a:t>
            </a:r>
          </a:p>
          <a:p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@property (</a:t>
            </a:r>
            <a:r>
              <a:rPr lang="en-US" sz="1100" dirty="0" err="1">
                <a:latin typeface="Menlo Regular"/>
                <a:cs typeface="Menlo Regular"/>
              </a:rPr>
              <a:t>nonatomic</a:t>
            </a:r>
            <a:r>
              <a:rPr lang="en-US" sz="1100" dirty="0">
                <a:latin typeface="Menlo Regular"/>
                <a:cs typeface="Menlo Regular"/>
              </a:rPr>
              <a:t>, strong)</a:t>
            </a:r>
            <a:r>
              <a:rPr lang="en-US" sz="1100" dirty="0" err="1">
                <a:latin typeface="Menlo Regular"/>
                <a:cs typeface="Menlo Regular"/>
              </a:rPr>
              <a:t>NSMutableArray</a:t>
            </a:r>
            <a:r>
              <a:rPr lang="en-US" sz="1100" dirty="0">
                <a:latin typeface="Menlo Regular"/>
                <a:cs typeface="Menlo Regular"/>
              </a:rPr>
              <a:t> * coffees;</a:t>
            </a:r>
          </a:p>
          <a:p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@end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4617" y="5526766"/>
            <a:ext cx="67830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enlo Regular"/>
                <a:cs typeface="Menlo Regular"/>
              </a:rPr>
              <a:t>- (void)</a:t>
            </a:r>
            <a:r>
              <a:rPr lang="en-US" sz="1200" dirty="0" err="1">
                <a:latin typeface="Menlo Regular"/>
                <a:cs typeface="Menlo Regular"/>
              </a:rPr>
              <a:t>didBtnSaveTap</a:t>
            </a:r>
            <a:r>
              <a:rPr lang="en-US" sz="1200" dirty="0">
                <a:latin typeface="Menlo Regular"/>
                <a:cs typeface="Menlo Regular"/>
              </a:rPr>
              <a:t>:(Coffee *)</a:t>
            </a:r>
            <a:r>
              <a:rPr lang="en-US" sz="1200" dirty="0" err="1">
                <a:latin typeface="Menlo Regular"/>
                <a:cs typeface="Menlo Regular"/>
              </a:rPr>
              <a:t>newCoffee</a:t>
            </a:r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{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self.coffees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addObject:newCoffee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self.tableView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reloadData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200" dirty="0">
                <a:latin typeface="Menlo Regular"/>
                <a:cs typeface="Menlo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7823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Task : </a:t>
            </a:r>
            <a:r>
              <a:rPr lang="en-US" sz="3200" dirty="0" smtClean="0"/>
              <a:t>Coding –</a:t>
            </a:r>
            <a:br>
              <a:rPr lang="en-US" sz="3200" dirty="0" smtClean="0"/>
            </a:br>
            <a:r>
              <a:rPr lang="en-US" sz="3200" dirty="0" smtClean="0"/>
              <a:t>Binding Delegate (8/9)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1809"/>
            <a:ext cx="7770813" cy="455900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11"/>
            </a:pPr>
            <a:r>
              <a:rPr lang="th-TH" sz="1800" dirty="0" smtClean="0"/>
              <a:t>แก้ </a:t>
            </a:r>
            <a:r>
              <a:rPr lang="en-US" sz="1800" dirty="0" smtClean="0"/>
              <a:t>code </a:t>
            </a:r>
            <a:r>
              <a:rPr lang="th-TH" sz="1800" dirty="0" smtClean="0"/>
              <a:t>ใน </a:t>
            </a:r>
            <a:r>
              <a:rPr lang="en-US" sz="1800" dirty="0" smtClean="0"/>
              <a:t>method “</a:t>
            </a:r>
            <a:r>
              <a:rPr lang="en-US" sz="1400" dirty="0" err="1" smtClean="0">
                <a:latin typeface="Menlo Regular"/>
                <a:cs typeface="Menlo Regular"/>
              </a:rPr>
              <a:t>prepareForSegue:sender</a:t>
            </a:r>
            <a:r>
              <a:rPr lang="en-US" sz="1400" dirty="0" smtClean="0">
                <a:latin typeface="Menlo Regular"/>
                <a:cs typeface="Menlo Regular"/>
              </a:rPr>
              <a:t>:</a:t>
            </a:r>
            <a:r>
              <a:rPr lang="en-US" sz="1800" dirty="0" smtClean="0"/>
              <a:t>” </a:t>
            </a:r>
            <a:r>
              <a:rPr lang="th-TH" sz="1800" dirty="0" smtClean="0"/>
              <a:t>เพื่อเรียก </a:t>
            </a:r>
            <a:r>
              <a:rPr lang="en-US" sz="1800" dirty="0" smtClean="0"/>
              <a:t>Brew Detail </a:t>
            </a:r>
            <a:r>
              <a:rPr lang="th-TH" sz="1800" dirty="0" smtClean="0"/>
              <a:t>สำหรับเพิ่ม </a:t>
            </a:r>
            <a:r>
              <a:rPr lang="en-US" sz="1800" dirty="0" smtClean="0"/>
              <a:t>Coffee </a:t>
            </a:r>
            <a:r>
              <a:rPr lang="th-TH" sz="1800" dirty="0" smtClean="0"/>
              <a:t>จาก </a:t>
            </a:r>
            <a:r>
              <a:rPr lang="en-US" sz="1800" dirty="0" smtClean="0"/>
              <a:t>Segue 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 startAt="11"/>
            </a:pPr>
            <a:endParaRPr lang="en-US" sz="18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1"/>
            </a:pPr>
            <a:endParaRPr lang="en-US" sz="18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1"/>
            </a:pPr>
            <a:endParaRPr lang="en-US" sz="18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1"/>
            </a:pPr>
            <a:endParaRPr lang="en-US" sz="1800" dirty="0" smtClean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36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2137" y="2564616"/>
            <a:ext cx="7948146" cy="3231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enlo Regular"/>
                <a:cs typeface="Menlo Regular"/>
              </a:rPr>
              <a:t>- (void)</a:t>
            </a:r>
            <a:r>
              <a:rPr lang="en-US" sz="1200" dirty="0" err="1">
                <a:latin typeface="Menlo Regular"/>
                <a:cs typeface="Menlo Regular"/>
              </a:rPr>
              <a:t>prepareForSegue</a:t>
            </a:r>
            <a:r>
              <a:rPr lang="en-US" sz="1200" dirty="0">
                <a:latin typeface="Menlo Regular"/>
                <a:cs typeface="Menlo Regular"/>
              </a:rPr>
              <a:t>:(</a:t>
            </a:r>
            <a:r>
              <a:rPr lang="en-US" sz="1200" dirty="0" err="1">
                <a:latin typeface="Menlo Regular"/>
                <a:cs typeface="Menlo Regular"/>
              </a:rPr>
              <a:t>UIStoryboardSegue</a:t>
            </a:r>
            <a:r>
              <a:rPr lang="en-US" sz="1200" dirty="0">
                <a:latin typeface="Menlo Regular"/>
                <a:cs typeface="Menlo Regular"/>
              </a:rPr>
              <a:t> *)segue sender:(id)sender</a:t>
            </a:r>
          </a:p>
          <a:p>
            <a:r>
              <a:rPr lang="en-US" sz="1200" dirty="0">
                <a:latin typeface="Menlo Regular"/>
                <a:cs typeface="Menlo Regular"/>
              </a:rPr>
              <a:t>{</a:t>
            </a:r>
          </a:p>
          <a:p>
            <a:r>
              <a:rPr lang="en-US" sz="1200" dirty="0" smtClean="0">
                <a:latin typeface="Menlo Regular"/>
                <a:cs typeface="Menlo Regular"/>
              </a:rPr>
              <a:t>	if </a:t>
            </a:r>
            <a:r>
              <a:rPr lang="en-US" sz="1200" dirty="0">
                <a:latin typeface="Menlo Regular"/>
                <a:cs typeface="Menlo Regular"/>
              </a:rPr>
              <a:t>([</a:t>
            </a:r>
            <a:r>
              <a:rPr lang="en-US" sz="1200" dirty="0" err="1">
                <a:latin typeface="Menlo Regular"/>
                <a:cs typeface="Menlo Regular"/>
              </a:rPr>
              <a:t>segue.identifier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isEqualToString</a:t>
            </a:r>
            <a:r>
              <a:rPr lang="en-US" sz="1200" dirty="0">
                <a:latin typeface="Menlo Regular"/>
                <a:cs typeface="Menlo Regular"/>
              </a:rPr>
              <a:t>:@"</a:t>
            </a:r>
            <a:r>
              <a:rPr lang="en-US" sz="1200" dirty="0" err="1">
                <a:latin typeface="Menlo Regular"/>
                <a:cs typeface="Menlo Regular"/>
              </a:rPr>
              <a:t>segueBrewDetail</a:t>
            </a:r>
            <a:r>
              <a:rPr lang="en-US" sz="1200" dirty="0">
                <a:latin typeface="Menlo Regular"/>
                <a:cs typeface="Menlo Regular"/>
              </a:rPr>
              <a:t>"]) {</a:t>
            </a:r>
          </a:p>
          <a:p>
            <a:r>
              <a:rPr lang="en-US" sz="1200" dirty="0">
                <a:latin typeface="Menlo Regular"/>
                <a:cs typeface="Menlo Regular"/>
              </a:rPr>
              <a:t>        </a:t>
            </a:r>
            <a:r>
              <a:rPr lang="en-US" sz="1200" dirty="0" err="1">
                <a:latin typeface="Menlo Regular"/>
                <a:cs typeface="Menlo Regular"/>
              </a:rPr>
              <a:t>BrewDetailViewController</a:t>
            </a:r>
            <a:r>
              <a:rPr lang="en-US" sz="1200" dirty="0">
                <a:latin typeface="Menlo Regular"/>
                <a:cs typeface="Menlo Regular"/>
              </a:rPr>
              <a:t> * </a:t>
            </a:r>
            <a:r>
              <a:rPr lang="en-US" sz="1200" dirty="0" err="1">
                <a:latin typeface="Menlo Regular"/>
                <a:cs typeface="Menlo Regular"/>
              </a:rPr>
              <a:t>brewDetail</a:t>
            </a:r>
            <a:r>
              <a:rPr lang="en-US" sz="1200" dirty="0">
                <a:latin typeface="Menlo Regular"/>
                <a:cs typeface="Menlo Regular"/>
              </a:rPr>
              <a:t> = </a:t>
            </a:r>
            <a:r>
              <a:rPr lang="en-US" sz="1200" dirty="0" smtClean="0">
                <a:latin typeface="Menlo Regular"/>
                <a:cs typeface="Menlo Regular"/>
              </a:rPr>
              <a:t/>
            </a:r>
            <a:br>
              <a:rPr lang="en-US" sz="1200" dirty="0" smtClean="0">
                <a:latin typeface="Menlo Regular"/>
                <a:cs typeface="Menlo Regular"/>
              </a:rPr>
            </a:br>
            <a:r>
              <a:rPr lang="en-US" sz="1200" dirty="0" smtClean="0">
                <a:latin typeface="Menlo Regular"/>
                <a:cs typeface="Menlo Regular"/>
              </a:rPr>
              <a:t>		  (</a:t>
            </a:r>
            <a:r>
              <a:rPr lang="en-US" sz="1200" dirty="0" err="1">
                <a:latin typeface="Menlo Regular"/>
                <a:cs typeface="Menlo Regular"/>
              </a:rPr>
              <a:t>BrewDetailViewController</a:t>
            </a:r>
            <a:r>
              <a:rPr lang="en-US" sz="1200" dirty="0">
                <a:latin typeface="Menlo Regular"/>
                <a:cs typeface="Menlo Regular"/>
              </a:rPr>
              <a:t> *)[segue </a:t>
            </a:r>
            <a:r>
              <a:rPr lang="en-US" sz="1200" dirty="0" err="1">
                <a:latin typeface="Menlo Regular"/>
                <a:cs typeface="Menlo Regular"/>
              </a:rPr>
              <a:t>destinationViewController</a:t>
            </a:r>
            <a:r>
              <a:rPr lang="en-US" sz="1200" dirty="0">
                <a:latin typeface="Menlo Regular"/>
                <a:cs typeface="Menlo Regular"/>
              </a:rPr>
              <a:t>];</a:t>
            </a:r>
          </a:p>
          <a:p>
            <a:r>
              <a:rPr lang="en-US" sz="1200" dirty="0">
                <a:latin typeface="Menlo Regular"/>
                <a:cs typeface="Menlo Regular"/>
              </a:rPr>
              <a:t>        </a:t>
            </a:r>
            <a:r>
              <a:rPr lang="en-US" sz="1200" dirty="0" err="1">
                <a:latin typeface="Menlo Regular"/>
                <a:cs typeface="Menlo Regular"/>
              </a:rPr>
              <a:t>NSIndexPath</a:t>
            </a:r>
            <a:r>
              <a:rPr lang="en-US" sz="1200" dirty="0">
                <a:latin typeface="Menlo Regular"/>
                <a:cs typeface="Menlo Regular"/>
              </a:rPr>
              <a:t> * </a:t>
            </a:r>
            <a:r>
              <a:rPr lang="en-US" sz="1200" dirty="0" err="1">
                <a:latin typeface="Menlo Regular"/>
                <a:cs typeface="Menlo Regular"/>
              </a:rPr>
              <a:t>indexPath</a:t>
            </a:r>
            <a:r>
              <a:rPr lang="en-US" sz="1200" dirty="0">
                <a:latin typeface="Menlo Regular"/>
                <a:cs typeface="Menlo Regular"/>
              </a:rPr>
              <a:t> = </a:t>
            </a:r>
            <a:r>
              <a:rPr lang="en-US" sz="1200" dirty="0" err="1">
                <a:latin typeface="Menlo Regular"/>
                <a:cs typeface="Menlo Regular"/>
              </a:rPr>
              <a:t>self.tableView.indexPathForSelectedRow</a:t>
            </a:r>
            <a:r>
              <a:rPr lang="en-US" sz="1200" dirty="0">
                <a:latin typeface="Menlo Regular"/>
                <a:cs typeface="Menlo Regular"/>
              </a:rPr>
              <a:t>;</a:t>
            </a:r>
          </a:p>
          <a:p>
            <a:r>
              <a:rPr lang="en-US" sz="1200" dirty="0">
                <a:latin typeface="Menlo Regular"/>
                <a:cs typeface="Menlo Regular"/>
              </a:rPr>
              <a:t>        </a:t>
            </a:r>
            <a:r>
              <a:rPr lang="en-US" sz="1200" dirty="0" err="1">
                <a:latin typeface="Menlo Regular"/>
                <a:cs typeface="Menlo Regular"/>
              </a:rPr>
              <a:t>brewDetail.coffee</a:t>
            </a:r>
            <a:r>
              <a:rPr lang="en-US" sz="1200" dirty="0">
                <a:latin typeface="Menlo Regular"/>
                <a:cs typeface="Menlo Regular"/>
              </a:rPr>
              <a:t> = [</a:t>
            </a:r>
            <a:r>
              <a:rPr lang="en-US" sz="1200" dirty="0" err="1">
                <a:latin typeface="Menlo Regular"/>
                <a:cs typeface="Menlo Regular"/>
              </a:rPr>
              <a:t>self.coffees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objectAtIndex:indexPath.row</a:t>
            </a:r>
            <a:r>
              <a:rPr lang="en-US" sz="1200" dirty="0">
                <a:latin typeface="Menlo Regular"/>
                <a:cs typeface="Menlo Regular"/>
              </a:rPr>
              <a:t>]</a:t>
            </a:r>
            <a:r>
              <a:rPr lang="en-US" sz="1200" dirty="0" smtClean="0">
                <a:latin typeface="Menlo Regular"/>
                <a:cs typeface="Menlo Regular"/>
              </a:rPr>
              <a:t>;</a:t>
            </a:r>
          </a:p>
          <a:p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    } 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else</a:t>
            </a:r>
          </a:p>
          <a:p>
            <a:endParaRPr lang="en-US" sz="12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    if ([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segue.identifier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isEqualToString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:@"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segueNewCoffee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"]) {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BrewDetailViewController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*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brewDetail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= 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/>
            </a:r>
            <a:b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			  (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BrewDetailViewController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*)[segue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destinationViewController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]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endParaRPr lang="en-US" sz="12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</a:t>
            </a:r>
            <a:r>
              <a:rPr lang="en-US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brewDetail.delegate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 = self;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en-US" sz="12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  <a:p>
            <a:r>
              <a:rPr lang="en-US" sz="1200" dirty="0" smtClean="0">
                <a:latin typeface="Menlo Regular"/>
                <a:cs typeface="Menlo Regular"/>
              </a:rPr>
              <a:t>}</a:t>
            </a:r>
            <a:endParaRPr lang="en-US" sz="12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9195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256" y="2594688"/>
            <a:ext cx="1698581" cy="31317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Task : </a:t>
            </a:r>
            <a:r>
              <a:rPr lang="en-US" sz="3200" dirty="0" smtClean="0"/>
              <a:t>Run &amp; Test (9/9)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1809"/>
            <a:ext cx="7770813" cy="455900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12"/>
            </a:pPr>
            <a:r>
              <a:rPr lang="en-US" sz="1800" dirty="0" smtClean="0"/>
              <a:t>Run </a:t>
            </a:r>
            <a:r>
              <a:rPr lang="th-TH" sz="1800" dirty="0" smtClean="0"/>
              <a:t>เพื่อดูผลลัพธ์</a:t>
            </a:r>
            <a:endParaRPr lang="en-US" sz="1800" dirty="0" smtClean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37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134" y="3247785"/>
            <a:ext cx="1698580" cy="313175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073497" y="3270262"/>
            <a:ext cx="936637" cy="482589"/>
          </a:xfrm>
          <a:prstGeom prst="straightConnector1">
            <a:avLst/>
          </a:prstGeom>
          <a:ln w="3492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000704" y="3213425"/>
            <a:ext cx="123108" cy="1136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983" y="2563082"/>
            <a:ext cx="1715722" cy="3163363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3230837" y="2943714"/>
            <a:ext cx="3304146" cy="0"/>
          </a:xfrm>
          <a:prstGeom prst="straightConnector1">
            <a:avLst/>
          </a:prstGeom>
          <a:ln w="3492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18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Segue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Navigation between scenes</a:t>
            </a:r>
          </a:p>
          <a:p>
            <a:r>
              <a:rPr lang="en-US" dirty="0" smtClean="0"/>
              <a:t>Push, Modal, Popover, and More</a:t>
            </a:r>
          </a:p>
          <a:p>
            <a:r>
              <a:rPr lang="en-US" dirty="0" smtClean="0"/>
              <a:t>Customizable</a:t>
            </a:r>
          </a:p>
          <a:p>
            <a:r>
              <a:rPr lang="en-US" dirty="0" smtClean="0"/>
              <a:t>Requires Identifier (</a:t>
            </a:r>
            <a:r>
              <a:rPr lang="en-US" dirty="0" err="1" smtClean="0"/>
              <a:t>NSString</a:t>
            </a:r>
            <a:r>
              <a:rPr lang="en-US" dirty="0" smtClean="0"/>
              <a:t>) to retrieve </a:t>
            </a:r>
            <a:br>
              <a:rPr lang="en-US" dirty="0" smtClean="0"/>
            </a:br>
            <a:r>
              <a:rPr lang="en-US" dirty="0" smtClean="0"/>
              <a:t>destination view from Storyboard.</a:t>
            </a:r>
            <a:endParaRPr lang="en-US" dirty="0"/>
          </a:p>
        </p:txBody>
      </p:sp>
      <p:pic>
        <p:nvPicPr>
          <p:cNvPr id="5" name="Picture 4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833" y="274638"/>
            <a:ext cx="1377220" cy="1372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535" y="2150598"/>
            <a:ext cx="2601430" cy="124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17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Navigate and Moving Data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95891" y="1666905"/>
            <a:ext cx="8428699" cy="42570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Retrieve scene from segue.</a:t>
            </a:r>
          </a:p>
          <a:p>
            <a:pPr lvl="1"/>
            <a:r>
              <a:rPr lang="en-US" sz="1400" dirty="0" err="1" smtClean="0">
                <a:latin typeface="Menlo Regular"/>
                <a:cs typeface="Menlo Regular"/>
              </a:rPr>
              <a:t>MyController</a:t>
            </a:r>
            <a:r>
              <a:rPr lang="en-US" sz="1400" dirty="0" smtClean="0">
                <a:latin typeface="Menlo Regular"/>
                <a:cs typeface="Menlo Regular"/>
              </a:rPr>
              <a:t> *controller = [UIViewController</a:t>
            </a:r>
            <a:r>
              <a:rPr lang="en-US" sz="1400" dirty="0">
                <a:latin typeface="Menlo Regular"/>
                <a:cs typeface="Menlo Regular"/>
              </a:rPr>
              <a:t> </a:t>
            </a:r>
            <a:r>
              <a:rPr lang="en-US" sz="1400" dirty="0" err="1" smtClean="0">
                <a:latin typeface="Menlo Regular"/>
                <a:cs typeface="Menlo Regular"/>
              </a:rPr>
              <a:t>prepareForSegue:sender</a:t>
            </a:r>
            <a:r>
              <a:rPr lang="en-US" sz="1400" dirty="0" smtClean="0">
                <a:latin typeface="Menlo Regular"/>
                <a:cs typeface="Menlo Regular"/>
              </a:rPr>
              <a:t>]</a:t>
            </a:r>
            <a:endParaRPr lang="en-US" sz="1800" dirty="0" smtClean="0"/>
          </a:p>
          <a:p>
            <a:r>
              <a:rPr lang="en-US" sz="2400" dirty="0" smtClean="0"/>
              <a:t>Passing data to destination.</a:t>
            </a:r>
          </a:p>
          <a:p>
            <a:pPr lvl="1"/>
            <a:r>
              <a:rPr lang="en-US" sz="1600" dirty="0" smtClean="0">
                <a:latin typeface="Menlo Regular"/>
                <a:cs typeface="Menlo Regular"/>
              </a:rPr>
              <a:t>[controller </a:t>
            </a:r>
            <a:r>
              <a:rPr lang="en-US" sz="1600" dirty="0" err="1" smtClean="0">
                <a:latin typeface="Menlo Regular"/>
                <a:cs typeface="Menlo Regular"/>
              </a:rPr>
              <a:t>doSomething:object</a:t>
            </a:r>
            <a:r>
              <a:rPr lang="en-US" sz="1600" dirty="0" smtClean="0">
                <a:latin typeface="Menlo Regular"/>
                <a:cs typeface="Menlo Regular"/>
              </a:rPr>
              <a:t>];</a:t>
            </a:r>
          </a:p>
          <a:p>
            <a:r>
              <a:rPr lang="en-US" sz="2400" dirty="0" smtClean="0"/>
              <a:t>Bring result back </a:t>
            </a:r>
            <a:br>
              <a:rPr lang="en-US" sz="2400" dirty="0" smtClean="0"/>
            </a:br>
            <a:r>
              <a:rPr lang="en-US" sz="2400" dirty="0" smtClean="0"/>
              <a:t>with delegate.</a:t>
            </a:r>
            <a:endParaRPr lang="en-US" sz="2400" dirty="0"/>
          </a:p>
        </p:txBody>
      </p:sp>
      <p:pic>
        <p:nvPicPr>
          <p:cNvPr id="4" name="Picture 3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244" y="3554993"/>
            <a:ext cx="4309490" cy="3015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4818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Prototype-based Tables</a:t>
            </a:r>
            <a:endParaRPr lang="en-US" dirty="0"/>
          </a:p>
        </p:txBody>
      </p:sp>
      <p:pic>
        <p:nvPicPr>
          <p:cNvPr id="4" name="Picture 3" descr="Untitled-1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698" y="1691585"/>
            <a:ext cx="2855781" cy="45842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287959" y="2490422"/>
            <a:ext cx="171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UITableViewCell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980561" y="2702109"/>
            <a:ext cx="1133078" cy="12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64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Static Table View – in Storyboard</a:t>
            </a:r>
            <a:endParaRPr lang="en-US" sz="4000" dirty="0"/>
          </a:p>
        </p:txBody>
      </p:sp>
      <p:pic>
        <p:nvPicPr>
          <p:cNvPr id="4" name="Picture 3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67" y="1578081"/>
            <a:ext cx="2997200" cy="4635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329199" y="2303639"/>
            <a:ext cx="36109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Static Table View Cell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Design cells inline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Section, Header, Footer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No Data source!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357990" y="2552683"/>
            <a:ext cx="747085" cy="12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704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Lab </a:t>
            </a:r>
            <a:r>
              <a:rPr lang="en-US" sz="4000" smtClean="0"/>
              <a:t>1</a:t>
            </a:r>
            <a:r>
              <a:rPr lang="en-US" sz="4000" smtClean="0"/>
              <a:t>-2 </a:t>
            </a:r>
            <a:r>
              <a:rPr lang="en-US" sz="4000" dirty="0" smtClean="0"/>
              <a:t>: Coffee Brew (1</a:t>
            </a:r>
            <a:r>
              <a:rPr lang="en-US" sz="4000" dirty="0"/>
              <a:t>/</a:t>
            </a:r>
            <a:r>
              <a:rPr lang="en-US" sz="4000" dirty="0" smtClean="0"/>
              <a:t>21)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th-TH" sz="2400" dirty="0" smtClean="0"/>
              <a:t>วัตถุประสงค์</a:t>
            </a:r>
            <a:endParaRPr lang="en-US" sz="2400" dirty="0" smtClean="0"/>
          </a:p>
          <a:p>
            <a:pPr lvl="1">
              <a:lnSpc>
                <a:spcPct val="120000"/>
              </a:lnSpc>
            </a:pPr>
            <a:r>
              <a:rPr lang="th-TH" dirty="0" smtClean="0"/>
              <a:t>เพื่อให้เข้าใจการใช้ </a:t>
            </a:r>
            <a:r>
              <a:rPr lang="en-US" dirty="0" smtClean="0"/>
              <a:t>storyboard </a:t>
            </a:r>
            <a:r>
              <a:rPr lang="th-TH" dirty="0" smtClean="0"/>
              <a:t>ในการพัฒนา</a:t>
            </a:r>
            <a:r>
              <a:rPr lang="en-US" dirty="0" smtClean="0"/>
              <a:t> iOS app</a:t>
            </a:r>
            <a:endParaRPr lang="th-TH" dirty="0" smtClean="0"/>
          </a:p>
          <a:p>
            <a:pPr lvl="1">
              <a:lnSpc>
                <a:spcPct val="120000"/>
              </a:lnSpc>
            </a:pPr>
            <a:r>
              <a:rPr lang="th-TH" dirty="0" smtClean="0"/>
              <a:t>เข้าใจ </a:t>
            </a:r>
            <a:r>
              <a:rPr lang="en-US" dirty="0" smtClean="0"/>
              <a:t>style </a:t>
            </a:r>
            <a:r>
              <a:rPr lang="th-TH" dirty="0" smtClean="0"/>
              <a:t>ของ </a:t>
            </a:r>
            <a:r>
              <a:rPr lang="en-US" dirty="0" smtClean="0"/>
              <a:t>table view cell </a:t>
            </a:r>
            <a:r>
              <a:rPr lang="th-TH" dirty="0" smtClean="0"/>
              <a:t>แบบ </a:t>
            </a:r>
            <a:r>
              <a:rPr lang="en-US" dirty="0" smtClean="0"/>
              <a:t>static</a:t>
            </a:r>
          </a:p>
          <a:p>
            <a:pPr lvl="1">
              <a:lnSpc>
                <a:spcPct val="120000"/>
              </a:lnSpc>
            </a:pPr>
            <a:r>
              <a:rPr lang="th-TH" dirty="0" smtClean="0"/>
              <a:t>เข้าใจการใช้ </a:t>
            </a:r>
            <a:r>
              <a:rPr lang="en-US" dirty="0" smtClean="0"/>
              <a:t>Segue </a:t>
            </a:r>
            <a:r>
              <a:rPr lang="th-TH" dirty="0" smtClean="0"/>
              <a:t>และการส่ง </a:t>
            </a:r>
            <a:r>
              <a:rPr lang="en-US" dirty="0" smtClean="0"/>
              <a:t>object </a:t>
            </a:r>
            <a:r>
              <a:rPr lang="th-TH" dirty="0" smtClean="0"/>
              <a:t>ข้าม </a:t>
            </a:r>
            <a:r>
              <a:rPr lang="en-US" dirty="0" smtClean="0"/>
              <a:t>scene</a:t>
            </a:r>
            <a:endParaRPr lang="th-TH" dirty="0" smtClean="0"/>
          </a:p>
          <a:p>
            <a:pPr>
              <a:lnSpc>
                <a:spcPct val="120000"/>
              </a:lnSpc>
            </a:pPr>
            <a:r>
              <a:rPr lang="th-TH" sz="2400" dirty="0" smtClean="0"/>
              <a:t>ขั้นตอน</a:t>
            </a: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th-TH" dirty="0" smtClean="0"/>
              <a:t>สร้าง </a:t>
            </a:r>
            <a:r>
              <a:rPr lang="en-US" dirty="0" smtClean="0"/>
              <a:t>application </a:t>
            </a:r>
            <a:endParaRPr lang="th-TH" dirty="0"/>
          </a:p>
          <a:p>
            <a:pPr lvl="1">
              <a:lnSpc>
                <a:spcPct val="120000"/>
              </a:lnSpc>
            </a:pPr>
            <a:r>
              <a:rPr lang="th-TH" dirty="0" smtClean="0"/>
              <a:t>เพิ่ม </a:t>
            </a:r>
            <a:r>
              <a:rPr lang="en-US" dirty="0" smtClean="0"/>
              <a:t>table view </a:t>
            </a:r>
            <a:r>
              <a:rPr lang="th-TH" dirty="0" smtClean="0"/>
              <a:t>สำหรับ </a:t>
            </a:r>
            <a:r>
              <a:rPr lang="en-US" dirty="0" smtClean="0"/>
              <a:t>list </a:t>
            </a:r>
            <a:r>
              <a:rPr lang="th-TH" dirty="0" smtClean="0"/>
              <a:t>และ </a:t>
            </a:r>
            <a:r>
              <a:rPr lang="en-US" dirty="0" smtClean="0"/>
              <a:t>detail </a:t>
            </a:r>
            <a:r>
              <a:rPr lang="th-TH" dirty="0" smtClean="0"/>
              <a:t>และสร้าง </a:t>
            </a:r>
            <a:r>
              <a:rPr lang="en-US" dirty="0" smtClean="0"/>
              <a:t>segue</a:t>
            </a:r>
          </a:p>
          <a:p>
            <a:pPr lvl="1">
              <a:lnSpc>
                <a:spcPct val="120000"/>
              </a:lnSpc>
            </a:pPr>
            <a:r>
              <a:rPr lang="th-TH" dirty="0" smtClean="0"/>
              <a:t>เปลี่ยน </a:t>
            </a:r>
            <a:r>
              <a:rPr lang="en-US" dirty="0" smtClean="0"/>
              <a:t>table view </a:t>
            </a:r>
            <a:r>
              <a:rPr lang="th-TH" dirty="0" smtClean="0"/>
              <a:t>ของ </a:t>
            </a:r>
            <a:r>
              <a:rPr lang="en-US" dirty="0" smtClean="0"/>
              <a:t>detail </a:t>
            </a:r>
            <a:r>
              <a:rPr lang="th-TH" dirty="0" smtClean="0"/>
              <a:t>เป็น </a:t>
            </a:r>
            <a:r>
              <a:rPr lang="en-US" dirty="0" smtClean="0"/>
              <a:t>static view</a:t>
            </a:r>
          </a:p>
          <a:p>
            <a:pPr lvl="1">
              <a:lnSpc>
                <a:spcPct val="120000"/>
              </a:lnSpc>
            </a:pPr>
            <a:r>
              <a:rPr lang="th-TH" dirty="0" smtClean="0"/>
              <a:t>ส่ง </a:t>
            </a:r>
            <a:r>
              <a:rPr lang="en-US" dirty="0" smtClean="0"/>
              <a:t>object </a:t>
            </a:r>
            <a:r>
              <a:rPr lang="th-TH" dirty="0" smtClean="0"/>
              <a:t>ข้าม </a:t>
            </a:r>
            <a:r>
              <a:rPr lang="en-US" dirty="0" smtClean="0"/>
              <a:t>scene </a:t>
            </a:r>
            <a:r>
              <a:rPr lang="th-TH" dirty="0" smtClean="0"/>
              <a:t>ผ่านทาง </a:t>
            </a:r>
            <a:r>
              <a:rPr lang="en-US" dirty="0" smtClean="0"/>
              <a:t>segue</a:t>
            </a:r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8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97252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Task : Create Project (2</a:t>
            </a:r>
            <a:r>
              <a:rPr lang="en-US" sz="4000" dirty="0"/>
              <a:t>/</a:t>
            </a:r>
            <a:r>
              <a:rPr lang="en-US" sz="4000" dirty="0" smtClean="0"/>
              <a:t>21)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th-TH" sz="2000" dirty="0"/>
              <a:t>จาก </a:t>
            </a:r>
            <a:r>
              <a:rPr lang="en-US" sz="2000" dirty="0"/>
              <a:t>Xcode </a:t>
            </a:r>
            <a:r>
              <a:rPr lang="th-TH" sz="2000" dirty="0"/>
              <a:t>สร้าง </a:t>
            </a:r>
            <a:r>
              <a:rPr lang="en-US" sz="2000" dirty="0"/>
              <a:t>project </a:t>
            </a:r>
            <a:r>
              <a:rPr lang="th-TH" sz="2000" dirty="0"/>
              <a:t>ใหม่โดยเลือก </a:t>
            </a:r>
            <a:r>
              <a:rPr lang="en-US" sz="2000" dirty="0"/>
              <a:t>iOS &gt; Application &gt; Single View Application 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th-TH" sz="2000" dirty="0"/>
              <a:t>ตั้งชื่อ </a:t>
            </a:r>
            <a:r>
              <a:rPr lang="en-US" sz="2000" dirty="0"/>
              <a:t>project </a:t>
            </a:r>
            <a:r>
              <a:rPr lang="th-TH" sz="2000" dirty="0"/>
              <a:t>ว่า </a:t>
            </a:r>
            <a:r>
              <a:rPr lang="en-US" sz="2000" dirty="0"/>
              <a:t>“</a:t>
            </a:r>
            <a:r>
              <a:rPr lang="en-US" sz="2000" dirty="0" err="1"/>
              <a:t>DailyBuzz</a:t>
            </a:r>
            <a:r>
              <a:rPr lang="en-US" sz="2000" dirty="0"/>
              <a:t>” </a:t>
            </a:r>
            <a:r>
              <a:rPr lang="th-TH" sz="2000" dirty="0"/>
              <a:t>และเลือก </a:t>
            </a:r>
            <a:r>
              <a:rPr lang="en-US" sz="2000" dirty="0" smtClean="0"/>
              <a:t>Devices </a:t>
            </a:r>
            <a:r>
              <a:rPr lang="th-TH" sz="2000" dirty="0"/>
              <a:t>เป็น </a:t>
            </a:r>
            <a:r>
              <a:rPr lang="en-US" sz="2000" dirty="0"/>
              <a:t>iPhone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000" dirty="0"/>
              <a:t>Click “Next” </a:t>
            </a:r>
            <a:r>
              <a:rPr lang="th-TH" sz="2000" dirty="0"/>
              <a:t>เลือก </a:t>
            </a:r>
            <a:r>
              <a:rPr lang="en-US" sz="2000" dirty="0"/>
              <a:t>folder </a:t>
            </a:r>
            <a:r>
              <a:rPr lang="th-TH" sz="2000" dirty="0"/>
              <a:t>ที่จะ </a:t>
            </a:r>
            <a:r>
              <a:rPr lang="en-US" sz="2000" dirty="0"/>
              <a:t>save project </a:t>
            </a:r>
            <a:r>
              <a:rPr lang="th-TH" sz="2000" dirty="0"/>
              <a:t>แล้ว </a:t>
            </a:r>
            <a:r>
              <a:rPr lang="en-US" sz="2000" dirty="0" smtClean="0"/>
              <a:t>click </a:t>
            </a:r>
            <a:r>
              <a:rPr lang="th-TH" sz="2000" dirty="0"/>
              <a:t>ปุ่ม </a:t>
            </a:r>
            <a:r>
              <a:rPr lang="en-US" sz="2000" dirty="0"/>
              <a:t>“Create” 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th-TH" sz="2000" dirty="0"/>
              <a:t>เปิด </a:t>
            </a:r>
            <a:r>
              <a:rPr lang="en-US" sz="2000" dirty="0"/>
              <a:t>Main.storyboard </a:t>
            </a:r>
            <a:r>
              <a:rPr lang="th-TH" sz="2000" dirty="0" smtClean="0"/>
              <a:t>แล้วลบ </a:t>
            </a:r>
            <a:r>
              <a:rPr lang="en-US" sz="2000" dirty="0" smtClean="0"/>
              <a:t>View Controller </a:t>
            </a:r>
            <a:r>
              <a:rPr lang="th-TH" sz="2000" dirty="0" smtClean="0"/>
              <a:t>ออกจาก </a:t>
            </a:r>
            <a:r>
              <a:rPr lang="en-US" sz="2000" dirty="0" smtClean="0"/>
              <a:t>storyboard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th-TH" sz="2000" dirty="0" smtClean="0"/>
              <a:t>ลบ </a:t>
            </a:r>
            <a:r>
              <a:rPr lang="en-US" sz="2000" dirty="0" smtClean="0"/>
              <a:t>ViewController.h </a:t>
            </a:r>
            <a:r>
              <a:rPr lang="th-TH" sz="2000" dirty="0" smtClean="0"/>
              <a:t>และ </a:t>
            </a:r>
            <a:r>
              <a:rPr lang="en-US" sz="2000" dirty="0" smtClean="0"/>
              <a:t>ViewController.m </a:t>
            </a:r>
            <a:r>
              <a:rPr lang="th-TH" sz="2000" dirty="0" smtClean="0"/>
              <a:t>ออกจาก </a:t>
            </a:r>
            <a:r>
              <a:rPr lang="en-US" sz="2000" dirty="0" smtClean="0"/>
              <a:t>project </a:t>
            </a:r>
            <a:r>
              <a:rPr lang="th-TH" sz="2000" dirty="0" smtClean="0"/>
              <a:t>โดย </a:t>
            </a:r>
            <a:r>
              <a:rPr lang="en-US" sz="2000" dirty="0" smtClean="0"/>
              <a:t>click </a:t>
            </a:r>
            <a:r>
              <a:rPr lang="th-TH" sz="2000" dirty="0" smtClean="0"/>
              <a:t>ขวา เลือก </a:t>
            </a:r>
            <a:r>
              <a:rPr lang="en-US" sz="2000" dirty="0" smtClean="0"/>
              <a:t>Delete </a:t>
            </a:r>
            <a:r>
              <a:rPr lang="th-TH" sz="2000" dirty="0" smtClean="0"/>
              <a:t>และเลือก </a:t>
            </a:r>
            <a:r>
              <a:rPr lang="en-US" sz="2000" dirty="0" smtClean="0"/>
              <a:t>Move To Trash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11 -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9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35998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5907</TotalTime>
  <Words>2327</Words>
  <Application>Microsoft Macintosh PowerPoint</Application>
  <PresentationFormat>On-screen Show (4:3)</PresentationFormat>
  <Paragraphs>378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Story</vt:lpstr>
      <vt:lpstr>Chapter 11</vt:lpstr>
      <vt:lpstr>Storyboard</vt:lpstr>
      <vt:lpstr>Scene</vt:lpstr>
      <vt:lpstr>Segue</vt:lpstr>
      <vt:lpstr>Navigate and Moving Data</vt:lpstr>
      <vt:lpstr>Prototype-based Tables</vt:lpstr>
      <vt:lpstr>Static Table View – in Storyboard</vt:lpstr>
      <vt:lpstr>Lab 1-2 : Coffee Brew (1/21)</vt:lpstr>
      <vt:lpstr>Task : Create Project (2/21)</vt:lpstr>
      <vt:lpstr>Task : UI Design -  Add Table View &amp; Controller (3/21)</vt:lpstr>
      <vt:lpstr>Task : UI Design -  Add Navigation Controller (4/21)</vt:lpstr>
      <vt:lpstr>Task : UI Design -  Add Table View &amp; Controller &amp; Segue (5/21)</vt:lpstr>
      <vt:lpstr>Task : UI Design -  Table View Cell for Daily Buzz (6/21)</vt:lpstr>
      <vt:lpstr>Task : UI Design -  Static Cell for Brew Detail (7/21)</vt:lpstr>
      <vt:lpstr>Task : UI Design -  Static Cell for Brew Detail (8/21)</vt:lpstr>
      <vt:lpstr>Task : UI Design -  Grouped Static Cell (9/21)</vt:lpstr>
      <vt:lpstr>Task : Binding Outlets (10/21)</vt:lpstr>
      <vt:lpstr>Task : Binding Outlets (11/21)</vt:lpstr>
      <vt:lpstr>Task : Binding Outlets (12/21)</vt:lpstr>
      <vt:lpstr>Task : Binding Outlets (13/21)</vt:lpstr>
      <vt:lpstr>Task : Coding –  Add class “Coffee” (14/21)</vt:lpstr>
      <vt:lpstr>Task : Coding –  Remove Data source (15/21)</vt:lpstr>
      <vt:lpstr>Task : Coding –  Add dummy objects (16/21)</vt:lpstr>
      <vt:lpstr>Task : Coding –  Implement Data source (17/21)</vt:lpstr>
      <vt:lpstr>Task : Coding –  Implement Data source (18/21)</vt:lpstr>
      <vt:lpstr>Task : Coding –  Display Coffee Info. (19/21)</vt:lpstr>
      <vt:lpstr>Task : Coding –  Send Coffee to Detail View (20/21)</vt:lpstr>
      <vt:lpstr>Task : Coding –  Send Coffee to Detail View (21/21)</vt:lpstr>
      <vt:lpstr>Lab 2-2 :Multiple Views with  Single Controller (1/9)</vt:lpstr>
      <vt:lpstr>Task : UI Design –  Duplicate Scene (2/9)</vt:lpstr>
      <vt:lpstr>Task : UI Design –  Add more Segue (3/9)</vt:lpstr>
      <vt:lpstr>Task : Binding Action (4/9)</vt:lpstr>
      <vt:lpstr>Task : Coding –  Declare Prototype (5/9)</vt:lpstr>
      <vt:lpstr>Task : Coding –  Create Object and Send back (6/9)</vt:lpstr>
      <vt:lpstr>Task : Coding –  Delegate Handler (7/9)</vt:lpstr>
      <vt:lpstr>Task : Coding – Binding Delegate (8/9)</vt:lpstr>
      <vt:lpstr>Task : Run &amp; Test (9/9)</vt:lpstr>
    </vt:vector>
  </TitlesOfParts>
  <Company>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Fibo U</dc:creator>
  <cp:lastModifiedBy>Olarn U.</cp:lastModifiedBy>
  <cp:revision>458</cp:revision>
  <dcterms:created xsi:type="dcterms:W3CDTF">2011-04-05T07:15:23Z</dcterms:created>
  <dcterms:modified xsi:type="dcterms:W3CDTF">2014-06-24T08:43:24Z</dcterms:modified>
</cp:coreProperties>
</file>