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320" r:id="rId3"/>
    <p:sldId id="323" r:id="rId4"/>
    <p:sldId id="274" r:id="rId5"/>
    <p:sldId id="277" r:id="rId6"/>
    <p:sldId id="316" r:id="rId7"/>
    <p:sldId id="280" r:id="rId8"/>
    <p:sldId id="281" r:id="rId9"/>
    <p:sldId id="258" r:id="rId10"/>
    <p:sldId id="321" r:id="rId11"/>
    <p:sldId id="322" r:id="rId12"/>
    <p:sldId id="324" r:id="rId13"/>
    <p:sldId id="325" r:id="rId14"/>
    <p:sldId id="326" r:id="rId15"/>
    <p:sldId id="327" r:id="rId16"/>
    <p:sldId id="328" r:id="rId17"/>
    <p:sldId id="329" r:id="rId18"/>
    <p:sldId id="330" r:id="rId19"/>
    <p:sldId id="331" r:id="rId20"/>
    <p:sldId id="332" r:id="rId21"/>
    <p:sldId id="333" r:id="rId22"/>
    <p:sldId id="334" r:id="rId23"/>
    <p:sldId id="335" r:id="rId24"/>
    <p:sldId id="347" r:id="rId25"/>
    <p:sldId id="337" r:id="rId26"/>
    <p:sldId id="348" r:id="rId27"/>
    <p:sldId id="336" r:id="rId28"/>
    <p:sldId id="349" r:id="rId29"/>
    <p:sldId id="338" r:id="rId30"/>
    <p:sldId id="339" r:id="rId31"/>
    <p:sldId id="341" r:id="rId32"/>
    <p:sldId id="342" r:id="rId33"/>
    <p:sldId id="340" r:id="rId34"/>
    <p:sldId id="343" r:id="rId35"/>
    <p:sldId id="344" r:id="rId36"/>
    <p:sldId id="345" r:id="rId37"/>
    <p:sldId id="346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73" autoAdjust="0"/>
    <p:restoredTop sz="98095" autoAdjust="0"/>
  </p:normalViewPr>
  <p:slideViewPr>
    <p:cSldViewPr snapToGrid="0" snapToObjects="1">
      <p:cViewPr varScale="1">
        <p:scale>
          <a:sx n="126" d="100"/>
          <a:sy n="126" d="100"/>
        </p:scale>
        <p:origin x="-96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printerSettings" Target="printerSettings/printerSettings1.bin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65248"/>
            <a:ext cx="7772400" cy="978408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52800"/>
            <a:ext cx="7772400" cy="87782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3234-746A-154F-BA71-8F9133EBF341}" type="datetimeFigureOut">
              <a:rPr lang="en-US" smtClean="0"/>
              <a:t>6/16/14 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72DD-3BBB-0243-83C9-78E07E5460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5082" y="969264"/>
            <a:ext cx="3657600" cy="1161288"/>
          </a:xfrm>
        </p:spPr>
        <p:txBody>
          <a:bodyPr anchor="b">
            <a:noAutofit/>
          </a:bodyPr>
          <a:lstStyle>
            <a:lvl1pPr algn="l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63388" y="510988"/>
            <a:ext cx="3657600" cy="5553636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853" y="2130552"/>
            <a:ext cx="3657600" cy="358444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10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3234-746A-154F-BA71-8F9133EBF341}" type="datetimeFigureOut">
              <a:rPr lang="en-US" smtClean="0"/>
              <a:t>6/16/14 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72DD-3BBB-0243-83C9-78E07E5460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1376"/>
            <a:ext cx="7776882" cy="1014984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457199"/>
            <a:ext cx="5486400" cy="3644153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3234-746A-154F-BA71-8F9133EBF341}" type="datetimeFigureOut">
              <a:rPr lang="en-US" smtClean="0"/>
              <a:t>6/16/14 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72DD-3BBB-0243-83C9-78E07E5460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5141"/>
            <a:ext cx="7776882" cy="1013011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3234-746A-154F-BA71-8F9133EBF341}" type="datetimeFigureOut">
              <a:rPr lang="en-US" smtClean="0"/>
              <a:t>6/16/14 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72DD-3BBB-0243-83C9-78E07E54608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>
          <a:xfrm>
            <a:off x="68580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" name="Picture Placeholder 2"/>
          <p:cNvSpPr>
            <a:spLocks noGrp="1"/>
          </p:cNvSpPr>
          <p:nvPr>
            <p:ph type="pic" idx="14"/>
          </p:nvPr>
        </p:nvSpPr>
        <p:spPr>
          <a:xfrm>
            <a:off x="341249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7" name="Picture Placeholder 2"/>
          <p:cNvSpPr>
            <a:spLocks noGrp="1"/>
          </p:cNvSpPr>
          <p:nvPr>
            <p:ph type="pic" idx="15"/>
          </p:nvPr>
        </p:nvSpPr>
        <p:spPr>
          <a:xfrm>
            <a:off x="341249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8" name="Picture Placeholder 2"/>
          <p:cNvSpPr>
            <a:spLocks noGrp="1"/>
          </p:cNvSpPr>
          <p:nvPr>
            <p:ph type="pic" idx="16"/>
          </p:nvPr>
        </p:nvSpPr>
        <p:spPr>
          <a:xfrm>
            <a:off x="613918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9" name="Picture Placeholder 2"/>
          <p:cNvSpPr>
            <a:spLocks noGrp="1"/>
          </p:cNvSpPr>
          <p:nvPr>
            <p:ph type="pic" idx="17"/>
          </p:nvPr>
        </p:nvSpPr>
        <p:spPr>
          <a:xfrm>
            <a:off x="613918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3234-746A-154F-BA71-8F9133EBF341}" type="datetimeFigureOut">
              <a:rPr lang="en-US" smtClean="0"/>
              <a:t>6/16/14 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72DD-3BBB-0243-83C9-78E07E5460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3400"/>
            <a:ext cx="1600200" cy="5592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3400"/>
            <a:ext cx="6019800" cy="55927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3234-746A-154F-BA71-8F9133EBF341}" type="datetimeFigureOut">
              <a:rPr lang="en-US" smtClean="0"/>
              <a:t>6/16/14 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72DD-3BBB-0243-83C9-78E07E5460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1"/>
            <a:ext cx="7770813" cy="425702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3234-746A-154F-BA71-8F9133EBF341}" type="datetimeFigureOut">
              <a:rPr lang="en-US" smtClean="0"/>
              <a:t>6/16/14 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72DD-3BBB-0243-83C9-78E07E5460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267200"/>
            <a:ext cx="7772400" cy="977153"/>
          </a:xfrm>
        </p:spPr>
        <p:txBody>
          <a:bodyPr anchor="b" anchorCtr="0"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5257800"/>
            <a:ext cx="7770813" cy="874058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3234-746A-154F-BA71-8F9133EBF341}" type="datetimeFigureOut">
              <a:rPr lang="en-US" smtClean="0"/>
              <a:t>6/16/14 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72DD-3BBB-0243-83C9-78E07E54608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 rot="21540000">
            <a:off x="2056196" y="424650"/>
            <a:ext cx="5031609" cy="337580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90600"/>
            <a:ext cx="7770813" cy="1743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756647"/>
            <a:ext cx="7770813" cy="1281953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3234-746A-154F-BA71-8F9133EBF341}" type="datetimeFigureOut">
              <a:rPr lang="en-US" smtClean="0"/>
              <a:t>6/16/14 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72DD-3BBB-0243-83C9-78E07E5460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4733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3234-746A-154F-BA71-8F9133EBF341}" type="datetimeFigureOut">
              <a:rPr lang="en-US" smtClean="0"/>
              <a:t>6/16/14 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72DD-3BBB-0243-83C9-78E07E5460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45526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45526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3234-746A-154F-BA71-8F9133EBF341}" type="datetimeFigureOut">
              <a:rPr lang="en-US" smtClean="0"/>
              <a:t>6/16/14 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72DD-3BBB-0243-83C9-78E07E546082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86205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936966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3234-746A-154F-BA71-8F9133EBF341}" type="datetimeFigureOut">
              <a:rPr lang="en-US" smtClean="0"/>
              <a:t>6/16/14 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72DD-3BBB-0243-83C9-78E07E5460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3234-746A-154F-BA71-8F9133EBF341}" type="datetimeFigureOut">
              <a:rPr lang="en-US" smtClean="0"/>
              <a:t>6/16/14 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72DD-3BBB-0243-83C9-78E07E5460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5" y="971550"/>
            <a:ext cx="3657600" cy="116205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457200"/>
            <a:ext cx="3657600" cy="56689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5" y="2133601"/>
            <a:ext cx="3657600" cy="358140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3234-746A-154F-BA71-8F9133EBF341}" type="datetimeFigureOut">
              <a:rPr lang="en-US" smtClean="0"/>
              <a:t>6/16/14 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72DD-3BBB-0243-83C9-78E07E5460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752600"/>
            <a:ext cx="7770813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2043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B1903234-746A-154F-BA71-8F9133EBF341}" type="datetimeFigureOut">
              <a:rPr lang="en-US" smtClean="0"/>
              <a:t>6/16/14 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29100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37D72DD-3BBB-0243-83C9-78E07E546082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FontTx/>
        <a:buBlip>
          <a:blip r:embed="rId16"/>
        </a:buBlip>
        <a:defRPr sz="22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20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20558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6pPr>
      <a:lvl7pPr marL="23987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7pPr>
      <a:lvl8pPr marL="2743200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8pPr>
      <a:lvl9pPr marL="3087688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12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iOS Core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935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Task : Create Project (2</a:t>
            </a:r>
            <a:r>
              <a:rPr lang="en-US" sz="4400" dirty="0" smtClean="0"/>
              <a:t>/</a:t>
            </a:r>
            <a:r>
              <a:rPr lang="en-US" sz="4400" dirty="0"/>
              <a:t>13</a:t>
            </a:r>
            <a:r>
              <a:rPr lang="en-US" sz="4400" dirty="0" smtClean="0"/>
              <a:t>)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th-TH" sz="2000" dirty="0"/>
              <a:t>จาก </a:t>
            </a:r>
            <a:r>
              <a:rPr lang="en-US" sz="2000" dirty="0"/>
              <a:t>Xcode </a:t>
            </a:r>
            <a:r>
              <a:rPr lang="th-TH" sz="2000" dirty="0"/>
              <a:t>สร้าง </a:t>
            </a:r>
            <a:r>
              <a:rPr lang="en-US" sz="2000" dirty="0"/>
              <a:t>project </a:t>
            </a:r>
            <a:r>
              <a:rPr lang="th-TH" sz="2000" dirty="0"/>
              <a:t>ใหม่โดยเลือก </a:t>
            </a:r>
            <a:r>
              <a:rPr lang="en-US" sz="2000" dirty="0"/>
              <a:t>iOS &gt; Application &gt; Single View Application 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th-TH" sz="2000" dirty="0"/>
              <a:t>ตั้งชื่อ </a:t>
            </a:r>
            <a:r>
              <a:rPr lang="en-US" sz="2000" dirty="0"/>
              <a:t>project </a:t>
            </a:r>
            <a:r>
              <a:rPr lang="th-TH" sz="2000" dirty="0"/>
              <a:t>ว่า </a:t>
            </a:r>
            <a:r>
              <a:rPr lang="en-US" sz="2000" dirty="0" smtClean="0"/>
              <a:t>“</a:t>
            </a:r>
            <a:r>
              <a:rPr lang="en-US" sz="2000" dirty="0" err="1" smtClean="0"/>
              <a:t>LapTime</a:t>
            </a:r>
            <a:r>
              <a:rPr lang="en-US" sz="2000" dirty="0" smtClean="0"/>
              <a:t>” </a:t>
            </a:r>
            <a:r>
              <a:rPr lang="th-TH" sz="2000" dirty="0"/>
              <a:t>และเลือก </a:t>
            </a:r>
            <a:r>
              <a:rPr lang="en-US" sz="2000" dirty="0" smtClean="0"/>
              <a:t>Devices </a:t>
            </a:r>
            <a:r>
              <a:rPr lang="th-TH" sz="2000" dirty="0"/>
              <a:t>เป็น </a:t>
            </a:r>
            <a:r>
              <a:rPr lang="en-US" sz="2000" dirty="0"/>
              <a:t>iPhone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en-US" sz="2000" dirty="0"/>
              <a:t>Click “Next” </a:t>
            </a:r>
            <a:r>
              <a:rPr lang="th-TH" sz="2000" dirty="0"/>
              <a:t>เลือก </a:t>
            </a:r>
            <a:r>
              <a:rPr lang="en-US" sz="2000" dirty="0"/>
              <a:t>folder </a:t>
            </a:r>
            <a:r>
              <a:rPr lang="th-TH" sz="2000" dirty="0"/>
              <a:t>ที่จะ </a:t>
            </a:r>
            <a:r>
              <a:rPr lang="en-US" sz="2000" dirty="0"/>
              <a:t>save project </a:t>
            </a:r>
            <a:r>
              <a:rPr lang="th-TH" sz="2000" dirty="0"/>
              <a:t>แล้ว </a:t>
            </a:r>
            <a:r>
              <a:rPr lang="en-US" sz="2000" dirty="0" smtClean="0"/>
              <a:t>click </a:t>
            </a:r>
            <a:r>
              <a:rPr lang="th-TH" sz="2000" dirty="0"/>
              <a:t>ปุ่ม </a:t>
            </a:r>
            <a:r>
              <a:rPr lang="en-US" sz="2000" dirty="0"/>
              <a:t>“Create” 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th-TH" sz="2000" dirty="0"/>
              <a:t>เปิด </a:t>
            </a:r>
            <a:r>
              <a:rPr lang="en-US" sz="2000" dirty="0"/>
              <a:t>Main.storyboard </a:t>
            </a:r>
            <a:r>
              <a:rPr lang="th-TH" sz="2000" dirty="0" smtClean="0"/>
              <a:t>แล้วลบ </a:t>
            </a:r>
            <a:r>
              <a:rPr lang="en-US" sz="2000" dirty="0" smtClean="0"/>
              <a:t>View Controller </a:t>
            </a:r>
            <a:r>
              <a:rPr lang="th-TH" sz="2000" dirty="0" smtClean="0"/>
              <a:t>ออกจาก </a:t>
            </a:r>
            <a:r>
              <a:rPr lang="en-US" sz="2000" dirty="0" smtClean="0"/>
              <a:t>storyboard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th-TH" sz="2000" dirty="0" smtClean="0"/>
              <a:t>ลบ </a:t>
            </a:r>
            <a:r>
              <a:rPr lang="en-US" sz="2000" dirty="0" smtClean="0"/>
              <a:t>ViewController.h </a:t>
            </a:r>
            <a:r>
              <a:rPr lang="th-TH" sz="2000" dirty="0" smtClean="0"/>
              <a:t>และ </a:t>
            </a:r>
            <a:r>
              <a:rPr lang="en-US" sz="2000" dirty="0" smtClean="0"/>
              <a:t>ViewController.m </a:t>
            </a:r>
            <a:r>
              <a:rPr lang="th-TH" sz="2000" dirty="0" smtClean="0"/>
              <a:t>ออกจาก </a:t>
            </a:r>
            <a:r>
              <a:rPr lang="en-US" sz="2000" dirty="0" smtClean="0"/>
              <a:t>project </a:t>
            </a:r>
            <a:r>
              <a:rPr lang="th-TH" sz="2000" dirty="0" smtClean="0"/>
              <a:t>โดย </a:t>
            </a:r>
            <a:r>
              <a:rPr lang="en-US" sz="2000" dirty="0" smtClean="0"/>
              <a:t>click </a:t>
            </a:r>
            <a:r>
              <a:rPr lang="th-TH" sz="2000" dirty="0" smtClean="0"/>
              <a:t>ขวา เลือก </a:t>
            </a:r>
            <a:r>
              <a:rPr lang="en-US" sz="2000" dirty="0" smtClean="0"/>
              <a:t>Delete </a:t>
            </a:r>
            <a:r>
              <a:rPr lang="th-TH" sz="2000" dirty="0" smtClean="0"/>
              <a:t>และเลือก </a:t>
            </a:r>
            <a:r>
              <a:rPr lang="en-US" sz="2000" dirty="0" smtClean="0"/>
              <a:t>Move To Trash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12 -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10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716267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Task : Add Table View (3</a:t>
            </a:r>
            <a:r>
              <a:rPr lang="en-US" sz="4400" dirty="0" smtClean="0"/>
              <a:t>/</a:t>
            </a:r>
            <a:r>
              <a:rPr lang="en-US" sz="4400" dirty="0"/>
              <a:t>13</a:t>
            </a:r>
            <a:r>
              <a:rPr lang="en-US" sz="4400" dirty="0" smtClean="0"/>
              <a:t>)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11433"/>
            <a:ext cx="7770813" cy="2837680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lnSpc>
                <a:spcPct val="120000"/>
              </a:lnSpc>
              <a:buFont typeface="+mj-lt"/>
              <a:buAutoNum type="arabicPeriod" startAt="6"/>
            </a:pPr>
            <a:r>
              <a:rPr lang="th-TH" sz="1600" dirty="0" smtClean="0"/>
              <a:t>สร้าง </a:t>
            </a:r>
            <a:r>
              <a:rPr lang="en-US" sz="1600" dirty="0" smtClean="0"/>
              <a:t>class </a:t>
            </a:r>
            <a:r>
              <a:rPr lang="th-TH" sz="1600" dirty="0" smtClean="0"/>
              <a:t>ใหม่ โดย </a:t>
            </a:r>
            <a:r>
              <a:rPr lang="en-US" sz="1600" dirty="0" smtClean="0"/>
              <a:t>click </a:t>
            </a:r>
            <a:r>
              <a:rPr lang="th-TH" sz="1600" dirty="0" smtClean="0"/>
              <a:t>ขวาที่ </a:t>
            </a:r>
            <a:r>
              <a:rPr lang="en-US" sz="1600" dirty="0" smtClean="0"/>
              <a:t>project </a:t>
            </a:r>
            <a:r>
              <a:rPr lang="th-TH" sz="1600" dirty="0" smtClean="0"/>
              <a:t>ใน </a:t>
            </a:r>
            <a:r>
              <a:rPr lang="en-US" sz="1600" dirty="0" smtClean="0"/>
              <a:t>Navig</a:t>
            </a:r>
            <a:r>
              <a:rPr lang="en-US" sz="1600" dirty="0"/>
              <a:t>a</a:t>
            </a:r>
            <a:r>
              <a:rPr lang="en-US" sz="1600" dirty="0" smtClean="0"/>
              <a:t>tion Pane </a:t>
            </a:r>
            <a:r>
              <a:rPr lang="th-TH" sz="1600" dirty="0" smtClean="0"/>
              <a:t>เลือก </a:t>
            </a:r>
            <a:r>
              <a:rPr lang="en-US" sz="1600" dirty="0" smtClean="0"/>
              <a:t>New File... &gt; iOS &gt; Cocoa Touch &gt; Objective-C class </a:t>
            </a:r>
            <a:r>
              <a:rPr lang="th-TH" sz="1600" dirty="0" smtClean="0"/>
              <a:t>แล้ว </a:t>
            </a:r>
            <a:r>
              <a:rPr lang="en-US" sz="1600" dirty="0" smtClean="0"/>
              <a:t>click </a:t>
            </a:r>
            <a:r>
              <a:rPr lang="th-TH" sz="1600" dirty="0" smtClean="0"/>
              <a:t>ปุ่ม </a:t>
            </a:r>
            <a:r>
              <a:rPr lang="en-US" sz="1600" dirty="0" smtClean="0"/>
              <a:t>“Next”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 startAt="6"/>
            </a:pPr>
            <a:r>
              <a:rPr lang="th-TH" sz="1600" dirty="0" smtClean="0"/>
              <a:t>ตั้งชื่อ </a:t>
            </a:r>
            <a:r>
              <a:rPr lang="en-US" sz="1600" dirty="0" smtClean="0"/>
              <a:t>class </a:t>
            </a:r>
            <a:r>
              <a:rPr lang="th-TH" sz="1600" dirty="0" smtClean="0"/>
              <a:t>ว่า </a:t>
            </a:r>
            <a:r>
              <a:rPr lang="en-US" sz="1600" dirty="0" smtClean="0"/>
              <a:t>“</a:t>
            </a:r>
            <a:r>
              <a:rPr lang="en-US" sz="1600" dirty="0" err="1" smtClean="0"/>
              <a:t>RaceTableViewController</a:t>
            </a:r>
            <a:r>
              <a:rPr lang="en-US" sz="1600" dirty="0" smtClean="0"/>
              <a:t>” </a:t>
            </a:r>
            <a:r>
              <a:rPr lang="th-TH" sz="1600" dirty="0" smtClean="0"/>
              <a:t>และเลือก </a:t>
            </a:r>
            <a:r>
              <a:rPr lang="en-US" sz="1600" dirty="0" smtClean="0"/>
              <a:t>Subclass of </a:t>
            </a:r>
            <a:r>
              <a:rPr lang="th-TH" sz="1600" dirty="0" smtClean="0"/>
              <a:t>เป็น </a:t>
            </a:r>
            <a:r>
              <a:rPr lang="en-US" sz="1600" dirty="0" smtClean="0"/>
              <a:t>“</a:t>
            </a:r>
            <a:r>
              <a:rPr lang="en-US" sz="1600" dirty="0" err="1" smtClean="0"/>
              <a:t>UITableViewController</a:t>
            </a:r>
            <a:r>
              <a:rPr lang="en-US" sz="1600" dirty="0" smtClean="0"/>
              <a:t>”</a:t>
            </a:r>
            <a:r>
              <a:rPr lang="th-TH" sz="1600" dirty="0" smtClean="0"/>
              <a:t> </a:t>
            </a:r>
            <a:r>
              <a:rPr lang="en-US" sz="1600" dirty="0" smtClean="0"/>
              <a:t>(</a:t>
            </a:r>
            <a:r>
              <a:rPr lang="th-TH" sz="1600" dirty="0" smtClean="0"/>
              <a:t>ไม่ต้องเลือก </a:t>
            </a:r>
            <a:r>
              <a:rPr lang="en-US" sz="1600" dirty="0" smtClean="0"/>
              <a:t>check box </a:t>
            </a:r>
            <a:r>
              <a:rPr lang="th-TH" sz="1600" dirty="0" smtClean="0"/>
              <a:t>ทั้ง </a:t>
            </a:r>
            <a:r>
              <a:rPr lang="en-US" sz="1600" dirty="0" smtClean="0"/>
              <a:t>2 </a:t>
            </a:r>
            <a:r>
              <a:rPr lang="th-TH" sz="1600" dirty="0" smtClean="0"/>
              <a:t>ตัว</a:t>
            </a:r>
            <a:r>
              <a:rPr lang="en-US" sz="1600" dirty="0" smtClean="0"/>
              <a:t>) </a:t>
            </a:r>
            <a:r>
              <a:rPr lang="th-TH" sz="1600" dirty="0" smtClean="0"/>
              <a:t>จากนั้น </a:t>
            </a:r>
            <a:r>
              <a:rPr lang="en-US" sz="1600" dirty="0" smtClean="0"/>
              <a:t>click </a:t>
            </a:r>
            <a:r>
              <a:rPr lang="th-TH" sz="1600" dirty="0" smtClean="0"/>
              <a:t>ปุ่ม </a:t>
            </a:r>
            <a:r>
              <a:rPr lang="en-US" sz="1600" dirty="0" smtClean="0"/>
              <a:t>Next </a:t>
            </a:r>
            <a:r>
              <a:rPr lang="th-TH" sz="1600" dirty="0" smtClean="0"/>
              <a:t>และ </a:t>
            </a:r>
            <a:r>
              <a:rPr lang="en-US" sz="1600" dirty="0" smtClean="0"/>
              <a:t>Create </a:t>
            </a:r>
            <a:r>
              <a:rPr lang="th-TH" sz="1600" dirty="0" smtClean="0"/>
              <a:t>ตามลำดับ</a:t>
            </a:r>
            <a:endParaRPr lang="en-US" sz="1600" dirty="0" smtClean="0"/>
          </a:p>
          <a:p>
            <a:pPr marL="457200" indent="-457200">
              <a:lnSpc>
                <a:spcPct val="120000"/>
              </a:lnSpc>
              <a:buFont typeface="+mj-lt"/>
              <a:buAutoNum type="arabicPeriod" startAt="6"/>
            </a:pPr>
            <a:r>
              <a:rPr lang="th-TH" sz="1600" dirty="0" smtClean="0"/>
              <a:t>เปิดไฟล์ </a:t>
            </a:r>
            <a:r>
              <a:rPr lang="en-US" sz="1600" dirty="0" smtClean="0"/>
              <a:t>Main.storyboard </a:t>
            </a:r>
            <a:r>
              <a:rPr lang="th-TH" sz="1600" dirty="0" smtClean="0"/>
              <a:t>แล้วลาก </a:t>
            </a:r>
            <a:r>
              <a:rPr lang="en-US" sz="1600" dirty="0" smtClean="0"/>
              <a:t>Table View Controller </a:t>
            </a:r>
            <a:r>
              <a:rPr lang="th-TH" sz="1600" dirty="0" smtClean="0"/>
              <a:t>จาก </a:t>
            </a:r>
            <a:r>
              <a:rPr lang="en-US" sz="1600" dirty="0" smtClean="0"/>
              <a:t>Library Pane </a:t>
            </a:r>
            <a:r>
              <a:rPr lang="th-TH" sz="1600" dirty="0" smtClean="0"/>
              <a:t>มาวางลงบน </a:t>
            </a:r>
            <a:r>
              <a:rPr lang="en-US" sz="1600" dirty="0" smtClean="0"/>
              <a:t>storyboard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 startAt="6"/>
            </a:pPr>
            <a:r>
              <a:rPr lang="en-US" sz="1600" dirty="0" smtClean="0"/>
              <a:t>Click </a:t>
            </a:r>
            <a:r>
              <a:rPr lang="th-TH" sz="1600" dirty="0" smtClean="0"/>
              <a:t>ที่ </a:t>
            </a:r>
            <a:r>
              <a:rPr lang="en-US" sz="1600" dirty="0" smtClean="0"/>
              <a:t>table view </a:t>
            </a:r>
            <a:r>
              <a:rPr lang="th-TH" sz="1600" dirty="0" smtClean="0"/>
              <a:t>แล้วเปิด </a:t>
            </a:r>
            <a:r>
              <a:rPr lang="en-US" sz="1600" dirty="0" smtClean="0"/>
              <a:t>Identity Inspector </a:t>
            </a:r>
            <a:r>
              <a:rPr lang="th-TH" sz="1600" dirty="0" smtClean="0"/>
              <a:t>บน </a:t>
            </a:r>
            <a:r>
              <a:rPr lang="en-US" sz="1600" dirty="0" smtClean="0"/>
              <a:t>Inspector Pane </a:t>
            </a:r>
            <a:r>
              <a:rPr lang="th-TH" sz="1600" dirty="0" smtClean="0"/>
              <a:t>แล้วเปลี่ยน </a:t>
            </a:r>
            <a:r>
              <a:rPr lang="en-US" sz="1600" dirty="0" smtClean="0"/>
              <a:t>class </a:t>
            </a:r>
            <a:r>
              <a:rPr lang="th-TH" sz="1600" dirty="0" smtClean="0"/>
              <a:t>เป็น </a:t>
            </a:r>
            <a:r>
              <a:rPr lang="en-US" sz="1600" dirty="0" smtClean="0"/>
              <a:t>“</a:t>
            </a:r>
            <a:r>
              <a:rPr lang="en-US" sz="1600" dirty="0" err="1" smtClean="0"/>
              <a:t>RaceTableViewController</a:t>
            </a:r>
            <a:r>
              <a:rPr lang="en-US" sz="1600" dirty="0" smtClean="0"/>
              <a:t>”</a:t>
            </a:r>
            <a:endParaRPr lang="th-TH" sz="1600" dirty="0" smtClean="0"/>
          </a:p>
        </p:txBody>
      </p:sp>
      <p:sp>
        <p:nvSpPr>
          <p:cNvPr id="4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12 -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11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959" y="4506996"/>
            <a:ext cx="7255916" cy="21526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0088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Task : Define Cell Identifier (4</a:t>
            </a:r>
            <a:r>
              <a:rPr lang="en-US" sz="4000" dirty="0" smtClean="0"/>
              <a:t>/</a:t>
            </a:r>
            <a:r>
              <a:rPr lang="en-US" sz="4000" dirty="0"/>
              <a:t>13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64338"/>
            <a:ext cx="7770813" cy="48424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10000"/>
              </a:lnSpc>
              <a:buFont typeface="+mj-lt"/>
              <a:buAutoNum type="arabicPeriod" startAt="10"/>
            </a:pPr>
            <a:r>
              <a:rPr lang="en-US" sz="1800" dirty="0" smtClean="0"/>
              <a:t>Click </a:t>
            </a:r>
            <a:r>
              <a:rPr lang="th-TH" sz="1800" dirty="0" smtClean="0"/>
              <a:t>ที่ </a:t>
            </a:r>
            <a:r>
              <a:rPr lang="en-US" sz="1800" dirty="0" smtClean="0"/>
              <a:t>node “Table View Cell” </a:t>
            </a:r>
            <a:r>
              <a:rPr lang="th-TH" sz="1800" dirty="0" smtClean="0"/>
              <a:t>ใต้ </a:t>
            </a:r>
            <a:r>
              <a:rPr lang="en-US" sz="1800" dirty="0" smtClean="0"/>
              <a:t>“Table View”</a:t>
            </a:r>
            <a:r>
              <a:rPr lang="th-TH" sz="1800" dirty="0" smtClean="0"/>
              <a:t> ใน </a:t>
            </a:r>
            <a:r>
              <a:rPr lang="en-US" sz="1800" dirty="0" smtClean="0"/>
              <a:t>Document Outline </a:t>
            </a:r>
            <a:r>
              <a:rPr lang="th-TH" sz="1800" dirty="0" smtClean="0"/>
              <a:t>แล้วเปิด </a:t>
            </a:r>
            <a:r>
              <a:rPr lang="en-US" sz="1800" dirty="0" smtClean="0"/>
              <a:t>Attributes inspector </a:t>
            </a:r>
            <a:r>
              <a:rPr lang="th-TH" sz="1800" dirty="0" smtClean="0"/>
              <a:t>ใน </a:t>
            </a:r>
            <a:r>
              <a:rPr lang="en-US" sz="1800" dirty="0" smtClean="0"/>
              <a:t>Inspector Pane </a:t>
            </a:r>
            <a:r>
              <a:rPr lang="th-TH" sz="1800" dirty="0" smtClean="0"/>
              <a:t>แล้วกรอก </a:t>
            </a:r>
            <a:r>
              <a:rPr lang="en-US" sz="1800" dirty="0" smtClean="0"/>
              <a:t>property “Identifier” </a:t>
            </a:r>
            <a:r>
              <a:rPr lang="th-TH" sz="1800" dirty="0" smtClean="0"/>
              <a:t>ว่า </a:t>
            </a:r>
            <a:r>
              <a:rPr lang="en-US" sz="1800" dirty="0" smtClean="0"/>
              <a:t>“</a:t>
            </a:r>
            <a:r>
              <a:rPr lang="en-US" sz="1800" b="1" dirty="0" err="1" smtClean="0">
                <a:solidFill>
                  <a:srgbClr val="FFFF00"/>
                </a:solidFill>
              </a:rPr>
              <a:t>RaceCell</a:t>
            </a:r>
            <a:r>
              <a:rPr lang="en-US" sz="1800" dirty="0" smtClean="0"/>
              <a:t>”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 startAt="10"/>
            </a:pPr>
            <a:endParaRPr lang="en-US" sz="1800" dirty="0"/>
          </a:p>
          <a:p>
            <a:pPr marL="457200" indent="-457200">
              <a:lnSpc>
                <a:spcPct val="110000"/>
              </a:lnSpc>
              <a:buFont typeface="+mj-lt"/>
              <a:buAutoNum type="arabicPeriod" startAt="10"/>
            </a:pPr>
            <a:endParaRPr lang="en-US" sz="1800" dirty="0" smtClean="0"/>
          </a:p>
          <a:p>
            <a:pPr marL="457200" indent="-457200">
              <a:lnSpc>
                <a:spcPct val="110000"/>
              </a:lnSpc>
              <a:buFont typeface="+mj-lt"/>
              <a:buAutoNum type="arabicPeriod" startAt="10"/>
            </a:pPr>
            <a:endParaRPr lang="en-US" sz="1800" dirty="0"/>
          </a:p>
          <a:p>
            <a:pPr marL="457200" indent="-457200">
              <a:lnSpc>
                <a:spcPct val="110000"/>
              </a:lnSpc>
              <a:buFont typeface="+mj-lt"/>
              <a:buAutoNum type="arabicPeriod" startAt="10"/>
            </a:pPr>
            <a:endParaRPr lang="en-US" sz="1800" dirty="0" smtClean="0"/>
          </a:p>
          <a:p>
            <a:pPr marL="457200" indent="-457200">
              <a:lnSpc>
                <a:spcPct val="110000"/>
              </a:lnSpc>
              <a:buFont typeface="+mj-lt"/>
              <a:buAutoNum type="arabicPeriod" startAt="10"/>
            </a:pPr>
            <a:r>
              <a:rPr lang="th-TH" sz="1800" dirty="0" smtClean="0"/>
              <a:t>เพิ่ม </a:t>
            </a:r>
            <a:r>
              <a:rPr lang="en-US" sz="1800" dirty="0" smtClean="0"/>
              <a:t>Navigation Controller </a:t>
            </a:r>
            <a:r>
              <a:rPr lang="th-TH" sz="1800" dirty="0" smtClean="0"/>
              <a:t>เข้าไปใน </a:t>
            </a:r>
            <a:r>
              <a:rPr lang="en-US" sz="1800" dirty="0" smtClean="0"/>
              <a:t>Table View </a:t>
            </a:r>
            <a:r>
              <a:rPr lang="th-TH" sz="1800" dirty="0" smtClean="0"/>
              <a:t>โดย </a:t>
            </a:r>
            <a:r>
              <a:rPr lang="en-US" sz="1800" dirty="0" smtClean="0"/>
              <a:t>click </a:t>
            </a:r>
            <a:r>
              <a:rPr lang="th-TH" sz="1800" dirty="0" smtClean="0"/>
              <a:t>เลือก </a:t>
            </a:r>
            <a:r>
              <a:rPr lang="en-US" sz="1800" dirty="0" smtClean="0"/>
              <a:t>Table View </a:t>
            </a:r>
            <a:r>
              <a:rPr lang="th-TH" sz="1800" dirty="0" smtClean="0"/>
              <a:t>ใน </a:t>
            </a:r>
            <a:r>
              <a:rPr lang="en-US" sz="1800" dirty="0" smtClean="0"/>
              <a:t>Storyboard (</a:t>
            </a:r>
            <a:r>
              <a:rPr lang="th-TH" sz="1800" dirty="0" smtClean="0"/>
              <a:t>หรือ </a:t>
            </a:r>
            <a:r>
              <a:rPr lang="en-US" sz="1800" dirty="0" smtClean="0"/>
              <a:t>Document Outline) </a:t>
            </a:r>
            <a:r>
              <a:rPr lang="th-TH" sz="1800" dirty="0" smtClean="0"/>
              <a:t>แล้ว </a:t>
            </a:r>
            <a:r>
              <a:rPr lang="en-US" sz="1800" dirty="0" smtClean="0"/>
              <a:t>click </a:t>
            </a:r>
            <a:r>
              <a:rPr lang="th-TH" sz="1800" dirty="0" smtClean="0"/>
              <a:t>ที่เมนู </a:t>
            </a:r>
            <a:r>
              <a:rPr lang="en-US" sz="1800" dirty="0" smtClean="0"/>
              <a:t>Editor &gt; Embed In &gt; Navigation Controller</a:t>
            </a:r>
          </a:p>
        </p:txBody>
      </p:sp>
      <p:sp>
        <p:nvSpPr>
          <p:cNvPr id="4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12 -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12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335" y="2873973"/>
            <a:ext cx="7310277" cy="20112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638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Task : Embed in Navigation (5</a:t>
            </a:r>
            <a:r>
              <a:rPr lang="en-US" sz="3600" dirty="0" smtClean="0"/>
              <a:t>/</a:t>
            </a:r>
            <a:r>
              <a:rPr lang="en-US" sz="3600" dirty="0"/>
              <a:t>13</a:t>
            </a:r>
            <a:r>
              <a:rPr lang="en-US" sz="3600" dirty="0" smtClean="0"/>
              <a:t>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64337"/>
            <a:ext cx="7770813" cy="492114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12"/>
            </a:pPr>
            <a:r>
              <a:rPr lang="en-US" sz="1600" dirty="0"/>
              <a:t>Double click </a:t>
            </a:r>
            <a:r>
              <a:rPr lang="th-TH" sz="1600" dirty="0"/>
              <a:t>บน </a:t>
            </a:r>
            <a:r>
              <a:rPr lang="en-US" sz="1600" dirty="0" smtClean="0"/>
              <a:t>Navigation Bar </a:t>
            </a:r>
            <a:r>
              <a:rPr lang="th-TH" sz="1600" dirty="0" smtClean="0"/>
              <a:t>ของ </a:t>
            </a:r>
            <a:r>
              <a:rPr lang="en-US" sz="1600" dirty="0" smtClean="0"/>
              <a:t>Race Table View </a:t>
            </a:r>
            <a:r>
              <a:rPr lang="th-TH" sz="1600" dirty="0"/>
              <a:t>แล้วตั้งชื่อ </a:t>
            </a:r>
            <a:r>
              <a:rPr lang="en-US" sz="1600" dirty="0"/>
              <a:t>title </a:t>
            </a:r>
            <a:r>
              <a:rPr lang="th-TH" sz="1600" dirty="0"/>
              <a:t>ว่า </a:t>
            </a:r>
            <a:r>
              <a:rPr lang="en-US" sz="1600" dirty="0"/>
              <a:t>“Races</a:t>
            </a:r>
            <a:r>
              <a:rPr lang="en-US" sz="1600" dirty="0" smtClean="0"/>
              <a:t>”</a:t>
            </a:r>
            <a:endParaRPr lang="th-TH" sz="1600" dirty="0" smtClean="0"/>
          </a:p>
          <a:p>
            <a:pPr marL="457200" indent="-457200">
              <a:buFont typeface="+mj-lt"/>
              <a:buAutoNum type="arabicPeriod" startAt="12"/>
            </a:pPr>
            <a:r>
              <a:rPr lang="th-TH" sz="1600" dirty="0" smtClean="0"/>
              <a:t>เพิ่ม </a:t>
            </a:r>
            <a:r>
              <a:rPr lang="en-US" sz="1600" dirty="0"/>
              <a:t>“Bar Button Item” </a:t>
            </a:r>
            <a:r>
              <a:rPr lang="th-TH" sz="1600" dirty="0"/>
              <a:t>ที่</a:t>
            </a:r>
            <a:r>
              <a:rPr lang="th-TH" sz="1600" dirty="0" smtClean="0"/>
              <a:t>มุม</a:t>
            </a:r>
            <a:r>
              <a:rPr lang="th-TH" sz="1600" dirty="0" smtClean="0">
                <a:solidFill>
                  <a:srgbClr val="FFFF00"/>
                </a:solidFill>
              </a:rPr>
              <a:t>ขวา</a:t>
            </a:r>
            <a:r>
              <a:rPr lang="th-TH" sz="1600" dirty="0" smtClean="0"/>
              <a:t>บน</a:t>
            </a:r>
            <a:r>
              <a:rPr lang="th-TH" sz="1600" dirty="0"/>
              <a:t>ของ </a:t>
            </a:r>
            <a:r>
              <a:rPr lang="en-US" sz="1600" dirty="0"/>
              <a:t>Navigation Bar </a:t>
            </a:r>
            <a:r>
              <a:rPr lang="th-TH" sz="1600" dirty="0" smtClean="0"/>
              <a:t>เปลี่ยน </a:t>
            </a:r>
            <a:r>
              <a:rPr lang="en-US" sz="1600" dirty="0" smtClean="0"/>
              <a:t>property “Identifier” </a:t>
            </a:r>
            <a:r>
              <a:rPr lang="th-TH" sz="1600" dirty="0" smtClean="0"/>
              <a:t>ใน </a:t>
            </a:r>
            <a:r>
              <a:rPr lang="en-US" sz="1600" dirty="0" smtClean="0"/>
              <a:t>Attributes inspector </a:t>
            </a:r>
            <a:r>
              <a:rPr lang="th-TH" sz="1600" dirty="0" smtClean="0"/>
              <a:t>เป็น </a:t>
            </a:r>
            <a:r>
              <a:rPr lang="en-US" sz="1600" dirty="0" smtClean="0"/>
              <a:t>“</a:t>
            </a:r>
            <a:r>
              <a:rPr lang="en-US" sz="1600" dirty="0" smtClean="0">
                <a:solidFill>
                  <a:srgbClr val="FFFF00"/>
                </a:solidFill>
              </a:rPr>
              <a:t>Add</a:t>
            </a:r>
            <a:r>
              <a:rPr lang="en-US" sz="1600" dirty="0" smtClean="0"/>
              <a:t>” </a:t>
            </a:r>
            <a:endParaRPr lang="th-TH" sz="1600" dirty="0" smtClean="0"/>
          </a:p>
          <a:p>
            <a:pPr marL="457200" indent="-457200">
              <a:buFont typeface="+mj-lt"/>
              <a:buAutoNum type="arabicPeriod" startAt="12"/>
            </a:pPr>
            <a:r>
              <a:rPr lang="th-TH" sz="1600" dirty="0"/>
              <a:t>เพิ่ม </a:t>
            </a:r>
            <a:r>
              <a:rPr lang="en-US" sz="1600" dirty="0"/>
              <a:t>“Bar Button Item” </a:t>
            </a:r>
            <a:r>
              <a:rPr lang="th-TH" sz="1600" dirty="0"/>
              <a:t>ที่</a:t>
            </a:r>
            <a:r>
              <a:rPr lang="th-TH" sz="1600" dirty="0" smtClean="0"/>
              <a:t>มุม</a:t>
            </a:r>
            <a:r>
              <a:rPr lang="th-TH" sz="1600" dirty="0" smtClean="0">
                <a:solidFill>
                  <a:srgbClr val="FFFF00"/>
                </a:solidFill>
              </a:rPr>
              <a:t>ซ้าย</a:t>
            </a:r>
            <a:r>
              <a:rPr lang="th-TH" sz="1600" dirty="0" smtClean="0"/>
              <a:t>บนของ </a:t>
            </a:r>
            <a:r>
              <a:rPr lang="en-US" sz="1600" dirty="0"/>
              <a:t>Navigation Bar </a:t>
            </a:r>
            <a:r>
              <a:rPr lang="th-TH" sz="1600" dirty="0"/>
              <a:t>เปลี่ยน </a:t>
            </a:r>
            <a:r>
              <a:rPr lang="en-US" sz="1600" dirty="0"/>
              <a:t>property “Identifier” </a:t>
            </a:r>
            <a:r>
              <a:rPr lang="th-TH" sz="1600" dirty="0"/>
              <a:t>ใน </a:t>
            </a:r>
            <a:r>
              <a:rPr lang="en-US" sz="1600" dirty="0"/>
              <a:t>Attributes inspector </a:t>
            </a:r>
            <a:r>
              <a:rPr lang="th-TH" sz="1600" dirty="0"/>
              <a:t>เป็น </a:t>
            </a:r>
            <a:r>
              <a:rPr lang="en-US" sz="1600" dirty="0" smtClean="0"/>
              <a:t>“</a:t>
            </a:r>
            <a:r>
              <a:rPr lang="en-US" sz="1600" dirty="0" smtClean="0">
                <a:solidFill>
                  <a:srgbClr val="FFFF00"/>
                </a:solidFill>
              </a:rPr>
              <a:t>Trash</a:t>
            </a:r>
            <a:r>
              <a:rPr lang="en-US" sz="1600" dirty="0" smtClean="0"/>
              <a:t>”</a:t>
            </a:r>
          </a:p>
          <a:p>
            <a:pPr marL="457200" indent="-457200">
              <a:buFont typeface="+mj-lt"/>
              <a:buAutoNum type="arabicPeriod" startAt="12"/>
            </a:pPr>
            <a:endParaRPr lang="en-US" sz="1600" dirty="0"/>
          </a:p>
          <a:p>
            <a:pPr marL="457200" indent="-457200">
              <a:buFont typeface="+mj-lt"/>
              <a:buAutoNum type="arabicPeriod" startAt="12"/>
            </a:pPr>
            <a:endParaRPr lang="en-US" sz="1600" dirty="0" smtClean="0"/>
          </a:p>
          <a:p>
            <a:pPr marL="457200" indent="-457200">
              <a:buFont typeface="+mj-lt"/>
              <a:buAutoNum type="arabicPeriod" startAt="12"/>
            </a:pPr>
            <a:endParaRPr lang="en-US" sz="1600" dirty="0"/>
          </a:p>
          <a:p>
            <a:pPr marL="457200" indent="-457200">
              <a:buFont typeface="+mj-lt"/>
              <a:buAutoNum type="arabicPeriod" startAt="12"/>
            </a:pPr>
            <a:endParaRPr lang="en-US" sz="1600" dirty="0" smtClean="0"/>
          </a:p>
          <a:p>
            <a:pPr marL="457200" indent="-457200">
              <a:buFont typeface="+mj-lt"/>
              <a:buAutoNum type="arabicPeriod" startAt="12"/>
            </a:pPr>
            <a:r>
              <a:rPr lang="th-TH" sz="1600" dirty="0" smtClean="0"/>
              <a:t>เปลี่ยน </a:t>
            </a:r>
            <a:r>
              <a:rPr lang="en-US" sz="1600" dirty="0" smtClean="0"/>
              <a:t>editor mode </a:t>
            </a:r>
            <a:r>
              <a:rPr lang="th-TH" sz="1600" dirty="0" smtClean="0"/>
              <a:t>เป็น </a:t>
            </a:r>
            <a:r>
              <a:rPr lang="en-US" sz="1600" dirty="0" smtClean="0"/>
              <a:t>Assistant editor </a:t>
            </a:r>
            <a:r>
              <a:rPr lang="th-TH" sz="1600" dirty="0" smtClean="0"/>
              <a:t>แล้วผูก </a:t>
            </a:r>
            <a:r>
              <a:rPr lang="en-US" sz="1600" dirty="0" smtClean="0"/>
              <a:t>IBAction </a:t>
            </a:r>
            <a:r>
              <a:rPr lang="th-TH" sz="1600" dirty="0" smtClean="0"/>
              <a:t>ของปุ่ม </a:t>
            </a:r>
            <a:r>
              <a:rPr lang="en-US" sz="1600" dirty="0" smtClean="0"/>
              <a:t>Add </a:t>
            </a:r>
            <a:r>
              <a:rPr lang="th-TH" sz="1600" dirty="0" smtClean="0"/>
              <a:t>กับ </a:t>
            </a:r>
            <a:r>
              <a:rPr lang="en-US" sz="1600" dirty="0" err="1" smtClean="0"/>
              <a:t>RaceTableViewController.h</a:t>
            </a:r>
            <a:r>
              <a:rPr lang="en-US" sz="1600" dirty="0" smtClean="0"/>
              <a:t> </a:t>
            </a:r>
            <a:r>
              <a:rPr lang="th-TH" sz="1600" dirty="0" smtClean="0"/>
              <a:t>ตั้งชื่อว่า </a:t>
            </a:r>
            <a:r>
              <a:rPr lang="en-US" sz="1600" dirty="0"/>
              <a:t>“</a:t>
            </a:r>
            <a:r>
              <a:rPr lang="en-US" sz="1600" dirty="0" err="1"/>
              <a:t>btnAddTapped</a:t>
            </a:r>
            <a:r>
              <a:rPr lang="en-US" sz="1600" dirty="0" smtClean="0"/>
              <a:t>” </a:t>
            </a:r>
            <a:r>
              <a:rPr lang="th-TH" sz="1600" dirty="0" smtClean="0"/>
              <a:t>และผูก </a:t>
            </a:r>
            <a:r>
              <a:rPr lang="en-US" sz="1600" dirty="0" smtClean="0"/>
              <a:t>IBAction </a:t>
            </a:r>
            <a:r>
              <a:rPr lang="th-TH" sz="1600" dirty="0" smtClean="0"/>
              <a:t>ของปุ่ม </a:t>
            </a:r>
            <a:r>
              <a:rPr lang="en-US" sz="1600" dirty="0" smtClean="0"/>
              <a:t>Trash </a:t>
            </a:r>
            <a:r>
              <a:rPr lang="th-TH" sz="1600" dirty="0" smtClean="0"/>
              <a:t>แล้วตั้งชื่อว่า </a:t>
            </a:r>
            <a:r>
              <a:rPr lang="en-US" sz="1600" dirty="0" smtClean="0"/>
              <a:t>“</a:t>
            </a:r>
            <a:r>
              <a:rPr lang="en-US" sz="1600" dirty="0" err="1" smtClean="0"/>
              <a:t>btnDeleteTapped</a:t>
            </a:r>
            <a:r>
              <a:rPr lang="en-US" sz="1600" dirty="0" smtClean="0"/>
              <a:t>”</a:t>
            </a:r>
          </a:p>
          <a:p>
            <a:pPr marL="457200" indent="-457200">
              <a:buFont typeface="+mj-lt"/>
              <a:buAutoNum type="arabicPeriod" startAt="12"/>
            </a:pPr>
            <a:endParaRPr lang="th-TH" sz="1600" dirty="0"/>
          </a:p>
          <a:p>
            <a:pPr marL="457200" indent="-457200">
              <a:buFont typeface="+mj-lt"/>
              <a:buAutoNum type="arabicPeriod" startAt="12"/>
            </a:pPr>
            <a:endParaRPr lang="th-TH" sz="1600" dirty="0" smtClean="0"/>
          </a:p>
        </p:txBody>
      </p:sp>
      <p:sp>
        <p:nvSpPr>
          <p:cNvPr id="4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12 -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13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7901" y="3632831"/>
            <a:ext cx="4956219" cy="179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4256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Task : Add Core Data (6</a:t>
            </a:r>
            <a:r>
              <a:rPr lang="en-US" sz="3600" dirty="0" smtClean="0"/>
              <a:t>/</a:t>
            </a:r>
            <a:r>
              <a:rPr lang="en-US" sz="3600" dirty="0"/>
              <a:t>13</a:t>
            </a:r>
            <a:r>
              <a:rPr lang="en-US" sz="3600" dirty="0" smtClean="0"/>
              <a:t>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85672"/>
            <a:ext cx="7770813" cy="2224016"/>
          </a:xfrm>
        </p:spPr>
        <p:txBody>
          <a:bodyPr>
            <a:noAutofit/>
          </a:bodyPr>
          <a:lstStyle/>
          <a:p>
            <a:pPr marL="457200" indent="-457200">
              <a:lnSpc>
                <a:spcPct val="110000"/>
              </a:lnSpc>
              <a:buFont typeface="+mj-lt"/>
              <a:buAutoNum type="arabicPeriod" startAt="16"/>
            </a:pPr>
            <a:r>
              <a:rPr lang="th-TH" sz="1500" dirty="0" smtClean="0"/>
              <a:t>เพิ่ม </a:t>
            </a:r>
            <a:r>
              <a:rPr lang="en-US" sz="1500" dirty="0" smtClean="0"/>
              <a:t>Core Data Model </a:t>
            </a:r>
            <a:r>
              <a:rPr lang="th-TH" sz="1500" dirty="0" smtClean="0"/>
              <a:t>โดย </a:t>
            </a:r>
            <a:r>
              <a:rPr lang="en-US" sz="1500" dirty="0" smtClean="0"/>
              <a:t>click </a:t>
            </a:r>
            <a:r>
              <a:rPr lang="th-TH" sz="1500" dirty="0" smtClean="0"/>
              <a:t>ขวาที่ </a:t>
            </a:r>
            <a:r>
              <a:rPr lang="en-US" sz="1500" dirty="0" smtClean="0"/>
              <a:t>project </a:t>
            </a:r>
            <a:r>
              <a:rPr lang="th-TH" sz="1500" dirty="0" smtClean="0"/>
              <a:t>ใน </a:t>
            </a:r>
            <a:r>
              <a:rPr lang="en-US" sz="1500" dirty="0" smtClean="0"/>
              <a:t>Navigation Pane </a:t>
            </a:r>
            <a:r>
              <a:rPr lang="th-TH" sz="1500" dirty="0" smtClean="0"/>
              <a:t>เลือก </a:t>
            </a:r>
            <a:r>
              <a:rPr lang="en-US" sz="1500" dirty="0" smtClean="0"/>
              <a:t>New File... &gt; iOS &gt; Core Data</a:t>
            </a:r>
            <a:r>
              <a:rPr lang="th-TH" sz="1500" dirty="0" smtClean="0"/>
              <a:t> </a:t>
            </a:r>
            <a:r>
              <a:rPr lang="en-US" sz="1500" dirty="0" smtClean="0"/>
              <a:t>&gt; Data Model </a:t>
            </a:r>
            <a:r>
              <a:rPr lang="th-TH" sz="1500" dirty="0" smtClean="0"/>
              <a:t>แล้ว </a:t>
            </a:r>
            <a:r>
              <a:rPr lang="en-US" sz="1500" dirty="0" smtClean="0"/>
              <a:t>click </a:t>
            </a:r>
            <a:r>
              <a:rPr lang="th-TH" sz="1500" dirty="0" smtClean="0"/>
              <a:t>ปุ่ม </a:t>
            </a:r>
            <a:r>
              <a:rPr lang="en-US" sz="1500" dirty="0" smtClean="0"/>
              <a:t>“Next” </a:t>
            </a:r>
            <a:r>
              <a:rPr lang="th-TH" sz="1500" dirty="0" smtClean="0"/>
              <a:t>เลือก </a:t>
            </a:r>
            <a:r>
              <a:rPr lang="en-US" sz="1500" dirty="0" smtClean="0"/>
              <a:t>folder </a:t>
            </a:r>
            <a:r>
              <a:rPr lang="th-TH" sz="1500" dirty="0" smtClean="0"/>
              <a:t>ที่จะ </a:t>
            </a:r>
            <a:r>
              <a:rPr lang="en-US" sz="1500" dirty="0" smtClean="0"/>
              <a:t>save </a:t>
            </a:r>
            <a:r>
              <a:rPr lang="th-TH" sz="1500" dirty="0" smtClean="0"/>
              <a:t>แล้ว </a:t>
            </a:r>
            <a:r>
              <a:rPr lang="en-US" sz="1500" dirty="0" smtClean="0"/>
              <a:t>click “Create” (</a:t>
            </a:r>
            <a:r>
              <a:rPr lang="th-TH" sz="1500" dirty="0" smtClean="0"/>
              <a:t>ไม่ต้องเปลี่ยนชื่อ</a:t>
            </a:r>
            <a:r>
              <a:rPr lang="th-TH" sz="1500" dirty="0" smtClean="0"/>
              <a:t>ไฟล์</a:t>
            </a:r>
            <a:r>
              <a:rPr lang="en-US" sz="1500" dirty="0" smtClean="0"/>
              <a:t> - default </a:t>
            </a:r>
            <a:r>
              <a:rPr lang="th-TH" sz="1500" dirty="0" smtClean="0"/>
              <a:t>ชื่อ </a:t>
            </a:r>
            <a:r>
              <a:rPr lang="en-US" sz="1500" dirty="0" err="1"/>
              <a:t>Model.xcdatamodeld</a:t>
            </a:r>
            <a:r>
              <a:rPr lang="en-US" sz="1500" dirty="0"/>
              <a:t>)</a:t>
            </a:r>
            <a:endParaRPr lang="en-US" sz="1500" dirty="0" smtClean="0"/>
          </a:p>
          <a:p>
            <a:pPr marL="457200" indent="-457200">
              <a:lnSpc>
                <a:spcPct val="110000"/>
              </a:lnSpc>
              <a:buFont typeface="+mj-lt"/>
              <a:buAutoNum type="arabicPeriod" startAt="16"/>
            </a:pPr>
            <a:r>
              <a:rPr lang="th-TH" sz="1500" dirty="0" smtClean="0"/>
              <a:t>เปิดไฟล์ </a:t>
            </a:r>
            <a:r>
              <a:rPr lang="en-US" sz="1500" dirty="0" err="1" smtClean="0"/>
              <a:t>Model.xcdatamodeld</a:t>
            </a:r>
            <a:r>
              <a:rPr lang="en-US" sz="1500" dirty="0" smtClean="0"/>
              <a:t> </a:t>
            </a:r>
            <a:r>
              <a:rPr lang="th-TH" sz="1500" dirty="0" smtClean="0"/>
              <a:t>แล้ว </a:t>
            </a:r>
            <a:r>
              <a:rPr lang="en-US" sz="1500" dirty="0" smtClean="0"/>
              <a:t>click </a:t>
            </a:r>
            <a:r>
              <a:rPr lang="th-TH" sz="1500" dirty="0" smtClean="0"/>
              <a:t>ปุ่ม </a:t>
            </a:r>
            <a:r>
              <a:rPr lang="en-US" sz="1500" dirty="0" smtClean="0"/>
              <a:t>“Add Entity” </a:t>
            </a:r>
            <a:r>
              <a:rPr lang="th-TH" sz="1500" dirty="0" smtClean="0"/>
              <a:t>จากนั้น </a:t>
            </a:r>
            <a:r>
              <a:rPr lang="en-US" sz="1500" dirty="0" smtClean="0"/>
              <a:t>double click </a:t>
            </a:r>
            <a:r>
              <a:rPr lang="th-TH" sz="1500" dirty="0" smtClean="0"/>
              <a:t>ที่ </a:t>
            </a:r>
            <a:r>
              <a:rPr lang="en-US" sz="1500" dirty="0" smtClean="0"/>
              <a:t>Entry </a:t>
            </a:r>
            <a:r>
              <a:rPr lang="th-TH" sz="1500" dirty="0" smtClean="0"/>
              <a:t>เปลี่ยนชื่อเป็น </a:t>
            </a:r>
            <a:r>
              <a:rPr lang="en-US" sz="1500" dirty="0" smtClean="0"/>
              <a:t>“Race”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 startAt="16"/>
            </a:pPr>
            <a:r>
              <a:rPr lang="th-TH" sz="1500" dirty="0" smtClean="0"/>
              <a:t>เพิ่ม </a:t>
            </a:r>
            <a:r>
              <a:rPr lang="en-US" sz="1500" dirty="0" smtClean="0"/>
              <a:t>attributes </a:t>
            </a:r>
            <a:r>
              <a:rPr lang="th-TH" sz="1500" dirty="0" smtClean="0"/>
              <a:t>ของ </a:t>
            </a:r>
            <a:r>
              <a:rPr lang="en-US" sz="1500" dirty="0" smtClean="0"/>
              <a:t>Race 2</a:t>
            </a:r>
            <a:r>
              <a:rPr lang="th-TH" sz="1500" dirty="0" smtClean="0"/>
              <a:t> </a:t>
            </a:r>
            <a:r>
              <a:rPr lang="en-US" sz="1500" dirty="0" smtClean="0"/>
              <a:t>attributes </a:t>
            </a:r>
            <a:r>
              <a:rPr lang="th-TH" sz="1500" dirty="0" smtClean="0"/>
              <a:t>คือ </a:t>
            </a:r>
            <a:r>
              <a:rPr lang="en-US" sz="1500" dirty="0" err="1" smtClean="0"/>
              <a:t>raceName</a:t>
            </a:r>
            <a:r>
              <a:rPr lang="th-TH" sz="1500" dirty="0"/>
              <a:t> </a:t>
            </a:r>
            <a:r>
              <a:rPr lang="en-US" sz="1500" dirty="0" smtClean="0"/>
              <a:t>: String </a:t>
            </a:r>
            <a:r>
              <a:rPr lang="th-TH" sz="1500" dirty="0" smtClean="0"/>
              <a:t>และ </a:t>
            </a:r>
            <a:r>
              <a:rPr lang="en-US" sz="1500" dirty="0" err="1" smtClean="0"/>
              <a:t>raceDate</a:t>
            </a:r>
            <a:r>
              <a:rPr lang="en-US" sz="1500" dirty="0" smtClean="0"/>
              <a:t> : Date</a:t>
            </a:r>
            <a:br>
              <a:rPr lang="en-US" sz="1500" dirty="0" smtClean="0"/>
            </a:br>
            <a:r>
              <a:rPr lang="en-US" sz="1500" u="sng" dirty="0" smtClean="0"/>
              <a:t>Note</a:t>
            </a:r>
            <a:r>
              <a:rPr lang="en-US" sz="1500" dirty="0" smtClean="0"/>
              <a:t> : </a:t>
            </a:r>
            <a:r>
              <a:rPr lang="th-TH" sz="1500" dirty="0" smtClean="0"/>
              <a:t>ชื่อ </a:t>
            </a:r>
            <a:r>
              <a:rPr lang="en-US" sz="1500" dirty="0" smtClean="0"/>
              <a:t>Attribute </a:t>
            </a:r>
            <a:r>
              <a:rPr lang="th-TH" sz="1500" dirty="0" smtClean="0"/>
              <a:t>จะต้องขึ้นต้นด้วยตัวเล็กเท่านั้น</a:t>
            </a:r>
          </a:p>
        </p:txBody>
      </p:sp>
      <p:sp>
        <p:nvSpPr>
          <p:cNvPr id="4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12 -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14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644" y="4106125"/>
            <a:ext cx="5997194" cy="2554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828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Task : Create Entity Class (7</a:t>
            </a:r>
            <a:r>
              <a:rPr lang="en-US" sz="3600" dirty="0" smtClean="0"/>
              <a:t>/</a:t>
            </a:r>
            <a:r>
              <a:rPr lang="en-US" sz="3600" dirty="0"/>
              <a:t>13</a:t>
            </a:r>
            <a:r>
              <a:rPr lang="en-US" sz="3600" dirty="0" smtClean="0"/>
              <a:t>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50894"/>
            <a:ext cx="4158033" cy="4809823"/>
          </a:xfrm>
        </p:spPr>
        <p:txBody>
          <a:bodyPr>
            <a:noAutofit/>
          </a:bodyPr>
          <a:lstStyle/>
          <a:p>
            <a:pPr marL="457200" indent="-457200">
              <a:lnSpc>
                <a:spcPct val="110000"/>
              </a:lnSpc>
              <a:buFont typeface="+mj-lt"/>
              <a:buAutoNum type="arabicPeriod" startAt="19"/>
            </a:pPr>
            <a:r>
              <a:rPr lang="th-TH" sz="1700" dirty="0" smtClean="0"/>
              <a:t>สร้าง </a:t>
            </a:r>
            <a:r>
              <a:rPr lang="en-US" sz="1700" dirty="0" smtClean="0"/>
              <a:t>class </a:t>
            </a:r>
            <a:r>
              <a:rPr lang="th-TH" sz="1700" dirty="0" smtClean="0"/>
              <a:t>จาก </a:t>
            </a:r>
            <a:r>
              <a:rPr lang="en-US" sz="1700" dirty="0" smtClean="0"/>
              <a:t>Entity </a:t>
            </a:r>
            <a:r>
              <a:rPr lang="th-TH" sz="1700" dirty="0" smtClean="0"/>
              <a:t>โดย </a:t>
            </a:r>
            <a:r>
              <a:rPr lang="en-US" sz="1700" dirty="0" smtClean="0"/>
              <a:t>click </a:t>
            </a:r>
            <a:r>
              <a:rPr lang="th-TH" sz="1700" dirty="0" smtClean="0"/>
              <a:t>ที่ </a:t>
            </a:r>
            <a:r>
              <a:rPr lang="en-US" sz="1700" dirty="0" smtClean="0"/>
              <a:t>entity “Race” </a:t>
            </a:r>
            <a:r>
              <a:rPr lang="th-TH" sz="1700" dirty="0" smtClean="0"/>
              <a:t>จากนั้น </a:t>
            </a:r>
            <a:r>
              <a:rPr lang="en-US" sz="1700" dirty="0" smtClean="0"/>
              <a:t>click </a:t>
            </a:r>
            <a:r>
              <a:rPr lang="th-TH" sz="1700" dirty="0" smtClean="0"/>
              <a:t>ที่เมนู </a:t>
            </a:r>
            <a:r>
              <a:rPr lang="en-US" sz="1700" dirty="0" smtClean="0"/>
              <a:t>Editor &gt; Create </a:t>
            </a:r>
            <a:r>
              <a:rPr lang="en-US" sz="1700" dirty="0" err="1" smtClean="0"/>
              <a:t>NSManagedObject</a:t>
            </a:r>
            <a:r>
              <a:rPr lang="en-US" sz="1700" dirty="0" smtClean="0"/>
              <a:t> Subclass... </a:t>
            </a:r>
            <a:r>
              <a:rPr lang="th-TH" sz="1700" dirty="0" smtClean="0"/>
              <a:t>แล้ว </a:t>
            </a:r>
            <a:r>
              <a:rPr lang="en-US" sz="1700" dirty="0" smtClean="0"/>
              <a:t>click Next </a:t>
            </a:r>
            <a:r>
              <a:rPr lang="th-TH" sz="1700" dirty="0" smtClean="0"/>
              <a:t>จากนั้นเลือก </a:t>
            </a:r>
            <a:r>
              <a:rPr lang="en-US" sz="1700" dirty="0" smtClean="0"/>
              <a:t>Race </a:t>
            </a:r>
            <a:r>
              <a:rPr lang="th-TH" sz="1700" dirty="0" smtClean="0"/>
              <a:t>แล้ว </a:t>
            </a:r>
            <a:r>
              <a:rPr lang="en-US" sz="1700" dirty="0" smtClean="0"/>
              <a:t>click “Create” </a:t>
            </a:r>
            <a:r>
              <a:rPr lang="th-TH" sz="1700" dirty="0" smtClean="0"/>
              <a:t>จะได้ไฟล์ </a:t>
            </a:r>
            <a:r>
              <a:rPr lang="en-US" sz="1700" dirty="0" err="1" smtClean="0"/>
              <a:t>Race.h</a:t>
            </a:r>
            <a:r>
              <a:rPr lang="en-US" sz="1700" dirty="0" smtClean="0"/>
              <a:t> </a:t>
            </a:r>
            <a:r>
              <a:rPr lang="th-TH" sz="1700" dirty="0" smtClean="0"/>
              <a:t>และ </a:t>
            </a:r>
            <a:r>
              <a:rPr lang="en-US" sz="1700" dirty="0" err="1" smtClean="0"/>
              <a:t>Race.m</a:t>
            </a:r>
            <a:endParaRPr lang="en-US" sz="1700" dirty="0" smtClean="0"/>
          </a:p>
          <a:p>
            <a:pPr marL="457200" indent="-457200">
              <a:lnSpc>
                <a:spcPct val="110000"/>
              </a:lnSpc>
              <a:buFont typeface="+mj-lt"/>
              <a:buAutoNum type="arabicPeriod" startAt="19"/>
            </a:pPr>
            <a:r>
              <a:rPr lang="th-TH" sz="1700" dirty="0" smtClean="0"/>
              <a:t>เพิ่ม </a:t>
            </a:r>
            <a:r>
              <a:rPr lang="en-US" sz="1700" dirty="0" smtClean="0"/>
              <a:t>Library </a:t>
            </a:r>
            <a:r>
              <a:rPr lang="en-US" sz="1700" dirty="0" err="1" smtClean="0"/>
              <a:t>CoreData.framework</a:t>
            </a:r>
            <a:r>
              <a:rPr lang="en-US" sz="1700" dirty="0" smtClean="0"/>
              <a:t> </a:t>
            </a:r>
            <a:r>
              <a:rPr lang="th-TH" sz="1700" dirty="0" smtClean="0"/>
              <a:t>เข้ามาใน </a:t>
            </a:r>
            <a:r>
              <a:rPr lang="en-US" sz="1700" dirty="0" smtClean="0"/>
              <a:t>project </a:t>
            </a:r>
            <a:r>
              <a:rPr lang="th-TH" sz="1700" dirty="0" smtClean="0"/>
              <a:t>โดย </a:t>
            </a:r>
            <a:r>
              <a:rPr lang="en-US" sz="1700" dirty="0" smtClean="0"/>
              <a:t>click </a:t>
            </a:r>
            <a:r>
              <a:rPr lang="th-TH" sz="1700" dirty="0" smtClean="0"/>
              <a:t>เลือก </a:t>
            </a:r>
            <a:r>
              <a:rPr lang="en-US" sz="1700" dirty="0" smtClean="0"/>
              <a:t>project </a:t>
            </a:r>
            <a:r>
              <a:rPr lang="th-TH" sz="1700" dirty="0" smtClean="0"/>
              <a:t>ใน </a:t>
            </a:r>
            <a:r>
              <a:rPr lang="en-US" sz="1700" dirty="0" smtClean="0"/>
              <a:t>Navigation Pane </a:t>
            </a:r>
            <a:r>
              <a:rPr lang="th-TH" sz="1700" dirty="0" smtClean="0"/>
              <a:t>แล้ว </a:t>
            </a:r>
            <a:r>
              <a:rPr lang="en-US" sz="1700" dirty="0" smtClean="0"/>
              <a:t>click </a:t>
            </a:r>
            <a:r>
              <a:rPr lang="th-TH" sz="1700" dirty="0" smtClean="0"/>
              <a:t>ที่ </a:t>
            </a:r>
            <a:r>
              <a:rPr lang="en-US" sz="1700" dirty="0" smtClean="0"/>
              <a:t>TARGETS &gt; </a:t>
            </a:r>
            <a:r>
              <a:rPr lang="en-US" sz="1700" dirty="0" err="1" smtClean="0"/>
              <a:t>LapTime</a:t>
            </a:r>
            <a:r>
              <a:rPr lang="en-US" sz="1700" dirty="0" smtClean="0"/>
              <a:t> </a:t>
            </a:r>
            <a:r>
              <a:rPr lang="th-TH" sz="1700" dirty="0" smtClean="0"/>
              <a:t>ให้ </a:t>
            </a:r>
            <a:r>
              <a:rPr lang="en-US" sz="1700" dirty="0" smtClean="0"/>
              <a:t>scroll </a:t>
            </a:r>
            <a:r>
              <a:rPr lang="th-TH" sz="1700" dirty="0" smtClean="0"/>
              <a:t>ลงมาด้านล่างจะเห็น </a:t>
            </a:r>
            <a:r>
              <a:rPr lang="en-US" sz="1700" dirty="0" smtClean="0"/>
              <a:t>“Linked Frameworks and Libraries” </a:t>
            </a:r>
            <a:r>
              <a:rPr lang="th-TH" sz="1700" dirty="0" smtClean="0"/>
              <a:t>แล้ว </a:t>
            </a:r>
            <a:r>
              <a:rPr lang="en-US" sz="1700" dirty="0" smtClean="0"/>
              <a:t>click </a:t>
            </a:r>
            <a:r>
              <a:rPr lang="th-TH" sz="1700" dirty="0" smtClean="0"/>
              <a:t>ที่ปุ่ม </a:t>
            </a:r>
            <a:r>
              <a:rPr lang="en-US" sz="1700" dirty="0" smtClean="0"/>
              <a:t>+ </a:t>
            </a:r>
            <a:endParaRPr lang="th-TH" sz="1700" dirty="0" smtClean="0"/>
          </a:p>
          <a:p>
            <a:pPr marL="457200" indent="-457200">
              <a:lnSpc>
                <a:spcPct val="110000"/>
              </a:lnSpc>
              <a:buFont typeface="+mj-lt"/>
              <a:buAutoNum type="arabicPeriod" startAt="19"/>
            </a:pPr>
            <a:r>
              <a:rPr lang="th-TH" sz="1700" dirty="0" smtClean="0"/>
              <a:t>พิมพ์คำว่า </a:t>
            </a:r>
            <a:r>
              <a:rPr lang="en-US" sz="1700" dirty="0" err="1" smtClean="0"/>
              <a:t>CoreData</a:t>
            </a:r>
            <a:r>
              <a:rPr lang="en-US" sz="1700" dirty="0" smtClean="0"/>
              <a:t> </a:t>
            </a:r>
            <a:r>
              <a:rPr lang="th-TH" sz="1700" dirty="0" smtClean="0"/>
              <a:t>ในช่อง </a:t>
            </a:r>
            <a:r>
              <a:rPr lang="en-US" sz="1700" dirty="0" smtClean="0"/>
              <a:t>search </a:t>
            </a:r>
            <a:r>
              <a:rPr lang="th-TH" sz="1700" dirty="0" smtClean="0"/>
              <a:t>เลือก</a:t>
            </a:r>
            <a:r>
              <a:rPr lang="en-US" sz="1700" dirty="0" smtClean="0"/>
              <a:t> “</a:t>
            </a:r>
            <a:r>
              <a:rPr lang="en-US" sz="1700" dirty="0" err="1" smtClean="0"/>
              <a:t>CoreData.framework</a:t>
            </a:r>
            <a:r>
              <a:rPr lang="en-US" sz="1700" dirty="0" smtClean="0"/>
              <a:t>” </a:t>
            </a:r>
            <a:r>
              <a:rPr lang="th-TH" sz="1700" dirty="0" smtClean="0"/>
              <a:t>แล้ว </a:t>
            </a:r>
            <a:r>
              <a:rPr lang="en-US" sz="1700" dirty="0" smtClean="0"/>
              <a:t>click Add</a:t>
            </a:r>
            <a:endParaRPr lang="th-TH" sz="1700" dirty="0" smtClean="0"/>
          </a:p>
        </p:txBody>
      </p:sp>
      <p:sp>
        <p:nvSpPr>
          <p:cNvPr id="4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12 -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15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0258" y="1685749"/>
            <a:ext cx="3254934" cy="206172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2591" y="4169304"/>
            <a:ext cx="3555185" cy="2101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909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Task : Add Helper Context (8</a:t>
            </a:r>
            <a:r>
              <a:rPr lang="en-US" sz="3600" dirty="0" smtClean="0"/>
              <a:t>/</a:t>
            </a:r>
            <a:r>
              <a:rPr lang="en-US" sz="3600" dirty="0"/>
              <a:t>13</a:t>
            </a:r>
            <a:r>
              <a:rPr lang="en-US" sz="3600" dirty="0" smtClean="0"/>
              <a:t>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64338"/>
            <a:ext cx="7770813" cy="2224016"/>
          </a:xfrm>
        </p:spPr>
        <p:txBody>
          <a:bodyPr>
            <a:normAutofit fontScale="92500"/>
          </a:bodyPr>
          <a:lstStyle/>
          <a:p>
            <a:pPr marL="457200" indent="-457200">
              <a:lnSpc>
                <a:spcPct val="110000"/>
              </a:lnSpc>
              <a:buFont typeface="+mj-lt"/>
              <a:buAutoNum type="arabicPeriod" startAt="22"/>
            </a:pPr>
            <a:r>
              <a:rPr lang="th-TH" sz="1600" dirty="0" smtClean="0"/>
              <a:t>เพิ่ม </a:t>
            </a:r>
            <a:r>
              <a:rPr lang="en-US" sz="1600" dirty="0" smtClean="0"/>
              <a:t>class </a:t>
            </a:r>
            <a:r>
              <a:rPr lang="en-US" sz="1600" dirty="0" err="1" smtClean="0"/>
              <a:t>ContextHelper</a:t>
            </a:r>
            <a:r>
              <a:rPr lang="en-US" sz="1600" dirty="0" smtClean="0"/>
              <a:t> </a:t>
            </a:r>
            <a:r>
              <a:rPr lang="th-TH" sz="1600" dirty="0" smtClean="0"/>
              <a:t>เข้ามาใน </a:t>
            </a:r>
            <a:r>
              <a:rPr lang="en-US" sz="1600" dirty="0" smtClean="0"/>
              <a:t>project </a:t>
            </a:r>
            <a:r>
              <a:rPr lang="th-TH" sz="1600" dirty="0" smtClean="0"/>
              <a:t>โดย </a:t>
            </a:r>
            <a:r>
              <a:rPr lang="en-US" sz="1600" dirty="0" smtClean="0"/>
              <a:t>click </a:t>
            </a:r>
            <a:r>
              <a:rPr lang="th-TH" sz="1600" dirty="0" smtClean="0"/>
              <a:t>ขวาที่ </a:t>
            </a:r>
            <a:r>
              <a:rPr lang="en-US" sz="1600" dirty="0" smtClean="0"/>
              <a:t>folder “</a:t>
            </a:r>
            <a:r>
              <a:rPr lang="en-US" sz="1600" dirty="0" err="1" smtClean="0"/>
              <a:t>LapTime</a:t>
            </a:r>
            <a:r>
              <a:rPr lang="en-US" sz="1600" dirty="0" smtClean="0"/>
              <a:t>” </a:t>
            </a:r>
            <a:r>
              <a:rPr lang="th-TH" sz="1600" dirty="0" smtClean="0"/>
              <a:t>แล้วเลือกเมนู </a:t>
            </a:r>
            <a:r>
              <a:rPr lang="en-US" sz="1600" dirty="0" smtClean="0"/>
              <a:t>Add Files to “</a:t>
            </a:r>
            <a:r>
              <a:rPr lang="en-US" sz="1600" dirty="0" err="1" smtClean="0"/>
              <a:t>LapTime</a:t>
            </a:r>
            <a:r>
              <a:rPr lang="en-US" sz="1600" dirty="0" smtClean="0"/>
              <a:t>...”</a:t>
            </a:r>
            <a:r>
              <a:rPr lang="th-TH" sz="1600" dirty="0" smtClean="0"/>
              <a:t> จากนั้น </a:t>
            </a:r>
            <a:r>
              <a:rPr lang="en-US" sz="1600" dirty="0" smtClean="0"/>
              <a:t>browse </a:t>
            </a:r>
            <a:r>
              <a:rPr lang="th-TH" sz="1600" dirty="0" smtClean="0"/>
              <a:t>ไปที่ </a:t>
            </a:r>
            <a:r>
              <a:rPr lang="en-US" sz="1600" dirty="0" smtClean="0"/>
              <a:t>“Resources 7/Day 3 – Lab11” </a:t>
            </a:r>
            <a:r>
              <a:rPr lang="th-TH" sz="1600" dirty="0" smtClean="0"/>
              <a:t>แล้วเลือกไฟล์ </a:t>
            </a:r>
            <a:r>
              <a:rPr lang="en-US" sz="1600" dirty="0" err="1" smtClean="0"/>
              <a:t>ContextHelper.h</a:t>
            </a:r>
            <a:r>
              <a:rPr lang="en-US" sz="1600" dirty="0" smtClean="0"/>
              <a:t> </a:t>
            </a:r>
            <a:r>
              <a:rPr lang="th-TH" sz="1600" dirty="0" smtClean="0"/>
              <a:t>และ </a:t>
            </a:r>
            <a:r>
              <a:rPr lang="en-US" sz="1600" dirty="0" err="1" smtClean="0"/>
              <a:t>ContextHelper.m</a:t>
            </a:r>
            <a:r>
              <a:rPr lang="en-US" sz="1600" dirty="0" smtClean="0"/>
              <a:t> </a:t>
            </a:r>
            <a:r>
              <a:rPr lang="th-TH" sz="1600" dirty="0" smtClean="0"/>
              <a:t>แล้ว </a:t>
            </a:r>
            <a:r>
              <a:rPr lang="en-US" sz="1600" dirty="0" smtClean="0"/>
              <a:t>click</a:t>
            </a:r>
            <a:r>
              <a:rPr lang="th-TH" sz="1600" dirty="0"/>
              <a:t> </a:t>
            </a:r>
            <a:r>
              <a:rPr lang="th-TH" sz="1600" dirty="0" smtClean="0"/>
              <a:t>ปุ่ม </a:t>
            </a:r>
            <a:r>
              <a:rPr lang="en-US" sz="1600" dirty="0" smtClean="0"/>
              <a:t>“Add”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Note : </a:t>
            </a:r>
            <a:r>
              <a:rPr lang="en-US" sz="1600" dirty="0" err="1" smtClean="0"/>
              <a:t>ContextHelper</a:t>
            </a:r>
            <a:r>
              <a:rPr lang="en-US" sz="1600" dirty="0" smtClean="0"/>
              <a:t> </a:t>
            </a:r>
            <a:r>
              <a:rPr lang="th-TH" sz="1600" dirty="0" smtClean="0"/>
              <a:t>เป็นตัวอย่าง </a:t>
            </a:r>
            <a:r>
              <a:rPr lang="en-US" sz="1600" dirty="0" smtClean="0"/>
              <a:t>wrapper class </a:t>
            </a:r>
            <a:r>
              <a:rPr lang="th-TH" sz="1600" dirty="0" smtClean="0"/>
              <a:t>เพื่อให้เขียน </a:t>
            </a:r>
            <a:r>
              <a:rPr lang="en-US" sz="1600" dirty="0" smtClean="0"/>
              <a:t>code </a:t>
            </a:r>
            <a:r>
              <a:rPr lang="th-TH" sz="1600" dirty="0" smtClean="0"/>
              <a:t>เรียก </a:t>
            </a:r>
            <a:r>
              <a:rPr lang="en-US" sz="1600" dirty="0" smtClean="0"/>
              <a:t>Managed Object Context (ORM) </a:t>
            </a:r>
            <a:r>
              <a:rPr lang="th-TH" sz="1600" dirty="0" smtClean="0"/>
              <a:t>ง่ายขึ้น</a:t>
            </a:r>
            <a:r>
              <a:rPr lang="en-US" sz="1600" dirty="0" smtClean="0"/>
              <a:t> </a:t>
            </a:r>
            <a:r>
              <a:rPr lang="th-TH" sz="1600" dirty="0" smtClean="0"/>
              <a:t>ส่วนการเขียน </a:t>
            </a:r>
            <a:r>
              <a:rPr lang="en-US" sz="1600" dirty="0" smtClean="0"/>
              <a:t>Core Data </a:t>
            </a:r>
            <a:r>
              <a:rPr lang="th-TH" sz="1600" dirty="0" smtClean="0"/>
              <a:t>จริงๆ ให้ดูใน </a:t>
            </a:r>
            <a:r>
              <a:rPr lang="en-US" sz="1600" dirty="0" smtClean="0"/>
              <a:t>detail </a:t>
            </a:r>
            <a:r>
              <a:rPr lang="th-TH" sz="1600" dirty="0" smtClean="0"/>
              <a:t>ของ </a:t>
            </a:r>
            <a:r>
              <a:rPr lang="en-US" sz="1600" dirty="0" smtClean="0"/>
              <a:t>method </a:t>
            </a:r>
            <a:r>
              <a:rPr lang="th-TH" sz="1600" dirty="0" smtClean="0"/>
              <a:t>ต่างๆ </a:t>
            </a:r>
            <a:br>
              <a:rPr lang="th-TH" sz="1600" dirty="0" smtClean="0"/>
            </a:br>
            <a:r>
              <a:rPr lang="th-TH" sz="1600" dirty="0" smtClean="0"/>
              <a:t/>
            </a:r>
            <a:br>
              <a:rPr lang="th-TH" sz="1600" dirty="0" smtClean="0"/>
            </a:br>
            <a:r>
              <a:rPr lang="th-TH" sz="1600" dirty="0" smtClean="0"/>
              <a:t>ใน </a:t>
            </a:r>
            <a:r>
              <a:rPr lang="en-US" sz="1600" dirty="0" smtClean="0"/>
              <a:t>class </a:t>
            </a:r>
            <a:r>
              <a:rPr lang="th-TH" sz="1600" dirty="0" smtClean="0"/>
              <a:t>จะมี </a:t>
            </a:r>
            <a:r>
              <a:rPr lang="en-US" sz="1600" dirty="0" smtClean="0"/>
              <a:t>static method </a:t>
            </a:r>
            <a:r>
              <a:rPr lang="th-TH" sz="1600" dirty="0" smtClean="0"/>
              <a:t>ต่างๆ ดังนี้</a:t>
            </a:r>
          </a:p>
          <a:p>
            <a:pPr>
              <a:lnSpc>
                <a:spcPct val="110000"/>
              </a:lnSpc>
              <a:buFont typeface="+mj-lt"/>
              <a:buAutoNum type="arabicPeriod" startAt="22"/>
            </a:pPr>
            <a:endParaRPr lang="th-TH" sz="1600" dirty="0" smtClean="0"/>
          </a:p>
        </p:txBody>
      </p:sp>
      <p:sp>
        <p:nvSpPr>
          <p:cNvPr id="4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12 -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16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90788" y="3975730"/>
            <a:ext cx="7707149" cy="1889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sz="1200" dirty="0">
                <a:latin typeface="Menlo Regular"/>
                <a:cs typeface="Menlo Regular"/>
              </a:rPr>
              <a:t>+ (</a:t>
            </a:r>
            <a:r>
              <a:rPr lang="en-US" sz="1200" dirty="0" err="1">
                <a:latin typeface="Menlo Regular"/>
                <a:cs typeface="Menlo Regular"/>
              </a:rPr>
              <a:t>NSManagedObjectContext</a:t>
            </a:r>
            <a:r>
              <a:rPr lang="en-US" sz="1200" dirty="0">
                <a:latin typeface="Menlo Regular"/>
                <a:cs typeface="Menlo Regular"/>
              </a:rPr>
              <a:t> *)</a:t>
            </a:r>
            <a:r>
              <a:rPr lang="en-US" sz="1200" dirty="0" err="1">
                <a:latin typeface="Menlo Regular"/>
                <a:cs typeface="Menlo Regular"/>
              </a:rPr>
              <a:t>getManagedObjectContext</a:t>
            </a:r>
            <a:r>
              <a:rPr lang="en-US" sz="1200" dirty="0" smtClean="0">
                <a:latin typeface="Menlo Regular"/>
                <a:cs typeface="Menlo Regular"/>
              </a:rPr>
              <a:t>; </a:t>
            </a:r>
          </a:p>
          <a:p>
            <a:pPr>
              <a:lnSpc>
                <a:spcPct val="140000"/>
              </a:lnSpc>
            </a:pPr>
            <a:r>
              <a:rPr lang="en-US" sz="1200" dirty="0" smtClean="0">
                <a:latin typeface="Menlo Regular"/>
                <a:cs typeface="Menlo Regular"/>
              </a:rPr>
              <a:t>+ (id)</a:t>
            </a:r>
            <a:r>
              <a:rPr lang="en-US" sz="1200" dirty="0" err="1" smtClean="0">
                <a:latin typeface="Menlo Regular"/>
                <a:cs typeface="Menlo Regular"/>
              </a:rPr>
              <a:t>insertNewObjectForEntityForName</a:t>
            </a:r>
            <a:r>
              <a:rPr lang="en-US" sz="1200" dirty="0" smtClean="0">
                <a:latin typeface="Menlo Regular"/>
                <a:cs typeface="Menlo Regular"/>
              </a:rPr>
              <a:t>:(</a:t>
            </a:r>
            <a:r>
              <a:rPr lang="en-US" sz="1200" dirty="0" err="1" smtClean="0">
                <a:latin typeface="Menlo Regular"/>
                <a:cs typeface="Menlo Regular"/>
              </a:rPr>
              <a:t>NSString</a:t>
            </a:r>
            <a:r>
              <a:rPr lang="en-US" sz="1200" dirty="0" smtClean="0">
                <a:latin typeface="Menlo Regular"/>
                <a:cs typeface="Menlo Regular"/>
              </a:rPr>
              <a:t> *)</a:t>
            </a:r>
            <a:r>
              <a:rPr lang="en-US" sz="1200" dirty="0" err="1" smtClean="0">
                <a:latin typeface="Menlo Regular"/>
                <a:cs typeface="Menlo Regular"/>
              </a:rPr>
              <a:t>className</a:t>
            </a:r>
            <a:r>
              <a:rPr lang="en-US" sz="1200" dirty="0" smtClean="0">
                <a:latin typeface="Menlo Regular"/>
                <a:cs typeface="Menlo Regular"/>
              </a:rPr>
              <a:t>; </a:t>
            </a:r>
          </a:p>
          <a:p>
            <a:pPr>
              <a:lnSpc>
                <a:spcPct val="140000"/>
              </a:lnSpc>
            </a:pPr>
            <a:r>
              <a:rPr lang="en-US" sz="1200" dirty="0" smtClean="0">
                <a:latin typeface="Menlo Regular"/>
                <a:cs typeface="Menlo Regular"/>
              </a:rPr>
              <a:t>+ </a:t>
            </a:r>
            <a:r>
              <a:rPr lang="en-US" sz="1200" dirty="0">
                <a:latin typeface="Menlo Regular"/>
                <a:cs typeface="Menlo Regular"/>
              </a:rPr>
              <a:t>(void)</a:t>
            </a:r>
            <a:r>
              <a:rPr lang="en-US" sz="1200" dirty="0" err="1">
                <a:latin typeface="Menlo Regular"/>
                <a:cs typeface="Menlo Regular"/>
              </a:rPr>
              <a:t>saveContext</a:t>
            </a:r>
            <a:r>
              <a:rPr lang="en-US" sz="1200" dirty="0">
                <a:latin typeface="Menlo Regular"/>
                <a:cs typeface="Menlo Regular"/>
              </a:rPr>
              <a:t>;</a:t>
            </a:r>
          </a:p>
          <a:p>
            <a:pPr>
              <a:lnSpc>
                <a:spcPct val="140000"/>
              </a:lnSpc>
            </a:pPr>
            <a:r>
              <a:rPr lang="en-US" sz="1200" dirty="0">
                <a:latin typeface="Menlo Regular"/>
                <a:cs typeface="Menlo Regular"/>
              </a:rPr>
              <a:t>+ (void)</a:t>
            </a:r>
            <a:r>
              <a:rPr lang="en-US" sz="1200" dirty="0" err="1">
                <a:latin typeface="Menlo Regular"/>
                <a:cs typeface="Menlo Regular"/>
              </a:rPr>
              <a:t>deleteObjectFromContext</a:t>
            </a:r>
            <a:r>
              <a:rPr lang="en-US" sz="1200" dirty="0">
                <a:latin typeface="Menlo Regular"/>
                <a:cs typeface="Menlo Regular"/>
              </a:rPr>
              <a:t>:(id)object;</a:t>
            </a:r>
          </a:p>
          <a:p>
            <a:pPr>
              <a:lnSpc>
                <a:spcPct val="140000"/>
              </a:lnSpc>
            </a:pPr>
            <a:r>
              <a:rPr lang="en-US" sz="1200" dirty="0">
                <a:latin typeface="Menlo Regular"/>
                <a:cs typeface="Menlo Regular"/>
              </a:rPr>
              <a:t>+ (</a:t>
            </a:r>
            <a:r>
              <a:rPr lang="en-US" sz="1200" dirty="0" err="1">
                <a:latin typeface="Menlo Regular"/>
                <a:cs typeface="Menlo Regular"/>
              </a:rPr>
              <a:t>NSMutableArray</a:t>
            </a:r>
            <a:r>
              <a:rPr lang="en-US" sz="1200" dirty="0">
                <a:latin typeface="Menlo Regular"/>
                <a:cs typeface="Menlo Regular"/>
              </a:rPr>
              <a:t> *)</a:t>
            </a:r>
            <a:r>
              <a:rPr lang="en-US" sz="1200" dirty="0" err="1">
                <a:latin typeface="Menlo Regular"/>
                <a:cs typeface="Menlo Regular"/>
              </a:rPr>
              <a:t>getAllObjectsFromEntity</a:t>
            </a:r>
            <a:r>
              <a:rPr lang="en-US" sz="1200" dirty="0">
                <a:latin typeface="Menlo Regular"/>
                <a:cs typeface="Menlo Regular"/>
              </a:rPr>
              <a:t>:(</a:t>
            </a:r>
            <a:r>
              <a:rPr lang="en-US" sz="1200" dirty="0" err="1">
                <a:latin typeface="Menlo Regular"/>
                <a:cs typeface="Menlo Regular"/>
              </a:rPr>
              <a:t>NSString</a:t>
            </a:r>
            <a:r>
              <a:rPr lang="en-US" sz="1200" dirty="0">
                <a:latin typeface="Menlo Regular"/>
                <a:cs typeface="Menlo Regular"/>
              </a:rPr>
              <a:t> *)</a:t>
            </a:r>
            <a:r>
              <a:rPr lang="en-US" sz="1200" dirty="0" err="1">
                <a:latin typeface="Menlo Regular"/>
                <a:cs typeface="Menlo Regular"/>
              </a:rPr>
              <a:t>entityName</a:t>
            </a: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 smtClean="0">
                <a:latin typeface="Menlo Regular"/>
                <a:cs typeface="Menlo Regular"/>
              </a:rPr>
              <a:t/>
            </a:r>
            <a:br>
              <a:rPr lang="en-US" sz="1200" dirty="0" smtClean="0">
                <a:latin typeface="Menlo Regular"/>
                <a:cs typeface="Menlo Regular"/>
              </a:rPr>
            </a:br>
            <a:r>
              <a:rPr lang="en-US" sz="1200" dirty="0" smtClean="0">
                <a:latin typeface="Menlo Regular"/>
                <a:cs typeface="Menlo Regular"/>
              </a:rPr>
              <a:t>                                </a:t>
            </a:r>
            <a:r>
              <a:rPr lang="en-US" sz="1200" dirty="0" err="1" smtClean="0">
                <a:latin typeface="Menlo Regular"/>
                <a:cs typeface="Menlo Regular"/>
              </a:rPr>
              <a:t>initWithKey</a:t>
            </a:r>
            <a:r>
              <a:rPr lang="en-US" sz="1200" dirty="0">
                <a:latin typeface="Menlo Regular"/>
                <a:cs typeface="Menlo Regular"/>
              </a:rPr>
              <a:t>:(</a:t>
            </a:r>
            <a:r>
              <a:rPr lang="en-US" sz="1200" dirty="0" err="1">
                <a:latin typeface="Menlo Regular"/>
                <a:cs typeface="Menlo Regular"/>
              </a:rPr>
              <a:t>NSString</a:t>
            </a:r>
            <a:r>
              <a:rPr lang="en-US" sz="1200" dirty="0">
                <a:latin typeface="Menlo Regular"/>
                <a:cs typeface="Menlo Regular"/>
              </a:rPr>
              <a:t> *)</a:t>
            </a:r>
            <a:r>
              <a:rPr lang="en-US" sz="1200" dirty="0" err="1">
                <a:latin typeface="Menlo Regular"/>
                <a:cs typeface="Menlo Regular"/>
              </a:rPr>
              <a:t>keyName</a:t>
            </a: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 smtClean="0">
                <a:latin typeface="Menlo Regular"/>
                <a:cs typeface="Menlo Regular"/>
              </a:rPr>
              <a:t/>
            </a:r>
            <a:br>
              <a:rPr lang="en-US" sz="1200" dirty="0" smtClean="0">
                <a:latin typeface="Menlo Regular"/>
                <a:cs typeface="Menlo Regular"/>
              </a:rPr>
            </a:br>
            <a:r>
              <a:rPr lang="en-US" sz="1200" dirty="0" smtClean="0">
                <a:latin typeface="Menlo Regular"/>
                <a:cs typeface="Menlo Regular"/>
              </a:rPr>
              <a:t>                                  ascending</a:t>
            </a:r>
            <a:r>
              <a:rPr lang="en-US" sz="1200" dirty="0">
                <a:latin typeface="Menlo Regular"/>
                <a:cs typeface="Menlo Regular"/>
              </a:rPr>
              <a:t>:(</a:t>
            </a:r>
            <a:r>
              <a:rPr lang="en-US" sz="1200" dirty="0" err="1">
                <a:latin typeface="Menlo Regular"/>
                <a:cs typeface="Menlo Regular"/>
              </a:rPr>
              <a:t>bool</a:t>
            </a:r>
            <a:r>
              <a:rPr lang="en-US" sz="1200" dirty="0">
                <a:latin typeface="Menlo Regular"/>
                <a:cs typeface="Menlo Regular"/>
              </a:rPr>
              <a:t>)ascending;</a:t>
            </a:r>
          </a:p>
        </p:txBody>
      </p:sp>
    </p:spTree>
    <p:extLst>
      <p:ext uri="{BB962C8B-B14F-4D97-AF65-F5344CB8AC3E}">
        <p14:creationId xmlns:p14="http://schemas.microsoft.com/office/powerpoint/2010/main" val="17593644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Task : Add Core Data (9</a:t>
            </a:r>
            <a:r>
              <a:rPr lang="en-US" sz="3600" dirty="0" smtClean="0"/>
              <a:t>/</a:t>
            </a:r>
            <a:r>
              <a:rPr lang="en-US" sz="3600" dirty="0"/>
              <a:t>13</a:t>
            </a:r>
            <a:r>
              <a:rPr lang="en-US" sz="3600" dirty="0" smtClean="0"/>
              <a:t>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50894"/>
            <a:ext cx="7770813" cy="4821062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10000"/>
              </a:lnSpc>
              <a:buFont typeface="+mj-lt"/>
              <a:buAutoNum type="arabicPeriod" startAt="23"/>
            </a:pPr>
            <a:r>
              <a:rPr lang="th-TH" sz="1600" dirty="0" smtClean="0"/>
              <a:t>เปิดไฟล์ </a:t>
            </a:r>
            <a:r>
              <a:rPr lang="en-US" sz="1600" dirty="0" err="1" smtClean="0"/>
              <a:t>RaceTableViewController.h</a:t>
            </a:r>
            <a:r>
              <a:rPr lang="en-US" sz="1600" dirty="0" smtClean="0"/>
              <a:t> </a:t>
            </a:r>
            <a:r>
              <a:rPr lang="th-TH" sz="1600" dirty="0" smtClean="0"/>
              <a:t>เพิ่ม </a:t>
            </a:r>
            <a:r>
              <a:rPr lang="en-US" sz="1600" dirty="0" smtClean="0"/>
              <a:t>property “races” </a:t>
            </a:r>
            <a:r>
              <a:rPr lang="th-TH" sz="1600" dirty="0" smtClean="0"/>
              <a:t>เป็น </a:t>
            </a:r>
            <a:r>
              <a:rPr lang="en-US" sz="1600" dirty="0" smtClean="0"/>
              <a:t>type “</a:t>
            </a:r>
            <a:r>
              <a:rPr lang="en-US" sz="1600" dirty="0" err="1" smtClean="0"/>
              <a:t>NSMutableArray</a:t>
            </a:r>
            <a:r>
              <a:rPr lang="en-US" sz="1600" dirty="0" smtClean="0"/>
              <a:t>” </a:t>
            </a:r>
            <a:r>
              <a:rPr lang="th-TH" sz="1600" dirty="0" smtClean="0"/>
              <a:t>เพื่อใช้เก็บ </a:t>
            </a:r>
            <a:r>
              <a:rPr lang="en-US" sz="1600" dirty="0" smtClean="0"/>
              <a:t>object Race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 startAt="23"/>
            </a:pPr>
            <a:endParaRPr lang="th-TH" sz="1600" dirty="0" smtClean="0"/>
          </a:p>
          <a:p>
            <a:pPr>
              <a:lnSpc>
                <a:spcPct val="110000"/>
              </a:lnSpc>
              <a:buFont typeface="+mj-lt"/>
              <a:buAutoNum type="arabicPeriod" startAt="23"/>
            </a:pPr>
            <a:endParaRPr lang="en-US" sz="1600" dirty="0" smtClean="0"/>
          </a:p>
          <a:p>
            <a:pPr>
              <a:lnSpc>
                <a:spcPct val="110000"/>
              </a:lnSpc>
              <a:buFont typeface="+mj-lt"/>
              <a:buAutoNum type="arabicPeriod" startAt="23"/>
            </a:pPr>
            <a:endParaRPr lang="en-US" sz="1600" dirty="0"/>
          </a:p>
          <a:p>
            <a:pPr>
              <a:lnSpc>
                <a:spcPct val="110000"/>
              </a:lnSpc>
              <a:buFont typeface="+mj-lt"/>
              <a:buAutoNum type="arabicPeriod" startAt="23"/>
            </a:pPr>
            <a:endParaRPr lang="en-US" sz="1600" dirty="0" smtClean="0"/>
          </a:p>
          <a:p>
            <a:pPr>
              <a:lnSpc>
                <a:spcPct val="110000"/>
              </a:lnSpc>
              <a:buFont typeface="+mj-lt"/>
              <a:buAutoNum type="arabicPeriod" startAt="23"/>
            </a:pPr>
            <a:r>
              <a:rPr lang="th-TH" sz="1600" dirty="0" smtClean="0"/>
              <a:t>เปิดไฟล์ </a:t>
            </a:r>
            <a:r>
              <a:rPr lang="en-US" sz="1600" dirty="0" err="1" smtClean="0"/>
              <a:t>RaceTableViewController.m</a:t>
            </a:r>
            <a:r>
              <a:rPr lang="en-US" sz="1600" dirty="0" smtClean="0"/>
              <a:t> </a:t>
            </a:r>
            <a:r>
              <a:rPr lang="th-TH" sz="1600" dirty="0" smtClean="0"/>
              <a:t>เพิ่ม </a:t>
            </a:r>
            <a:r>
              <a:rPr lang="en-US" sz="1600" dirty="0" smtClean="0"/>
              <a:t>code </a:t>
            </a:r>
            <a:r>
              <a:rPr lang="th-TH" sz="1600" dirty="0" smtClean="0"/>
              <a:t>การ </a:t>
            </a:r>
            <a:r>
              <a:rPr lang="en-US" sz="1600" dirty="0" smtClean="0"/>
              <a:t>import class “</a:t>
            </a:r>
            <a:r>
              <a:rPr lang="en-US" sz="1600" dirty="0" err="1" smtClean="0"/>
              <a:t>ContextHelper</a:t>
            </a:r>
            <a:r>
              <a:rPr lang="en-US" sz="1600" dirty="0" smtClean="0"/>
              <a:t>” </a:t>
            </a:r>
            <a:r>
              <a:rPr lang="th-TH" sz="1600" dirty="0" smtClean="0"/>
              <a:t>และ </a:t>
            </a:r>
            <a:r>
              <a:rPr lang="en-US" sz="1600" dirty="0" smtClean="0"/>
              <a:t>“Race”</a:t>
            </a:r>
            <a:endParaRPr lang="en-US" sz="1600" dirty="0"/>
          </a:p>
          <a:p>
            <a:pPr>
              <a:lnSpc>
                <a:spcPct val="110000"/>
              </a:lnSpc>
              <a:buFont typeface="+mj-lt"/>
              <a:buAutoNum type="arabicPeriod" startAt="23"/>
            </a:pPr>
            <a:endParaRPr lang="th-TH" sz="1600" dirty="0" smtClean="0"/>
          </a:p>
        </p:txBody>
      </p:sp>
      <p:sp>
        <p:nvSpPr>
          <p:cNvPr id="4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12 -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17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02529" y="2372644"/>
            <a:ext cx="7254084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Menlo Regular"/>
                <a:cs typeface="Menlo Regular"/>
              </a:rPr>
              <a:t>#import &lt;</a:t>
            </a:r>
            <a:r>
              <a:rPr lang="en-US" sz="1200" dirty="0" err="1">
                <a:latin typeface="Menlo Regular"/>
                <a:cs typeface="Menlo Regular"/>
              </a:rPr>
              <a:t>UIKit</a:t>
            </a:r>
            <a:r>
              <a:rPr lang="en-US" sz="1200" dirty="0">
                <a:latin typeface="Menlo Regular"/>
                <a:cs typeface="Menlo Regular"/>
              </a:rPr>
              <a:t>/</a:t>
            </a:r>
            <a:r>
              <a:rPr lang="en-US" sz="1200" dirty="0" err="1">
                <a:latin typeface="Menlo Regular"/>
                <a:cs typeface="Menlo Regular"/>
              </a:rPr>
              <a:t>UIKit.h</a:t>
            </a:r>
            <a:r>
              <a:rPr lang="en-US" sz="1200" dirty="0">
                <a:latin typeface="Menlo Regular"/>
                <a:cs typeface="Menlo Regular"/>
              </a:rPr>
              <a:t>&gt;</a:t>
            </a:r>
          </a:p>
          <a:p>
            <a:endParaRPr lang="en-US" sz="1200" dirty="0">
              <a:latin typeface="Menlo Regular"/>
              <a:cs typeface="Menlo Regular"/>
            </a:endParaRPr>
          </a:p>
          <a:p>
            <a:r>
              <a:rPr lang="en-US" sz="1200" dirty="0">
                <a:latin typeface="Menlo Regular"/>
                <a:cs typeface="Menlo Regular"/>
              </a:rPr>
              <a:t>@interface </a:t>
            </a:r>
            <a:r>
              <a:rPr lang="en-US" sz="1200" dirty="0" err="1">
                <a:latin typeface="Menlo Regular"/>
                <a:cs typeface="Menlo Regular"/>
              </a:rPr>
              <a:t>RaceTableViewController</a:t>
            </a:r>
            <a:r>
              <a:rPr lang="en-US" sz="1200" dirty="0">
                <a:latin typeface="Menlo Regular"/>
                <a:cs typeface="Menlo Regular"/>
              </a:rPr>
              <a:t> : </a:t>
            </a:r>
            <a:r>
              <a:rPr lang="en-US" sz="1200" dirty="0" err="1">
                <a:latin typeface="Menlo Regular"/>
                <a:cs typeface="Menlo Regular"/>
              </a:rPr>
              <a:t>UITableViewController</a:t>
            </a:r>
            <a:endParaRPr lang="en-US" sz="1200" dirty="0">
              <a:latin typeface="Menlo Regular"/>
              <a:cs typeface="Menlo Regular"/>
            </a:endParaRPr>
          </a:p>
          <a:p>
            <a:endParaRPr lang="en-US" sz="1200" dirty="0">
              <a:latin typeface="Menlo Regular"/>
              <a:cs typeface="Menlo Regular"/>
            </a:endParaRPr>
          </a:p>
          <a:p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@property(strong, 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nonatomic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)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NSMutableArray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 * races</a:t>
            </a:r>
            <a:r>
              <a:rPr lang="en-US" sz="12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;</a:t>
            </a:r>
            <a:endParaRPr lang="en-US" sz="1200" b="1" dirty="0">
              <a:solidFill>
                <a:srgbClr val="FFFF00"/>
              </a:solidFill>
              <a:latin typeface="Menlo Regular"/>
              <a:cs typeface="Menlo Regular"/>
            </a:endParaRPr>
          </a:p>
          <a:p>
            <a:r>
              <a:rPr lang="en-US" sz="1200" dirty="0">
                <a:latin typeface="Menlo Regular"/>
                <a:cs typeface="Menlo Regular"/>
              </a:rPr>
              <a:t>- (IBAction)</a:t>
            </a:r>
            <a:r>
              <a:rPr lang="en-US" sz="1200" dirty="0" err="1">
                <a:latin typeface="Menlo Regular"/>
                <a:cs typeface="Menlo Regular"/>
              </a:rPr>
              <a:t>btnAddTapped</a:t>
            </a:r>
            <a:r>
              <a:rPr lang="en-US" sz="1200" dirty="0">
                <a:latin typeface="Menlo Regular"/>
                <a:cs typeface="Menlo Regular"/>
              </a:rPr>
              <a:t>:(id)sender;</a:t>
            </a:r>
          </a:p>
          <a:p>
            <a:r>
              <a:rPr lang="en-US" sz="1200" dirty="0">
                <a:latin typeface="Menlo Regular"/>
                <a:cs typeface="Menlo Regular"/>
              </a:rPr>
              <a:t>- (IBAction)</a:t>
            </a:r>
            <a:r>
              <a:rPr lang="en-US" sz="1200" dirty="0" err="1">
                <a:latin typeface="Menlo Regular"/>
                <a:cs typeface="Menlo Regular"/>
              </a:rPr>
              <a:t>btnDeleteTapped</a:t>
            </a:r>
            <a:r>
              <a:rPr lang="en-US" sz="1200" dirty="0">
                <a:latin typeface="Menlo Regular"/>
                <a:cs typeface="Menlo Regular"/>
              </a:rPr>
              <a:t>:(id)sender;</a:t>
            </a:r>
          </a:p>
          <a:p>
            <a:endParaRPr lang="en-US" sz="1200" dirty="0">
              <a:latin typeface="Menlo Regular"/>
              <a:cs typeface="Menlo Regular"/>
            </a:endParaRPr>
          </a:p>
          <a:p>
            <a:r>
              <a:rPr lang="en-US" sz="1200" dirty="0">
                <a:latin typeface="Menlo Regular"/>
                <a:cs typeface="Menlo Regular"/>
              </a:rPr>
              <a:t>@end</a:t>
            </a:r>
          </a:p>
        </p:txBody>
      </p:sp>
      <p:sp>
        <p:nvSpPr>
          <p:cNvPr id="7" name="Rectangle 6"/>
          <p:cNvSpPr/>
          <p:nvPr/>
        </p:nvSpPr>
        <p:spPr>
          <a:xfrm>
            <a:off x="1202529" y="5182373"/>
            <a:ext cx="72540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Menlo Regular"/>
                <a:cs typeface="Menlo Regular"/>
              </a:rPr>
              <a:t>#import "</a:t>
            </a:r>
            <a:r>
              <a:rPr lang="en-US" sz="1200" dirty="0" err="1">
                <a:latin typeface="Menlo Regular"/>
                <a:cs typeface="Menlo Regular"/>
              </a:rPr>
              <a:t>RaceTableViewController.h</a:t>
            </a:r>
            <a:r>
              <a:rPr lang="en-US" sz="1200" dirty="0">
                <a:latin typeface="Menlo Regular"/>
                <a:cs typeface="Menlo Regular"/>
              </a:rPr>
              <a:t>"</a:t>
            </a:r>
          </a:p>
          <a:p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#import "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ContextHelper.h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"</a:t>
            </a:r>
          </a:p>
          <a:p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#import "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Race.h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431515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Task : Read Objects from</a:t>
            </a:r>
            <a:br>
              <a:rPr lang="en-US" sz="3600" dirty="0" smtClean="0"/>
            </a:br>
            <a:r>
              <a:rPr lang="en-US" sz="3600" dirty="0" smtClean="0"/>
              <a:t>Core Data (10</a:t>
            </a:r>
            <a:r>
              <a:rPr lang="en-US" sz="3600" dirty="0" smtClean="0"/>
              <a:t>/</a:t>
            </a:r>
            <a:r>
              <a:rPr lang="en-US" sz="3600" dirty="0"/>
              <a:t>13</a:t>
            </a:r>
            <a:r>
              <a:rPr lang="en-US" sz="3600" dirty="0" smtClean="0"/>
              <a:t>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50894"/>
            <a:ext cx="7770813" cy="4821062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10000"/>
              </a:lnSpc>
              <a:buFont typeface="+mj-lt"/>
              <a:buAutoNum type="arabicPeriod" startAt="25"/>
            </a:pPr>
            <a:r>
              <a:rPr lang="th-TH" sz="1600" dirty="0" smtClean="0"/>
              <a:t>เพิ่ม </a:t>
            </a:r>
            <a:r>
              <a:rPr lang="en-US" sz="1600" dirty="0" smtClean="0"/>
              <a:t>code </a:t>
            </a:r>
            <a:r>
              <a:rPr lang="th-TH" sz="1600" dirty="0" smtClean="0"/>
              <a:t>ใน </a:t>
            </a:r>
            <a:r>
              <a:rPr lang="en-US" sz="1600" dirty="0" smtClean="0"/>
              <a:t>method “</a:t>
            </a:r>
            <a:r>
              <a:rPr lang="en-US" sz="1600" dirty="0" err="1" smtClean="0"/>
              <a:t>viewDidLoad</a:t>
            </a:r>
            <a:r>
              <a:rPr lang="en-US" sz="1600" dirty="0" smtClean="0"/>
              <a:t>:” </a:t>
            </a:r>
            <a:r>
              <a:rPr lang="th-TH" sz="1600" dirty="0" smtClean="0"/>
              <a:t>เพื่ออ่าน </a:t>
            </a:r>
            <a:r>
              <a:rPr lang="en-US" sz="1600" dirty="0" smtClean="0"/>
              <a:t>object “Race” </a:t>
            </a:r>
            <a:r>
              <a:rPr lang="th-TH" sz="1600" dirty="0" smtClean="0"/>
              <a:t>ขึ้นมาจาก </a:t>
            </a:r>
            <a:r>
              <a:rPr lang="en-US" sz="1600" dirty="0" smtClean="0"/>
              <a:t>database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 startAt="25"/>
            </a:pPr>
            <a:endParaRPr lang="en-US" sz="1200" dirty="0"/>
          </a:p>
          <a:p>
            <a:pPr marL="457200" indent="-457200">
              <a:lnSpc>
                <a:spcPct val="110000"/>
              </a:lnSpc>
              <a:buFont typeface="+mj-lt"/>
              <a:buAutoNum type="arabicPeriod" startAt="25"/>
            </a:pPr>
            <a:endParaRPr lang="en-US" sz="1200" dirty="0" smtClean="0"/>
          </a:p>
          <a:p>
            <a:pPr marL="457200" indent="-457200">
              <a:lnSpc>
                <a:spcPct val="110000"/>
              </a:lnSpc>
              <a:buFont typeface="+mj-lt"/>
              <a:buAutoNum type="arabicPeriod" startAt="25"/>
            </a:pPr>
            <a:endParaRPr lang="en-US" sz="1000" dirty="0"/>
          </a:p>
          <a:p>
            <a:pPr marL="457200" indent="-457200">
              <a:lnSpc>
                <a:spcPct val="110000"/>
              </a:lnSpc>
              <a:buFont typeface="+mj-lt"/>
              <a:buAutoNum type="arabicPeriod" startAt="25"/>
            </a:pPr>
            <a:r>
              <a:rPr lang="th-TH" sz="1600" dirty="0" smtClean="0"/>
              <a:t>แก้ </a:t>
            </a:r>
            <a:r>
              <a:rPr lang="en-US" sz="1600" dirty="0" smtClean="0"/>
              <a:t>Data Source</a:t>
            </a:r>
            <a:r>
              <a:rPr lang="th-TH" sz="1600" dirty="0" smtClean="0"/>
              <a:t> </a:t>
            </a:r>
            <a:r>
              <a:rPr lang="en-US" sz="1600" dirty="0" smtClean="0"/>
              <a:t>method “</a:t>
            </a:r>
            <a:r>
              <a:rPr lang="en-US" sz="1600" dirty="0" err="1" smtClean="0"/>
              <a:t>numberOfSectionsInTableView</a:t>
            </a:r>
            <a:r>
              <a:rPr lang="en-US" sz="1600" dirty="0" smtClean="0"/>
              <a:t>:” </a:t>
            </a:r>
            <a:r>
              <a:rPr lang="th-TH" sz="1600" dirty="0" smtClean="0"/>
              <a:t>และ </a:t>
            </a:r>
            <a:r>
              <a:rPr lang="en-US" sz="1600" dirty="0" smtClean="0"/>
              <a:t>“</a:t>
            </a:r>
            <a:r>
              <a:rPr lang="en-US" sz="1600" dirty="0" err="1" smtClean="0"/>
              <a:t>tableView:numberOfRowsInSection</a:t>
            </a:r>
            <a:r>
              <a:rPr lang="en-US" sz="1600" dirty="0" smtClean="0"/>
              <a:t>:” </a:t>
            </a:r>
            <a:r>
              <a:rPr lang="th-TH" sz="1600" dirty="0" smtClean="0"/>
              <a:t>เพื่อบอก </a:t>
            </a:r>
            <a:r>
              <a:rPr lang="en-US" sz="1600" dirty="0" smtClean="0"/>
              <a:t>Table View </a:t>
            </a:r>
            <a:r>
              <a:rPr lang="th-TH" sz="1600" dirty="0" smtClean="0"/>
              <a:t>ว่ามีจำนวน </a:t>
            </a:r>
            <a:r>
              <a:rPr lang="en-US" sz="1600" dirty="0" smtClean="0"/>
              <a:t>object Race </a:t>
            </a:r>
            <a:r>
              <a:rPr lang="th-TH" sz="1600" dirty="0" smtClean="0"/>
              <a:t>กี่ </a:t>
            </a:r>
            <a:r>
              <a:rPr lang="en-US" sz="1600" dirty="0" smtClean="0"/>
              <a:t>object (</a:t>
            </a:r>
            <a:r>
              <a:rPr lang="th-TH" sz="1600" dirty="0" smtClean="0"/>
              <a:t>ลบ </a:t>
            </a:r>
            <a:r>
              <a:rPr lang="en-US" sz="1600" dirty="0" smtClean="0"/>
              <a:t>#warning </a:t>
            </a:r>
            <a:r>
              <a:rPr lang="th-TH" sz="1600" dirty="0" smtClean="0"/>
              <a:t>ออก</a:t>
            </a:r>
            <a:r>
              <a:rPr lang="en-US" sz="1600" dirty="0" smtClean="0"/>
              <a:t>)</a:t>
            </a:r>
            <a:endParaRPr lang="th-TH" sz="1600" dirty="0" smtClean="0"/>
          </a:p>
        </p:txBody>
      </p:sp>
      <p:sp>
        <p:nvSpPr>
          <p:cNvPr id="4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12 -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18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91291" y="1979007"/>
            <a:ext cx="741747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Menlo Regular"/>
                <a:cs typeface="Menlo Regular"/>
              </a:rPr>
              <a:t>- (void)</a:t>
            </a:r>
            <a:r>
              <a:rPr lang="en-US" sz="1200" dirty="0" err="1">
                <a:latin typeface="Menlo Regular"/>
                <a:cs typeface="Menlo Regular"/>
              </a:rPr>
              <a:t>viewDidLoad</a:t>
            </a:r>
            <a:endParaRPr lang="en-US" sz="1200" dirty="0">
              <a:latin typeface="Menlo Regular"/>
              <a:cs typeface="Menlo Regular"/>
            </a:endParaRPr>
          </a:p>
          <a:p>
            <a:r>
              <a:rPr lang="en-US" sz="1200" dirty="0">
                <a:latin typeface="Menlo Regular"/>
                <a:cs typeface="Menlo Regular"/>
              </a:rPr>
              <a:t>{</a:t>
            </a:r>
          </a:p>
          <a:p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   </a:t>
            </a:r>
            <a:r>
              <a:rPr lang="en-US" sz="1200" dirty="0">
                <a:latin typeface="Menlo Regular"/>
                <a:cs typeface="Menlo Regular"/>
              </a:rPr>
              <a:t> [super </a:t>
            </a:r>
            <a:r>
              <a:rPr lang="en-US" sz="1200" dirty="0" err="1">
                <a:latin typeface="Menlo Regular"/>
                <a:cs typeface="Menlo Regular"/>
              </a:rPr>
              <a:t>viewDidLoad</a:t>
            </a:r>
            <a:r>
              <a:rPr lang="en-US" sz="1200" dirty="0">
                <a:latin typeface="Menlo Regular"/>
                <a:cs typeface="Menlo Regular"/>
              </a:rPr>
              <a:t>];</a:t>
            </a:r>
          </a:p>
          <a:p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    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self.races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 = [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ContextHelper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getAllObjectsFromEntity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:@"Race"</a:t>
            </a:r>
          </a:p>
          <a:p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                                            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initWithKey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:@"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raceName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"</a:t>
            </a:r>
          </a:p>
          <a:p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                                              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ascending:YES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];</a:t>
            </a:r>
          </a:p>
          <a:p>
            <a:r>
              <a:rPr lang="en-US" sz="1200" dirty="0">
                <a:latin typeface="Menlo Regular"/>
                <a:cs typeface="Menlo Regular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1191290" y="4448652"/>
            <a:ext cx="770664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Menlo Regular"/>
                <a:cs typeface="Menlo Regular"/>
              </a:rPr>
              <a:t>- (</a:t>
            </a:r>
            <a:r>
              <a:rPr lang="en-US" sz="1200" dirty="0" err="1">
                <a:latin typeface="Menlo Regular"/>
                <a:cs typeface="Menlo Regular"/>
              </a:rPr>
              <a:t>NSInteger</a:t>
            </a:r>
            <a:r>
              <a:rPr lang="en-US" sz="1200" dirty="0">
                <a:latin typeface="Menlo Regular"/>
                <a:cs typeface="Menlo Regular"/>
              </a:rPr>
              <a:t>)</a:t>
            </a:r>
            <a:r>
              <a:rPr lang="en-US" sz="1200" dirty="0" err="1">
                <a:latin typeface="Menlo Regular"/>
                <a:cs typeface="Menlo Regular"/>
              </a:rPr>
              <a:t>numberOfSectionsInTableView</a:t>
            </a:r>
            <a:r>
              <a:rPr lang="en-US" sz="1200" dirty="0">
                <a:latin typeface="Menlo Regular"/>
                <a:cs typeface="Menlo Regular"/>
              </a:rPr>
              <a:t>:(</a:t>
            </a:r>
            <a:r>
              <a:rPr lang="en-US" sz="1200" dirty="0" err="1">
                <a:latin typeface="Menlo Regular"/>
                <a:cs typeface="Menlo Regular"/>
              </a:rPr>
              <a:t>UITableView</a:t>
            </a:r>
            <a:r>
              <a:rPr lang="en-US" sz="1200" dirty="0">
                <a:latin typeface="Menlo Regular"/>
                <a:cs typeface="Menlo Regular"/>
              </a:rPr>
              <a:t> *)</a:t>
            </a:r>
            <a:r>
              <a:rPr lang="en-US" sz="1200" dirty="0" err="1" smtClean="0">
                <a:latin typeface="Menlo Regular"/>
                <a:cs typeface="Menlo Regular"/>
              </a:rPr>
              <a:t>tableView</a:t>
            </a: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 smtClean="0">
                <a:latin typeface="Menlo Regular"/>
                <a:cs typeface="Menlo Regular"/>
              </a:rPr>
              <a:t> </a:t>
            </a:r>
          </a:p>
          <a:p>
            <a:r>
              <a:rPr lang="en-US" sz="1200" dirty="0" smtClean="0">
                <a:latin typeface="Menlo Regular"/>
                <a:cs typeface="Menlo Regular"/>
              </a:rPr>
              <a:t>{</a:t>
            </a:r>
            <a:endParaRPr lang="en-US" sz="1200" dirty="0">
              <a:latin typeface="Menlo Regular"/>
              <a:cs typeface="Menlo Regular"/>
            </a:endParaRPr>
          </a:p>
          <a:p>
            <a:r>
              <a:rPr lang="is-IS" sz="1200" dirty="0" smtClean="0">
                <a:latin typeface="Menlo Regular"/>
                <a:cs typeface="Menlo Regular"/>
              </a:rPr>
              <a:t>	</a:t>
            </a:r>
            <a:r>
              <a:rPr lang="is-IS" sz="12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return </a:t>
            </a:r>
            <a:r>
              <a:rPr lang="is-IS" sz="1200" b="1" dirty="0">
                <a:solidFill>
                  <a:srgbClr val="FFFF00"/>
                </a:solidFill>
                <a:latin typeface="Menlo Regular"/>
                <a:cs typeface="Menlo Regular"/>
              </a:rPr>
              <a:t>1;</a:t>
            </a:r>
          </a:p>
          <a:p>
            <a:r>
              <a:rPr lang="is-IS" sz="1200" dirty="0">
                <a:latin typeface="Menlo Regular"/>
                <a:cs typeface="Menlo Regular"/>
              </a:rPr>
              <a:t>}</a:t>
            </a:r>
          </a:p>
          <a:p>
            <a:endParaRPr lang="is-IS" sz="1200" dirty="0">
              <a:latin typeface="Menlo Regular"/>
              <a:cs typeface="Menlo Regular"/>
            </a:endParaRPr>
          </a:p>
          <a:p>
            <a:r>
              <a:rPr lang="en-US" sz="1200" dirty="0">
                <a:latin typeface="Menlo Regular"/>
                <a:cs typeface="Menlo Regular"/>
              </a:rPr>
              <a:t>- (</a:t>
            </a:r>
            <a:r>
              <a:rPr lang="en-US" sz="1200" dirty="0" err="1">
                <a:latin typeface="Menlo Regular"/>
                <a:cs typeface="Menlo Regular"/>
              </a:rPr>
              <a:t>NSInteger</a:t>
            </a:r>
            <a:r>
              <a:rPr lang="en-US" sz="1200" dirty="0">
                <a:latin typeface="Menlo Regular"/>
                <a:cs typeface="Menlo Regular"/>
              </a:rPr>
              <a:t>)</a:t>
            </a:r>
            <a:r>
              <a:rPr lang="en-US" sz="1200" dirty="0" err="1">
                <a:latin typeface="Menlo Regular"/>
                <a:cs typeface="Menlo Regular"/>
              </a:rPr>
              <a:t>tableView</a:t>
            </a:r>
            <a:r>
              <a:rPr lang="en-US" sz="1200" dirty="0">
                <a:latin typeface="Menlo Regular"/>
                <a:cs typeface="Menlo Regular"/>
              </a:rPr>
              <a:t>:(</a:t>
            </a:r>
            <a:r>
              <a:rPr lang="en-US" sz="1200" dirty="0" err="1">
                <a:latin typeface="Menlo Regular"/>
                <a:cs typeface="Menlo Regular"/>
              </a:rPr>
              <a:t>UITableView</a:t>
            </a:r>
            <a:r>
              <a:rPr lang="en-US" sz="1200" dirty="0">
                <a:latin typeface="Menlo Regular"/>
                <a:cs typeface="Menlo Regular"/>
              </a:rPr>
              <a:t> *)</a:t>
            </a:r>
            <a:r>
              <a:rPr lang="en-US" sz="1200" dirty="0" err="1">
                <a:latin typeface="Menlo Regular"/>
                <a:cs typeface="Menlo Regular"/>
              </a:rPr>
              <a:t>tableView</a:t>
            </a: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 smtClean="0">
                <a:latin typeface="Menlo Regular"/>
                <a:cs typeface="Menlo Regular"/>
              </a:rPr>
              <a:t/>
            </a:r>
            <a:br>
              <a:rPr lang="en-US" sz="1200" dirty="0" smtClean="0">
                <a:latin typeface="Menlo Regular"/>
                <a:cs typeface="Menlo Regular"/>
              </a:rPr>
            </a:br>
            <a:r>
              <a:rPr lang="en-US" sz="1200" dirty="0" smtClean="0">
                <a:latin typeface="Menlo Regular"/>
                <a:cs typeface="Menlo Regular"/>
              </a:rPr>
              <a:t>   </a:t>
            </a:r>
            <a:r>
              <a:rPr lang="en-US" sz="1200" dirty="0" err="1" smtClean="0">
                <a:latin typeface="Menlo Regular"/>
                <a:cs typeface="Menlo Regular"/>
              </a:rPr>
              <a:t>numberOfRowsInSection</a:t>
            </a:r>
            <a:r>
              <a:rPr lang="en-US" sz="1200" dirty="0">
                <a:latin typeface="Menlo Regular"/>
                <a:cs typeface="Menlo Regular"/>
              </a:rPr>
              <a:t>:(</a:t>
            </a:r>
            <a:r>
              <a:rPr lang="en-US" sz="1200" dirty="0" err="1">
                <a:latin typeface="Menlo Regular"/>
                <a:cs typeface="Menlo Regular"/>
              </a:rPr>
              <a:t>NSInteger</a:t>
            </a:r>
            <a:r>
              <a:rPr lang="en-US" sz="1200" dirty="0">
                <a:latin typeface="Menlo Regular"/>
                <a:cs typeface="Menlo Regular"/>
              </a:rPr>
              <a:t>)section</a:t>
            </a:r>
          </a:p>
          <a:p>
            <a:r>
              <a:rPr lang="en-US" sz="1200" dirty="0">
                <a:latin typeface="Menlo Regular"/>
                <a:cs typeface="Menlo Regular"/>
              </a:rPr>
              <a:t>{</a:t>
            </a:r>
          </a:p>
          <a:p>
            <a:r>
              <a:rPr lang="en-US" sz="1200" dirty="0" smtClean="0">
                <a:latin typeface="Menlo Regular"/>
                <a:cs typeface="Menlo Regular"/>
              </a:rPr>
              <a:t>	</a:t>
            </a:r>
            <a:r>
              <a:rPr lang="en-US" sz="12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return 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[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self.races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 count];</a:t>
            </a:r>
          </a:p>
          <a:p>
            <a:r>
              <a:rPr lang="en-US" sz="1200" dirty="0">
                <a:latin typeface="Menlo Regular"/>
                <a:cs typeface="Menlo Regula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29936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Task : Display in Table View (11</a:t>
            </a:r>
            <a:r>
              <a:rPr lang="en-US" sz="3600" dirty="0" smtClean="0"/>
              <a:t>/</a:t>
            </a:r>
            <a:r>
              <a:rPr lang="en-US" sz="3600" dirty="0"/>
              <a:t>13</a:t>
            </a:r>
            <a:r>
              <a:rPr lang="en-US" sz="3600" dirty="0" smtClean="0"/>
              <a:t>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2083" y="1550894"/>
            <a:ext cx="7770813" cy="5102012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lnSpc>
                <a:spcPct val="110000"/>
              </a:lnSpc>
              <a:buFont typeface="+mj-lt"/>
              <a:buAutoNum type="arabicPeriod" startAt="27"/>
            </a:pPr>
            <a:r>
              <a:rPr lang="th-TH" sz="1600" dirty="0" smtClean="0"/>
              <a:t>แก้ </a:t>
            </a:r>
            <a:r>
              <a:rPr lang="en-US" sz="1600" dirty="0" smtClean="0"/>
              <a:t>code </a:t>
            </a:r>
            <a:r>
              <a:rPr lang="th-TH" sz="1600" dirty="0" smtClean="0"/>
              <a:t>ใน </a:t>
            </a:r>
            <a:r>
              <a:rPr lang="en-US" sz="1600" dirty="0" smtClean="0"/>
              <a:t>method “</a:t>
            </a:r>
            <a:r>
              <a:rPr lang="en-US" sz="1600" dirty="0" err="1" smtClean="0"/>
              <a:t>tableView:cellForRowAtIndexPath</a:t>
            </a:r>
            <a:r>
              <a:rPr lang="en-US" sz="1600" dirty="0" smtClean="0"/>
              <a:t>:” </a:t>
            </a:r>
            <a:r>
              <a:rPr lang="th-TH" sz="1600" dirty="0" smtClean="0"/>
              <a:t>เพื่อสร้าง </a:t>
            </a:r>
            <a:r>
              <a:rPr lang="en-US" sz="1600" dirty="0" smtClean="0"/>
              <a:t>cell </a:t>
            </a:r>
            <a:r>
              <a:rPr lang="th-TH" sz="1600" dirty="0" smtClean="0"/>
              <a:t>ให้กับ </a:t>
            </a:r>
            <a:r>
              <a:rPr lang="en-US" sz="1600" dirty="0" smtClean="0"/>
              <a:t>Table View </a:t>
            </a:r>
            <a:r>
              <a:rPr lang="th-TH" sz="1600" dirty="0" smtClean="0"/>
              <a:t>สำหรับแสดงข้อมูล </a:t>
            </a:r>
            <a:r>
              <a:rPr lang="en-US" sz="1600" dirty="0" smtClean="0"/>
              <a:t>Race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 startAt="27"/>
            </a:pPr>
            <a:endParaRPr lang="en-US" sz="1700" dirty="0"/>
          </a:p>
          <a:p>
            <a:pPr marL="457200" indent="-457200">
              <a:lnSpc>
                <a:spcPct val="110000"/>
              </a:lnSpc>
              <a:buFont typeface="+mj-lt"/>
              <a:buAutoNum type="arabicPeriod" startAt="27"/>
            </a:pPr>
            <a:endParaRPr lang="en-US" sz="1700" dirty="0" smtClean="0"/>
          </a:p>
          <a:p>
            <a:pPr marL="457200" indent="-457200">
              <a:lnSpc>
                <a:spcPct val="110000"/>
              </a:lnSpc>
              <a:buFont typeface="+mj-lt"/>
              <a:buAutoNum type="arabicPeriod" startAt="27"/>
            </a:pPr>
            <a:endParaRPr lang="en-US" sz="1700" dirty="0"/>
          </a:p>
          <a:p>
            <a:pPr marL="457200" indent="-457200">
              <a:lnSpc>
                <a:spcPct val="110000"/>
              </a:lnSpc>
              <a:buFont typeface="+mj-lt"/>
              <a:buAutoNum type="arabicPeriod" startAt="27"/>
            </a:pPr>
            <a:endParaRPr lang="en-US" sz="1700" dirty="0" smtClean="0"/>
          </a:p>
          <a:p>
            <a:pPr marL="457200" indent="-457200">
              <a:lnSpc>
                <a:spcPct val="110000"/>
              </a:lnSpc>
              <a:buFont typeface="+mj-lt"/>
              <a:buAutoNum type="arabicPeriod" startAt="27"/>
            </a:pPr>
            <a:endParaRPr lang="en-US" sz="1700" dirty="0"/>
          </a:p>
          <a:p>
            <a:pPr marL="457200" indent="-457200">
              <a:lnSpc>
                <a:spcPct val="110000"/>
              </a:lnSpc>
              <a:buFont typeface="+mj-lt"/>
              <a:buAutoNum type="arabicPeriod" startAt="27"/>
            </a:pPr>
            <a:endParaRPr lang="en-US" sz="1700" dirty="0" smtClean="0"/>
          </a:p>
          <a:p>
            <a:pPr marL="457200" indent="-457200">
              <a:lnSpc>
                <a:spcPct val="110000"/>
              </a:lnSpc>
              <a:buFont typeface="+mj-lt"/>
              <a:buAutoNum type="arabicPeriod" startAt="27"/>
            </a:pPr>
            <a:endParaRPr lang="en-US" sz="1700" dirty="0"/>
          </a:p>
          <a:p>
            <a:pPr marL="457200" indent="-457200">
              <a:lnSpc>
                <a:spcPct val="110000"/>
              </a:lnSpc>
              <a:buFont typeface="+mj-lt"/>
              <a:buAutoNum type="arabicPeriod" startAt="27"/>
            </a:pPr>
            <a:r>
              <a:rPr lang="en-US" sz="1600" dirty="0" smtClean="0"/>
              <a:t>Run </a:t>
            </a:r>
            <a:r>
              <a:rPr lang="th-TH" sz="1600" dirty="0" smtClean="0"/>
              <a:t>โปรแกรม </a:t>
            </a:r>
            <a:r>
              <a:rPr lang="en-US" sz="1600" dirty="0" smtClean="0"/>
              <a:t> </a:t>
            </a:r>
            <a:r>
              <a:rPr lang="th-TH" sz="1600" dirty="0" smtClean="0"/>
              <a:t>เพื่อดูผลลัพธ์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th-TH" sz="1600" dirty="0" smtClean="0"/>
              <a:t/>
            </a:r>
            <a:br>
              <a:rPr lang="th-TH" sz="1600" dirty="0" smtClean="0"/>
            </a:br>
            <a:r>
              <a:rPr lang="th-TH" sz="1600" dirty="0" smtClean="0"/>
              <a:t>สังเกตุว่าใน </a:t>
            </a:r>
            <a:r>
              <a:rPr lang="en-US" sz="1600" dirty="0" smtClean="0"/>
              <a:t>folder “Document” </a:t>
            </a:r>
            <a:r>
              <a:rPr lang="th-TH" sz="1600" dirty="0" smtClean="0"/>
              <a:t>ภายใต้ </a:t>
            </a:r>
            <a:r>
              <a:rPr lang="en-US" sz="1600" dirty="0" smtClean="0"/>
              <a:t>Application </a:t>
            </a:r>
            <a:r>
              <a:rPr lang="th-TH" sz="1600" dirty="0" smtClean="0"/>
              <a:t>จะมีไฟล์ </a:t>
            </a:r>
            <a:r>
              <a:rPr lang="en-US" sz="1600" dirty="0" smtClean="0"/>
              <a:t>“</a:t>
            </a:r>
            <a:r>
              <a:rPr lang="en-US" sz="1600" dirty="0" err="1" smtClean="0"/>
              <a:t>LapTime.sqlite</a:t>
            </a:r>
            <a:r>
              <a:rPr lang="en-US" sz="1600" dirty="0" smtClean="0"/>
              <a:t>” </a:t>
            </a:r>
            <a:r>
              <a:rPr lang="th-TH" sz="1600" dirty="0" smtClean="0"/>
              <a:t>เราสามารถ</a:t>
            </a:r>
            <a:r>
              <a:rPr lang="en-US" sz="1600" dirty="0" smtClean="0"/>
              <a:t> copy file </a:t>
            </a:r>
            <a:r>
              <a:rPr lang="th-TH" sz="1600" dirty="0" smtClean="0"/>
              <a:t>ทั้งหมดออกมาแล้วเปิดดูข้อมูลได้ด้วย </a:t>
            </a:r>
            <a:r>
              <a:rPr lang="en-US" sz="1600" dirty="0" smtClean="0"/>
              <a:t>SQLite Viewer </a:t>
            </a:r>
            <a:r>
              <a:rPr lang="en-US" sz="1600" i="1" dirty="0" smtClean="0"/>
              <a:t>(</a:t>
            </a:r>
            <a:r>
              <a:rPr lang="th-TH" sz="1600" i="1" dirty="0" smtClean="0"/>
              <a:t>ดู </a:t>
            </a:r>
            <a:r>
              <a:rPr lang="en-US" sz="1600" i="1" dirty="0" smtClean="0"/>
              <a:t>path </a:t>
            </a:r>
            <a:r>
              <a:rPr lang="th-TH" sz="1600" i="1" dirty="0" smtClean="0"/>
              <a:t>ของ </a:t>
            </a:r>
            <a:r>
              <a:rPr lang="en-US" sz="1600" i="1" dirty="0" smtClean="0"/>
              <a:t>file </a:t>
            </a:r>
            <a:r>
              <a:rPr lang="en-US" sz="1600" i="1" dirty="0" err="1" smtClean="0"/>
              <a:t>LapTime.sqlite</a:t>
            </a:r>
            <a:r>
              <a:rPr lang="th-TH" sz="1600" i="1" dirty="0" smtClean="0"/>
              <a:t>ใน </a:t>
            </a:r>
            <a:r>
              <a:rPr lang="en-US" sz="1600" i="1" dirty="0" smtClean="0"/>
              <a:t>slide </a:t>
            </a:r>
            <a:r>
              <a:rPr lang="th-TH" sz="1600" i="1" dirty="0" smtClean="0"/>
              <a:t>หน้า </a:t>
            </a:r>
            <a:r>
              <a:rPr lang="en-US" sz="1600" i="1" dirty="0" smtClean="0"/>
              <a:t>12-03)</a:t>
            </a:r>
            <a:endParaRPr lang="th-TH" sz="1600" i="1" dirty="0" smtClean="0"/>
          </a:p>
        </p:txBody>
      </p:sp>
      <p:sp>
        <p:nvSpPr>
          <p:cNvPr id="4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12 -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19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68812" y="2231428"/>
            <a:ext cx="7833300" cy="3139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latin typeface="Menlo Regular"/>
                <a:cs typeface="Menlo Regular"/>
              </a:rPr>
              <a:t>- (</a:t>
            </a:r>
            <a:r>
              <a:rPr lang="en-US" sz="1100" dirty="0" err="1">
                <a:latin typeface="Menlo Regular"/>
                <a:cs typeface="Menlo Regular"/>
              </a:rPr>
              <a:t>UITableViewCell</a:t>
            </a:r>
            <a:r>
              <a:rPr lang="en-US" sz="1100" dirty="0">
                <a:latin typeface="Menlo Regular"/>
                <a:cs typeface="Menlo Regular"/>
              </a:rPr>
              <a:t> *)</a:t>
            </a:r>
            <a:r>
              <a:rPr lang="en-US" sz="1100" dirty="0" err="1">
                <a:latin typeface="Menlo Regular"/>
                <a:cs typeface="Menlo Regular"/>
              </a:rPr>
              <a:t>tableView</a:t>
            </a:r>
            <a:r>
              <a:rPr lang="en-US" sz="1100" dirty="0">
                <a:latin typeface="Menlo Regular"/>
                <a:cs typeface="Menlo Regular"/>
              </a:rPr>
              <a:t>:(</a:t>
            </a:r>
            <a:r>
              <a:rPr lang="en-US" sz="1100" dirty="0" err="1">
                <a:latin typeface="Menlo Regular"/>
                <a:cs typeface="Menlo Regular"/>
              </a:rPr>
              <a:t>UITableView</a:t>
            </a:r>
            <a:r>
              <a:rPr lang="en-US" sz="1100" dirty="0">
                <a:latin typeface="Menlo Regular"/>
                <a:cs typeface="Menlo Regular"/>
              </a:rPr>
              <a:t> *)</a:t>
            </a:r>
            <a:r>
              <a:rPr lang="en-US" sz="1100" dirty="0" err="1">
                <a:latin typeface="Menlo Regular"/>
                <a:cs typeface="Menlo Regular"/>
              </a:rPr>
              <a:t>tableView</a:t>
            </a:r>
            <a:r>
              <a:rPr lang="en-US" sz="1100" dirty="0">
                <a:latin typeface="Menlo Regular"/>
                <a:cs typeface="Menlo Regular"/>
              </a:rPr>
              <a:t> </a:t>
            </a:r>
            <a:r>
              <a:rPr lang="en-US" sz="1100" dirty="0" smtClean="0">
                <a:latin typeface="Menlo Regular"/>
                <a:cs typeface="Menlo Regular"/>
              </a:rPr>
              <a:t/>
            </a:r>
            <a:br>
              <a:rPr lang="en-US" sz="1100" dirty="0" smtClean="0">
                <a:latin typeface="Menlo Regular"/>
                <a:cs typeface="Menlo Regular"/>
              </a:rPr>
            </a:br>
            <a:r>
              <a:rPr lang="en-US" sz="1100" dirty="0" smtClean="0">
                <a:latin typeface="Menlo Regular"/>
                <a:cs typeface="Menlo Regular"/>
              </a:rPr>
              <a:t>         </a:t>
            </a:r>
            <a:r>
              <a:rPr lang="en-US" sz="1100" dirty="0" err="1" smtClean="0">
                <a:latin typeface="Menlo Regular"/>
                <a:cs typeface="Menlo Regular"/>
              </a:rPr>
              <a:t>cellForRowAtIndexPath</a:t>
            </a:r>
            <a:r>
              <a:rPr lang="en-US" sz="1100" dirty="0">
                <a:latin typeface="Menlo Regular"/>
                <a:cs typeface="Menlo Regular"/>
              </a:rPr>
              <a:t>:(</a:t>
            </a:r>
            <a:r>
              <a:rPr lang="en-US" sz="1100" dirty="0" err="1">
                <a:latin typeface="Menlo Regular"/>
                <a:cs typeface="Menlo Regular"/>
              </a:rPr>
              <a:t>NSIndexPath</a:t>
            </a:r>
            <a:r>
              <a:rPr lang="en-US" sz="1100" dirty="0">
                <a:latin typeface="Menlo Regular"/>
                <a:cs typeface="Menlo Regular"/>
              </a:rPr>
              <a:t> *)</a:t>
            </a:r>
            <a:r>
              <a:rPr lang="en-US" sz="1100" dirty="0" err="1">
                <a:latin typeface="Menlo Regular"/>
                <a:cs typeface="Menlo Regular"/>
              </a:rPr>
              <a:t>indexPath</a:t>
            </a:r>
            <a:endParaRPr lang="en-US" sz="1100" dirty="0">
              <a:latin typeface="Menlo Regular"/>
              <a:cs typeface="Menlo Regular"/>
            </a:endParaRPr>
          </a:p>
          <a:p>
            <a:r>
              <a:rPr lang="en-US" sz="1100" dirty="0">
                <a:latin typeface="Menlo Regular"/>
                <a:cs typeface="Menlo Regular"/>
              </a:rPr>
              <a:t>{</a:t>
            </a:r>
          </a:p>
          <a:p>
            <a:r>
              <a:rPr lang="en-US" sz="1100" dirty="0">
                <a:latin typeface="Menlo Regular"/>
                <a:cs typeface="Menlo Regular"/>
              </a:rPr>
              <a:t>    static </a:t>
            </a:r>
            <a:r>
              <a:rPr lang="en-US" sz="1100" dirty="0" err="1">
                <a:latin typeface="Menlo Regular"/>
                <a:cs typeface="Menlo Regular"/>
              </a:rPr>
              <a:t>NSString</a:t>
            </a:r>
            <a:r>
              <a:rPr lang="en-US" sz="1100" dirty="0">
                <a:latin typeface="Menlo Regular"/>
                <a:cs typeface="Menlo Regular"/>
              </a:rPr>
              <a:t> *</a:t>
            </a:r>
            <a:r>
              <a:rPr lang="en-US" sz="1100" dirty="0" err="1">
                <a:latin typeface="Menlo Regular"/>
                <a:cs typeface="Menlo Regular"/>
              </a:rPr>
              <a:t>CellIdentifier</a:t>
            </a:r>
            <a:r>
              <a:rPr lang="en-US" sz="1100" dirty="0">
                <a:latin typeface="Menlo Regular"/>
                <a:cs typeface="Menlo Regular"/>
              </a:rPr>
              <a:t> = @"</a:t>
            </a:r>
            <a:r>
              <a:rPr lang="en-US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RaceCell</a:t>
            </a:r>
            <a:r>
              <a:rPr lang="en-US" sz="1100" dirty="0">
                <a:latin typeface="Menlo Regular"/>
                <a:cs typeface="Menlo Regular"/>
              </a:rPr>
              <a:t>";</a:t>
            </a:r>
          </a:p>
          <a:p>
            <a:r>
              <a:rPr lang="en-US" sz="1100" dirty="0">
                <a:latin typeface="Menlo Regular"/>
                <a:cs typeface="Menlo Regular"/>
              </a:rPr>
              <a:t>    </a:t>
            </a:r>
            <a:r>
              <a:rPr lang="en-US" sz="1100" dirty="0" err="1">
                <a:latin typeface="Menlo Regular"/>
                <a:cs typeface="Menlo Regular"/>
              </a:rPr>
              <a:t>UITableViewCell</a:t>
            </a:r>
            <a:r>
              <a:rPr lang="en-US" sz="1100" dirty="0">
                <a:latin typeface="Menlo Regular"/>
                <a:cs typeface="Menlo Regular"/>
              </a:rPr>
              <a:t> *cell = </a:t>
            </a:r>
            <a:r>
              <a:rPr lang="en-US" sz="1100" dirty="0" smtClean="0">
                <a:latin typeface="Menlo Regular"/>
                <a:cs typeface="Menlo Regular"/>
              </a:rPr>
              <a:t/>
            </a:r>
            <a:br>
              <a:rPr lang="en-US" sz="1100" dirty="0" smtClean="0">
                <a:latin typeface="Menlo Regular"/>
                <a:cs typeface="Menlo Regular"/>
              </a:rPr>
            </a:br>
            <a:r>
              <a:rPr lang="en-US" sz="1100" dirty="0" smtClean="0">
                <a:latin typeface="Menlo Regular"/>
                <a:cs typeface="Menlo Regular"/>
              </a:rPr>
              <a:t>          [</a:t>
            </a:r>
            <a:r>
              <a:rPr lang="en-US" sz="1100" dirty="0" err="1">
                <a:latin typeface="Menlo Regular"/>
                <a:cs typeface="Menlo Regular"/>
              </a:rPr>
              <a:t>tableView</a:t>
            </a:r>
            <a:r>
              <a:rPr lang="en-US" sz="1100" dirty="0">
                <a:latin typeface="Menlo Regular"/>
                <a:cs typeface="Menlo Regular"/>
              </a:rPr>
              <a:t> </a:t>
            </a:r>
            <a:r>
              <a:rPr lang="en-US" sz="1100" dirty="0" err="1">
                <a:latin typeface="Menlo Regular"/>
                <a:cs typeface="Menlo Regular"/>
              </a:rPr>
              <a:t>dequeueReusableCellWithIdentifier:CellIdentifier</a:t>
            </a:r>
            <a:r>
              <a:rPr lang="en-US" sz="1100" dirty="0">
                <a:latin typeface="Menlo Regular"/>
                <a:cs typeface="Menlo Regular"/>
              </a:rPr>
              <a:t> </a:t>
            </a:r>
            <a:r>
              <a:rPr lang="en-US" sz="1100" dirty="0" smtClean="0">
                <a:latin typeface="Menlo Regular"/>
                <a:cs typeface="Menlo Regular"/>
              </a:rPr>
              <a:t/>
            </a:r>
            <a:br>
              <a:rPr lang="en-US" sz="1100" dirty="0" smtClean="0">
                <a:latin typeface="Menlo Regular"/>
                <a:cs typeface="Menlo Regular"/>
              </a:rPr>
            </a:br>
            <a:r>
              <a:rPr lang="en-US" sz="1100" dirty="0" smtClean="0">
                <a:latin typeface="Menlo Regular"/>
                <a:cs typeface="Menlo Regular"/>
              </a:rPr>
              <a:t>                                          </a:t>
            </a:r>
            <a:r>
              <a:rPr lang="en-US" sz="1100" dirty="0" err="1" smtClean="0">
                <a:latin typeface="Menlo Regular"/>
                <a:cs typeface="Menlo Regular"/>
              </a:rPr>
              <a:t>forIndexPath:indexPath</a:t>
            </a:r>
            <a:r>
              <a:rPr lang="en-US" sz="1100" dirty="0">
                <a:latin typeface="Menlo Regular"/>
                <a:cs typeface="Menlo Regular"/>
              </a:rPr>
              <a:t>];</a:t>
            </a:r>
          </a:p>
          <a:p>
            <a:r>
              <a:rPr lang="en-US" sz="1100" dirty="0">
                <a:latin typeface="Menlo Regular"/>
                <a:cs typeface="Menlo Regular"/>
              </a:rPr>
              <a:t>    </a:t>
            </a:r>
          </a:p>
          <a:p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1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   </a:t>
            </a:r>
            <a:r>
              <a:rPr lang="en-US" sz="1100" b="1" dirty="0" err="1" smtClean="0">
                <a:solidFill>
                  <a:srgbClr val="FFFF00"/>
                </a:solidFill>
                <a:latin typeface="Menlo Regular"/>
                <a:cs typeface="Menlo Regular"/>
              </a:rPr>
              <a:t>NSDateFormatter</a:t>
            </a:r>
            <a:r>
              <a:rPr lang="en-US" sz="11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* </a:t>
            </a:r>
            <a:r>
              <a:rPr lang="en-US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dateFormatter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 = [[</a:t>
            </a:r>
            <a:r>
              <a:rPr lang="en-US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NSDateFormatter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alloc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] </a:t>
            </a:r>
            <a:r>
              <a:rPr lang="en-US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init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];</a:t>
            </a:r>
          </a:p>
          <a:p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    [</a:t>
            </a:r>
            <a:r>
              <a:rPr lang="en-US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dateFormatter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setDateFormat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:@"</a:t>
            </a:r>
            <a:r>
              <a:rPr lang="en-US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dd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/mm/</a:t>
            </a:r>
            <a:r>
              <a:rPr lang="en-US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yyyy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HH.mm.ss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"];</a:t>
            </a:r>
          </a:p>
          <a:p>
            <a:endParaRPr lang="en-US" sz="1100" b="1" dirty="0">
              <a:solidFill>
                <a:srgbClr val="FFFF00"/>
              </a:solidFill>
              <a:latin typeface="Menlo Regular"/>
              <a:cs typeface="Menlo Regular"/>
            </a:endParaRPr>
          </a:p>
          <a:p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    Race * race = [</a:t>
            </a:r>
            <a:r>
              <a:rPr lang="en-US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self.races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objectAtIndex:indexPath.row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];</a:t>
            </a:r>
          </a:p>
          <a:p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    </a:t>
            </a:r>
            <a:r>
              <a:rPr lang="en-US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cell.textLabel.text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 = [</a:t>
            </a:r>
            <a:r>
              <a:rPr lang="en-US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NSString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stringWithFormat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:@"%@  [%@]", </a:t>
            </a:r>
            <a:endParaRPr lang="en-US" sz="1100" b="1" dirty="0" smtClean="0">
              <a:solidFill>
                <a:srgbClr val="FFFF00"/>
              </a:solidFill>
              <a:latin typeface="Menlo Regular"/>
              <a:cs typeface="Menlo Regular"/>
            </a:endParaRPr>
          </a:p>
          <a:p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1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                          </a:t>
            </a:r>
            <a:r>
              <a:rPr lang="en-US" sz="1100" b="1" dirty="0" err="1" smtClean="0">
                <a:solidFill>
                  <a:srgbClr val="FFFF00"/>
                </a:solidFill>
                <a:latin typeface="Menlo Regular"/>
                <a:cs typeface="Menlo Regular"/>
              </a:rPr>
              <a:t>race.raceName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, </a:t>
            </a:r>
            <a:endParaRPr lang="en-US" sz="1100" b="1" dirty="0" smtClean="0">
              <a:solidFill>
                <a:srgbClr val="FFFF00"/>
              </a:solidFill>
              <a:latin typeface="Menlo Regular"/>
              <a:cs typeface="Menlo Regular"/>
            </a:endParaRPr>
          </a:p>
          <a:p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1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                         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 [</a:t>
            </a:r>
            <a:r>
              <a:rPr lang="en-US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dateFormatter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stringFromDate:race.raceDate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]];</a:t>
            </a:r>
          </a:p>
          <a:p>
            <a:r>
              <a:rPr lang="fr-FR" sz="1100" dirty="0" smtClean="0">
                <a:latin typeface="Menlo Regular"/>
                <a:cs typeface="Menlo Regular"/>
              </a:rPr>
              <a:t>   </a:t>
            </a:r>
            <a:endParaRPr lang="fr-FR" sz="1100" dirty="0">
              <a:latin typeface="Menlo Regular"/>
              <a:cs typeface="Menlo Regular"/>
            </a:endParaRPr>
          </a:p>
          <a:p>
            <a:r>
              <a:rPr lang="fr-FR" sz="1100" dirty="0">
                <a:latin typeface="Menlo Regular"/>
                <a:cs typeface="Menlo Regular"/>
              </a:rPr>
              <a:t>    return </a:t>
            </a:r>
            <a:r>
              <a:rPr lang="fr-FR" sz="1100" dirty="0" err="1">
                <a:latin typeface="Menlo Regular"/>
                <a:cs typeface="Menlo Regular"/>
              </a:rPr>
              <a:t>cell</a:t>
            </a:r>
            <a:r>
              <a:rPr lang="fr-FR" sz="1100" dirty="0">
                <a:latin typeface="Menlo Regular"/>
                <a:cs typeface="Menlo Regular"/>
              </a:rPr>
              <a:t>;</a:t>
            </a:r>
          </a:p>
          <a:p>
            <a:r>
              <a:rPr lang="fr-FR" sz="1100" dirty="0">
                <a:latin typeface="Menlo Regular"/>
                <a:cs typeface="Menlo Regular"/>
              </a:rPr>
              <a:t>}</a:t>
            </a:r>
            <a:endParaRPr lang="en-US" sz="1100" dirty="0">
              <a:latin typeface="Menlo Regular"/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14730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iOS Core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Core Data </a:t>
            </a:r>
            <a:r>
              <a:rPr lang="th-TH" dirty="0" smtClean="0"/>
              <a:t>เป็น </a:t>
            </a:r>
            <a:r>
              <a:rPr lang="en-US" dirty="0" smtClean="0"/>
              <a:t>ORM framework </a:t>
            </a:r>
            <a:r>
              <a:rPr lang="th-TH" dirty="0" smtClean="0"/>
              <a:t>บน </a:t>
            </a:r>
            <a:r>
              <a:rPr lang="en-US" dirty="0" smtClean="0"/>
              <a:t>iOS </a:t>
            </a:r>
            <a:r>
              <a:rPr lang="th-TH" dirty="0" smtClean="0"/>
              <a:t>และ </a:t>
            </a:r>
            <a:r>
              <a:rPr lang="en-US" dirty="0" smtClean="0"/>
              <a:t>OS X </a:t>
            </a:r>
          </a:p>
          <a:p>
            <a:pPr>
              <a:lnSpc>
                <a:spcPct val="120000"/>
              </a:lnSpc>
            </a:pPr>
            <a:r>
              <a:rPr lang="th-TH" dirty="0" smtClean="0"/>
              <a:t>ช่วยให้นักพัฒนา </a:t>
            </a:r>
            <a:r>
              <a:rPr lang="en-US" dirty="0" smtClean="0"/>
              <a:t>focus </a:t>
            </a:r>
            <a:r>
              <a:rPr lang="th-TH" dirty="0" smtClean="0"/>
              <a:t>ที่ </a:t>
            </a:r>
            <a:r>
              <a:rPr lang="en-US" dirty="0" smtClean="0"/>
              <a:t>Object-Oriented </a:t>
            </a:r>
            <a:r>
              <a:rPr lang="th-TH" dirty="0" smtClean="0"/>
              <a:t>และ </a:t>
            </a:r>
            <a:r>
              <a:rPr lang="en-US" dirty="0" smtClean="0"/>
              <a:t>functionality </a:t>
            </a:r>
            <a:r>
              <a:rPr lang="th-TH" dirty="0" smtClean="0"/>
              <a:t>โดยไม่ต้องกังวลกั</a:t>
            </a:r>
            <a:r>
              <a:rPr lang="th-TH" dirty="0"/>
              <a:t>บ</a:t>
            </a:r>
            <a:r>
              <a:rPr lang="th-TH" dirty="0" smtClean="0"/>
              <a:t>การทำ </a:t>
            </a:r>
            <a:r>
              <a:rPr lang="en-US" dirty="0" smtClean="0"/>
              <a:t>mapping </a:t>
            </a:r>
            <a:r>
              <a:rPr lang="th-TH" dirty="0" smtClean="0"/>
              <a:t>ระหว่าง </a:t>
            </a:r>
            <a:r>
              <a:rPr lang="en-US" dirty="0" smtClean="0"/>
              <a:t>Object </a:t>
            </a:r>
            <a:r>
              <a:rPr lang="th-TH" dirty="0" smtClean="0"/>
              <a:t>และ </a:t>
            </a:r>
            <a:r>
              <a:rPr lang="en-US" dirty="0" smtClean="0"/>
              <a:t>Relational Database</a:t>
            </a:r>
          </a:p>
          <a:p>
            <a:pPr>
              <a:lnSpc>
                <a:spcPct val="120000"/>
              </a:lnSpc>
            </a:pPr>
            <a:r>
              <a:rPr lang="th-TH" dirty="0"/>
              <a:t>บน </a:t>
            </a:r>
            <a:r>
              <a:rPr lang="en-US" dirty="0"/>
              <a:t>iOS </a:t>
            </a:r>
            <a:r>
              <a:rPr lang="th-TH" dirty="0"/>
              <a:t>จะเป็น </a:t>
            </a:r>
            <a:r>
              <a:rPr lang="en-US" dirty="0"/>
              <a:t>local database (</a:t>
            </a:r>
            <a:r>
              <a:rPr lang="th-TH" dirty="0"/>
              <a:t>ไม่ใช่ </a:t>
            </a:r>
            <a:r>
              <a:rPr lang="en-US" dirty="0"/>
              <a:t>client/server) </a:t>
            </a:r>
            <a:r>
              <a:rPr lang="th-TH" dirty="0"/>
              <a:t>ใช้ </a:t>
            </a:r>
            <a:r>
              <a:rPr lang="en-US" dirty="0"/>
              <a:t>SQLite </a:t>
            </a:r>
            <a:r>
              <a:rPr lang="th-TH" dirty="0"/>
              <a:t>เป็น </a:t>
            </a:r>
            <a:r>
              <a:rPr lang="en-US" dirty="0" smtClean="0"/>
              <a:t>database</a:t>
            </a:r>
            <a:r>
              <a:rPr lang="th-TH" dirty="0" smtClean="0"/>
              <a:t> และเป็น </a:t>
            </a:r>
            <a:r>
              <a:rPr lang="en-US" dirty="0" smtClean="0"/>
              <a:t>In-Process Database </a:t>
            </a:r>
            <a:r>
              <a:rPr lang="th-TH" dirty="0" smtClean="0"/>
              <a:t>ไม่สามารถ </a:t>
            </a:r>
            <a:r>
              <a:rPr lang="en-US" dirty="0" smtClean="0"/>
              <a:t>share </a:t>
            </a:r>
            <a:r>
              <a:rPr lang="th-TH" dirty="0" smtClean="0"/>
              <a:t>ข้อมูลกับ </a:t>
            </a:r>
            <a:r>
              <a:rPr lang="en-US" dirty="0" smtClean="0"/>
              <a:t>App </a:t>
            </a:r>
            <a:r>
              <a:rPr lang="th-TH" dirty="0" smtClean="0"/>
              <a:t>อื่นได้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th-TH" dirty="0" smtClean="0"/>
              <a:t>เรา</a:t>
            </a:r>
            <a:r>
              <a:rPr lang="th-TH" dirty="0"/>
              <a:t>สามารถ</a:t>
            </a:r>
            <a:r>
              <a:rPr lang="th-TH" dirty="0" smtClean="0"/>
              <a:t>เขียน </a:t>
            </a:r>
            <a:r>
              <a:rPr lang="en-US" dirty="0" smtClean="0"/>
              <a:t>code </a:t>
            </a:r>
            <a:r>
              <a:rPr lang="th-TH" dirty="0" smtClean="0"/>
              <a:t>เพื่อจัดการกับ </a:t>
            </a:r>
            <a:r>
              <a:rPr lang="en-US" dirty="0" smtClean="0"/>
              <a:t>SQLite </a:t>
            </a:r>
            <a:r>
              <a:rPr lang="th-TH" dirty="0" smtClean="0"/>
              <a:t>ได้โดยตรง แต่การใช้ </a:t>
            </a:r>
            <a:r>
              <a:rPr lang="en-US" dirty="0" smtClean="0"/>
              <a:t>Core Data </a:t>
            </a:r>
            <a:r>
              <a:rPr lang="th-TH" dirty="0" smtClean="0"/>
              <a:t>จะช่วยลด </a:t>
            </a:r>
            <a:r>
              <a:rPr lang="en-US" dirty="0" smtClean="0"/>
              <a:t>code </a:t>
            </a:r>
            <a:r>
              <a:rPr lang="th-TH" dirty="0" smtClean="0"/>
              <a:t>ในการจัดการ </a:t>
            </a:r>
            <a:r>
              <a:rPr lang="en-US" dirty="0" smtClean="0"/>
              <a:t>database </a:t>
            </a:r>
            <a:r>
              <a:rPr lang="th-TH" dirty="0" smtClean="0"/>
              <a:t>ลง </a:t>
            </a:r>
            <a:r>
              <a:rPr lang="en-US" dirty="0" smtClean="0"/>
              <a:t>50% - 70</a:t>
            </a:r>
            <a:r>
              <a:rPr lang="en-US" dirty="0" smtClean="0"/>
              <a:t>% </a:t>
            </a:r>
            <a:r>
              <a:rPr lang="th-TH" dirty="0" smtClean="0"/>
              <a:t>โดยเฉพาะการทำ </a:t>
            </a:r>
            <a:r>
              <a:rPr lang="en-US" dirty="0" smtClean="0"/>
              <a:t>Lazy Loading </a:t>
            </a:r>
            <a:r>
              <a:rPr lang="th-TH" dirty="0" smtClean="0"/>
              <a:t>และ </a:t>
            </a:r>
            <a:r>
              <a:rPr lang="en-US" dirty="0" smtClean="0"/>
              <a:t>Data </a:t>
            </a:r>
            <a:r>
              <a:rPr lang="en-US" dirty="0" err="1" smtClean="0"/>
              <a:t>Mogration</a:t>
            </a:r>
            <a:endParaRPr lang="en-US" dirty="0" smtClean="0"/>
          </a:p>
        </p:txBody>
      </p:sp>
      <p:sp>
        <p:nvSpPr>
          <p:cNvPr id="4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12 -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2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60839" y="6280051"/>
            <a:ext cx="37957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1600" i="1" dirty="0" smtClean="0">
                <a:solidFill>
                  <a:schemeClr val="tx1">
                    <a:lumMod val="50000"/>
                  </a:schemeClr>
                </a:solidFill>
              </a:rPr>
              <a:t>ดูข้อมูลเพิ่มเติมได้ที่ </a:t>
            </a:r>
            <a:r>
              <a:rPr lang="en-US" sz="1600" i="1" dirty="0" smtClean="0">
                <a:solidFill>
                  <a:schemeClr val="tx1">
                    <a:lumMod val="50000"/>
                  </a:schemeClr>
                </a:solidFill>
              </a:rPr>
              <a:t>http</a:t>
            </a:r>
            <a:r>
              <a:rPr lang="en-US" sz="1600" i="1" dirty="0">
                <a:solidFill>
                  <a:schemeClr val="tx1">
                    <a:lumMod val="50000"/>
                  </a:schemeClr>
                </a:solidFill>
              </a:rPr>
              <a:t>://</a:t>
            </a:r>
            <a:r>
              <a:rPr lang="en-US" sz="1600" i="1" dirty="0" err="1">
                <a:solidFill>
                  <a:schemeClr val="tx1">
                    <a:lumMod val="50000"/>
                  </a:schemeClr>
                </a:solidFill>
              </a:rPr>
              <a:t>goo.gl</a:t>
            </a:r>
            <a:r>
              <a:rPr lang="en-US" sz="1600" i="1" dirty="0">
                <a:solidFill>
                  <a:schemeClr val="tx1">
                    <a:lumMod val="50000"/>
                  </a:schemeClr>
                </a:solidFill>
              </a:rPr>
              <a:t>/SnRS80</a:t>
            </a:r>
          </a:p>
        </p:txBody>
      </p:sp>
    </p:spTree>
    <p:extLst>
      <p:ext uri="{BB962C8B-B14F-4D97-AF65-F5344CB8AC3E}">
        <p14:creationId xmlns:p14="http://schemas.microsoft.com/office/powerpoint/2010/main" val="12713066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Task : Add Object</a:t>
            </a:r>
            <a:r>
              <a:rPr lang="th-TH" sz="3600" dirty="0"/>
              <a:t> </a:t>
            </a:r>
            <a:r>
              <a:rPr lang="en-US" sz="3600" dirty="0" smtClean="0"/>
              <a:t>to DB (12</a:t>
            </a:r>
            <a:r>
              <a:rPr lang="en-US" sz="3600" dirty="0" smtClean="0"/>
              <a:t>/</a:t>
            </a:r>
            <a:r>
              <a:rPr lang="en-US" sz="3600" dirty="0"/>
              <a:t>13</a:t>
            </a:r>
            <a:r>
              <a:rPr lang="en-US" sz="3600" dirty="0" smtClean="0"/>
              <a:t>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2083" y="1550894"/>
            <a:ext cx="7770813" cy="4821062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10000"/>
              </a:lnSpc>
              <a:buFont typeface="+mj-lt"/>
              <a:buAutoNum type="arabicPeriod" startAt="29"/>
            </a:pPr>
            <a:r>
              <a:rPr lang="th-TH" sz="1800" dirty="0" smtClean="0"/>
              <a:t>เพิ่ม </a:t>
            </a:r>
            <a:r>
              <a:rPr lang="en-US" sz="1800" dirty="0" smtClean="0"/>
              <a:t>code </a:t>
            </a:r>
            <a:r>
              <a:rPr lang="th-TH" sz="1800" dirty="0" smtClean="0"/>
              <a:t>ใน </a:t>
            </a:r>
            <a:r>
              <a:rPr lang="en-US" sz="1800" dirty="0" smtClean="0"/>
              <a:t>method “</a:t>
            </a:r>
            <a:r>
              <a:rPr lang="en-US" sz="1800" dirty="0" err="1" smtClean="0"/>
              <a:t>btnAddTapped</a:t>
            </a:r>
            <a:r>
              <a:rPr lang="en-US" sz="1800" dirty="0" smtClean="0"/>
              <a:t>:” </a:t>
            </a:r>
            <a:r>
              <a:rPr lang="th-TH" sz="1800" dirty="0" smtClean="0"/>
              <a:t>เพื่อสร้าง </a:t>
            </a:r>
            <a:r>
              <a:rPr lang="en-US" sz="1800" dirty="0" smtClean="0"/>
              <a:t>object </a:t>
            </a:r>
            <a:r>
              <a:rPr lang="th-TH" sz="1800" dirty="0" smtClean="0"/>
              <a:t>ใหม่และ </a:t>
            </a:r>
            <a:r>
              <a:rPr lang="en-US" sz="1800" dirty="0" smtClean="0"/>
              <a:t>save </a:t>
            </a:r>
            <a:r>
              <a:rPr lang="th-TH" sz="1800" dirty="0" smtClean="0"/>
              <a:t>ข้อมูลลง </a:t>
            </a:r>
            <a:r>
              <a:rPr lang="en-US" sz="1800" dirty="0" smtClean="0"/>
              <a:t>Core Data </a:t>
            </a:r>
            <a:r>
              <a:rPr lang="th-TH" sz="1800" dirty="0" smtClean="0"/>
              <a:t>รวมทั้ง </a:t>
            </a:r>
            <a:r>
              <a:rPr lang="en-US" sz="1800" dirty="0" smtClean="0"/>
              <a:t>reload </a:t>
            </a:r>
            <a:r>
              <a:rPr lang="th-TH" sz="1800" dirty="0" smtClean="0"/>
              <a:t>ข้อมูลใน </a:t>
            </a:r>
            <a:r>
              <a:rPr lang="en-US" sz="1800" dirty="0" smtClean="0"/>
              <a:t>Table View </a:t>
            </a:r>
            <a:r>
              <a:rPr lang="th-TH" sz="1800" dirty="0" smtClean="0"/>
              <a:t>ใหม่</a:t>
            </a:r>
            <a:r>
              <a:rPr lang="en-US" sz="1800" dirty="0" smtClean="0"/>
              <a:t> 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 startAt="29"/>
            </a:pPr>
            <a:endParaRPr lang="en-US" sz="1600" dirty="0"/>
          </a:p>
          <a:p>
            <a:pPr marL="457200" indent="-457200">
              <a:lnSpc>
                <a:spcPct val="110000"/>
              </a:lnSpc>
              <a:buFont typeface="+mj-lt"/>
              <a:buAutoNum type="arabicPeriod" startAt="29"/>
            </a:pPr>
            <a:endParaRPr lang="en-US" sz="1600" dirty="0" smtClean="0"/>
          </a:p>
          <a:p>
            <a:pPr marL="457200" indent="-457200">
              <a:lnSpc>
                <a:spcPct val="110000"/>
              </a:lnSpc>
              <a:buFont typeface="+mj-lt"/>
              <a:buAutoNum type="arabicPeriod" startAt="29"/>
            </a:pPr>
            <a:endParaRPr lang="en-US" sz="1600" dirty="0"/>
          </a:p>
          <a:p>
            <a:pPr marL="457200" indent="-457200">
              <a:lnSpc>
                <a:spcPct val="110000"/>
              </a:lnSpc>
              <a:buFont typeface="+mj-lt"/>
              <a:buAutoNum type="arabicPeriod" startAt="29"/>
            </a:pPr>
            <a:endParaRPr lang="en-US" sz="1600" dirty="0" smtClean="0"/>
          </a:p>
          <a:p>
            <a:pPr marL="457200" indent="-457200">
              <a:lnSpc>
                <a:spcPct val="110000"/>
              </a:lnSpc>
              <a:buFont typeface="+mj-lt"/>
              <a:buAutoNum type="arabicPeriod" startAt="29"/>
            </a:pPr>
            <a:endParaRPr lang="en-US" sz="1800" dirty="0"/>
          </a:p>
        </p:txBody>
      </p:sp>
      <p:sp>
        <p:nvSpPr>
          <p:cNvPr id="4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12 -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20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23857" y="2432170"/>
            <a:ext cx="770664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Menlo Regular"/>
                <a:cs typeface="Menlo Regular"/>
              </a:rPr>
              <a:t>- (IBAction)</a:t>
            </a:r>
            <a:r>
              <a:rPr lang="en-US" sz="1200" dirty="0" err="1">
                <a:latin typeface="Menlo Regular"/>
                <a:cs typeface="Menlo Regular"/>
              </a:rPr>
              <a:t>btnAddTapped</a:t>
            </a:r>
            <a:r>
              <a:rPr lang="en-US" sz="1200" dirty="0">
                <a:latin typeface="Menlo Regular"/>
                <a:cs typeface="Menlo Regular"/>
              </a:rPr>
              <a:t>:(id)sender</a:t>
            </a:r>
          </a:p>
          <a:p>
            <a:r>
              <a:rPr lang="en-US" sz="1200" dirty="0">
                <a:latin typeface="Menlo Regular"/>
                <a:cs typeface="Menlo Regular"/>
              </a:rPr>
              <a:t>{</a:t>
            </a:r>
          </a:p>
          <a:p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    Race *race = [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ContextHelper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insertNewObjectForEntityForName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:@"Race"];</a:t>
            </a:r>
          </a:p>
          <a:p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    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race.raceName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 = [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NSString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stringWithFormat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:@"Race - %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lu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", </a:t>
            </a:r>
            <a:endParaRPr lang="en-US" sz="1200" b="1" dirty="0" smtClean="0">
              <a:solidFill>
                <a:srgbClr val="FFFF00"/>
              </a:solidFill>
              <a:latin typeface="Menlo Regular"/>
              <a:cs typeface="Menlo Regular"/>
            </a:endParaRPr>
          </a:p>
          <a:p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2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                                          (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unsigned long)[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self.races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 count]];    </a:t>
            </a:r>
            <a:endParaRPr lang="en-US" sz="1200" b="1" dirty="0" smtClean="0">
              <a:solidFill>
                <a:srgbClr val="FFFF00"/>
              </a:solidFill>
              <a:latin typeface="Menlo Regular"/>
              <a:cs typeface="Menlo Regular"/>
            </a:endParaRPr>
          </a:p>
          <a:p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2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   </a:t>
            </a:r>
            <a:r>
              <a:rPr lang="en-US" sz="1200" b="1" dirty="0" err="1" smtClean="0">
                <a:solidFill>
                  <a:srgbClr val="FFFF00"/>
                </a:solidFill>
                <a:latin typeface="Menlo Regular"/>
                <a:cs typeface="Menlo Regular"/>
              </a:rPr>
              <a:t>race.raceDate</a:t>
            </a:r>
            <a:r>
              <a:rPr lang="en-US" sz="12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= [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NSDate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 date];</a:t>
            </a:r>
          </a:p>
          <a:p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	</a:t>
            </a:r>
          </a:p>
          <a:p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    [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ContextHelper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saveContext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];</a:t>
            </a:r>
          </a:p>
          <a:p>
            <a:endParaRPr lang="en-US" sz="1200" b="1" dirty="0">
              <a:solidFill>
                <a:srgbClr val="FFFF00"/>
              </a:solidFill>
              <a:latin typeface="Menlo Regular"/>
              <a:cs typeface="Menlo Regular"/>
            </a:endParaRPr>
          </a:p>
          <a:p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	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self.races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 = [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ContextHelper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getAllObjectsFromEntity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:@"Race" </a:t>
            </a:r>
            <a:r>
              <a:rPr lang="en-US" sz="12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/>
            </a:r>
            <a:br>
              <a:rPr lang="en-US" sz="1200" b="1" dirty="0" smtClean="0">
                <a:solidFill>
                  <a:srgbClr val="FFFF00"/>
                </a:solidFill>
                <a:latin typeface="Menlo Regular"/>
                <a:cs typeface="Menlo Regular"/>
              </a:rPr>
            </a:br>
            <a:r>
              <a:rPr lang="en-US" sz="12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                                             </a:t>
            </a:r>
            <a:r>
              <a:rPr lang="en-US" sz="1200" b="1" dirty="0" err="1" smtClean="0">
                <a:solidFill>
                  <a:srgbClr val="FFFF00"/>
                </a:solidFill>
                <a:latin typeface="Menlo Regular"/>
                <a:cs typeface="Menlo Regular"/>
              </a:rPr>
              <a:t>initWithKey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:@"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raceDate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" </a:t>
            </a:r>
            <a:endParaRPr lang="en-US" sz="1200" b="1" dirty="0" smtClean="0">
              <a:solidFill>
                <a:srgbClr val="FFFF00"/>
              </a:solidFill>
              <a:latin typeface="Menlo Regular"/>
              <a:cs typeface="Menlo Regular"/>
            </a:endParaRPr>
          </a:p>
          <a:p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	</a:t>
            </a:r>
            <a:r>
              <a:rPr lang="en-US" sz="12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							       </a:t>
            </a:r>
            <a:r>
              <a:rPr lang="en-US" sz="1200" b="1" dirty="0" err="1" smtClean="0">
                <a:solidFill>
                  <a:srgbClr val="FFFF00"/>
                </a:solidFill>
                <a:latin typeface="Menlo Regular"/>
                <a:cs typeface="Menlo Regular"/>
              </a:rPr>
              <a:t>ascending:NO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];</a:t>
            </a:r>
          </a:p>
          <a:p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	[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self.tableView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reloadData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];</a:t>
            </a:r>
          </a:p>
          <a:p>
            <a:r>
              <a:rPr lang="en-US" sz="1200" dirty="0">
                <a:latin typeface="Menlo Regular"/>
                <a:cs typeface="Menlo Regula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55675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Task : Remove Objects (</a:t>
            </a:r>
            <a:r>
              <a:rPr lang="en-US" sz="3600" smtClean="0"/>
              <a:t>13</a:t>
            </a:r>
            <a:r>
              <a:rPr lang="en-US" sz="3600" smtClean="0"/>
              <a:t>/13)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2083" y="1550894"/>
            <a:ext cx="7770813" cy="5180678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10000"/>
              </a:lnSpc>
              <a:buFont typeface="+mj-lt"/>
              <a:buAutoNum type="arabicPeriod" startAt="30"/>
            </a:pPr>
            <a:r>
              <a:rPr lang="th-TH" sz="1800" dirty="0" smtClean="0"/>
              <a:t>เพิ่ม </a:t>
            </a:r>
            <a:r>
              <a:rPr lang="en-US" sz="1800" dirty="0" smtClean="0"/>
              <a:t>code </a:t>
            </a:r>
            <a:r>
              <a:rPr lang="th-TH" sz="1800" dirty="0" smtClean="0"/>
              <a:t>ใน </a:t>
            </a:r>
            <a:r>
              <a:rPr lang="en-US" sz="1800" dirty="0" smtClean="0"/>
              <a:t>method “</a:t>
            </a:r>
            <a:r>
              <a:rPr lang="en-US" sz="1800" dirty="0" err="1" smtClean="0"/>
              <a:t>btnDeleteTapped</a:t>
            </a:r>
            <a:r>
              <a:rPr lang="en-US" sz="1800" dirty="0" smtClean="0"/>
              <a:t>:” </a:t>
            </a:r>
            <a:r>
              <a:rPr lang="th-TH" sz="1800" dirty="0" smtClean="0"/>
              <a:t>เพื่อลบ </a:t>
            </a:r>
            <a:r>
              <a:rPr lang="en-US" sz="1800" dirty="0" smtClean="0"/>
              <a:t>object </a:t>
            </a:r>
            <a:r>
              <a:rPr lang="th-TH" sz="1800" dirty="0" smtClean="0"/>
              <a:t>ออกทั้งหมดและ </a:t>
            </a:r>
            <a:r>
              <a:rPr lang="en-US" sz="1800" dirty="0" smtClean="0"/>
              <a:t>save </a:t>
            </a:r>
            <a:r>
              <a:rPr lang="th-TH" sz="1800" dirty="0" smtClean="0"/>
              <a:t>ข้อมูล </a:t>
            </a:r>
            <a:r>
              <a:rPr lang="en-US" sz="1800" dirty="0" smtClean="0"/>
              <a:t>(</a:t>
            </a:r>
            <a:r>
              <a:rPr lang="th-TH" sz="1800" dirty="0" smtClean="0"/>
              <a:t>ที่ถูกลบ</a:t>
            </a:r>
            <a:r>
              <a:rPr lang="en-US" sz="1800" dirty="0" smtClean="0"/>
              <a:t>) </a:t>
            </a:r>
            <a:r>
              <a:rPr lang="th-TH" sz="1800" dirty="0" smtClean="0"/>
              <a:t>ลง </a:t>
            </a:r>
            <a:r>
              <a:rPr lang="en-US" sz="1800" dirty="0" smtClean="0"/>
              <a:t>Core Data </a:t>
            </a:r>
            <a:r>
              <a:rPr lang="th-TH" sz="1800" dirty="0" smtClean="0"/>
              <a:t>รวมทั้ง </a:t>
            </a:r>
            <a:r>
              <a:rPr lang="en-US" sz="1800" dirty="0" smtClean="0"/>
              <a:t>reload </a:t>
            </a:r>
            <a:r>
              <a:rPr lang="th-TH" sz="1800" dirty="0" smtClean="0"/>
              <a:t>ข้อมูลใน </a:t>
            </a:r>
            <a:r>
              <a:rPr lang="en-US" sz="1800" dirty="0" smtClean="0"/>
              <a:t>Table View </a:t>
            </a:r>
            <a:r>
              <a:rPr lang="th-TH" sz="1800" dirty="0" smtClean="0"/>
              <a:t>ใหม่</a:t>
            </a:r>
            <a:endParaRPr lang="en-US" sz="1800" dirty="0" smtClean="0"/>
          </a:p>
          <a:p>
            <a:pPr marL="457200" indent="-457200">
              <a:lnSpc>
                <a:spcPct val="110000"/>
              </a:lnSpc>
              <a:buFont typeface="+mj-lt"/>
              <a:buAutoNum type="arabicPeriod" startAt="30"/>
            </a:pPr>
            <a:endParaRPr lang="en-US" sz="1800" dirty="0"/>
          </a:p>
          <a:p>
            <a:pPr marL="457200" indent="-457200">
              <a:lnSpc>
                <a:spcPct val="110000"/>
              </a:lnSpc>
              <a:buFont typeface="+mj-lt"/>
              <a:buAutoNum type="arabicPeriod" startAt="30"/>
            </a:pPr>
            <a:endParaRPr lang="en-US" sz="1800" dirty="0" smtClean="0"/>
          </a:p>
          <a:p>
            <a:pPr marL="457200" indent="-457200">
              <a:lnSpc>
                <a:spcPct val="110000"/>
              </a:lnSpc>
              <a:buFont typeface="+mj-lt"/>
              <a:buAutoNum type="arabicPeriod" startAt="30"/>
            </a:pPr>
            <a:endParaRPr lang="en-US" sz="1800" dirty="0"/>
          </a:p>
          <a:p>
            <a:pPr marL="457200" indent="-457200">
              <a:lnSpc>
                <a:spcPct val="110000"/>
              </a:lnSpc>
              <a:buFont typeface="+mj-lt"/>
              <a:buAutoNum type="arabicPeriod" startAt="30"/>
            </a:pPr>
            <a:endParaRPr lang="en-US" sz="1800" dirty="0" smtClean="0"/>
          </a:p>
          <a:p>
            <a:pPr marL="457200" indent="-457200">
              <a:lnSpc>
                <a:spcPct val="110000"/>
              </a:lnSpc>
              <a:buFont typeface="+mj-lt"/>
              <a:buAutoNum type="arabicPeriod" startAt="30"/>
            </a:pPr>
            <a:endParaRPr lang="en-US" sz="1800" dirty="0" smtClean="0"/>
          </a:p>
          <a:p>
            <a:pPr marL="457200" indent="-457200">
              <a:lnSpc>
                <a:spcPct val="110000"/>
              </a:lnSpc>
              <a:buFont typeface="+mj-lt"/>
              <a:buAutoNum type="arabicPeriod" startAt="30"/>
            </a:pPr>
            <a:endParaRPr lang="en-US" sz="1800" dirty="0"/>
          </a:p>
          <a:p>
            <a:pPr marL="457200" indent="-457200">
              <a:lnSpc>
                <a:spcPct val="110000"/>
              </a:lnSpc>
              <a:buFont typeface="+mj-lt"/>
              <a:buAutoNum type="arabicPeriod" startAt="30"/>
            </a:pPr>
            <a:r>
              <a:rPr lang="en-US" sz="1800" dirty="0" smtClean="0"/>
              <a:t> Run </a:t>
            </a:r>
            <a:r>
              <a:rPr lang="th-TH" sz="1800" dirty="0" smtClean="0"/>
              <a:t>โปรแกรมเพื่อดูผลลัพธ์</a:t>
            </a:r>
            <a:endParaRPr lang="en-US" sz="1600" dirty="0" smtClean="0"/>
          </a:p>
          <a:p>
            <a:pPr marL="457200" indent="-457200">
              <a:lnSpc>
                <a:spcPct val="110000"/>
              </a:lnSpc>
              <a:buFont typeface="+mj-lt"/>
              <a:buAutoNum type="arabicPeriod" startAt="30"/>
            </a:pPr>
            <a:endParaRPr lang="en-US" sz="1600" dirty="0"/>
          </a:p>
          <a:p>
            <a:pPr marL="457200" indent="-457200">
              <a:lnSpc>
                <a:spcPct val="110000"/>
              </a:lnSpc>
              <a:buFont typeface="+mj-lt"/>
              <a:buAutoNum type="arabicPeriod" startAt="30"/>
            </a:pPr>
            <a:endParaRPr lang="en-US" sz="1600" dirty="0" smtClean="0"/>
          </a:p>
          <a:p>
            <a:pPr marL="457200" indent="-457200">
              <a:lnSpc>
                <a:spcPct val="110000"/>
              </a:lnSpc>
              <a:buFont typeface="+mj-lt"/>
              <a:buAutoNum type="arabicPeriod" startAt="30"/>
            </a:pPr>
            <a:endParaRPr lang="en-US" sz="1600" dirty="0"/>
          </a:p>
          <a:p>
            <a:pPr marL="457200" indent="-457200">
              <a:lnSpc>
                <a:spcPct val="110000"/>
              </a:lnSpc>
              <a:buFont typeface="+mj-lt"/>
              <a:buAutoNum type="arabicPeriod" startAt="30"/>
            </a:pPr>
            <a:endParaRPr lang="en-US" sz="1600" dirty="0" smtClean="0"/>
          </a:p>
          <a:p>
            <a:pPr marL="457200" indent="-457200">
              <a:lnSpc>
                <a:spcPct val="110000"/>
              </a:lnSpc>
              <a:buFont typeface="+mj-lt"/>
              <a:buAutoNum type="arabicPeriod" startAt="30"/>
            </a:pPr>
            <a:endParaRPr lang="en-US" sz="1800" dirty="0"/>
          </a:p>
        </p:txBody>
      </p:sp>
      <p:sp>
        <p:nvSpPr>
          <p:cNvPr id="4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12 -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21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23858" y="2420932"/>
            <a:ext cx="5237186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>
                <a:latin typeface="Menlo Regular"/>
                <a:cs typeface="Menlo Regular"/>
              </a:rPr>
              <a:t>- (IBAction</a:t>
            </a:r>
            <a:r>
              <a:rPr lang="en-US" sz="1300" dirty="0" smtClean="0">
                <a:latin typeface="Menlo Regular"/>
                <a:cs typeface="Menlo Regular"/>
              </a:rPr>
              <a:t>)</a:t>
            </a:r>
            <a:r>
              <a:rPr lang="en-US" sz="1300" dirty="0" err="1" smtClean="0">
                <a:latin typeface="Menlo Regular"/>
                <a:cs typeface="Menlo Regular"/>
              </a:rPr>
              <a:t>btnDeleteTapped</a:t>
            </a:r>
            <a:r>
              <a:rPr lang="en-US" sz="1300" dirty="0">
                <a:latin typeface="Menlo Regular"/>
                <a:cs typeface="Menlo Regular"/>
              </a:rPr>
              <a:t>:(id)sender</a:t>
            </a:r>
          </a:p>
          <a:p>
            <a:r>
              <a:rPr lang="en-US" sz="1300" dirty="0">
                <a:latin typeface="Menlo Regular"/>
                <a:cs typeface="Menlo Regular"/>
              </a:rPr>
              <a:t>{</a:t>
            </a:r>
          </a:p>
          <a:p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    </a:t>
            </a:r>
            <a:r>
              <a:rPr lang="en-US" sz="13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for </a:t>
            </a:r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(Race *r in </a:t>
            </a:r>
            <a:r>
              <a:rPr lang="en-US" sz="1300" b="1" dirty="0" err="1">
                <a:solidFill>
                  <a:srgbClr val="FFFF00"/>
                </a:solidFill>
                <a:latin typeface="Menlo Regular"/>
                <a:cs typeface="Menlo Regular"/>
              </a:rPr>
              <a:t>self.races</a:t>
            </a:r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) {</a:t>
            </a:r>
          </a:p>
          <a:p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        [</a:t>
            </a:r>
            <a:r>
              <a:rPr lang="en-US" sz="1300" b="1" dirty="0" err="1">
                <a:solidFill>
                  <a:srgbClr val="FFFF00"/>
                </a:solidFill>
                <a:latin typeface="Menlo Regular"/>
                <a:cs typeface="Menlo Regular"/>
              </a:rPr>
              <a:t>ContextHelper</a:t>
            </a:r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300" b="1" dirty="0" err="1">
                <a:solidFill>
                  <a:srgbClr val="FFFF00"/>
                </a:solidFill>
                <a:latin typeface="Menlo Regular"/>
                <a:cs typeface="Menlo Regular"/>
              </a:rPr>
              <a:t>deleteObjectFromContext:r</a:t>
            </a:r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];</a:t>
            </a:r>
          </a:p>
          <a:p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    }</a:t>
            </a:r>
          </a:p>
          <a:p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    [</a:t>
            </a:r>
            <a:r>
              <a:rPr lang="en-US" sz="1300" b="1" dirty="0" err="1">
                <a:solidFill>
                  <a:srgbClr val="FFFF00"/>
                </a:solidFill>
                <a:latin typeface="Menlo Regular"/>
                <a:cs typeface="Menlo Regular"/>
              </a:rPr>
              <a:t>ContextHelper</a:t>
            </a:r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300" b="1" dirty="0" err="1">
                <a:solidFill>
                  <a:srgbClr val="FFFF00"/>
                </a:solidFill>
                <a:latin typeface="Menlo Regular"/>
                <a:cs typeface="Menlo Regular"/>
              </a:rPr>
              <a:t>saveContext</a:t>
            </a:r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];</a:t>
            </a:r>
          </a:p>
          <a:p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    </a:t>
            </a:r>
          </a:p>
          <a:p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    [</a:t>
            </a:r>
            <a:r>
              <a:rPr lang="en-US" sz="1300" b="1" dirty="0" err="1">
                <a:solidFill>
                  <a:srgbClr val="FFFF00"/>
                </a:solidFill>
                <a:latin typeface="Menlo Regular"/>
                <a:cs typeface="Menlo Regular"/>
              </a:rPr>
              <a:t>self.races</a:t>
            </a:r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300" b="1" dirty="0" err="1">
                <a:solidFill>
                  <a:srgbClr val="FFFF00"/>
                </a:solidFill>
                <a:latin typeface="Menlo Regular"/>
                <a:cs typeface="Menlo Regular"/>
              </a:rPr>
              <a:t>removeAllObjects</a:t>
            </a:r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];</a:t>
            </a:r>
          </a:p>
          <a:p>
            <a:endParaRPr lang="en-US" sz="1300" b="1" dirty="0">
              <a:solidFill>
                <a:srgbClr val="FFFF00"/>
              </a:solidFill>
              <a:latin typeface="Menlo Regular"/>
              <a:cs typeface="Menlo Regular"/>
            </a:endParaRPr>
          </a:p>
          <a:p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	</a:t>
            </a:r>
            <a:r>
              <a:rPr lang="en-US" sz="1300" b="1" dirty="0" err="1">
                <a:solidFill>
                  <a:srgbClr val="FFFF00"/>
                </a:solidFill>
                <a:latin typeface="Menlo Regular"/>
                <a:cs typeface="Menlo Regular"/>
              </a:rPr>
              <a:t>self.races</a:t>
            </a:r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 = [</a:t>
            </a:r>
            <a:r>
              <a:rPr lang="en-US" sz="1300" b="1" dirty="0" err="1">
                <a:solidFill>
                  <a:srgbClr val="FFFF00"/>
                </a:solidFill>
                <a:latin typeface="Menlo Regular"/>
                <a:cs typeface="Menlo Regular"/>
              </a:rPr>
              <a:t>ContextHelper</a:t>
            </a:r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3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/>
            </a:r>
            <a:br>
              <a:rPr lang="en-US" sz="1300" b="1" dirty="0" smtClean="0">
                <a:solidFill>
                  <a:srgbClr val="FFFF00"/>
                </a:solidFill>
                <a:latin typeface="Menlo Regular"/>
                <a:cs typeface="Menlo Regular"/>
              </a:rPr>
            </a:br>
            <a:r>
              <a:rPr lang="en-US" sz="13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                   </a:t>
            </a:r>
            <a:r>
              <a:rPr lang="en-US" sz="1300" b="1" dirty="0" err="1" smtClean="0">
                <a:solidFill>
                  <a:srgbClr val="FFFF00"/>
                </a:solidFill>
                <a:latin typeface="Menlo Regular"/>
                <a:cs typeface="Menlo Regular"/>
              </a:rPr>
              <a:t>getAllObjectsFromEntity</a:t>
            </a:r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:@"Race" </a:t>
            </a:r>
            <a:endParaRPr lang="en-US" sz="1300" b="1" dirty="0" smtClean="0">
              <a:solidFill>
                <a:srgbClr val="FFFF00"/>
              </a:solidFill>
              <a:latin typeface="Menlo Regular"/>
              <a:cs typeface="Menlo Regular"/>
            </a:endParaRPr>
          </a:p>
          <a:p>
            <a:r>
              <a:rPr lang="en-US" sz="13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						 </a:t>
            </a:r>
            <a:r>
              <a:rPr lang="en-US" sz="1300" b="1" dirty="0" err="1" smtClean="0">
                <a:solidFill>
                  <a:srgbClr val="FFFF00"/>
                </a:solidFill>
                <a:latin typeface="Menlo Regular"/>
                <a:cs typeface="Menlo Regular"/>
              </a:rPr>
              <a:t>initWithKey</a:t>
            </a:r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:@"</a:t>
            </a:r>
            <a:r>
              <a:rPr lang="en-US" sz="1300" b="1" dirty="0" err="1">
                <a:solidFill>
                  <a:srgbClr val="FFFF00"/>
                </a:solidFill>
                <a:latin typeface="Menlo Regular"/>
                <a:cs typeface="Menlo Regular"/>
              </a:rPr>
              <a:t>raceDate</a:t>
            </a:r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" </a:t>
            </a:r>
            <a:r>
              <a:rPr lang="en-US" sz="13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/>
            </a:r>
            <a:br>
              <a:rPr lang="en-US" sz="1300" b="1" dirty="0" smtClean="0">
                <a:solidFill>
                  <a:srgbClr val="FFFF00"/>
                </a:solidFill>
                <a:latin typeface="Menlo Regular"/>
                <a:cs typeface="Menlo Regular"/>
              </a:rPr>
            </a:br>
            <a:r>
              <a:rPr lang="en-US" sz="13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						   </a:t>
            </a:r>
            <a:r>
              <a:rPr lang="en-US" sz="1300" b="1" dirty="0" err="1" smtClean="0">
                <a:solidFill>
                  <a:srgbClr val="FFFF00"/>
                </a:solidFill>
                <a:latin typeface="Menlo Regular"/>
                <a:cs typeface="Menlo Regular"/>
              </a:rPr>
              <a:t>ascending:NO</a:t>
            </a:r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];</a:t>
            </a:r>
          </a:p>
          <a:p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	[</a:t>
            </a:r>
            <a:r>
              <a:rPr lang="en-US" sz="1300" b="1" dirty="0" err="1">
                <a:solidFill>
                  <a:srgbClr val="FFFF00"/>
                </a:solidFill>
                <a:latin typeface="Menlo Regular"/>
                <a:cs typeface="Menlo Regular"/>
              </a:rPr>
              <a:t>self.tableView</a:t>
            </a:r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300" b="1" dirty="0" err="1">
                <a:solidFill>
                  <a:srgbClr val="FFFF00"/>
                </a:solidFill>
                <a:latin typeface="Menlo Regular"/>
                <a:cs typeface="Menlo Regular"/>
              </a:rPr>
              <a:t>reloadData</a:t>
            </a:r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]</a:t>
            </a:r>
            <a:r>
              <a:rPr lang="en-US" sz="13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;</a:t>
            </a:r>
          </a:p>
          <a:p>
            <a:r>
              <a:rPr lang="en-US" sz="1300" dirty="0" smtClean="0">
                <a:latin typeface="Menlo Regular"/>
                <a:cs typeface="Menlo Regular"/>
              </a:rPr>
              <a:t>}</a:t>
            </a:r>
            <a:endParaRPr lang="en-US" sz="1300" dirty="0">
              <a:latin typeface="Menlo Regular"/>
              <a:cs typeface="Menlo Regular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3095" y="2719599"/>
            <a:ext cx="2041892" cy="37647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38570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Lab 2-2 : Master/Detail (1</a:t>
            </a:r>
            <a:r>
              <a:rPr lang="en-US" sz="4000" dirty="0" smtClean="0"/>
              <a:t>/16)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th-TH" sz="2400" dirty="0" smtClean="0"/>
              <a:t>วัตถุประสงค์</a:t>
            </a:r>
          </a:p>
          <a:p>
            <a:pPr lvl="1">
              <a:lnSpc>
                <a:spcPct val="110000"/>
              </a:lnSpc>
            </a:pPr>
            <a:r>
              <a:rPr lang="th-TH" dirty="0" smtClean="0"/>
              <a:t>เพื่อให้เข้าใจการใช้งาน </a:t>
            </a:r>
            <a:r>
              <a:rPr lang="en-US" dirty="0" smtClean="0"/>
              <a:t>Relationship </a:t>
            </a:r>
            <a:r>
              <a:rPr lang="th-TH" dirty="0" smtClean="0"/>
              <a:t>ระหว่าง </a:t>
            </a:r>
            <a:r>
              <a:rPr lang="en-US" dirty="0" smtClean="0"/>
              <a:t>class </a:t>
            </a:r>
            <a:r>
              <a:rPr lang="th-TH" dirty="0" smtClean="0"/>
              <a:t>ใน </a:t>
            </a:r>
            <a:r>
              <a:rPr lang="en-US" dirty="0" smtClean="0"/>
              <a:t>Core </a:t>
            </a:r>
            <a:r>
              <a:rPr lang="en-US" dirty="0" smtClean="0"/>
              <a:t>Data</a:t>
            </a:r>
          </a:p>
          <a:p>
            <a:pPr lvl="1">
              <a:lnSpc>
                <a:spcPct val="110000"/>
              </a:lnSpc>
            </a:pPr>
            <a:r>
              <a:rPr lang="th-TH" dirty="0" smtClean="0"/>
              <a:t>เข้าใจการทำ </a:t>
            </a:r>
            <a:r>
              <a:rPr lang="en-US" dirty="0" smtClean="0"/>
              <a:t>versioning </a:t>
            </a:r>
            <a:r>
              <a:rPr lang="th-TH" dirty="0" smtClean="0"/>
              <a:t>บน </a:t>
            </a:r>
            <a:r>
              <a:rPr lang="en-US" dirty="0" err="1" smtClean="0"/>
              <a:t>CoreData</a:t>
            </a:r>
            <a:r>
              <a:rPr lang="en-US" dirty="0" smtClean="0"/>
              <a:t> </a:t>
            </a:r>
            <a:r>
              <a:rPr lang="th-TH" dirty="0" smtClean="0"/>
              <a:t>ของ </a:t>
            </a:r>
            <a:r>
              <a:rPr lang="en-US" dirty="0" smtClean="0"/>
              <a:t>iOS</a:t>
            </a:r>
            <a:r>
              <a:rPr lang="en-US" dirty="0" smtClean="0"/>
              <a:t> </a:t>
            </a:r>
            <a:endParaRPr lang="en-US" dirty="0" smtClean="0"/>
          </a:p>
          <a:p>
            <a:pPr lvl="1">
              <a:lnSpc>
                <a:spcPct val="110000"/>
              </a:lnSpc>
            </a:pPr>
            <a:r>
              <a:rPr lang="th-TH" dirty="0" smtClean="0"/>
              <a:t>เข้าใจการใช้ </a:t>
            </a:r>
            <a:r>
              <a:rPr lang="en-US" dirty="0" smtClean="0"/>
              <a:t>Date Formatter </a:t>
            </a:r>
            <a:r>
              <a:rPr lang="th-TH" dirty="0" smtClean="0"/>
              <a:t>และการ </a:t>
            </a:r>
            <a:r>
              <a:rPr lang="en-US" dirty="0" smtClean="0"/>
              <a:t>compare time</a:t>
            </a:r>
            <a:endParaRPr lang="th-TH" dirty="0" smtClean="0"/>
          </a:p>
          <a:p>
            <a:pPr>
              <a:lnSpc>
                <a:spcPct val="110000"/>
              </a:lnSpc>
            </a:pPr>
            <a:r>
              <a:rPr lang="th-TH" sz="2400" dirty="0" smtClean="0"/>
              <a:t>ขั้นตอน</a:t>
            </a:r>
          </a:p>
          <a:p>
            <a:pPr lvl="1">
              <a:lnSpc>
                <a:spcPct val="110000"/>
              </a:lnSpc>
            </a:pPr>
            <a:r>
              <a:rPr lang="th-TH" dirty="0" smtClean="0"/>
              <a:t>สร้าง </a:t>
            </a:r>
            <a:r>
              <a:rPr lang="en-US" dirty="0" smtClean="0"/>
              <a:t>Entity </a:t>
            </a:r>
            <a:r>
              <a:rPr lang="th-TH" dirty="0" smtClean="0"/>
              <a:t>เพิ่ม และผูก </a:t>
            </a:r>
            <a:r>
              <a:rPr lang="en-US" dirty="0" smtClean="0"/>
              <a:t>relationship </a:t>
            </a:r>
            <a:r>
              <a:rPr lang="th-TH" dirty="0" smtClean="0"/>
              <a:t>ระหว่าง </a:t>
            </a:r>
            <a:r>
              <a:rPr lang="en-US" dirty="0" smtClean="0"/>
              <a:t>Entity </a:t>
            </a:r>
            <a:r>
              <a:rPr lang="th-TH" dirty="0" smtClean="0"/>
              <a:t>แบบ </a:t>
            </a:r>
            <a:r>
              <a:rPr lang="en-US" dirty="0" smtClean="0"/>
              <a:t>one-to-many </a:t>
            </a:r>
            <a:r>
              <a:rPr lang="th-TH" dirty="0" smtClean="0"/>
              <a:t>หรือ </a:t>
            </a:r>
            <a:r>
              <a:rPr lang="en-US" dirty="0" smtClean="0"/>
              <a:t>master/detail</a:t>
            </a:r>
          </a:p>
          <a:p>
            <a:pPr lvl="1">
              <a:lnSpc>
                <a:spcPct val="110000"/>
              </a:lnSpc>
            </a:pPr>
            <a:r>
              <a:rPr lang="th-TH" dirty="0" smtClean="0"/>
              <a:t>สร้าง </a:t>
            </a:r>
            <a:r>
              <a:rPr lang="en-US" dirty="0" smtClean="0"/>
              <a:t>Table view </a:t>
            </a:r>
            <a:r>
              <a:rPr lang="th-TH" dirty="0" smtClean="0"/>
              <a:t>มาแสดงผล </a:t>
            </a:r>
            <a:r>
              <a:rPr lang="en-US" dirty="0" smtClean="0"/>
              <a:t>Entity </a:t>
            </a:r>
            <a:r>
              <a:rPr lang="th-TH" dirty="0" smtClean="0"/>
              <a:t>ที่เป็น </a:t>
            </a:r>
            <a:r>
              <a:rPr lang="en-US" dirty="0" smtClean="0"/>
              <a:t>detail</a:t>
            </a:r>
          </a:p>
          <a:p>
            <a:pPr lvl="1">
              <a:lnSpc>
                <a:spcPct val="110000"/>
              </a:lnSpc>
            </a:pPr>
            <a:r>
              <a:rPr lang="th-TH" dirty="0" smtClean="0"/>
              <a:t>เขียน </a:t>
            </a:r>
            <a:r>
              <a:rPr lang="en-US" dirty="0" smtClean="0"/>
              <a:t>code </a:t>
            </a:r>
            <a:r>
              <a:rPr lang="th-TH" dirty="0" smtClean="0"/>
              <a:t>เพื่อจัดการกับ </a:t>
            </a:r>
            <a:r>
              <a:rPr lang="en-US" dirty="0" smtClean="0"/>
              <a:t>Entity detail</a:t>
            </a:r>
          </a:p>
          <a:p>
            <a:pPr lvl="1">
              <a:lnSpc>
                <a:spcPct val="110000"/>
              </a:lnSpc>
            </a:pPr>
            <a:r>
              <a:rPr lang="th-TH" dirty="0" smtClean="0"/>
              <a:t>เขียน </a:t>
            </a:r>
            <a:r>
              <a:rPr lang="en-US" dirty="0" smtClean="0"/>
              <a:t>code </a:t>
            </a:r>
            <a:r>
              <a:rPr lang="th-TH" dirty="0" smtClean="0"/>
              <a:t>เพื่อเรียกอีก </a:t>
            </a:r>
            <a:r>
              <a:rPr lang="en-US" dirty="0" smtClean="0"/>
              <a:t>table view </a:t>
            </a:r>
            <a:r>
              <a:rPr lang="th-TH" dirty="0" smtClean="0"/>
              <a:t>ใน </a:t>
            </a:r>
            <a:r>
              <a:rPr lang="en-US" dirty="0" smtClean="0"/>
              <a:t>Storyboard </a:t>
            </a:r>
            <a:r>
              <a:rPr lang="th-TH" dirty="0" smtClean="0"/>
              <a:t>โดยใช้ </a:t>
            </a:r>
            <a:r>
              <a:rPr lang="en-US" dirty="0" smtClean="0"/>
              <a:t>Segue</a:t>
            </a:r>
            <a:endParaRPr lang="en-US" dirty="0"/>
          </a:p>
        </p:txBody>
      </p:sp>
      <p:sp>
        <p:nvSpPr>
          <p:cNvPr id="8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12 -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22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6029568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Task : </a:t>
            </a:r>
            <a:r>
              <a:rPr lang="en-US" sz="4000" dirty="0" smtClean="0"/>
              <a:t>Add </a:t>
            </a:r>
            <a:r>
              <a:rPr lang="en-US" sz="4000" dirty="0" smtClean="0"/>
              <a:t>Model Version (</a:t>
            </a:r>
            <a:r>
              <a:rPr lang="en-US" sz="4000" dirty="0" smtClean="0"/>
              <a:t>2</a:t>
            </a:r>
            <a:r>
              <a:rPr lang="en-US" sz="4000" dirty="0"/>
              <a:t>/16)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692" y="1487048"/>
            <a:ext cx="8063262" cy="4682623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1800" dirty="0" smtClean="0"/>
              <a:t>Click </a:t>
            </a:r>
            <a:r>
              <a:rPr lang="th-TH" sz="1800" dirty="0" smtClean="0"/>
              <a:t>ที่ไฟล์​ </a:t>
            </a:r>
            <a:r>
              <a:rPr lang="en-US" sz="1800" dirty="0" err="1" smtClean="0"/>
              <a:t>Model.xcdatamodeld</a:t>
            </a:r>
            <a:r>
              <a:rPr lang="en-US" sz="1800" dirty="0" smtClean="0"/>
              <a:t> </a:t>
            </a:r>
            <a:r>
              <a:rPr lang="th-TH" sz="1800" dirty="0" smtClean="0"/>
              <a:t>จากนั้น </a:t>
            </a:r>
            <a:r>
              <a:rPr lang="en-US" sz="1800" dirty="0" smtClean="0"/>
              <a:t>click </a:t>
            </a:r>
            <a:r>
              <a:rPr lang="th-TH" sz="1800" dirty="0" smtClean="0"/>
              <a:t>ที่เมนู </a:t>
            </a:r>
            <a:r>
              <a:rPr lang="en-US" sz="1800" dirty="0" smtClean="0"/>
              <a:t>Editor &gt; Add Model Version... </a:t>
            </a:r>
            <a:r>
              <a:rPr lang="th-TH" sz="1800" dirty="0" smtClean="0"/>
              <a:t>ตั้งชื่อ </a:t>
            </a:r>
            <a:r>
              <a:rPr lang="en-US" sz="1800" dirty="0" smtClean="0"/>
              <a:t>Model </a:t>
            </a:r>
            <a:r>
              <a:rPr lang="th-TH" sz="1800" dirty="0" smtClean="0"/>
              <a:t>ว่า </a:t>
            </a:r>
            <a:r>
              <a:rPr lang="en-US" sz="1800" dirty="0" smtClean="0"/>
              <a:t>“Modelv2” </a:t>
            </a:r>
            <a:r>
              <a:rPr lang="th-TH" sz="1800" dirty="0" smtClean="0"/>
              <a:t>สังเกตุว่าจะได้ไฟล์ </a:t>
            </a:r>
            <a:r>
              <a:rPr lang="en-US" sz="1800" dirty="0" smtClean="0"/>
              <a:t>Modelv2.</a:t>
            </a:r>
            <a:r>
              <a:rPr lang="en-US" sz="1800" dirty="0"/>
              <a:t> </a:t>
            </a:r>
            <a:r>
              <a:rPr lang="en-US" sz="1800" dirty="0" err="1" smtClean="0"/>
              <a:t>xcdatamodel</a:t>
            </a:r>
            <a:r>
              <a:rPr lang="en-US" sz="1800" dirty="0" smtClean="0"/>
              <a:t> </a:t>
            </a:r>
            <a:r>
              <a:rPr lang="th-TH" sz="1800" dirty="0" smtClean="0"/>
              <a:t>อยู่ใต้ </a:t>
            </a:r>
            <a:r>
              <a:rPr lang="en-US" sz="1800" dirty="0" smtClean="0"/>
              <a:t>group </a:t>
            </a:r>
            <a:r>
              <a:rPr lang="th-TH" sz="1800" dirty="0" smtClean="0"/>
              <a:t>ของ </a:t>
            </a:r>
            <a:r>
              <a:rPr lang="en-US" sz="1800" dirty="0" smtClean="0"/>
              <a:t>file </a:t>
            </a:r>
            <a:r>
              <a:rPr lang="th-TH" sz="1800" dirty="0" smtClean="0"/>
              <a:t>เดิม</a:t>
            </a:r>
            <a:endParaRPr lang="en-US" sz="1800" dirty="0" smtClean="0"/>
          </a:p>
        </p:txBody>
      </p:sp>
      <p:sp>
        <p:nvSpPr>
          <p:cNvPr id="7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12 -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23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134" y="3023606"/>
            <a:ext cx="6134744" cy="27548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6345" y="5310925"/>
            <a:ext cx="2423290" cy="7006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436367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Task : </a:t>
            </a:r>
            <a:r>
              <a:rPr lang="en-US" sz="4000" dirty="0" smtClean="0"/>
              <a:t>Add Relationships </a:t>
            </a:r>
            <a:r>
              <a:rPr lang="en-US" sz="4000" dirty="0" smtClean="0"/>
              <a:t>(</a:t>
            </a:r>
            <a:r>
              <a:rPr lang="en-US" sz="4000" dirty="0"/>
              <a:t>3/16)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692" y="1487048"/>
            <a:ext cx="8063262" cy="4682623"/>
          </a:xfrm>
        </p:spPr>
        <p:txBody>
          <a:bodyPr>
            <a:normAutofit/>
          </a:bodyPr>
          <a:lstStyle/>
          <a:p>
            <a:pPr marL="457200" indent="-457200">
              <a:lnSpc>
                <a:spcPct val="80000"/>
              </a:lnSpc>
              <a:buFont typeface="+mj-lt"/>
              <a:buAutoNum type="arabicPeriod" startAt="2"/>
            </a:pPr>
            <a:r>
              <a:rPr lang="th-TH" sz="1800" dirty="0" smtClean="0"/>
              <a:t>ที่</a:t>
            </a:r>
            <a:r>
              <a:rPr lang="th-TH" sz="1800" dirty="0" smtClean="0"/>
              <a:t>ไฟล์ </a:t>
            </a:r>
            <a:r>
              <a:rPr lang="en-US" sz="1800" dirty="0" smtClean="0"/>
              <a:t>Modelv2.xcdatamodeld </a:t>
            </a:r>
            <a:r>
              <a:rPr lang="th-TH" sz="1800" dirty="0" smtClean="0"/>
              <a:t>เพิ่ม </a:t>
            </a:r>
            <a:r>
              <a:rPr lang="en-US" sz="1800" dirty="0" smtClean="0"/>
              <a:t>Entity </a:t>
            </a:r>
            <a:r>
              <a:rPr lang="th-TH" sz="1800" dirty="0" smtClean="0"/>
              <a:t>ใหม่อีก </a:t>
            </a:r>
            <a:r>
              <a:rPr lang="en-US" sz="1800" dirty="0" smtClean="0"/>
              <a:t>1 Entity </a:t>
            </a:r>
            <a:r>
              <a:rPr lang="th-TH" sz="1800" dirty="0" smtClean="0"/>
              <a:t>ตั้งชื่อว่า </a:t>
            </a:r>
            <a:r>
              <a:rPr lang="en-US" sz="1800" dirty="0" smtClean="0"/>
              <a:t>“</a:t>
            </a:r>
            <a:r>
              <a:rPr lang="en-US" sz="1800" b="1" dirty="0" smtClean="0">
                <a:solidFill>
                  <a:srgbClr val="FFFF00"/>
                </a:solidFill>
              </a:rPr>
              <a:t>Lap</a:t>
            </a:r>
            <a:r>
              <a:rPr lang="en-US" sz="1800" dirty="0" smtClean="0"/>
              <a:t>”</a:t>
            </a:r>
          </a:p>
          <a:p>
            <a:pPr marL="457200" indent="-457200">
              <a:lnSpc>
                <a:spcPct val="80000"/>
              </a:lnSpc>
              <a:buFont typeface="+mj-lt"/>
              <a:buAutoNum type="arabicPeriod" startAt="2"/>
            </a:pPr>
            <a:r>
              <a:rPr lang="th-TH" sz="1800" dirty="0" smtClean="0"/>
              <a:t>เพิ่ม </a:t>
            </a:r>
            <a:r>
              <a:rPr lang="en-US" sz="1800" dirty="0" smtClean="0"/>
              <a:t>Attributes </a:t>
            </a:r>
            <a:r>
              <a:rPr lang="th-TH" sz="1800" dirty="0" smtClean="0"/>
              <a:t>ให้กับ </a:t>
            </a:r>
            <a:r>
              <a:rPr lang="en-US" sz="1800" dirty="0" smtClean="0"/>
              <a:t>Entity Lap </a:t>
            </a:r>
            <a:r>
              <a:rPr lang="th-TH" sz="1800" dirty="0" smtClean="0"/>
              <a:t>ชื่อ </a:t>
            </a:r>
            <a:r>
              <a:rPr lang="en-US" sz="1800" dirty="0" smtClean="0"/>
              <a:t>“</a:t>
            </a:r>
            <a:r>
              <a:rPr lang="en-US" sz="1800" b="1" dirty="0" err="1" smtClean="0">
                <a:solidFill>
                  <a:srgbClr val="FFFF00"/>
                </a:solidFill>
              </a:rPr>
              <a:t>timeStamp</a:t>
            </a:r>
            <a:r>
              <a:rPr lang="en-US" sz="1800" dirty="0" smtClean="0"/>
              <a:t>” </a:t>
            </a:r>
            <a:r>
              <a:rPr lang="th-TH" sz="1800" dirty="0" smtClean="0"/>
              <a:t>ประเภท </a:t>
            </a:r>
            <a:r>
              <a:rPr lang="en-US" sz="1800" dirty="0" smtClean="0"/>
              <a:t>“Date”</a:t>
            </a:r>
          </a:p>
          <a:p>
            <a:pPr marL="457200" indent="-457200">
              <a:lnSpc>
                <a:spcPct val="80000"/>
              </a:lnSpc>
              <a:buFont typeface="+mj-lt"/>
              <a:buAutoNum type="arabicPeriod" startAt="2"/>
            </a:pPr>
            <a:r>
              <a:rPr lang="th-TH" sz="1800" dirty="0" smtClean="0"/>
              <a:t>เพิ่ม </a:t>
            </a:r>
            <a:r>
              <a:rPr lang="en-US" sz="1800" dirty="0" smtClean="0"/>
              <a:t>Relationship </a:t>
            </a:r>
            <a:r>
              <a:rPr lang="th-TH" sz="1800" dirty="0" smtClean="0"/>
              <a:t>จาก </a:t>
            </a:r>
            <a:r>
              <a:rPr lang="en-US" sz="1800" dirty="0" smtClean="0"/>
              <a:t>Race </a:t>
            </a:r>
            <a:r>
              <a:rPr lang="th-TH" sz="1800" dirty="0" smtClean="0"/>
              <a:t>ไปยัง </a:t>
            </a:r>
            <a:r>
              <a:rPr lang="en-US" sz="1800" dirty="0" smtClean="0"/>
              <a:t>Lap </a:t>
            </a:r>
            <a:r>
              <a:rPr lang="th-TH" sz="1800" dirty="0" smtClean="0"/>
              <a:t>โดย </a:t>
            </a:r>
          </a:p>
          <a:p>
            <a:pPr marL="800100" lvl="1" indent="-457200">
              <a:buFont typeface="Arial"/>
              <a:buChar char="•"/>
            </a:pPr>
            <a:r>
              <a:rPr lang="en-US" sz="1600" dirty="0" smtClean="0"/>
              <a:t>click </a:t>
            </a:r>
            <a:r>
              <a:rPr lang="th-TH" sz="1600" dirty="0" smtClean="0"/>
              <a:t>ที่ </a:t>
            </a:r>
            <a:r>
              <a:rPr lang="en-US" sz="1600" dirty="0" smtClean="0"/>
              <a:t>Entity “</a:t>
            </a:r>
            <a:r>
              <a:rPr lang="en-US" sz="1600" b="1" dirty="0" smtClean="0">
                <a:solidFill>
                  <a:srgbClr val="FFFF00"/>
                </a:solidFill>
              </a:rPr>
              <a:t>Race</a:t>
            </a:r>
            <a:r>
              <a:rPr lang="en-US" sz="1600" dirty="0" smtClean="0"/>
              <a:t>” </a:t>
            </a:r>
            <a:r>
              <a:rPr lang="th-TH" sz="1600" dirty="0" smtClean="0"/>
              <a:t>แล้วเพิ่ม </a:t>
            </a:r>
            <a:r>
              <a:rPr lang="en-US" sz="1600" dirty="0" smtClean="0"/>
              <a:t>Relationship </a:t>
            </a:r>
            <a:r>
              <a:rPr lang="th-TH" sz="1600" dirty="0" smtClean="0"/>
              <a:t>โดยกดปุ่ม </a:t>
            </a:r>
            <a:r>
              <a:rPr lang="en-US" sz="1600" dirty="0" smtClean="0"/>
              <a:t>+</a:t>
            </a:r>
            <a:r>
              <a:rPr lang="th-TH" sz="1600" dirty="0" smtClean="0"/>
              <a:t>ใต้ </a:t>
            </a:r>
            <a:r>
              <a:rPr lang="en-US" sz="1600" dirty="0" smtClean="0"/>
              <a:t>block Relationship </a:t>
            </a:r>
            <a:endParaRPr lang="th-TH" sz="1600" dirty="0" smtClean="0"/>
          </a:p>
          <a:p>
            <a:pPr marL="800100" lvl="1" indent="-457200">
              <a:buFont typeface="Arial"/>
              <a:buChar char="•"/>
            </a:pPr>
            <a:r>
              <a:rPr lang="th-TH" sz="1600" dirty="0" smtClean="0"/>
              <a:t>ตั้งชื่อว่า </a:t>
            </a:r>
            <a:r>
              <a:rPr lang="en-US" sz="1600" dirty="0" smtClean="0"/>
              <a:t>Relationship </a:t>
            </a:r>
            <a:r>
              <a:rPr lang="th-TH" sz="1600" dirty="0" smtClean="0"/>
              <a:t>ว่า </a:t>
            </a:r>
            <a:r>
              <a:rPr lang="en-US" sz="1600" dirty="0" smtClean="0"/>
              <a:t>“</a:t>
            </a:r>
            <a:r>
              <a:rPr lang="en-US" sz="1600" b="1" dirty="0" smtClean="0">
                <a:solidFill>
                  <a:srgbClr val="FFFF00"/>
                </a:solidFill>
              </a:rPr>
              <a:t>laps</a:t>
            </a:r>
            <a:r>
              <a:rPr lang="en-US" sz="1600" dirty="0" smtClean="0"/>
              <a:t>” </a:t>
            </a:r>
            <a:r>
              <a:rPr lang="en-US" sz="1600" i="1" dirty="0" smtClean="0">
                <a:solidFill>
                  <a:schemeClr val="tx1">
                    <a:lumMod val="65000"/>
                  </a:schemeClr>
                </a:solidFill>
              </a:rPr>
              <a:t>(</a:t>
            </a:r>
            <a:r>
              <a:rPr lang="th-TH" sz="1600" i="1" dirty="0" smtClean="0">
                <a:solidFill>
                  <a:schemeClr val="tx1">
                    <a:lumMod val="65000"/>
                  </a:schemeClr>
                </a:solidFill>
              </a:rPr>
              <a:t>เติม </a:t>
            </a:r>
            <a:r>
              <a:rPr lang="en-US" sz="1600" i="1" dirty="0" smtClean="0">
                <a:solidFill>
                  <a:schemeClr val="tx1">
                    <a:lumMod val="65000"/>
                  </a:schemeClr>
                </a:solidFill>
              </a:rPr>
              <a:t>s </a:t>
            </a:r>
            <a:r>
              <a:rPr lang="th-TH" sz="1600" i="1" dirty="0" smtClean="0">
                <a:solidFill>
                  <a:schemeClr val="tx1">
                    <a:lumMod val="65000"/>
                  </a:schemeClr>
                </a:solidFill>
              </a:rPr>
              <a:t>เพราะใน </a:t>
            </a:r>
            <a:r>
              <a:rPr lang="en-US" sz="1600" i="1" dirty="0" smtClean="0">
                <a:solidFill>
                  <a:schemeClr val="tx1">
                    <a:lumMod val="65000"/>
                  </a:schemeClr>
                </a:solidFill>
              </a:rPr>
              <a:t>race 1 </a:t>
            </a:r>
            <a:r>
              <a:rPr lang="th-TH" sz="1600" i="1" dirty="0" smtClean="0">
                <a:solidFill>
                  <a:schemeClr val="tx1">
                    <a:lumMod val="65000"/>
                  </a:schemeClr>
                </a:solidFill>
              </a:rPr>
              <a:t>ครั้งมี </a:t>
            </a:r>
            <a:r>
              <a:rPr lang="en-US" sz="1600" i="1" dirty="0" smtClean="0">
                <a:solidFill>
                  <a:schemeClr val="tx1">
                    <a:lumMod val="65000"/>
                  </a:schemeClr>
                </a:solidFill>
              </a:rPr>
              <a:t>lap</a:t>
            </a:r>
            <a:r>
              <a:rPr lang="th-TH" sz="1600" i="1" dirty="0" smtClean="0">
                <a:solidFill>
                  <a:schemeClr val="tx1">
                    <a:lumMod val="65000"/>
                  </a:schemeClr>
                </a:solidFill>
              </a:rPr>
              <a:t> หลายรอบ</a:t>
            </a:r>
            <a:r>
              <a:rPr lang="en-US" sz="1600" i="1" dirty="0" smtClean="0">
                <a:solidFill>
                  <a:schemeClr val="tx1">
                    <a:lumMod val="65000"/>
                  </a:schemeClr>
                </a:solidFill>
              </a:rPr>
              <a:t>)</a:t>
            </a:r>
            <a:endParaRPr lang="th-TH" sz="1600" i="1" dirty="0" smtClean="0">
              <a:solidFill>
                <a:schemeClr val="tx1">
                  <a:lumMod val="65000"/>
                </a:schemeClr>
              </a:solidFill>
            </a:endParaRPr>
          </a:p>
          <a:p>
            <a:pPr marL="800100" lvl="1" indent="-457200">
              <a:buFont typeface="Arial"/>
              <a:buChar char="•"/>
            </a:pPr>
            <a:r>
              <a:rPr lang="th-TH" sz="1600" dirty="0" smtClean="0"/>
              <a:t>เปลี่ยนค่าของ </a:t>
            </a:r>
            <a:r>
              <a:rPr lang="en-US" sz="1600" dirty="0" smtClean="0"/>
              <a:t>Destination </a:t>
            </a:r>
            <a:r>
              <a:rPr lang="th-TH" sz="1600" dirty="0" smtClean="0"/>
              <a:t>เป็น </a:t>
            </a:r>
            <a:r>
              <a:rPr lang="en-US" sz="1600" dirty="0" smtClean="0"/>
              <a:t>“</a:t>
            </a:r>
            <a:r>
              <a:rPr lang="en-US" sz="1600" b="1" dirty="0" smtClean="0">
                <a:solidFill>
                  <a:srgbClr val="FFFF00"/>
                </a:solidFill>
              </a:rPr>
              <a:t>Lap</a:t>
            </a:r>
            <a:r>
              <a:rPr lang="en-US" sz="1600" dirty="0" smtClean="0"/>
              <a:t>”</a:t>
            </a:r>
            <a:r>
              <a:rPr lang="th-TH" sz="1600" dirty="0" smtClean="0"/>
              <a:t> </a:t>
            </a:r>
            <a:r>
              <a:rPr lang="en-US" sz="1600" i="1" dirty="0" smtClean="0">
                <a:solidFill>
                  <a:schemeClr val="tx1">
                    <a:lumMod val="65000"/>
                  </a:schemeClr>
                </a:solidFill>
              </a:rPr>
              <a:t>(class </a:t>
            </a:r>
            <a:r>
              <a:rPr lang="th-TH" sz="1600" i="1" dirty="0" smtClean="0">
                <a:solidFill>
                  <a:schemeClr val="tx1">
                    <a:lumMod val="65000"/>
                  </a:schemeClr>
                </a:solidFill>
              </a:rPr>
              <a:t>ของปลายที่ </a:t>
            </a:r>
            <a:r>
              <a:rPr lang="en-US" sz="1600" i="1" dirty="0" smtClean="0">
                <a:solidFill>
                  <a:schemeClr val="tx1">
                    <a:lumMod val="65000"/>
                  </a:schemeClr>
                </a:solidFill>
              </a:rPr>
              <a:t>relationship link </a:t>
            </a:r>
            <a:r>
              <a:rPr lang="th-TH" sz="1600" i="1" dirty="0" smtClean="0">
                <a:solidFill>
                  <a:schemeClr val="tx1">
                    <a:lumMod val="65000"/>
                  </a:schemeClr>
                </a:solidFill>
              </a:rPr>
              <a:t>ไป</a:t>
            </a:r>
            <a:r>
              <a:rPr lang="en-US" sz="1600" i="1" dirty="0" smtClean="0">
                <a:solidFill>
                  <a:schemeClr val="tx1">
                    <a:lumMod val="65000"/>
                  </a:schemeClr>
                </a:solidFill>
              </a:rPr>
              <a:t>) </a:t>
            </a:r>
            <a:endParaRPr lang="en-US" sz="1600" dirty="0" smtClean="0"/>
          </a:p>
          <a:p>
            <a:pPr marL="800100" lvl="1" indent="-457200">
              <a:buFont typeface="Arial"/>
              <a:buChar char="•"/>
            </a:pPr>
            <a:r>
              <a:rPr lang="en-US" sz="1600" dirty="0" smtClean="0"/>
              <a:t>Click </a:t>
            </a:r>
            <a:r>
              <a:rPr lang="th-TH" sz="1600" dirty="0" smtClean="0"/>
              <a:t>ที่ </a:t>
            </a:r>
            <a:r>
              <a:rPr lang="en-US" sz="1600" dirty="0" smtClean="0"/>
              <a:t>relationship “laps” </a:t>
            </a:r>
            <a:r>
              <a:rPr lang="th-TH" sz="1600" dirty="0" smtClean="0"/>
              <a:t>แล้วเปลี่ยน </a:t>
            </a:r>
            <a:r>
              <a:rPr lang="en-US" sz="1600" dirty="0" smtClean="0"/>
              <a:t>property “Type” </a:t>
            </a:r>
            <a:r>
              <a:rPr lang="th-TH" sz="1600" dirty="0" smtClean="0"/>
              <a:t>ใน </a:t>
            </a:r>
            <a:r>
              <a:rPr lang="en-US" sz="1600" dirty="0" smtClean="0"/>
              <a:t>Inspector Pane </a:t>
            </a:r>
            <a:r>
              <a:rPr lang="th-TH" sz="1600" dirty="0" smtClean="0"/>
              <a:t>เป็น 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“</a:t>
            </a:r>
            <a:r>
              <a:rPr lang="en-US" sz="1600" b="1" dirty="0" smtClean="0">
                <a:solidFill>
                  <a:srgbClr val="FFFF00"/>
                </a:solidFill>
              </a:rPr>
              <a:t>To Many</a:t>
            </a:r>
            <a:r>
              <a:rPr lang="en-US" sz="1600" dirty="0" smtClean="0"/>
              <a:t>”</a:t>
            </a:r>
          </a:p>
          <a:p>
            <a:pPr marL="800100" lvl="1" indent="-457200">
              <a:buFont typeface="Arial"/>
              <a:buChar char="•"/>
            </a:pPr>
            <a:r>
              <a:rPr lang="th-TH" sz="1600" dirty="0" smtClean="0"/>
              <a:t>เปลี่ยนค่า </a:t>
            </a:r>
            <a:r>
              <a:rPr lang="en-US" sz="1600" dirty="0" smtClean="0"/>
              <a:t>property</a:t>
            </a:r>
            <a:br>
              <a:rPr lang="en-US" sz="1600" dirty="0" smtClean="0"/>
            </a:br>
            <a:r>
              <a:rPr lang="en-US" sz="1600" dirty="0" smtClean="0"/>
              <a:t>“Delete Rule” </a:t>
            </a:r>
            <a:r>
              <a:rPr lang="th-TH" sz="1600" dirty="0" smtClean="0"/>
              <a:t>เป็น</a:t>
            </a:r>
            <a:br>
              <a:rPr lang="th-TH" sz="1600" dirty="0" smtClean="0"/>
            </a:br>
            <a:r>
              <a:rPr lang="en-US" sz="1600" b="1" dirty="0" smtClean="0">
                <a:solidFill>
                  <a:srgbClr val="FFFF00"/>
                </a:solidFill>
              </a:rPr>
              <a:t>“Cascade” </a:t>
            </a:r>
            <a:r>
              <a:rPr lang="th-TH" sz="1600" dirty="0" smtClean="0"/>
              <a:t>เพื่อให้</a:t>
            </a:r>
            <a:br>
              <a:rPr lang="th-TH" sz="1600" dirty="0" smtClean="0"/>
            </a:br>
            <a:r>
              <a:rPr lang="en-US" sz="1600" dirty="0" smtClean="0"/>
              <a:t>Core</a:t>
            </a:r>
            <a:r>
              <a:rPr lang="th-TH" sz="1600" dirty="0" smtClean="0"/>
              <a:t> </a:t>
            </a:r>
            <a:r>
              <a:rPr lang="en-US" sz="1600" dirty="0" smtClean="0"/>
              <a:t>Data </a:t>
            </a:r>
            <a:r>
              <a:rPr lang="th-TH" sz="1600" dirty="0" smtClean="0"/>
              <a:t>ลบ </a:t>
            </a:r>
            <a:r>
              <a:rPr lang="en-US" sz="1600" dirty="0" smtClean="0"/>
              <a:t>Lab</a:t>
            </a:r>
            <a:br>
              <a:rPr lang="en-US" sz="1600" dirty="0" smtClean="0"/>
            </a:br>
            <a:r>
              <a:rPr lang="th-TH" sz="1600" dirty="0" smtClean="0"/>
              <a:t>เมื่อเราลบข้อมูลใน </a:t>
            </a:r>
            <a:br>
              <a:rPr lang="th-TH" sz="1600" dirty="0" smtClean="0"/>
            </a:br>
            <a:r>
              <a:rPr lang="en-US" sz="1600" dirty="0" smtClean="0"/>
              <a:t>Race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0443" y="4385126"/>
            <a:ext cx="5322878" cy="22717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12 -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24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5516084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Task : Add Relationships </a:t>
            </a:r>
            <a:r>
              <a:rPr lang="en-US" sz="4000" dirty="0" smtClean="0"/>
              <a:t>(</a:t>
            </a:r>
            <a:r>
              <a:rPr lang="en-US" sz="4000" dirty="0"/>
              <a:t>4/16)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00570"/>
            <a:ext cx="7770813" cy="468262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5"/>
            </a:pPr>
            <a:r>
              <a:rPr lang="th-TH" sz="1800" dirty="0" smtClean="0"/>
              <a:t>เพิ่ม </a:t>
            </a:r>
            <a:r>
              <a:rPr lang="en-US" sz="1800" dirty="0"/>
              <a:t>Relationship </a:t>
            </a:r>
            <a:r>
              <a:rPr lang="th-TH" sz="1800" dirty="0" smtClean="0"/>
              <a:t>จา</a:t>
            </a:r>
            <a:r>
              <a:rPr lang="th-TH" sz="1800" dirty="0"/>
              <a:t>ก</a:t>
            </a:r>
            <a:r>
              <a:rPr lang="th-TH" sz="1800" dirty="0" smtClean="0"/>
              <a:t> </a:t>
            </a:r>
            <a:r>
              <a:rPr lang="en-US" sz="1800" dirty="0" smtClean="0"/>
              <a:t>Lap </a:t>
            </a:r>
            <a:r>
              <a:rPr lang="th-TH" sz="1800" dirty="0" smtClean="0"/>
              <a:t>ไป</a:t>
            </a:r>
            <a:r>
              <a:rPr lang="th-TH" sz="1800" dirty="0"/>
              <a:t>ยัง </a:t>
            </a:r>
            <a:r>
              <a:rPr lang="en-US" sz="1800" dirty="0" smtClean="0"/>
              <a:t>Race </a:t>
            </a:r>
            <a:r>
              <a:rPr lang="th-TH" sz="1800" dirty="0"/>
              <a:t>โดย </a:t>
            </a:r>
            <a:endParaRPr lang="en-US" sz="1800" dirty="0" smtClean="0"/>
          </a:p>
          <a:p>
            <a:pPr marL="800100" lvl="1" indent="-457200">
              <a:buFont typeface="Arial"/>
              <a:buChar char="•"/>
            </a:pPr>
            <a:r>
              <a:rPr lang="en-US" sz="1600" dirty="0" smtClean="0"/>
              <a:t>click </a:t>
            </a:r>
            <a:r>
              <a:rPr lang="th-TH" sz="1600" dirty="0"/>
              <a:t>ที่ </a:t>
            </a:r>
            <a:r>
              <a:rPr lang="en-US" sz="1600" dirty="0" smtClean="0"/>
              <a:t>Entity “Lap” </a:t>
            </a:r>
            <a:r>
              <a:rPr lang="th-TH" sz="1600" dirty="0"/>
              <a:t>แล้วเพิ่ม </a:t>
            </a:r>
            <a:r>
              <a:rPr lang="en-US" sz="1600" dirty="0" smtClean="0"/>
              <a:t>Relationship</a:t>
            </a:r>
            <a:r>
              <a:rPr lang="th-TH" sz="1600" dirty="0" smtClean="0"/>
              <a:t>โดยกด</a:t>
            </a:r>
            <a:r>
              <a:rPr lang="th-TH" sz="1600" dirty="0"/>
              <a:t>ปุ่ม </a:t>
            </a:r>
            <a:r>
              <a:rPr lang="en-US" sz="1600" dirty="0" smtClean="0"/>
              <a:t>+</a:t>
            </a:r>
            <a:r>
              <a:rPr lang="th-TH" sz="1600" dirty="0" smtClean="0"/>
              <a:t>ใต้ </a:t>
            </a:r>
            <a:r>
              <a:rPr lang="en-US" sz="1600" dirty="0" smtClean="0"/>
              <a:t>block Relationship </a:t>
            </a:r>
          </a:p>
          <a:p>
            <a:pPr marL="800100" lvl="1" indent="-457200">
              <a:buFont typeface="Arial"/>
              <a:buChar char="•"/>
            </a:pPr>
            <a:r>
              <a:rPr lang="th-TH" sz="1600" dirty="0" smtClean="0"/>
              <a:t>ตั้ง</a:t>
            </a:r>
            <a:r>
              <a:rPr lang="th-TH" sz="1600" dirty="0"/>
              <a:t>ชื่อ </a:t>
            </a:r>
            <a:r>
              <a:rPr lang="en-US" sz="1600" dirty="0"/>
              <a:t>Relationship </a:t>
            </a:r>
            <a:r>
              <a:rPr lang="th-TH" sz="1600" dirty="0"/>
              <a:t>ว่า </a:t>
            </a:r>
            <a:r>
              <a:rPr lang="en-US" sz="1600" dirty="0" smtClean="0"/>
              <a:t>“</a:t>
            </a:r>
            <a:r>
              <a:rPr lang="en-US" sz="1600" b="1" dirty="0" smtClean="0">
                <a:solidFill>
                  <a:srgbClr val="FFFF00"/>
                </a:solidFill>
              </a:rPr>
              <a:t>race</a:t>
            </a:r>
            <a:r>
              <a:rPr lang="en-US" sz="1600" dirty="0" smtClean="0"/>
              <a:t>” </a:t>
            </a:r>
            <a:r>
              <a:rPr lang="th-TH" sz="1600" dirty="0" smtClean="0"/>
              <a:t> </a:t>
            </a:r>
            <a:r>
              <a:rPr lang="en-US" sz="1600" i="1" dirty="0" smtClean="0">
                <a:solidFill>
                  <a:schemeClr val="tx1">
                    <a:lumMod val="65000"/>
                  </a:schemeClr>
                </a:solidFill>
              </a:rPr>
              <a:t>(</a:t>
            </a:r>
            <a:r>
              <a:rPr lang="th-TH" sz="1600" i="1" dirty="0" smtClean="0">
                <a:solidFill>
                  <a:schemeClr val="tx1">
                    <a:lumMod val="65000"/>
                  </a:schemeClr>
                </a:solidFill>
              </a:rPr>
              <a:t>เพราะ </a:t>
            </a:r>
            <a:r>
              <a:rPr lang="en-US" sz="1600" i="1" dirty="0" smtClean="0">
                <a:solidFill>
                  <a:schemeClr val="tx1">
                    <a:lumMod val="65000"/>
                  </a:schemeClr>
                </a:solidFill>
              </a:rPr>
              <a:t>Lap </a:t>
            </a:r>
            <a:r>
              <a:rPr lang="th-TH" sz="1600" i="1" dirty="0" smtClean="0">
                <a:solidFill>
                  <a:schemeClr val="tx1">
                    <a:lumMod val="65000"/>
                  </a:schemeClr>
                </a:solidFill>
              </a:rPr>
              <a:t>แต่ละรอบอยู่ใน </a:t>
            </a:r>
            <a:r>
              <a:rPr lang="en-US" sz="1600" i="1" dirty="0" smtClean="0">
                <a:solidFill>
                  <a:schemeClr val="tx1">
                    <a:lumMod val="65000"/>
                  </a:schemeClr>
                </a:solidFill>
              </a:rPr>
              <a:t>Race </a:t>
            </a:r>
            <a:r>
              <a:rPr lang="th-TH" sz="1600" i="1" dirty="0" smtClean="0">
                <a:solidFill>
                  <a:schemeClr val="tx1">
                    <a:lumMod val="65000"/>
                  </a:schemeClr>
                </a:solidFill>
              </a:rPr>
              <a:t>เดียว</a:t>
            </a:r>
            <a:r>
              <a:rPr lang="en-US" sz="1600" i="1" dirty="0" smtClean="0">
                <a:solidFill>
                  <a:schemeClr val="tx1">
                    <a:lumMod val="65000"/>
                  </a:schemeClr>
                </a:solidFill>
              </a:rPr>
              <a:t>)</a:t>
            </a:r>
          </a:p>
          <a:p>
            <a:pPr marL="800100" lvl="1" indent="-457200">
              <a:buFont typeface="Arial"/>
              <a:buChar char="•"/>
            </a:pPr>
            <a:r>
              <a:rPr lang="th-TH" sz="1600" dirty="0" smtClean="0"/>
              <a:t>เปลี่ยนค่าของ </a:t>
            </a:r>
            <a:r>
              <a:rPr lang="en-US" sz="1600" dirty="0" smtClean="0"/>
              <a:t>Destination </a:t>
            </a:r>
            <a:r>
              <a:rPr lang="th-TH" sz="1600" dirty="0" smtClean="0"/>
              <a:t>เป็น </a:t>
            </a:r>
            <a:r>
              <a:rPr lang="en-US" sz="1600" dirty="0" smtClean="0"/>
              <a:t>“Race”</a:t>
            </a:r>
          </a:p>
          <a:p>
            <a:pPr marL="800100" lvl="1" indent="-457200">
              <a:buFont typeface="Arial"/>
              <a:buChar char="•"/>
            </a:pPr>
            <a:r>
              <a:rPr lang="th-TH" sz="1600" b="1" dirty="0" smtClean="0">
                <a:solidFill>
                  <a:srgbClr val="FFFF00"/>
                </a:solidFill>
              </a:rPr>
              <a:t>เปลี่ยนค่าของ </a:t>
            </a:r>
            <a:r>
              <a:rPr lang="en-US" sz="1600" b="1" dirty="0" smtClean="0">
                <a:solidFill>
                  <a:srgbClr val="FFFF00"/>
                </a:solidFill>
              </a:rPr>
              <a:t>Inverse </a:t>
            </a:r>
            <a:r>
              <a:rPr lang="th-TH" sz="1600" b="1" dirty="0" smtClean="0">
                <a:solidFill>
                  <a:srgbClr val="FFFF00"/>
                </a:solidFill>
              </a:rPr>
              <a:t>เป็น </a:t>
            </a:r>
            <a:r>
              <a:rPr lang="en-US" sz="1600" b="1" dirty="0" smtClean="0">
                <a:solidFill>
                  <a:srgbClr val="FFFF00"/>
                </a:solidFill>
              </a:rPr>
              <a:t>“laps”</a:t>
            </a:r>
            <a:endParaRPr lang="th-TH" sz="1600" b="1" dirty="0" smtClean="0">
              <a:solidFill>
                <a:srgbClr val="FFFF00"/>
              </a:solidFill>
            </a:endParaRPr>
          </a:p>
          <a:p>
            <a:pPr marL="800100" lvl="1" indent="-457200">
              <a:buFont typeface="Arial"/>
              <a:buChar char="•"/>
            </a:pPr>
            <a:r>
              <a:rPr lang="en-US" sz="1600" dirty="0" smtClean="0"/>
              <a:t>(</a:t>
            </a:r>
            <a:r>
              <a:rPr lang="th-TH" sz="1600" dirty="0" smtClean="0"/>
              <a:t>เช็คความถูกต้อง</a:t>
            </a:r>
            <a:r>
              <a:rPr lang="en-US" sz="1600" dirty="0" smtClean="0"/>
              <a:t>) Click </a:t>
            </a:r>
            <a:r>
              <a:rPr lang="th-TH" sz="1600" dirty="0"/>
              <a:t>ที่ </a:t>
            </a:r>
            <a:r>
              <a:rPr lang="en-US" sz="1600" dirty="0"/>
              <a:t>relationship </a:t>
            </a:r>
            <a:r>
              <a:rPr lang="en-US" sz="1600" dirty="0" smtClean="0"/>
              <a:t>“races” </a:t>
            </a:r>
            <a:r>
              <a:rPr lang="en-US" sz="1600" dirty="0" smtClean="0"/>
              <a:t>property </a:t>
            </a:r>
            <a:r>
              <a:rPr lang="en-US" sz="1600" dirty="0"/>
              <a:t>“Type” </a:t>
            </a:r>
            <a:r>
              <a:rPr lang="th-TH" sz="1600" dirty="0"/>
              <a:t>ใน </a:t>
            </a:r>
            <a:r>
              <a:rPr lang="en-US" sz="1600" dirty="0"/>
              <a:t>Inspector Pane </a:t>
            </a:r>
            <a:r>
              <a:rPr lang="th-TH" sz="1600" dirty="0" smtClean="0"/>
              <a:t>ตวรจะเป็น </a:t>
            </a:r>
            <a:r>
              <a:rPr lang="th-TH" sz="1600" dirty="0" smtClean="0"/>
              <a:t> </a:t>
            </a:r>
            <a:r>
              <a:rPr lang="en-US" sz="1600" dirty="0" smtClean="0"/>
              <a:t>“</a:t>
            </a:r>
            <a:r>
              <a:rPr lang="en-US" sz="1600" b="1" dirty="0">
                <a:solidFill>
                  <a:srgbClr val="FFFF00"/>
                </a:solidFill>
              </a:rPr>
              <a:t>To </a:t>
            </a:r>
            <a:r>
              <a:rPr lang="en-US" sz="1600" b="1" dirty="0" smtClean="0">
                <a:solidFill>
                  <a:srgbClr val="FFFF00"/>
                </a:solidFill>
              </a:rPr>
              <a:t>One</a:t>
            </a:r>
            <a:r>
              <a:rPr lang="en-US" sz="1600" dirty="0" smtClean="0"/>
              <a:t>” </a:t>
            </a:r>
            <a:endParaRPr lang="en-US" sz="1600" dirty="0"/>
          </a:p>
          <a:p>
            <a:pPr marL="800100" lvl="1" indent="-457200">
              <a:buFont typeface="Arial"/>
              <a:buChar char="•"/>
            </a:pPr>
            <a:endParaRPr lang="en-US" sz="1600" dirty="0"/>
          </a:p>
        </p:txBody>
      </p:sp>
      <p:sp>
        <p:nvSpPr>
          <p:cNvPr id="7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12 -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25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024" y="4252974"/>
            <a:ext cx="8526914" cy="20168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958429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Task : Add Relationships </a:t>
            </a:r>
            <a:r>
              <a:rPr lang="en-US" sz="4000" dirty="0" smtClean="0"/>
              <a:t>(</a:t>
            </a:r>
            <a:r>
              <a:rPr lang="en-US" sz="4000" dirty="0"/>
              <a:t>5/16)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00571"/>
            <a:ext cx="7770813" cy="122520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6"/>
            </a:pPr>
            <a:r>
              <a:rPr lang="en-US" sz="1800" dirty="0" smtClean="0"/>
              <a:t>Click </a:t>
            </a:r>
            <a:r>
              <a:rPr lang="th-TH" sz="1800" dirty="0" smtClean="0"/>
              <a:t>เลือกไฟล์ </a:t>
            </a:r>
            <a:r>
              <a:rPr lang="en-US" sz="1800" dirty="0" err="1" smtClean="0"/>
              <a:t>Model.xcdatamodeld</a:t>
            </a:r>
            <a:r>
              <a:rPr lang="en-US" sz="1800" dirty="0"/>
              <a:t> </a:t>
            </a:r>
            <a:r>
              <a:rPr lang="th-TH" sz="1800" dirty="0" smtClean="0"/>
              <a:t>แล้วเปลี่ยน </a:t>
            </a:r>
            <a:r>
              <a:rPr lang="en-US" sz="1800" dirty="0" smtClean="0"/>
              <a:t>Inspector Pane </a:t>
            </a:r>
            <a:r>
              <a:rPr lang="th-TH" sz="1800" dirty="0" smtClean="0"/>
              <a:t>เป็น </a:t>
            </a:r>
            <a:r>
              <a:rPr lang="en-US" sz="1800" dirty="0" smtClean="0"/>
              <a:t>“File Inspector” (icon </a:t>
            </a:r>
            <a:r>
              <a:rPr lang="th-TH" sz="1800" dirty="0" smtClean="0"/>
              <a:t>ซ้ายสุดของ </a:t>
            </a:r>
            <a:r>
              <a:rPr lang="en-US" sz="1800" dirty="0" smtClean="0"/>
              <a:t>pane) </a:t>
            </a:r>
            <a:r>
              <a:rPr lang="th-TH" sz="1800" dirty="0" smtClean="0"/>
              <a:t>จากนั้นทำการเปลี่ยน ค่า </a:t>
            </a:r>
            <a:r>
              <a:rPr lang="en-US" sz="1800" dirty="0" smtClean="0"/>
              <a:t>Current </a:t>
            </a:r>
            <a:r>
              <a:rPr lang="th-TH" sz="1800" dirty="0" smtClean="0"/>
              <a:t>ของ </a:t>
            </a:r>
            <a:r>
              <a:rPr lang="en-US" sz="1800" dirty="0" smtClean="0"/>
              <a:t>Model Version </a:t>
            </a:r>
            <a:r>
              <a:rPr lang="th-TH" sz="1800" dirty="0" smtClean="0"/>
              <a:t>จาก </a:t>
            </a:r>
            <a:r>
              <a:rPr lang="en-US" sz="1800" dirty="0" smtClean="0"/>
              <a:t>Model </a:t>
            </a:r>
            <a:r>
              <a:rPr lang="th-TH" sz="1800" dirty="0" smtClean="0"/>
              <a:t>เป็น </a:t>
            </a:r>
            <a:r>
              <a:rPr lang="en-US" sz="1800" dirty="0" smtClean="0"/>
              <a:t>“Modelv2”</a:t>
            </a:r>
            <a:endParaRPr lang="en-US" sz="1800" dirty="0" smtClean="0"/>
          </a:p>
        </p:txBody>
      </p:sp>
      <p:sp>
        <p:nvSpPr>
          <p:cNvPr id="7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12 -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26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926" y="2833958"/>
            <a:ext cx="7108287" cy="37344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869890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Task :</a:t>
            </a:r>
            <a:r>
              <a:rPr lang="en-US" sz="3600" dirty="0" smtClean="0"/>
              <a:t> Update Entity Classes </a:t>
            </a:r>
            <a:r>
              <a:rPr lang="en-US" sz="3600" dirty="0" smtClean="0"/>
              <a:t>(</a:t>
            </a:r>
            <a:r>
              <a:rPr lang="en-US" sz="3600" dirty="0"/>
              <a:t>6/16)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0"/>
            <a:ext cx="7770813" cy="468262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7"/>
            </a:pPr>
            <a:r>
              <a:rPr lang="th-TH" sz="1800" dirty="0" smtClean="0"/>
              <a:t>ลบไฟล์ </a:t>
            </a:r>
            <a:r>
              <a:rPr lang="en-US" sz="1800" dirty="0" err="1" smtClean="0"/>
              <a:t>Race.h</a:t>
            </a:r>
            <a:r>
              <a:rPr lang="en-US" sz="1800" dirty="0" smtClean="0"/>
              <a:t> </a:t>
            </a:r>
            <a:r>
              <a:rPr lang="th-TH" sz="1800" dirty="0" smtClean="0"/>
              <a:t>และ </a:t>
            </a:r>
            <a:r>
              <a:rPr lang="en-US" sz="1800" dirty="0" err="1" smtClean="0"/>
              <a:t>Race.m</a:t>
            </a:r>
            <a:r>
              <a:rPr lang="en-US" sz="1800" dirty="0" smtClean="0"/>
              <a:t> </a:t>
            </a:r>
            <a:r>
              <a:rPr lang="th-TH" sz="1800" dirty="0" smtClean="0"/>
              <a:t>ออกจาก </a:t>
            </a:r>
            <a:r>
              <a:rPr lang="en-US" sz="1800" dirty="0" smtClean="0"/>
              <a:t>project</a:t>
            </a:r>
            <a:r>
              <a:rPr lang="th-TH" sz="1800" dirty="0" smtClean="0"/>
              <a:t> โดยกด </a:t>
            </a:r>
            <a:r>
              <a:rPr lang="en-US" sz="1800" dirty="0" smtClean="0"/>
              <a:t>Command </a:t>
            </a:r>
            <a:r>
              <a:rPr lang="th-TH" sz="1800" dirty="0" smtClean="0"/>
              <a:t>ค้างไว้แล้ว </a:t>
            </a:r>
            <a:r>
              <a:rPr lang="en-US" sz="1800" dirty="0" smtClean="0"/>
              <a:t>click </a:t>
            </a:r>
            <a:r>
              <a:rPr lang="th-TH" sz="1800" dirty="0" smtClean="0"/>
              <a:t>เลือกทั้ง </a:t>
            </a:r>
            <a:r>
              <a:rPr lang="en-US" sz="1800" dirty="0" smtClean="0"/>
              <a:t>2 </a:t>
            </a:r>
            <a:r>
              <a:rPr lang="th-TH" sz="1800" dirty="0" smtClean="0"/>
              <a:t>ไฟล์ จากนั้น </a:t>
            </a:r>
            <a:r>
              <a:rPr lang="en-US" sz="1800" dirty="0" smtClean="0"/>
              <a:t>click </a:t>
            </a:r>
            <a:r>
              <a:rPr lang="th-TH" sz="1800" dirty="0" smtClean="0"/>
              <a:t>ขวา เลือก </a:t>
            </a:r>
            <a:r>
              <a:rPr lang="en-US" sz="1800" dirty="0" smtClean="0"/>
              <a:t>“Delete” </a:t>
            </a:r>
            <a:r>
              <a:rPr lang="th-TH" sz="1800" dirty="0" smtClean="0"/>
              <a:t>และ </a:t>
            </a:r>
            <a:r>
              <a:rPr lang="en-US" sz="1800" dirty="0" smtClean="0"/>
              <a:t>click </a:t>
            </a:r>
            <a:r>
              <a:rPr lang="th-TH" sz="1800" dirty="0" smtClean="0"/>
              <a:t>ปุ่ม </a:t>
            </a:r>
            <a:r>
              <a:rPr lang="en-US" sz="1800" dirty="0" smtClean="0"/>
              <a:t>“Move to Trash”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n-US" sz="1800" dirty="0" smtClean="0"/>
              <a:t>Click </a:t>
            </a:r>
            <a:r>
              <a:rPr lang="th-TH" sz="1800" dirty="0" smtClean="0"/>
              <a:t>เลือก </a:t>
            </a:r>
            <a:r>
              <a:rPr lang="en-US" sz="1800" dirty="0" smtClean="0"/>
              <a:t>Entity Race </a:t>
            </a:r>
            <a:r>
              <a:rPr lang="th-TH" sz="1800" dirty="0" smtClean="0"/>
              <a:t>และ </a:t>
            </a:r>
            <a:r>
              <a:rPr lang="en-US" sz="1800" dirty="0" smtClean="0"/>
              <a:t>Lap </a:t>
            </a:r>
            <a:r>
              <a:rPr lang="th-TH" sz="1800" dirty="0" smtClean="0"/>
              <a:t>ใน </a:t>
            </a:r>
            <a:r>
              <a:rPr lang="en-US" sz="1800" dirty="0" err="1" smtClean="0"/>
              <a:t>Model.xcdatamodeld</a:t>
            </a:r>
            <a:r>
              <a:rPr lang="en-US" sz="1800" dirty="0" smtClean="0"/>
              <a:t> </a:t>
            </a:r>
            <a:r>
              <a:rPr lang="th-TH" sz="1800" dirty="0" smtClean="0"/>
              <a:t>แล้วเลือกเมนู </a:t>
            </a:r>
            <a:r>
              <a:rPr lang="en-US" sz="1800" dirty="0" smtClean="0"/>
              <a:t>“Editor &gt; Create </a:t>
            </a:r>
            <a:r>
              <a:rPr lang="en-US" sz="1800" dirty="0" err="1" smtClean="0"/>
              <a:t>NSManagedObject</a:t>
            </a:r>
            <a:r>
              <a:rPr lang="en-US" sz="1800" dirty="0" smtClean="0"/>
              <a:t> Subclass...” </a:t>
            </a:r>
            <a:r>
              <a:rPr lang="th-TH" sz="1800" dirty="0" smtClean="0"/>
              <a:t>จะมี </a:t>
            </a:r>
            <a:r>
              <a:rPr lang="en-US" sz="1800" dirty="0" smtClean="0"/>
              <a:t>dialog </a:t>
            </a:r>
            <a:r>
              <a:rPr lang="th-TH" sz="1800" dirty="0" smtClean="0"/>
              <a:t>ให้เลือกว่าจะเอา </a:t>
            </a:r>
            <a:r>
              <a:rPr lang="en-US" sz="1800" dirty="0" smtClean="0"/>
              <a:t>Entity </a:t>
            </a:r>
            <a:r>
              <a:rPr lang="th-TH" sz="1800" dirty="0" smtClean="0"/>
              <a:t>จาก </a:t>
            </a:r>
            <a:r>
              <a:rPr lang="en-US" sz="1800" dirty="0" smtClean="0"/>
              <a:t>Model version </a:t>
            </a:r>
            <a:r>
              <a:rPr lang="th-TH" sz="1800" dirty="0" smtClean="0"/>
              <a:t>ไหน ให้เลือก </a:t>
            </a:r>
            <a:r>
              <a:rPr lang="en-US" sz="1800" dirty="0" smtClean="0"/>
              <a:t>Modelv2 </a:t>
            </a:r>
            <a:r>
              <a:rPr lang="th-TH" sz="1800" dirty="0" smtClean="0"/>
              <a:t>เพียวตัวเดียว</a:t>
            </a:r>
            <a:r>
              <a:rPr lang="en-US" sz="1800" dirty="0" smtClean="0"/>
              <a:t> </a:t>
            </a:r>
            <a:endParaRPr lang="en-US" sz="1800" dirty="0" smtClean="0"/>
          </a:p>
          <a:p>
            <a:pPr marL="457200" indent="-457200">
              <a:buFont typeface="+mj-lt"/>
              <a:buAutoNum type="arabicPeriod" startAt="7"/>
            </a:pPr>
            <a:r>
              <a:rPr lang="th-TH" sz="1800" dirty="0" smtClean="0"/>
              <a:t>เลือก </a:t>
            </a:r>
            <a:r>
              <a:rPr lang="en-US" sz="1800" dirty="0" smtClean="0"/>
              <a:t>Race </a:t>
            </a:r>
            <a:r>
              <a:rPr lang="th-TH" sz="1800" dirty="0" smtClean="0"/>
              <a:t>และ </a:t>
            </a:r>
            <a:r>
              <a:rPr lang="en-US" sz="1800" dirty="0" smtClean="0"/>
              <a:t>Lap </a:t>
            </a:r>
            <a:r>
              <a:rPr lang="th-TH" sz="1800" dirty="0" smtClean="0"/>
              <a:t>ใน </a:t>
            </a:r>
            <a:r>
              <a:rPr lang="en-US" sz="1800" dirty="0" smtClean="0"/>
              <a:t>dialog </a:t>
            </a:r>
            <a:r>
              <a:rPr lang="th-TH" sz="1800" dirty="0" smtClean="0"/>
              <a:t>หน้าถัดไป</a:t>
            </a:r>
            <a:r>
              <a:rPr lang="th-TH" sz="1800" dirty="0"/>
              <a:t> </a:t>
            </a:r>
            <a:r>
              <a:rPr lang="en-US" sz="1800" dirty="0" smtClean="0"/>
              <a:t>click Next </a:t>
            </a:r>
            <a:r>
              <a:rPr lang="th-TH" sz="1800" dirty="0" smtClean="0"/>
              <a:t>แล้ว </a:t>
            </a:r>
            <a:r>
              <a:rPr lang="en-US" sz="1800" dirty="0" smtClean="0"/>
              <a:t>click Create </a:t>
            </a:r>
            <a:r>
              <a:rPr lang="th-TH" sz="1800" dirty="0" smtClean="0"/>
              <a:t>จะได้ </a:t>
            </a:r>
            <a:r>
              <a:rPr lang="en-US" sz="1800" dirty="0" smtClean="0"/>
              <a:t>Model class “R</a:t>
            </a:r>
            <a:r>
              <a:rPr lang="en-US" sz="1800" dirty="0"/>
              <a:t>a</a:t>
            </a:r>
            <a:r>
              <a:rPr lang="en-US" sz="1800" dirty="0" smtClean="0"/>
              <a:t>ce” </a:t>
            </a:r>
            <a:r>
              <a:rPr lang="th-TH" sz="1800" dirty="0" smtClean="0"/>
              <a:t>และ</a:t>
            </a:r>
            <a:r>
              <a:rPr lang="en-US" sz="1800" dirty="0" smtClean="0"/>
              <a:t> “Lab”</a:t>
            </a:r>
            <a:br>
              <a:rPr lang="en-US" sz="1800" dirty="0" smtClean="0"/>
            </a:br>
            <a:r>
              <a:rPr lang="th-TH" sz="1800" dirty="0" smtClean="0"/>
              <a:t>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u="sng" dirty="0" smtClean="0">
                <a:solidFill>
                  <a:schemeClr val="tx1">
                    <a:lumMod val="65000"/>
                  </a:schemeClr>
                </a:solidFill>
              </a:rPr>
              <a:t>Note</a:t>
            </a:r>
            <a:r>
              <a:rPr lang="en-US" sz="1800" dirty="0" smtClean="0">
                <a:solidFill>
                  <a:schemeClr val="tx1">
                    <a:lumMod val="65000"/>
                  </a:schemeClr>
                </a:solidFill>
              </a:rPr>
              <a:t>: </a:t>
            </a:r>
            <a:r>
              <a:rPr lang="th-TH" sz="1800" dirty="0" smtClean="0">
                <a:solidFill>
                  <a:schemeClr val="tx1">
                    <a:lumMod val="65000"/>
                  </a:schemeClr>
                </a:solidFill>
              </a:rPr>
              <a:t>สังเกตุ </a:t>
            </a:r>
            <a:r>
              <a:rPr lang="en-US" sz="1800" dirty="0" smtClean="0">
                <a:solidFill>
                  <a:schemeClr val="tx1">
                    <a:lumMod val="65000"/>
                  </a:schemeClr>
                </a:solidFill>
              </a:rPr>
              <a:t>code </a:t>
            </a:r>
            <a:r>
              <a:rPr lang="th-TH" sz="1800" dirty="0" smtClean="0">
                <a:solidFill>
                  <a:schemeClr val="tx1">
                    <a:lumMod val="65000"/>
                  </a:schemeClr>
                </a:solidFill>
              </a:rPr>
              <a:t>ของ </a:t>
            </a:r>
            <a:r>
              <a:rPr lang="en-US" sz="1800" dirty="0" smtClean="0">
                <a:solidFill>
                  <a:schemeClr val="tx1">
                    <a:lumMod val="65000"/>
                  </a:schemeClr>
                </a:solidFill>
              </a:rPr>
              <a:t>class</a:t>
            </a:r>
            <a:r>
              <a:rPr lang="th-TH" sz="1800" dirty="0" smtClean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en-US" sz="1800" dirty="0" smtClean="0">
                <a:solidFill>
                  <a:schemeClr val="tx1">
                    <a:lumMod val="65000"/>
                  </a:schemeClr>
                </a:solidFill>
              </a:rPr>
              <a:t>Race </a:t>
            </a:r>
            <a:r>
              <a:rPr lang="th-TH" sz="1800" dirty="0" smtClean="0">
                <a:solidFill>
                  <a:schemeClr val="tx1">
                    <a:lumMod val="65000"/>
                  </a:schemeClr>
                </a:solidFill>
              </a:rPr>
              <a:t>จะมี </a:t>
            </a:r>
            <a:r>
              <a:rPr lang="en-US" sz="1800" dirty="0" smtClean="0">
                <a:solidFill>
                  <a:schemeClr val="tx1">
                    <a:lumMod val="65000"/>
                  </a:schemeClr>
                </a:solidFill>
              </a:rPr>
              <a:t>property “laps” </a:t>
            </a:r>
            <a:r>
              <a:rPr lang="th-TH" sz="1800" dirty="0" smtClean="0">
                <a:solidFill>
                  <a:schemeClr val="tx1">
                    <a:lumMod val="65000"/>
                  </a:schemeClr>
                </a:solidFill>
              </a:rPr>
              <a:t>เป็น </a:t>
            </a:r>
            <a:r>
              <a:rPr lang="en-US" sz="1800" dirty="0" smtClean="0">
                <a:solidFill>
                  <a:schemeClr val="tx1">
                    <a:lumMod val="65000"/>
                  </a:schemeClr>
                </a:solidFill>
              </a:rPr>
              <a:t>set (to-many) </a:t>
            </a:r>
            <a:r>
              <a:rPr lang="th-TH" sz="1800" dirty="0" smtClean="0">
                <a:solidFill>
                  <a:schemeClr val="tx1">
                    <a:lumMod val="65000"/>
                  </a:schemeClr>
                </a:solidFill>
              </a:rPr>
              <a:t>พร้อมทั้งมี </a:t>
            </a:r>
            <a:r>
              <a:rPr lang="en-US" sz="1800" dirty="0" smtClean="0">
                <a:solidFill>
                  <a:schemeClr val="tx1">
                    <a:lumMod val="65000"/>
                  </a:schemeClr>
                </a:solidFill>
              </a:rPr>
              <a:t>ad</a:t>
            </a:r>
            <a:r>
              <a:rPr lang="en-US" sz="1800" dirty="0">
                <a:solidFill>
                  <a:schemeClr val="tx1">
                    <a:lumMod val="65000"/>
                  </a:schemeClr>
                </a:solidFill>
              </a:rPr>
              <a:t>d</a:t>
            </a:r>
            <a:r>
              <a:rPr lang="en-US" sz="1800" dirty="0" smtClean="0">
                <a:solidFill>
                  <a:schemeClr val="tx1">
                    <a:lumMod val="65000"/>
                  </a:schemeClr>
                </a:solidFill>
              </a:rPr>
              <a:t> / remove </a:t>
            </a:r>
            <a:r>
              <a:rPr lang="th-TH" sz="1800" dirty="0" smtClean="0">
                <a:solidFill>
                  <a:schemeClr val="tx1">
                    <a:lumMod val="65000"/>
                  </a:schemeClr>
                </a:solidFill>
              </a:rPr>
              <a:t>ให้ด้วย ส่วน </a:t>
            </a:r>
            <a:r>
              <a:rPr lang="en-US" sz="1800" dirty="0" smtClean="0">
                <a:solidFill>
                  <a:schemeClr val="tx1">
                    <a:lumMod val="65000"/>
                  </a:schemeClr>
                </a:solidFill>
              </a:rPr>
              <a:t>code </a:t>
            </a:r>
            <a:r>
              <a:rPr lang="th-TH" sz="1800" dirty="0" smtClean="0">
                <a:solidFill>
                  <a:schemeClr val="tx1">
                    <a:lumMod val="65000"/>
                  </a:schemeClr>
                </a:solidFill>
              </a:rPr>
              <a:t>ของ </a:t>
            </a:r>
            <a:r>
              <a:rPr lang="en-US" sz="1800" dirty="0" smtClean="0">
                <a:solidFill>
                  <a:schemeClr val="tx1">
                    <a:lumMod val="65000"/>
                  </a:schemeClr>
                </a:solidFill>
              </a:rPr>
              <a:t>class Lap </a:t>
            </a:r>
            <a:r>
              <a:rPr lang="th-TH" sz="1800" dirty="0" smtClean="0">
                <a:solidFill>
                  <a:schemeClr val="tx1">
                    <a:lumMod val="65000"/>
                  </a:schemeClr>
                </a:solidFill>
              </a:rPr>
              <a:t>จะมี </a:t>
            </a:r>
            <a:r>
              <a:rPr lang="en-US" sz="1800" dirty="0" smtClean="0">
                <a:solidFill>
                  <a:schemeClr val="tx1">
                    <a:lumMod val="65000"/>
                  </a:schemeClr>
                </a:solidFill>
              </a:rPr>
              <a:t>property “race” </a:t>
            </a:r>
            <a:r>
              <a:rPr lang="th-TH" sz="1800" dirty="0" smtClean="0">
                <a:solidFill>
                  <a:schemeClr val="tx1">
                    <a:lumMod val="65000"/>
                  </a:schemeClr>
                </a:solidFill>
              </a:rPr>
              <a:t>เป็น </a:t>
            </a:r>
            <a:r>
              <a:rPr lang="en-US" sz="1800" dirty="0" smtClean="0">
                <a:solidFill>
                  <a:schemeClr val="tx1">
                    <a:lumMod val="65000"/>
                  </a:schemeClr>
                </a:solidFill>
              </a:rPr>
              <a:t>object (to-one) </a:t>
            </a:r>
            <a:r>
              <a:rPr lang="th-TH" sz="1800" dirty="0" smtClean="0">
                <a:solidFill>
                  <a:schemeClr val="tx1">
                    <a:lumMod val="65000"/>
                  </a:schemeClr>
                </a:solidFill>
              </a:rPr>
              <a:t>ตามที่เรากำหนดไว้ใน </a:t>
            </a:r>
            <a:r>
              <a:rPr lang="en-US" sz="1800" dirty="0" smtClean="0">
                <a:solidFill>
                  <a:schemeClr val="tx1">
                    <a:lumMod val="65000"/>
                  </a:schemeClr>
                </a:solidFill>
              </a:rPr>
              <a:t>relationship</a:t>
            </a:r>
            <a:r>
              <a:rPr lang="th-TH" sz="1800" dirty="0" smtClean="0"/>
              <a:t/>
            </a:r>
            <a:br>
              <a:rPr lang="th-TH" sz="1800" dirty="0" smtClean="0"/>
            </a:br>
            <a:endParaRPr lang="en-US" sz="1800" dirty="0" smtClean="0"/>
          </a:p>
        </p:txBody>
      </p:sp>
      <p:sp>
        <p:nvSpPr>
          <p:cNvPr id="6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12 -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27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1533718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Task :</a:t>
            </a:r>
            <a:r>
              <a:rPr lang="en-US" sz="3400" dirty="0" smtClean="0"/>
              <a:t> </a:t>
            </a:r>
            <a:r>
              <a:rPr lang="en-US" sz="3400" dirty="0" smtClean="0"/>
              <a:t>Add Auto-Migration Code (7/</a:t>
            </a:r>
            <a:r>
              <a:rPr lang="en-US" sz="3600" dirty="0"/>
              <a:t>16</a:t>
            </a:r>
            <a:r>
              <a:rPr lang="en-US" sz="3400" dirty="0" smtClean="0"/>
              <a:t>)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14811"/>
            <a:ext cx="8212138" cy="795812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10000"/>
              </a:lnSpc>
              <a:buFont typeface="+mj-lt"/>
              <a:buAutoNum type="arabicPeriod" startAt="10"/>
            </a:pPr>
            <a:r>
              <a:rPr lang="th-TH" sz="1600" dirty="0" smtClean="0"/>
              <a:t>เปิดไฟล์ </a:t>
            </a:r>
            <a:r>
              <a:rPr lang="en-US" sz="1600" dirty="0" err="1" smtClean="0"/>
              <a:t>ContextHelper.m</a:t>
            </a:r>
            <a:r>
              <a:rPr lang="en-US" sz="1600" dirty="0" smtClean="0"/>
              <a:t> </a:t>
            </a:r>
            <a:r>
              <a:rPr lang="th-TH" sz="1600" dirty="0" smtClean="0"/>
              <a:t>เพิ่ม </a:t>
            </a:r>
            <a:r>
              <a:rPr lang="en-US" sz="1600" dirty="0" smtClean="0"/>
              <a:t>code </a:t>
            </a:r>
            <a:r>
              <a:rPr lang="th-TH" sz="1600" dirty="0" smtClean="0"/>
              <a:t>ใน </a:t>
            </a:r>
            <a:r>
              <a:rPr lang="en-US" sz="1600" dirty="0" smtClean="0"/>
              <a:t>method “</a:t>
            </a:r>
            <a:r>
              <a:rPr lang="en-US" sz="1600" dirty="0" err="1" smtClean="0"/>
              <a:t>getManagedObjectContext</a:t>
            </a:r>
            <a:r>
              <a:rPr lang="en-US" sz="1600" dirty="0" smtClean="0"/>
              <a:t>”</a:t>
            </a:r>
            <a:r>
              <a:rPr lang="th-TH" sz="1600" dirty="0" smtClean="0"/>
              <a:t> เพื่อให้ </a:t>
            </a:r>
            <a:r>
              <a:rPr lang="en-US" sz="1600" dirty="0" smtClean="0"/>
              <a:t>app </a:t>
            </a:r>
            <a:r>
              <a:rPr lang="th-TH" sz="1600" dirty="0" smtClean="0"/>
              <a:t>ทำการ </a:t>
            </a:r>
            <a:r>
              <a:rPr lang="en-US" sz="1600" dirty="0" smtClean="0"/>
              <a:t>migrate version </a:t>
            </a:r>
            <a:r>
              <a:rPr lang="th-TH" sz="1600" dirty="0" smtClean="0"/>
              <a:t>ของ </a:t>
            </a:r>
            <a:r>
              <a:rPr lang="en-US" sz="1600" dirty="0" smtClean="0"/>
              <a:t>schema </a:t>
            </a:r>
            <a:r>
              <a:rPr lang="th-TH" sz="1600" dirty="0" smtClean="0"/>
              <a:t>อัตโนมัติ ดังนี้</a:t>
            </a:r>
            <a:endParaRPr lang="en-US" sz="1600" dirty="0" smtClean="0"/>
          </a:p>
        </p:txBody>
      </p:sp>
      <p:sp>
        <p:nvSpPr>
          <p:cNvPr id="6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12 -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28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18065" y="2231643"/>
            <a:ext cx="8141859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Menlo Regular"/>
                <a:cs typeface="Menlo Regular"/>
              </a:rPr>
              <a:t>+ (</a:t>
            </a:r>
            <a:r>
              <a:rPr lang="en-US" sz="1100" dirty="0" err="1" smtClean="0">
                <a:latin typeface="Menlo Regular"/>
                <a:cs typeface="Menlo Regular"/>
              </a:rPr>
              <a:t>NSManagedObjectContext</a:t>
            </a:r>
            <a:r>
              <a:rPr lang="en-US" sz="1100" dirty="0" smtClean="0">
                <a:latin typeface="Menlo Regular"/>
                <a:cs typeface="Menlo Regular"/>
              </a:rPr>
              <a:t> *)</a:t>
            </a:r>
            <a:r>
              <a:rPr lang="en-US" sz="1100" dirty="0" err="1" smtClean="0">
                <a:latin typeface="Menlo Regular"/>
                <a:cs typeface="Menlo Regular"/>
              </a:rPr>
              <a:t>getManagedObjectContext</a:t>
            </a:r>
            <a:r>
              <a:rPr lang="en-US" sz="1100" dirty="0" smtClean="0">
                <a:latin typeface="Menlo Regular"/>
                <a:cs typeface="Menlo Regular"/>
              </a:rPr>
              <a:t> {</a:t>
            </a:r>
          </a:p>
          <a:p>
            <a:r>
              <a:rPr lang="en-US" sz="1100" dirty="0" smtClean="0">
                <a:latin typeface="Menlo Regular"/>
                <a:cs typeface="Menlo Regular"/>
              </a:rPr>
              <a:t>    </a:t>
            </a:r>
          </a:p>
          <a:p>
            <a:pPr>
              <a:lnSpc>
                <a:spcPct val="50000"/>
              </a:lnSpc>
            </a:pPr>
            <a:r>
              <a:rPr lang="en-US" sz="900" dirty="0">
                <a:latin typeface="Menlo Regular"/>
                <a:cs typeface="Menlo Regular"/>
              </a:rPr>
              <a:t> </a:t>
            </a:r>
            <a:r>
              <a:rPr lang="en-US" sz="900" dirty="0" smtClean="0">
                <a:latin typeface="Menlo Regular"/>
                <a:cs typeface="Menlo Regular"/>
              </a:rPr>
              <a:t>   </a:t>
            </a:r>
            <a:r>
              <a:rPr lang="en-US" sz="1000" b="1" dirty="0" smtClean="0">
                <a:latin typeface="Menlo Regular"/>
                <a:cs typeface="Menlo Regular"/>
              </a:rPr>
              <a:t>......</a:t>
            </a:r>
          </a:p>
          <a:p>
            <a:endParaRPr lang="en-US" sz="1100" dirty="0" smtClean="0">
              <a:latin typeface="Menlo Regular"/>
              <a:cs typeface="Menlo Regular"/>
            </a:endParaRPr>
          </a:p>
          <a:p>
            <a:r>
              <a:rPr lang="en-US" sz="1100" dirty="0">
                <a:latin typeface="Menlo Regular"/>
                <a:cs typeface="Menlo Regular"/>
              </a:rPr>
              <a:t> </a:t>
            </a:r>
            <a:r>
              <a:rPr lang="en-US" sz="1100" dirty="0" smtClean="0">
                <a:latin typeface="Menlo Regular"/>
                <a:cs typeface="Menlo Regular"/>
              </a:rPr>
              <a:t>   </a:t>
            </a:r>
            <a:r>
              <a:rPr lang="en-US" sz="1100" dirty="0" err="1" smtClean="0">
                <a:latin typeface="Menlo Regular"/>
                <a:cs typeface="Menlo Regular"/>
              </a:rPr>
              <a:t>managedObjectModel</a:t>
            </a:r>
            <a:r>
              <a:rPr lang="en-US" sz="1100" dirty="0" smtClean="0">
                <a:latin typeface="Menlo Regular"/>
                <a:cs typeface="Menlo Regular"/>
              </a:rPr>
              <a:t>_ </a:t>
            </a:r>
            <a:r>
              <a:rPr lang="en-US" sz="1100" dirty="0">
                <a:latin typeface="Menlo Regular"/>
                <a:cs typeface="Menlo Regular"/>
              </a:rPr>
              <a:t>= [[</a:t>
            </a:r>
            <a:r>
              <a:rPr lang="en-US" sz="1100" dirty="0" err="1">
                <a:latin typeface="Menlo Regular"/>
                <a:cs typeface="Menlo Regular"/>
              </a:rPr>
              <a:t>NSManagedObjectModel</a:t>
            </a:r>
            <a:r>
              <a:rPr lang="en-US" sz="1100" dirty="0">
                <a:latin typeface="Menlo Regular"/>
                <a:cs typeface="Menlo Regular"/>
              </a:rPr>
              <a:t> </a:t>
            </a:r>
            <a:r>
              <a:rPr lang="en-US" sz="1100" dirty="0" err="1">
                <a:latin typeface="Menlo Regular"/>
                <a:cs typeface="Menlo Regular"/>
              </a:rPr>
              <a:t>alloc</a:t>
            </a:r>
            <a:r>
              <a:rPr lang="en-US" sz="1100" dirty="0">
                <a:latin typeface="Menlo Regular"/>
                <a:cs typeface="Menlo Regular"/>
              </a:rPr>
              <a:t>] </a:t>
            </a:r>
            <a:r>
              <a:rPr lang="en-US" sz="1100" dirty="0" err="1">
                <a:latin typeface="Menlo Regular"/>
                <a:cs typeface="Menlo Regular"/>
              </a:rPr>
              <a:t>initWithContentsOfURL:modelPath</a:t>
            </a:r>
            <a:r>
              <a:rPr lang="en-US" sz="1100" dirty="0">
                <a:latin typeface="Menlo Regular"/>
                <a:cs typeface="Menlo Regular"/>
              </a:rPr>
              <a:t>];  </a:t>
            </a:r>
          </a:p>
          <a:p>
            <a:r>
              <a:rPr lang="en-US" sz="1100" dirty="0" smtClean="0">
                <a:latin typeface="Menlo Regular"/>
                <a:cs typeface="Menlo Regular"/>
              </a:rPr>
              <a:t>	</a:t>
            </a:r>
          </a:p>
          <a:p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1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   NSDictionary </a:t>
            </a:r>
            <a:r>
              <a:rPr lang="en-US" sz="11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*</a:t>
            </a:r>
            <a:r>
              <a:rPr lang="th-TH" sz="11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1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options </a:t>
            </a:r>
            <a:r>
              <a:rPr lang="en-US" sz="11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= [NSDictionary </a:t>
            </a:r>
            <a:r>
              <a:rPr lang="en-US" sz="1100" b="1" dirty="0" err="1" smtClean="0">
                <a:solidFill>
                  <a:srgbClr val="FFFF00"/>
                </a:solidFill>
                <a:latin typeface="Menlo Regular"/>
                <a:cs typeface="Menlo Regular"/>
              </a:rPr>
              <a:t>dictionaryWithObjectsAndKeys</a:t>
            </a:r>
            <a:r>
              <a:rPr lang="en-US" sz="11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: </a:t>
            </a:r>
          </a:p>
          <a:p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1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    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	</a:t>
            </a:r>
            <a:r>
              <a:rPr lang="en-US" sz="11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					[</a:t>
            </a:r>
            <a:r>
              <a:rPr lang="en-US" sz="1100" b="1" dirty="0" err="1" smtClean="0">
                <a:solidFill>
                  <a:srgbClr val="FFFF00"/>
                </a:solidFill>
                <a:latin typeface="Menlo Regular"/>
                <a:cs typeface="Menlo Regular"/>
              </a:rPr>
              <a:t>NSNumber</a:t>
            </a:r>
            <a:r>
              <a:rPr lang="en-US" sz="11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100" b="1" dirty="0" err="1" smtClean="0">
                <a:solidFill>
                  <a:srgbClr val="FFFF00"/>
                </a:solidFill>
                <a:latin typeface="Menlo Regular"/>
                <a:cs typeface="Menlo Regular"/>
              </a:rPr>
              <a:t>numberWithBool:YES</a:t>
            </a:r>
            <a:r>
              <a:rPr lang="en-US" sz="11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],                          						</a:t>
            </a:r>
            <a:r>
              <a:rPr lang="en-US" sz="1100" b="1" dirty="0" err="1" smtClean="0">
                <a:solidFill>
                  <a:srgbClr val="FFFF00"/>
                </a:solidFill>
                <a:latin typeface="Menlo Regular"/>
                <a:cs typeface="Menlo Regular"/>
              </a:rPr>
              <a:t>NSMigratePersistentStoresAutomaticallyOption</a:t>
            </a:r>
            <a:r>
              <a:rPr lang="en-US" sz="11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,</a:t>
            </a:r>
          </a:p>
          <a:p>
            <a:r>
              <a:rPr lang="en-US" sz="11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					     [</a:t>
            </a:r>
            <a:r>
              <a:rPr lang="en-US" sz="1100" b="1" dirty="0" err="1" smtClean="0">
                <a:solidFill>
                  <a:srgbClr val="FFFF00"/>
                </a:solidFill>
                <a:latin typeface="Menlo Regular"/>
                <a:cs typeface="Menlo Regular"/>
              </a:rPr>
              <a:t>NSNumber</a:t>
            </a:r>
            <a:r>
              <a:rPr lang="en-US" sz="11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100" b="1" dirty="0" err="1" smtClean="0">
                <a:solidFill>
                  <a:srgbClr val="FFFF00"/>
                </a:solidFill>
                <a:latin typeface="Menlo Regular"/>
                <a:cs typeface="Menlo Regular"/>
              </a:rPr>
              <a:t>numberWithBool:YES</a:t>
            </a:r>
            <a:r>
              <a:rPr lang="en-US" sz="11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], </a:t>
            </a:r>
          </a:p>
          <a:p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	</a:t>
            </a:r>
            <a:r>
              <a:rPr lang="en-US" sz="11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					</a:t>
            </a:r>
            <a:r>
              <a:rPr lang="en-US" sz="1100" b="1" dirty="0" err="1" smtClean="0">
                <a:solidFill>
                  <a:srgbClr val="FFFF00"/>
                </a:solidFill>
                <a:latin typeface="Menlo Regular"/>
                <a:cs typeface="Menlo Regular"/>
              </a:rPr>
              <a:t>NSInferMappingModelAutomaticallyOption</a:t>
            </a:r>
            <a:r>
              <a:rPr lang="en-US" sz="11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, nil]</a:t>
            </a:r>
            <a:r>
              <a:rPr lang="en-US" sz="11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;</a:t>
            </a:r>
            <a:endParaRPr lang="en-US" sz="1100" dirty="0">
              <a:latin typeface="Menlo Regular"/>
              <a:cs typeface="Menlo Regular"/>
            </a:endParaRPr>
          </a:p>
          <a:p>
            <a:r>
              <a:rPr lang="en-US" sz="1100" dirty="0">
                <a:latin typeface="Menlo Regular"/>
                <a:cs typeface="Menlo Regular"/>
              </a:rPr>
              <a:t>    </a:t>
            </a:r>
            <a:r>
              <a:rPr lang="en-US" sz="1100" dirty="0" err="1">
                <a:latin typeface="Menlo Regular"/>
                <a:cs typeface="Menlo Regular"/>
              </a:rPr>
              <a:t>NSError</a:t>
            </a:r>
            <a:r>
              <a:rPr lang="en-US" sz="1100" dirty="0">
                <a:latin typeface="Menlo Regular"/>
                <a:cs typeface="Menlo Regular"/>
              </a:rPr>
              <a:t> *error = nil;</a:t>
            </a:r>
          </a:p>
          <a:p>
            <a:r>
              <a:rPr lang="en-US" sz="1100" dirty="0">
                <a:latin typeface="Menlo Regular"/>
                <a:cs typeface="Menlo Regular"/>
              </a:rPr>
              <a:t>    </a:t>
            </a:r>
            <a:r>
              <a:rPr lang="en-US" sz="1100" dirty="0" err="1">
                <a:latin typeface="Menlo Regular"/>
                <a:cs typeface="Menlo Regular"/>
              </a:rPr>
              <a:t>persistentStoreCoordinator</a:t>
            </a:r>
            <a:r>
              <a:rPr lang="en-US" sz="1100" dirty="0">
                <a:latin typeface="Menlo Regular"/>
                <a:cs typeface="Menlo Regular"/>
              </a:rPr>
              <a:t>_ = </a:t>
            </a:r>
            <a:r>
              <a:rPr lang="en-US" sz="1100" dirty="0" smtClean="0">
                <a:latin typeface="Menlo Regular"/>
                <a:cs typeface="Menlo Regular"/>
              </a:rPr>
              <a:t/>
            </a:r>
            <a:br>
              <a:rPr lang="en-US" sz="1100" dirty="0" smtClean="0">
                <a:latin typeface="Menlo Regular"/>
                <a:cs typeface="Menlo Regular"/>
              </a:rPr>
            </a:br>
            <a:r>
              <a:rPr lang="en-US" sz="1100" dirty="0" smtClean="0">
                <a:latin typeface="Menlo Regular"/>
                <a:cs typeface="Menlo Regular"/>
              </a:rPr>
              <a:t>	[</a:t>
            </a:r>
            <a:r>
              <a:rPr lang="en-US" sz="1100" dirty="0">
                <a:latin typeface="Menlo Regular"/>
                <a:cs typeface="Menlo Regular"/>
              </a:rPr>
              <a:t>[</a:t>
            </a:r>
            <a:r>
              <a:rPr lang="en-US" sz="1100" dirty="0" err="1">
                <a:latin typeface="Menlo Regular"/>
                <a:cs typeface="Menlo Regular"/>
              </a:rPr>
              <a:t>NSPersistentStoreCoordinator</a:t>
            </a:r>
            <a:r>
              <a:rPr lang="en-US" sz="1100" dirty="0">
                <a:latin typeface="Menlo Regular"/>
                <a:cs typeface="Menlo Regular"/>
              </a:rPr>
              <a:t> </a:t>
            </a:r>
            <a:r>
              <a:rPr lang="en-US" sz="1100" dirty="0" err="1">
                <a:latin typeface="Menlo Regular"/>
                <a:cs typeface="Menlo Regular"/>
              </a:rPr>
              <a:t>alloc</a:t>
            </a:r>
            <a:r>
              <a:rPr lang="en-US" sz="1100" dirty="0">
                <a:latin typeface="Menlo Regular"/>
                <a:cs typeface="Menlo Regular"/>
              </a:rPr>
              <a:t>] </a:t>
            </a:r>
            <a:r>
              <a:rPr lang="en-US" sz="1100" dirty="0" err="1" smtClean="0">
                <a:latin typeface="Menlo Regular"/>
                <a:cs typeface="Menlo Regular"/>
              </a:rPr>
              <a:t>initWithManagedObjectModel:managedObjectModel</a:t>
            </a:r>
            <a:r>
              <a:rPr lang="en-US" sz="1100" dirty="0" smtClean="0">
                <a:latin typeface="Menlo Regular"/>
                <a:cs typeface="Menlo Regular"/>
              </a:rPr>
              <a:t>_</a:t>
            </a:r>
            <a:r>
              <a:rPr lang="en-US" sz="1100" dirty="0">
                <a:latin typeface="Menlo Regular"/>
                <a:cs typeface="Menlo Regular"/>
              </a:rPr>
              <a:t>];</a:t>
            </a:r>
          </a:p>
          <a:p>
            <a:r>
              <a:rPr lang="en-US" sz="1100" dirty="0">
                <a:latin typeface="Menlo Regular"/>
                <a:cs typeface="Menlo Regular"/>
              </a:rPr>
              <a:t>    </a:t>
            </a:r>
          </a:p>
          <a:p>
            <a:r>
              <a:rPr lang="en-US" sz="1100" dirty="0">
                <a:latin typeface="Menlo Regular"/>
                <a:cs typeface="Menlo Regular"/>
              </a:rPr>
              <a:t> </a:t>
            </a:r>
            <a:r>
              <a:rPr lang="en-US" sz="1100" dirty="0" smtClean="0">
                <a:latin typeface="Menlo Regular"/>
                <a:cs typeface="Menlo Regular"/>
              </a:rPr>
              <a:t>   if </a:t>
            </a:r>
            <a:r>
              <a:rPr lang="en-US" sz="1100" dirty="0">
                <a:latin typeface="Menlo Regular"/>
                <a:cs typeface="Menlo Regular"/>
              </a:rPr>
              <a:t>(![</a:t>
            </a:r>
            <a:r>
              <a:rPr lang="en-US" sz="1100" dirty="0" err="1">
                <a:latin typeface="Menlo Regular"/>
                <a:cs typeface="Menlo Regular"/>
              </a:rPr>
              <a:t>persistentStoreCoordinator</a:t>
            </a:r>
            <a:r>
              <a:rPr lang="en-US" sz="1100" dirty="0">
                <a:latin typeface="Menlo Regular"/>
                <a:cs typeface="Menlo Regular"/>
              </a:rPr>
              <a:t>_ </a:t>
            </a:r>
            <a:r>
              <a:rPr lang="en-US" sz="1100" dirty="0" err="1">
                <a:latin typeface="Menlo Regular"/>
                <a:cs typeface="Menlo Regular"/>
              </a:rPr>
              <a:t>addPersistentStoreWithType:NSSQLiteStoreType</a:t>
            </a:r>
            <a:r>
              <a:rPr lang="en-US" sz="1100" dirty="0">
                <a:latin typeface="Menlo Regular"/>
                <a:cs typeface="Menlo Regular"/>
              </a:rPr>
              <a:t> </a:t>
            </a:r>
          </a:p>
          <a:p>
            <a:r>
              <a:rPr lang="en-US" sz="1100" dirty="0">
                <a:latin typeface="Menlo Regular"/>
                <a:cs typeface="Menlo Regular"/>
              </a:rPr>
              <a:t>									</a:t>
            </a:r>
            <a:r>
              <a:rPr lang="en-US" sz="1100" dirty="0" smtClean="0">
                <a:latin typeface="Menlo Regular"/>
                <a:cs typeface="Menlo Regular"/>
              </a:rPr>
              <a:t>  </a:t>
            </a:r>
            <a:r>
              <a:rPr lang="en-US" sz="1100" dirty="0" err="1" smtClean="0">
                <a:latin typeface="Menlo Regular"/>
                <a:cs typeface="Menlo Regular"/>
              </a:rPr>
              <a:t>configuration:nil</a:t>
            </a:r>
            <a:r>
              <a:rPr lang="en-US" sz="1100" dirty="0" smtClean="0">
                <a:latin typeface="Menlo Regular"/>
                <a:cs typeface="Menlo Regular"/>
              </a:rPr>
              <a:t> </a:t>
            </a:r>
            <a:endParaRPr lang="en-US" sz="1100" dirty="0">
              <a:latin typeface="Menlo Regular"/>
              <a:cs typeface="Menlo Regular"/>
            </a:endParaRPr>
          </a:p>
          <a:p>
            <a:r>
              <a:rPr lang="en-US" sz="1100" dirty="0">
                <a:latin typeface="Menlo Regular"/>
                <a:cs typeface="Menlo Regular"/>
              </a:rPr>
              <a:t>				</a:t>
            </a:r>
            <a:r>
              <a:rPr lang="en-US" sz="1100" dirty="0" smtClean="0">
                <a:latin typeface="Menlo Regular"/>
                <a:cs typeface="Menlo Regular"/>
              </a:rPr>
              <a:t>   </a:t>
            </a:r>
            <a:r>
              <a:rPr lang="en-US" sz="1100" dirty="0">
                <a:latin typeface="Menlo Regular"/>
                <a:cs typeface="Menlo Regular"/>
              </a:rPr>
              <a:t>						 </a:t>
            </a:r>
            <a:r>
              <a:rPr lang="en-US" sz="1100" dirty="0" smtClean="0">
                <a:latin typeface="Menlo Regular"/>
                <a:cs typeface="Menlo Regular"/>
              </a:rPr>
              <a:t>     </a:t>
            </a:r>
            <a:r>
              <a:rPr lang="en-US" sz="1100" dirty="0" err="1" smtClean="0">
                <a:latin typeface="Menlo Regular"/>
                <a:cs typeface="Menlo Regular"/>
              </a:rPr>
              <a:t>URL:dbPath</a:t>
            </a:r>
            <a:r>
              <a:rPr lang="en-US" sz="1100" dirty="0" smtClean="0">
                <a:latin typeface="Menlo Regular"/>
                <a:cs typeface="Menlo Regular"/>
              </a:rPr>
              <a:t> </a:t>
            </a:r>
            <a:endParaRPr lang="en-US" sz="1100" dirty="0">
              <a:latin typeface="Menlo Regular"/>
              <a:cs typeface="Menlo Regular"/>
            </a:endParaRPr>
          </a:p>
          <a:p>
            <a:r>
              <a:rPr lang="en-US" sz="1100" dirty="0">
                <a:latin typeface="Menlo Regular"/>
                <a:cs typeface="Menlo Regular"/>
              </a:rPr>
              <a:t>										</a:t>
            </a:r>
            <a:r>
              <a:rPr lang="en-US" sz="1100" dirty="0" smtClean="0">
                <a:latin typeface="Menlo Regular"/>
                <a:cs typeface="Menlo Regular"/>
              </a:rPr>
              <a:t>  </a:t>
            </a:r>
            <a:r>
              <a:rPr lang="en-US" sz="1100" dirty="0" err="1" smtClean="0">
                <a:latin typeface="Menlo Regular"/>
                <a:cs typeface="Menlo Regular"/>
              </a:rPr>
              <a:t>options:</a:t>
            </a:r>
            <a:r>
              <a:rPr lang="en-US" sz="1400" b="1" dirty="0" err="1" smtClean="0">
                <a:solidFill>
                  <a:srgbClr val="FFFF00"/>
                </a:solidFill>
                <a:latin typeface="Menlo Regular"/>
                <a:cs typeface="Menlo Regular"/>
              </a:rPr>
              <a:t>options</a:t>
            </a:r>
            <a:endParaRPr lang="en-US" sz="1100" b="1" dirty="0">
              <a:solidFill>
                <a:srgbClr val="FFFF00"/>
              </a:solidFill>
              <a:latin typeface="Menlo Regular"/>
              <a:cs typeface="Menlo Regular"/>
            </a:endParaRPr>
          </a:p>
          <a:p>
            <a:r>
              <a:rPr lang="en-US" sz="1100" dirty="0">
                <a:latin typeface="Menlo Regular"/>
                <a:cs typeface="Menlo Regular"/>
              </a:rPr>
              <a:t>										</a:t>
            </a:r>
            <a:r>
              <a:rPr lang="en-US" sz="1100" dirty="0" smtClean="0">
                <a:latin typeface="Menlo Regular"/>
                <a:cs typeface="Menlo Regular"/>
              </a:rPr>
              <a:t>    error</a:t>
            </a:r>
            <a:r>
              <a:rPr lang="en-US" sz="1100" dirty="0">
                <a:latin typeface="Menlo Regular"/>
                <a:cs typeface="Menlo Regular"/>
              </a:rPr>
              <a:t>:&amp;error]) </a:t>
            </a:r>
          </a:p>
          <a:p>
            <a:r>
              <a:rPr lang="en-US" sz="1100" dirty="0" smtClean="0">
                <a:latin typeface="Menlo Regular"/>
                <a:cs typeface="Menlo Regular"/>
              </a:rPr>
              <a:t>    {        </a:t>
            </a:r>
            <a:endParaRPr lang="en-US" sz="1100" dirty="0">
              <a:latin typeface="Menlo Regular"/>
              <a:cs typeface="Menlo Regular"/>
            </a:endParaRPr>
          </a:p>
          <a:p>
            <a:r>
              <a:rPr lang="en-US" sz="1100" dirty="0">
                <a:latin typeface="Menlo Regular"/>
                <a:cs typeface="Menlo Regular"/>
              </a:rPr>
              <a:t>	</a:t>
            </a:r>
            <a:r>
              <a:rPr lang="en-US" sz="1100" dirty="0" smtClean="0">
                <a:latin typeface="Menlo Regular"/>
                <a:cs typeface="Menlo Regular"/>
              </a:rPr>
              <a:t>   </a:t>
            </a:r>
            <a:r>
              <a:rPr lang="en-US" sz="1100" dirty="0" err="1" smtClean="0">
                <a:latin typeface="Menlo Regular"/>
                <a:cs typeface="Menlo Regular"/>
              </a:rPr>
              <a:t>NSLog</a:t>
            </a:r>
            <a:r>
              <a:rPr lang="en-US" sz="1100" dirty="0">
                <a:latin typeface="Menlo Regular"/>
                <a:cs typeface="Menlo Regular"/>
              </a:rPr>
              <a:t>(@"Unresolved error %@, %@", error, [error </a:t>
            </a:r>
            <a:r>
              <a:rPr lang="en-US" sz="1100" dirty="0" err="1">
                <a:latin typeface="Menlo Regular"/>
                <a:cs typeface="Menlo Regular"/>
              </a:rPr>
              <a:t>userInfo</a:t>
            </a:r>
            <a:r>
              <a:rPr lang="en-US" sz="1100" dirty="0">
                <a:latin typeface="Menlo Regular"/>
                <a:cs typeface="Menlo Regular"/>
              </a:rPr>
              <a:t>]);</a:t>
            </a:r>
          </a:p>
          <a:p>
            <a:r>
              <a:rPr lang="en-US" sz="1100" dirty="0">
                <a:latin typeface="Menlo Regular"/>
                <a:cs typeface="Menlo Regular"/>
              </a:rPr>
              <a:t>        abort();</a:t>
            </a:r>
          </a:p>
          <a:p>
            <a:r>
              <a:rPr lang="en-US" sz="1100" dirty="0">
                <a:latin typeface="Menlo Regular"/>
                <a:cs typeface="Menlo Regular"/>
              </a:rPr>
              <a:t>    } 	</a:t>
            </a:r>
          </a:p>
          <a:p>
            <a:r>
              <a:rPr lang="en-US" sz="1100" dirty="0" smtClean="0">
                <a:latin typeface="Menlo Regular"/>
                <a:cs typeface="Menlo Regular"/>
              </a:rPr>
              <a:t>   </a:t>
            </a:r>
            <a:r>
              <a:rPr lang="en-US" sz="1200" b="1" dirty="0" smtClean="0">
                <a:latin typeface="Menlo Regular"/>
                <a:cs typeface="Menlo Regular"/>
              </a:rPr>
              <a:t> ......</a:t>
            </a:r>
            <a:endParaRPr lang="en-US" sz="1200" b="1" dirty="0">
              <a:latin typeface="Menlo Regular"/>
              <a:cs typeface="Menlo Regular"/>
            </a:endParaRPr>
          </a:p>
          <a:p>
            <a:r>
              <a:rPr lang="en-US" sz="1100" dirty="0" smtClean="0">
                <a:latin typeface="Menlo Regular"/>
                <a:cs typeface="Menlo Regular"/>
              </a:rPr>
              <a:t>}</a:t>
            </a:r>
            <a:endParaRPr lang="en-US" sz="1100" dirty="0">
              <a:latin typeface="Menlo Regular"/>
              <a:cs typeface="Menlo Regular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7967663" y="3617531"/>
            <a:ext cx="627781" cy="0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7492283" y="5323541"/>
            <a:ext cx="627781" cy="0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0209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Task : </a:t>
            </a:r>
            <a:r>
              <a:rPr lang="en-US" sz="4000" dirty="0" smtClean="0"/>
              <a:t>Create Segue </a:t>
            </a:r>
            <a:r>
              <a:rPr lang="en-US" sz="4000" dirty="0" smtClean="0"/>
              <a:t>(</a:t>
            </a:r>
            <a:r>
              <a:rPr lang="en-US" sz="4000" dirty="0"/>
              <a:t>8/16)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9752"/>
            <a:ext cx="7770813" cy="5241299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 startAt="11"/>
            </a:pPr>
            <a:r>
              <a:rPr lang="th-TH" sz="1500" dirty="0" smtClean="0"/>
              <a:t>เปิดไฟล์ </a:t>
            </a:r>
            <a:r>
              <a:rPr lang="en-US" sz="1500" dirty="0" smtClean="0"/>
              <a:t>Main.storyboard </a:t>
            </a:r>
            <a:r>
              <a:rPr lang="th-TH" sz="1500" dirty="0" smtClean="0"/>
              <a:t>เพิ่ม</a:t>
            </a:r>
            <a:r>
              <a:rPr lang="en-US" sz="1500" dirty="0"/>
              <a:t> </a:t>
            </a:r>
            <a:r>
              <a:rPr lang="en-US" sz="1500" dirty="0" smtClean="0"/>
              <a:t>Table View Controller </a:t>
            </a:r>
            <a:r>
              <a:rPr lang="th-TH" sz="1500" dirty="0" smtClean="0"/>
              <a:t>จาก </a:t>
            </a:r>
            <a:r>
              <a:rPr lang="en-US" sz="1500" dirty="0" smtClean="0"/>
              <a:t>Library Pane </a:t>
            </a:r>
            <a:r>
              <a:rPr lang="th-TH" sz="1500" dirty="0" smtClean="0"/>
              <a:t>ลงบน </a:t>
            </a:r>
            <a:r>
              <a:rPr lang="en-US" sz="1500" dirty="0" smtClean="0"/>
              <a:t>Storyboard </a:t>
            </a:r>
            <a:r>
              <a:rPr lang="th-TH" sz="1500" dirty="0" smtClean="0"/>
              <a:t>อีก </a:t>
            </a:r>
            <a:r>
              <a:rPr lang="en-US" sz="1500" dirty="0" smtClean="0"/>
              <a:t>1 view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th-TH" sz="1500" dirty="0" smtClean="0"/>
              <a:t>กดปุ่ม </a:t>
            </a:r>
            <a:r>
              <a:rPr lang="en-US" sz="1500" dirty="0" smtClean="0"/>
              <a:t>Control </a:t>
            </a:r>
            <a:r>
              <a:rPr lang="th-TH" sz="1500" dirty="0" smtClean="0"/>
              <a:t>บน </a:t>
            </a:r>
            <a:r>
              <a:rPr lang="en-US" sz="1500" dirty="0" smtClean="0"/>
              <a:t>keyboard </a:t>
            </a:r>
            <a:r>
              <a:rPr lang="th-TH" sz="1500" dirty="0" smtClean="0"/>
              <a:t>ค้างไว้ แล้ว </a:t>
            </a:r>
            <a:r>
              <a:rPr lang="en-US" sz="1500" dirty="0" smtClean="0"/>
              <a:t>drag </a:t>
            </a:r>
            <a:r>
              <a:rPr lang="th-TH" sz="1500" dirty="0" smtClean="0"/>
              <a:t>จาก </a:t>
            </a:r>
            <a:r>
              <a:rPr lang="en-US" sz="1500" dirty="0" smtClean="0"/>
              <a:t>cell </a:t>
            </a:r>
            <a:r>
              <a:rPr lang="th-TH" sz="1500" dirty="0" smtClean="0"/>
              <a:t>ของ </a:t>
            </a:r>
            <a:r>
              <a:rPr lang="en-US" sz="1500" dirty="0" smtClean="0"/>
              <a:t>Table View </a:t>
            </a:r>
            <a:r>
              <a:rPr lang="th-TH" sz="1500" dirty="0" smtClean="0"/>
              <a:t>แรกไปยัง </a:t>
            </a:r>
            <a:r>
              <a:rPr lang="en-US" sz="1500" dirty="0" smtClean="0"/>
              <a:t>Table view </a:t>
            </a:r>
            <a:r>
              <a:rPr lang="th-TH" sz="1500" dirty="0" smtClean="0"/>
              <a:t>ที่ </a:t>
            </a:r>
            <a:r>
              <a:rPr lang="en-US" sz="1500" dirty="0" smtClean="0"/>
              <a:t>2 </a:t>
            </a:r>
            <a:r>
              <a:rPr lang="th-TH" sz="1500" dirty="0" smtClean="0"/>
              <a:t>จะปรากฏ </a:t>
            </a:r>
            <a:r>
              <a:rPr lang="en-US" sz="1500" dirty="0" smtClean="0"/>
              <a:t>popup </a:t>
            </a:r>
            <a:r>
              <a:rPr lang="th-TH" sz="1500" dirty="0" smtClean="0"/>
              <a:t>เมนูขึ้นมา ให้เลือก </a:t>
            </a:r>
            <a:r>
              <a:rPr lang="en-US" sz="1500" dirty="0" smtClean="0"/>
              <a:t>push </a:t>
            </a:r>
            <a:r>
              <a:rPr lang="th-TH" sz="1500" dirty="0" smtClean="0"/>
              <a:t>ใต้กลุ่ม </a:t>
            </a:r>
            <a:r>
              <a:rPr lang="en-US" sz="1500" dirty="0" smtClean="0"/>
              <a:t>Selection Action </a:t>
            </a:r>
            <a:r>
              <a:rPr lang="th-TH" sz="1500" dirty="0" smtClean="0"/>
              <a:t>จะได้เส้นที่เชื่อมจาก </a:t>
            </a:r>
            <a:r>
              <a:rPr lang="en-US" sz="1500" dirty="0" smtClean="0"/>
              <a:t>table view </a:t>
            </a:r>
            <a:r>
              <a:rPr lang="th-TH" sz="1500" dirty="0" smtClean="0"/>
              <a:t>แรกไปยัง </a:t>
            </a:r>
            <a:r>
              <a:rPr lang="en-US" sz="1500" dirty="0" smtClean="0"/>
              <a:t>table view </a:t>
            </a:r>
            <a:r>
              <a:rPr lang="th-TH" sz="1500" dirty="0" smtClean="0"/>
              <a:t>ตัวที่สอง เส้นที่ปรากฏขึ้นมานี้ เรียกว่า </a:t>
            </a:r>
            <a:r>
              <a:rPr lang="en-US" sz="1500" b="1" dirty="0" smtClean="0">
                <a:solidFill>
                  <a:srgbClr val="FFFF00"/>
                </a:solidFill>
              </a:rPr>
              <a:t>“Segue”</a:t>
            </a:r>
          </a:p>
          <a:p>
            <a:pPr marL="457200" indent="-457200">
              <a:buFont typeface="+mj-lt"/>
              <a:buAutoNum type="arabicPeriod" startAt="11"/>
            </a:pPr>
            <a:endParaRPr lang="en-US" sz="1500" dirty="0"/>
          </a:p>
          <a:p>
            <a:pPr marL="457200" indent="-457200">
              <a:buFont typeface="+mj-lt"/>
              <a:buAutoNum type="arabicPeriod" startAt="11"/>
            </a:pPr>
            <a:endParaRPr lang="en-US" sz="1500" dirty="0" smtClean="0"/>
          </a:p>
          <a:p>
            <a:pPr marL="457200" indent="-457200">
              <a:buFont typeface="+mj-lt"/>
              <a:buAutoNum type="arabicPeriod" startAt="11"/>
            </a:pPr>
            <a:endParaRPr lang="en-US" sz="1500" dirty="0"/>
          </a:p>
          <a:p>
            <a:pPr marL="457200" indent="-457200">
              <a:buFont typeface="+mj-lt"/>
              <a:buAutoNum type="arabicPeriod" startAt="11"/>
            </a:pPr>
            <a:endParaRPr lang="en-US" sz="1500" dirty="0" smtClean="0"/>
          </a:p>
          <a:p>
            <a:pPr marL="457200" indent="-457200">
              <a:buFont typeface="+mj-lt"/>
              <a:buAutoNum type="arabicPeriod" startAt="11"/>
            </a:pPr>
            <a:endParaRPr lang="en-US" sz="1500" dirty="0" smtClean="0"/>
          </a:p>
          <a:p>
            <a:pPr marL="457200" indent="-457200">
              <a:buFont typeface="+mj-lt"/>
              <a:buAutoNum type="arabicPeriod" startAt="11"/>
            </a:pPr>
            <a:endParaRPr lang="en-US" sz="1500" dirty="0" smtClean="0"/>
          </a:p>
          <a:p>
            <a:pPr marL="457200" indent="-457200">
              <a:buFont typeface="+mj-lt"/>
              <a:buAutoNum type="arabicPeriod" startAt="11"/>
            </a:pPr>
            <a:endParaRPr lang="en-US" sz="1500" dirty="0"/>
          </a:p>
          <a:p>
            <a:pPr marL="457200" indent="-457200">
              <a:buFont typeface="+mj-lt"/>
              <a:buAutoNum type="arabicPeriod" startAt="11"/>
            </a:pPr>
            <a:r>
              <a:rPr lang="en-US" sz="1500" dirty="0"/>
              <a:t>Double </a:t>
            </a:r>
            <a:r>
              <a:rPr lang="th-TH" sz="1500" dirty="0"/>
              <a:t>ที่ </a:t>
            </a:r>
            <a:r>
              <a:rPr lang="en-US" sz="1500" dirty="0"/>
              <a:t>title </a:t>
            </a:r>
            <a:r>
              <a:rPr lang="th-TH" sz="1500" dirty="0"/>
              <a:t>ของ </a:t>
            </a:r>
            <a:r>
              <a:rPr lang="en-US" sz="1500" dirty="0"/>
              <a:t>Navigation Bar </a:t>
            </a:r>
            <a:r>
              <a:rPr lang="th-TH" sz="1500" dirty="0"/>
              <a:t>ของ </a:t>
            </a:r>
            <a:r>
              <a:rPr lang="en-US" sz="1500" dirty="0"/>
              <a:t>Table view </a:t>
            </a:r>
            <a:r>
              <a:rPr lang="th-TH" sz="1500" dirty="0"/>
              <a:t>ที่ </a:t>
            </a:r>
            <a:r>
              <a:rPr lang="en-US" sz="1500" dirty="0"/>
              <a:t>2 </a:t>
            </a:r>
            <a:r>
              <a:rPr lang="th-TH" sz="1500" dirty="0"/>
              <a:t>แล้วเปลี่ยน </a:t>
            </a:r>
            <a:r>
              <a:rPr lang="en-US" sz="1500" dirty="0"/>
              <a:t>title </a:t>
            </a:r>
            <a:r>
              <a:rPr lang="th-TH" sz="1500" dirty="0"/>
              <a:t>เป็น </a:t>
            </a:r>
            <a:r>
              <a:rPr lang="en-US" sz="1500" dirty="0"/>
              <a:t>“Laps</a:t>
            </a:r>
            <a:r>
              <a:rPr lang="en-US" sz="1500" dirty="0" smtClean="0"/>
              <a:t>”</a:t>
            </a:r>
          </a:p>
          <a:p>
            <a:pPr marL="457200" indent="-457200">
              <a:buFont typeface="+mj-lt"/>
              <a:buAutoNum type="arabicPeriod" startAt="11"/>
            </a:pPr>
            <a:endParaRPr lang="en-US" sz="1500" dirty="0"/>
          </a:p>
          <a:p>
            <a:pPr marL="457200" indent="-457200">
              <a:buFont typeface="+mj-lt"/>
              <a:buAutoNum type="arabicPeriod" startAt="11"/>
            </a:pPr>
            <a:endParaRPr lang="en-US" sz="1500" dirty="0" smtClean="0"/>
          </a:p>
          <a:p>
            <a:pPr marL="457200" indent="-457200">
              <a:buFont typeface="+mj-lt"/>
              <a:buAutoNum type="arabicPeriod" startAt="11"/>
            </a:pPr>
            <a:endParaRPr lang="en-US" sz="1500" dirty="0"/>
          </a:p>
          <a:p>
            <a:pPr marL="457200" indent="-457200">
              <a:buFont typeface="+mj-lt"/>
              <a:buAutoNum type="arabicPeriod" startAt="11"/>
            </a:pPr>
            <a:endParaRPr lang="en-US" sz="1500" dirty="0" smtClean="0"/>
          </a:p>
          <a:p>
            <a:pPr marL="0" indent="0">
              <a:buNone/>
            </a:pPr>
            <a:endParaRPr lang="en-US" sz="15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6400" y="3008857"/>
            <a:ext cx="5228906" cy="15075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12 -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29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6400" y="4655062"/>
            <a:ext cx="5228906" cy="1420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6893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Explorer SQLite File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85823"/>
            <a:ext cx="7770813" cy="404560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th-TH" sz="2000" dirty="0" smtClean="0"/>
              <a:t>เมื่อใช้ </a:t>
            </a:r>
            <a:r>
              <a:rPr lang="en-US" sz="2000" dirty="0" smtClean="0"/>
              <a:t>Core Data </a:t>
            </a:r>
            <a:r>
              <a:rPr lang="th-TH" sz="2000" dirty="0" smtClean="0"/>
              <a:t>ตัว </a:t>
            </a:r>
            <a:r>
              <a:rPr lang="en-US" sz="2000" dirty="0" smtClean="0"/>
              <a:t>framework </a:t>
            </a:r>
            <a:r>
              <a:rPr lang="th-TH" sz="2000" dirty="0" smtClean="0"/>
              <a:t>จะสร้างไฟล์ </a:t>
            </a:r>
            <a:r>
              <a:rPr lang="en-US" sz="2000" dirty="0" smtClean="0"/>
              <a:t>database</a:t>
            </a:r>
            <a:r>
              <a:rPr lang="th-TH" sz="2000" dirty="0" smtClean="0"/>
              <a:t> และ </a:t>
            </a:r>
            <a:r>
              <a:rPr lang="en-US" sz="2000" dirty="0" smtClean="0"/>
              <a:t>schema </a:t>
            </a:r>
            <a:r>
              <a:rPr lang="th-TH" sz="2000" dirty="0" smtClean="0"/>
              <a:t>ให้อัตโนมัติ และเก็บไว้ที่โฟลเดอร์ </a:t>
            </a:r>
            <a:r>
              <a:rPr lang="en-US" sz="2000" dirty="0" smtClean="0"/>
              <a:t>Document </a:t>
            </a:r>
            <a:r>
              <a:rPr lang="th-TH" sz="2000" dirty="0" smtClean="0"/>
              <a:t>ภายใต้ </a:t>
            </a:r>
            <a:r>
              <a:rPr lang="en-US" sz="2000" dirty="0" smtClean="0"/>
              <a:t>Application </a:t>
            </a:r>
            <a:r>
              <a:rPr lang="th-TH" sz="2000" dirty="0" smtClean="0"/>
              <a:t>บน </a:t>
            </a:r>
            <a:r>
              <a:rPr lang="en-US" sz="2000" dirty="0" smtClean="0"/>
              <a:t>iOS Device</a:t>
            </a:r>
          </a:p>
          <a:p>
            <a:pPr>
              <a:lnSpc>
                <a:spcPct val="120000"/>
              </a:lnSpc>
            </a:pPr>
            <a:r>
              <a:rPr lang="th-TH" sz="2000" dirty="0" smtClean="0"/>
              <a:t>เราสามารถเปิดดูข้อมูลในไฟล์ที่ถูกสร้างขึ้นมาได้ด้วยโปรแกรมที่อ่าน </a:t>
            </a:r>
            <a:r>
              <a:rPr lang="en-US" sz="2000" dirty="0" smtClean="0"/>
              <a:t>SQLite </a:t>
            </a:r>
            <a:r>
              <a:rPr lang="th-TH" sz="2000" dirty="0" smtClean="0"/>
              <a:t>ได้ เช่น  </a:t>
            </a:r>
            <a:r>
              <a:rPr lang="en-US" sz="2000" dirty="0" smtClean="0"/>
              <a:t>Plug-ins </a:t>
            </a:r>
            <a:r>
              <a:rPr lang="th-TH" sz="2000" dirty="0" smtClean="0"/>
              <a:t>ของ </a:t>
            </a:r>
            <a:r>
              <a:rPr lang="en-US" sz="2000" dirty="0" smtClean="0"/>
              <a:t>Firefox </a:t>
            </a:r>
            <a:r>
              <a:rPr lang="th-TH" sz="2000" dirty="0" smtClean="0"/>
              <a:t>ชื่อ  </a:t>
            </a:r>
            <a:r>
              <a:rPr lang="en-US" sz="2000" dirty="0" smtClean="0"/>
              <a:t>SQLite Manager</a:t>
            </a:r>
          </a:p>
          <a:p>
            <a:pPr>
              <a:lnSpc>
                <a:spcPct val="120000"/>
              </a:lnSpc>
            </a:pPr>
            <a:r>
              <a:rPr lang="th-TH" sz="2000" dirty="0" smtClean="0"/>
              <a:t>ในกรณีที่เราพัฒนาโดย </a:t>
            </a:r>
            <a:r>
              <a:rPr lang="en-US" sz="2000" dirty="0" smtClean="0"/>
              <a:t>run </a:t>
            </a:r>
            <a:r>
              <a:rPr lang="th-TH" sz="2000" dirty="0" smtClean="0"/>
              <a:t>บน </a:t>
            </a:r>
            <a:r>
              <a:rPr lang="en-US" sz="2000" dirty="0" smtClean="0"/>
              <a:t>iOS emulator </a:t>
            </a:r>
            <a:r>
              <a:rPr lang="th-TH" sz="2000" dirty="0" smtClean="0"/>
              <a:t>ไฟล์จะถูกเก็บอยู่ที่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sz="1600" dirty="0" smtClean="0">
                <a:latin typeface="Menlo Regular"/>
                <a:cs typeface="Menlo Regular"/>
              </a:rPr>
              <a:t>/</a:t>
            </a:r>
            <a:r>
              <a:rPr lang="en-US" sz="1600" dirty="0">
                <a:latin typeface="Menlo Regular"/>
                <a:cs typeface="Menlo Regular"/>
              </a:rPr>
              <a:t>Users</a:t>
            </a:r>
            <a:r>
              <a:rPr lang="en-US" sz="1600" dirty="0" smtClean="0">
                <a:latin typeface="Menlo Regular"/>
                <a:cs typeface="Menlo Regular"/>
              </a:rPr>
              <a:t>/&lt;user&gt;/</a:t>
            </a:r>
            <a:r>
              <a:rPr lang="en-US" sz="1600" dirty="0">
                <a:latin typeface="Menlo Regular"/>
                <a:cs typeface="Menlo Regular"/>
              </a:rPr>
              <a:t>Library/Application Support/iPhone Simulator</a:t>
            </a:r>
            <a:r>
              <a:rPr lang="en-US" sz="1600" dirty="0" smtClean="0">
                <a:latin typeface="Menlo Regular"/>
                <a:cs typeface="Menlo Regular"/>
              </a:rPr>
              <a:t>/&lt;</a:t>
            </a:r>
            <a:r>
              <a:rPr lang="en-US" sz="1600" dirty="0" err="1" smtClean="0">
                <a:latin typeface="Menlo Regular"/>
                <a:cs typeface="Menlo Regular"/>
              </a:rPr>
              <a:t>iOS_version</a:t>
            </a:r>
            <a:r>
              <a:rPr lang="en-US" sz="1600" dirty="0" smtClean="0">
                <a:latin typeface="Menlo Regular"/>
                <a:cs typeface="Menlo Regular"/>
              </a:rPr>
              <a:t>#&gt;/&lt;</a:t>
            </a:r>
            <a:r>
              <a:rPr lang="en-US" sz="1600" dirty="0" err="1" smtClean="0">
                <a:latin typeface="Menlo Regular"/>
                <a:cs typeface="Menlo Regular"/>
              </a:rPr>
              <a:t>random_guid</a:t>
            </a:r>
            <a:r>
              <a:rPr lang="en-US" sz="1600" dirty="0" smtClean="0">
                <a:latin typeface="Menlo Regular"/>
                <a:cs typeface="Menlo Regular"/>
              </a:rPr>
              <a:t>&gt;/&lt;</a:t>
            </a:r>
            <a:r>
              <a:rPr lang="en-US" sz="1600" dirty="0" err="1" smtClean="0">
                <a:latin typeface="Menlo Regular"/>
                <a:cs typeface="Menlo Regular"/>
              </a:rPr>
              <a:t>app_name</a:t>
            </a:r>
            <a:r>
              <a:rPr lang="en-US" sz="1600" dirty="0" smtClean="0">
                <a:latin typeface="Menlo Regular"/>
                <a:cs typeface="Menlo Regular"/>
              </a:rPr>
              <a:t>&gt;/Documents/&lt;</a:t>
            </a:r>
            <a:r>
              <a:rPr lang="en-US" sz="1600" dirty="0" err="1" smtClean="0">
                <a:latin typeface="Menlo Regular"/>
                <a:cs typeface="Menlo Regular"/>
              </a:rPr>
              <a:t>app_name</a:t>
            </a:r>
            <a:r>
              <a:rPr lang="en-US" sz="1600" dirty="0" smtClean="0">
                <a:latin typeface="Menlo Regular"/>
                <a:cs typeface="Menlo Regular"/>
              </a:rPr>
              <a:t>&gt;.</a:t>
            </a:r>
            <a:r>
              <a:rPr lang="en-US" sz="1600" dirty="0" err="1" smtClean="0">
                <a:latin typeface="Menlo Regular"/>
                <a:cs typeface="Menlo Regular"/>
              </a:rPr>
              <a:t>sqlite</a:t>
            </a:r>
            <a:endParaRPr lang="en-US" sz="1600" dirty="0" smtClean="0">
              <a:latin typeface="Menlo Regular"/>
              <a:cs typeface="Menlo Regular"/>
            </a:endParaRPr>
          </a:p>
        </p:txBody>
      </p:sp>
      <p:sp>
        <p:nvSpPr>
          <p:cNvPr id="4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12 -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3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7266" y="5833490"/>
            <a:ext cx="751450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75000"/>
                  </a:schemeClr>
                </a:solidFill>
              </a:rPr>
              <a:t>Note 1 : </a:t>
            </a:r>
            <a:r>
              <a:rPr lang="th-TH" sz="1600" dirty="0">
                <a:solidFill>
                  <a:schemeClr val="tx1">
                    <a:lumMod val="75000"/>
                  </a:schemeClr>
                </a:solidFill>
              </a:rPr>
              <a:t>โดยปกติ </a:t>
            </a:r>
            <a:r>
              <a:rPr lang="en-US" sz="1600" dirty="0">
                <a:solidFill>
                  <a:schemeClr val="tx1">
                    <a:lumMod val="75000"/>
                  </a:schemeClr>
                </a:solidFill>
              </a:rPr>
              <a:t>Folder ~/Library/ </a:t>
            </a:r>
            <a:r>
              <a:rPr lang="th-TH" sz="1600" dirty="0">
                <a:solidFill>
                  <a:schemeClr val="tx1">
                    <a:lumMod val="75000"/>
                  </a:schemeClr>
                </a:solidFill>
              </a:rPr>
              <a:t>จะถูกกำหนดเป็น </a:t>
            </a:r>
            <a:r>
              <a:rPr lang="en-US" sz="1600" dirty="0">
                <a:solidFill>
                  <a:schemeClr val="tx1">
                    <a:lumMod val="75000"/>
                  </a:schemeClr>
                </a:solidFill>
              </a:rPr>
              <a:t>hidden folder </a:t>
            </a:r>
            <a:r>
              <a:rPr lang="th-TH" sz="1600" dirty="0">
                <a:solidFill>
                  <a:schemeClr val="tx1">
                    <a:lumMod val="75000"/>
                  </a:schemeClr>
                </a:solidFill>
              </a:rPr>
              <a:t>เราสามารถเข้าถึงได้จาก </a:t>
            </a:r>
            <a:r>
              <a:rPr lang="en-US" sz="1600" dirty="0">
                <a:solidFill>
                  <a:schemeClr val="tx1">
                    <a:lumMod val="75000"/>
                  </a:schemeClr>
                </a:solidFill>
              </a:rPr>
              <a:t>Finder </a:t>
            </a:r>
            <a:r>
              <a:rPr lang="th-TH" sz="1600" dirty="0">
                <a:solidFill>
                  <a:schemeClr val="tx1">
                    <a:lumMod val="75000"/>
                  </a:schemeClr>
                </a:solidFill>
              </a:rPr>
              <a:t>แล้วเลือกเมนู</a:t>
            </a:r>
            <a:r>
              <a:rPr lang="en-US" sz="1600" dirty="0">
                <a:solidFill>
                  <a:schemeClr val="tx1">
                    <a:lumMod val="75000"/>
                  </a:schemeClr>
                </a:solidFill>
              </a:rPr>
              <a:t> Go &gt; Go to Folder... </a:t>
            </a:r>
            <a:r>
              <a:rPr lang="th-TH" sz="1600" dirty="0">
                <a:solidFill>
                  <a:schemeClr val="tx1">
                    <a:lumMod val="75000"/>
                  </a:schemeClr>
                </a:solidFill>
              </a:rPr>
              <a:t>หรือกด </a:t>
            </a:r>
            <a:r>
              <a:rPr lang="en-US" sz="1600" dirty="0">
                <a:solidFill>
                  <a:schemeClr val="tx1">
                    <a:lumMod val="75000"/>
                  </a:schemeClr>
                </a:solidFill>
              </a:rPr>
              <a:t>Command + Shift + </a:t>
            </a:r>
            <a:r>
              <a:rPr lang="en-US" sz="1600" dirty="0" smtClean="0">
                <a:solidFill>
                  <a:schemeClr val="tx1">
                    <a:lumMod val="75000"/>
                  </a:schemeClr>
                </a:solidFill>
              </a:rPr>
              <a:t>G</a:t>
            </a:r>
            <a:endParaRPr lang="en-US" sz="16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19712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Task : </a:t>
            </a:r>
            <a:r>
              <a:rPr lang="en-US" sz="4000" dirty="0" smtClean="0"/>
              <a:t>Add view controller </a:t>
            </a:r>
            <a:r>
              <a:rPr lang="en-US" sz="4000" dirty="0" smtClean="0"/>
              <a:t>(</a:t>
            </a:r>
            <a:r>
              <a:rPr lang="en-US" sz="4000" dirty="0"/>
              <a:t>9/16)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78094"/>
            <a:ext cx="7770813" cy="468262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14"/>
            </a:pPr>
            <a:r>
              <a:rPr lang="th-TH" sz="1500" dirty="0" smtClean="0"/>
              <a:t>เพิ่ม </a:t>
            </a:r>
            <a:r>
              <a:rPr lang="en-US" sz="1500" dirty="0" smtClean="0"/>
              <a:t>class </a:t>
            </a:r>
            <a:r>
              <a:rPr lang="th-TH" sz="1500" dirty="0" smtClean="0"/>
              <a:t>ใหม่ จากเมนู </a:t>
            </a:r>
            <a:r>
              <a:rPr lang="en-US" sz="1500" dirty="0" smtClean="0"/>
              <a:t>File &gt; New &gt; File ... &gt; iOS &gt; Cocoa Touch &gt; Objective-C class </a:t>
            </a:r>
            <a:r>
              <a:rPr lang="th-TH" sz="1500" dirty="0" smtClean="0"/>
              <a:t>จากนั้น </a:t>
            </a:r>
            <a:r>
              <a:rPr lang="en-US" sz="1500" dirty="0" smtClean="0"/>
              <a:t>click “Next” </a:t>
            </a:r>
            <a:r>
              <a:rPr lang="th-TH" sz="1500" dirty="0" smtClean="0"/>
              <a:t>เลือก </a:t>
            </a:r>
            <a:r>
              <a:rPr lang="en-US" sz="1500" dirty="0" smtClean="0"/>
              <a:t>Subclass of </a:t>
            </a:r>
            <a:r>
              <a:rPr lang="th-TH" sz="1500" dirty="0" smtClean="0"/>
              <a:t>เป็น </a:t>
            </a:r>
            <a:r>
              <a:rPr lang="en-US" sz="1500" dirty="0" smtClean="0"/>
              <a:t>“</a:t>
            </a:r>
            <a:r>
              <a:rPr lang="en-US" sz="1500" dirty="0" err="1" smtClean="0"/>
              <a:t>UITableViewController</a:t>
            </a:r>
            <a:r>
              <a:rPr lang="en-US" sz="1500" dirty="0" smtClean="0"/>
              <a:t>” </a:t>
            </a:r>
            <a:r>
              <a:rPr lang="th-TH" sz="1500" dirty="0" smtClean="0"/>
              <a:t>และตั้งชื่อ </a:t>
            </a:r>
            <a:r>
              <a:rPr lang="en-US" sz="1500" dirty="0" smtClean="0"/>
              <a:t>class </a:t>
            </a:r>
            <a:r>
              <a:rPr lang="th-TH" sz="1500" dirty="0" smtClean="0"/>
              <a:t>เป็น </a:t>
            </a:r>
            <a:r>
              <a:rPr lang="en-US" sz="1500" dirty="0"/>
              <a:t> </a:t>
            </a:r>
            <a:r>
              <a:rPr lang="en-US" sz="1500" dirty="0" smtClean="0"/>
              <a:t>“</a:t>
            </a:r>
            <a:r>
              <a:rPr lang="en-US" sz="1500" dirty="0" err="1" smtClean="0"/>
              <a:t>LapTableViewController</a:t>
            </a:r>
            <a:r>
              <a:rPr lang="en-US" sz="1500" dirty="0" smtClean="0"/>
              <a:t>”</a:t>
            </a:r>
          </a:p>
          <a:p>
            <a:pPr marL="457200" indent="-457200">
              <a:buFont typeface="+mj-lt"/>
              <a:buAutoNum type="arabicPeriod" startAt="14"/>
            </a:pPr>
            <a:r>
              <a:rPr lang="th-TH" sz="1500" dirty="0" smtClean="0"/>
              <a:t>เปิด </a:t>
            </a:r>
            <a:r>
              <a:rPr lang="en-US" sz="1500" dirty="0" smtClean="0"/>
              <a:t>Main.storyboard </a:t>
            </a:r>
            <a:r>
              <a:rPr lang="th-TH" sz="1500" dirty="0" smtClean="0"/>
              <a:t>เลือก </a:t>
            </a:r>
            <a:r>
              <a:rPr lang="en-US" sz="1500" dirty="0" smtClean="0"/>
              <a:t>Table view “Laps” </a:t>
            </a:r>
            <a:r>
              <a:rPr lang="th-TH" sz="1500" dirty="0" smtClean="0"/>
              <a:t>แล้วเปลี่ยน</a:t>
            </a:r>
            <a:r>
              <a:rPr lang="en-US" sz="1500" dirty="0" smtClean="0"/>
              <a:t> property</a:t>
            </a:r>
            <a:r>
              <a:rPr lang="th-TH" sz="1500" dirty="0" smtClean="0"/>
              <a:t> </a:t>
            </a:r>
            <a:r>
              <a:rPr lang="en-US" sz="1500" dirty="0" smtClean="0"/>
              <a:t>“Class” </a:t>
            </a:r>
            <a:r>
              <a:rPr lang="th-TH" sz="1500" dirty="0" smtClean="0"/>
              <a:t>ที่ </a:t>
            </a:r>
            <a:r>
              <a:rPr lang="en-US" sz="1500" dirty="0" smtClean="0"/>
              <a:t>Identity inspector </a:t>
            </a:r>
            <a:r>
              <a:rPr lang="th-TH" sz="1500" dirty="0" smtClean="0"/>
              <a:t>ใน </a:t>
            </a:r>
            <a:r>
              <a:rPr lang="en-US" sz="1500" dirty="0" smtClean="0"/>
              <a:t>Inspector Pane </a:t>
            </a:r>
            <a:r>
              <a:rPr lang="th-TH" sz="1500" dirty="0" smtClean="0"/>
              <a:t>เป็น </a:t>
            </a:r>
            <a:r>
              <a:rPr lang="en-US" sz="1500" dirty="0"/>
              <a:t>“</a:t>
            </a:r>
            <a:r>
              <a:rPr lang="en-US" sz="1500" dirty="0" err="1"/>
              <a:t>LapTableViewController</a:t>
            </a:r>
            <a:r>
              <a:rPr lang="en-US" sz="1500" dirty="0"/>
              <a:t>”</a:t>
            </a:r>
            <a:endParaRPr lang="en-US" sz="1500" dirty="0" smtClean="0"/>
          </a:p>
          <a:p>
            <a:pPr marL="457200" indent="-457200">
              <a:buFont typeface="+mj-lt"/>
              <a:buAutoNum type="arabicPeriod" startAt="14"/>
            </a:pPr>
            <a:endParaRPr lang="en-US" sz="1500" dirty="0" smtClean="0"/>
          </a:p>
          <a:p>
            <a:pPr marL="457200" indent="-457200">
              <a:buFont typeface="+mj-lt"/>
              <a:buAutoNum type="arabicPeriod" startAt="14"/>
            </a:pPr>
            <a:endParaRPr lang="en-US" sz="1500" dirty="0" smtClean="0"/>
          </a:p>
        </p:txBody>
      </p:sp>
      <p:sp>
        <p:nvSpPr>
          <p:cNvPr id="7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12 -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30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5607" y="3447404"/>
            <a:ext cx="5776636" cy="31833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285699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Task : </a:t>
            </a:r>
            <a:r>
              <a:rPr lang="en-US" sz="3600" dirty="0" smtClean="0"/>
              <a:t>Identify Segue &amp; Cell </a:t>
            </a:r>
            <a:r>
              <a:rPr lang="en-US" sz="3600" dirty="0" smtClean="0"/>
              <a:t>(</a:t>
            </a:r>
            <a:r>
              <a:rPr lang="en-US" sz="3600" dirty="0" smtClean="0"/>
              <a:t>10</a:t>
            </a:r>
            <a:r>
              <a:rPr lang="en-US" sz="3600" dirty="0"/>
              <a:t>/16)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50894"/>
            <a:ext cx="7770813" cy="488849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16"/>
            </a:pPr>
            <a:r>
              <a:rPr lang="en-US" sz="1600" dirty="0" smtClean="0"/>
              <a:t>Click </a:t>
            </a:r>
            <a:r>
              <a:rPr lang="th-TH" sz="1600" dirty="0" smtClean="0"/>
              <a:t>ที่ </a:t>
            </a:r>
            <a:r>
              <a:rPr lang="en-US" sz="1600" dirty="0" smtClean="0"/>
              <a:t>segue </a:t>
            </a:r>
            <a:r>
              <a:rPr lang="th-TH" sz="1600" dirty="0" smtClean="0"/>
              <a:t>ที่ถูกเพิ่มเข้ามา แล้วเปิด </a:t>
            </a:r>
            <a:r>
              <a:rPr lang="en-US" sz="1600" dirty="0" smtClean="0"/>
              <a:t>Attribute Inspector </a:t>
            </a:r>
            <a:r>
              <a:rPr lang="th-TH" sz="1600" dirty="0" smtClean="0"/>
              <a:t>กำหนดค่า </a:t>
            </a:r>
            <a:r>
              <a:rPr lang="en-US" sz="1600" dirty="0" smtClean="0"/>
              <a:t>property “Identifier” </a:t>
            </a:r>
            <a:r>
              <a:rPr lang="th-TH" sz="1600" dirty="0" smtClean="0"/>
              <a:t>เป็น</a:t>
            </a:r>
            <a:r>
              <a:rPr lang="en-US" sz="1600" dirty="0" smtClean="0"/>
              <a:t> </a:t>
            </a:r>
            <a:r>
              <a:rPr lang="en-US" sz="1600" dirty="0"/>
              <a:t>“</a:t>
            </a:r>
            <a:r>
              <a:rPr lang="en-US" sz="1600" dirty="0" err="1"/>
              <a:t>segueLap</a:t>
            </a:r>
            <a:r>
              <a:rPr lang="en-US" sz="1600" dirty="0" smtClean="0"/>
              <a:t>”</a:t>
            </a:r>
          </a:p>
          <a:p>
            <a:pPr marL="457200" indent="-457200">
              <a:buFont typeface="+mj-lt"/>
              <a:buAutoNum type="arabicPeriod" startAt="16"/>
            </a:pPr>
            <a:endParaRPr lang="en-US" sz="1600" dirty="0"/>
          </a:p>
          <a:p>
            <a:pPr marL="457200" indent="-457200">
              <a:buFont typeface="+mj-lt"/>
              <a:buAutoNum type="arabicPeriod" startAt="16"/>
            </a:pPr>
            <a:endParaRPr lang="en-US" sz="1600" dirty="0" smtClean="0"/>
          </a:p>
          <a:p>
            <a:pPr marL="457200" indent="-457200">
              <a:buFont typeface="+mj-lt"/>
              <a:buAutoNum type="arabicPeriod" startAt="16"/>
            </a:pPr>
            <a:endParaRPr lang="en-US" sz="1600" dirty="0" smtClean="0"/>
          </a:p>
          <a:p>
            <a:pPr marL="457200" indent="-457200">
              <a:buFont typeface="+mj-lt"/>
              <a:buAutoNum type="arabicPeriod" startAt="16"/>
            </a:pPr>
            <a:endParaRPr lang="en-US" sz="1600" dirty="0"/>
          </a:p>
          <a:p>
            <a:pPr marL="457200" indent="-457200">
              <a:buFont typeface="+mj-lt"/>
              <a:buAutoNum type="arabicPeriod" startAt="16"/>
            </a:pPr>
            <a:r>
              <a:rPr lang="en-US" sz="1600" dirty="0" smtClean="0"/>
              <a:t>Click </a:t>
            </a:r>
            <a:r>
              <a:rPr lang="th-TH" sz="1600" dirty="0" smtClean="0"/>
              <a:t>ที่ </a:t>
            </a:r>
            <a:r>
              <a:rPr lang="en-US" sz="1600" dirty="0" smtClean="0"/>
              <a:t>Table view cell </a:t>
            </a:r>
            <a:r>
              <a:rPr lang="th-TH" sz="1600" dirty="0" smtClean="0"/>
              <a:t>ของ</a:t>
            </a:r>
            <a:r>
              <a:rPr lang="en-US" sz="1600" dirty="0" smtClean="0"/>
              <a:t> table view Lap </a:t>
            </a:r>
            <a:r>
              <a:rPr lang="th-TH" sz="1600" dirty="0" smtClean="0"/>
              <a:t>แล้วกำหนด </a:t>
            </a:r>
            <a:r>
              <a:rPr lang="en-US" sz="1600" dirty="0" smtClean="0"/>
              <a:t>property</a:t>
            </a:r>
            <a:r>
              <a:rPr lang="th-TH" sz="1600" dirty="0" smtClean="0"/>
              <a:t> </a:t>
            </a:r>
            <a:r>
              <a:rPr lang="en-US" sz="1600" dirty="0" smtClean="0"/>
              <a:t>“Identifier” </a:t>
            </a:r>
            <a:r>
              <a:rPr lang="th-TH" sz="1600" dirty="0" smtClean="0"/>
              <a:t>เป็น </a:t>
            </a:r>
            <a:r>
              <a:rPr lang="en-US" sz="1600" dirty="0" smtClean="0"/>
              <a:t>“</a:t>
            </a:r>
            <a:r>
              <a:rPr lang="en-US" sz="1600" dirty="0" err="1" smtClean="0"/>
              <a:t>lapCell</a:t>
            </a:r>
            <a:r>
              <a:rPr lang="en-US" sz="1600" dirty="0" smtClean="0"/>
              <a:t>”</a:t>
            </a:r>
          </a:p>
        </p:txBody>
      </p:sp>
      <p:sp>
        <p:nvSpPr>
          <p:cNvPr id="7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12 -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31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185" y="2326270"/>
            <a:ext cx="5104688" cy="17695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8865" y="4891874"/>
            <a:ext cx="4512445" cy="17272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3034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Task : </a:t>
            </a:r>
            <a:r>
              <a:rPr lang="en-US" sz="3600" dirty="0" smtClean="0"/>
              <a:t>Binding Button Action </a:t>
            </a:r>
            <a:r>
              <a:rPr lang="en-US" sz="3600" dirty="0" smtClean="0"/>
              <a:t>(</a:t>
            </a:r>
            <a:r>
              <a:rPr lang="en-US" sz="3600" dirty="0"/>
              <a:t>11/16)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78094"/>
            <a:ext cx="7770813" cy="468262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18"/>
            </a:pPr>
            <a:r>
              <a:rPr lang="th-TH" sz="1800" dirty="0" smtClean="0"/>
              <a:t>เพิ่ม </a:t>
            </a:r>
            <a:r>
              <a:rPr lang="en-US" sz="1800" dirty="0" smtClean="0"/>
              <a:t>control “Bar Button Item” </a:t>
            </a:r>
            <a:r>
              <a:rPr lang="th-TH" sz="1800" dirty="0" smtClean="0"/>
              <a:t>ลงบน </a:t>
            </a:r>
            <a:r>
              <a:rPr lang="en-US" sz="1800" dirty="0" smtClean="0"/>
              <a:t>Navigation Bar </a:t>
            </a:r>
            <a:r>
              <a:rPr lang="th-TH" sz="1800" dirty="0" smtClean="0"/>
              <a:t>ของ</a:t>
            </a:r>
            <a:r>
              <a:rPr lang="en-US" sz="1800" dirty="0"/>
              <a:t> </a:t>
            </a:r>
            <a:r>
              <a:rPr lang="en-US" sz="1800" dirty="0" smtClean="0"/>
              <a:t>Table view </a:t>
            </a:r>
            <a:r>
              <a:rPr lang="th-TH" sz="1800" dirty="0" smtClean="0"/>
              <a:t>ด้านขวาบน แล้วเปลี่ยน </a:t>
            </a:r>
            <a:r>
              <a:rPr lang="en-US" sz="1800" dirty="0" smtClean="0"/>
              <a:t>property “Identifier” </a:t>
            </a:r>
            <a:r>
              <a:rPr lang="th-TH" sz="1800" dirty="0" smtClean="0"/>
              <a:t>เป็น </a:t>
            </a:r>
            <a:r>
              <a:rPr lang="en-US" sz="1800" dirty="0" smtClean="0"/>
              <a:t>“Pause”</a:t>
            </a:r>
          </a:p>
          <a:p>
            <a:pPr marL="457200" indent="-457200">
              <a:buFont typeface="+mj-lt"/>
              <a:buAutoNum type="arabicPeriod" startAt="18"/>
            </a:pPr>
            <a:endParaRPr lang="en-US" sz="1800" dirty="0"/>
          </a:p>
          <a:p>
            <a:pPr marL="457200" indent="-457200">
              <a:buFont typeface="+mj-lt"/>
              <a:buAutoNum type="arabicPeriod" startAt="18"/>
            </a:pPr>
            <a:endParaRPr lang="en-US" sz="1800" dirty="0" smtClean="0"/>
          </a:p>
          <a:p>
            <a:pPr marL="457200" indent="-457200">
              <a:buFont typeface="+mj-lt"/>
              <a:buAutoNum type="arabicPeriod" startAt="18"/>
            </a:pPr>
            <a:endParaRPr lang="en-US" sz="1800" dirty="0"/>
          </a:p>
          <a:p>
            <a:pPr marL="457200" indent="-457200">
              <a:buFont typeface="+mj-lt"/>
              <a:buAutoNum type="arabicPeriod" startAt="18"/>
            </a:pPr>
            <a:endParaRPr lang="en-US" sz="1800" dirty="0" smtClean="0"/>
          </a:p>
          <a:p>
            <a:pPr marL="457200" indent="-457200">
              <a:buFont typeface="+mj-lt"/>
              <a:buAutoNum type="arabicPeriod" startAt="18"/>
            </a:pPr>
            <a:r>
              <a:rPr lang="th-TH" sz="1800" dirty="0"/>
              <a:t>เปลี่ยน </a:t>
            </a:r>
            <a:r>
              <a:rPr lang="en-US" sz="1800" dirty="0"/>
              <a:t>editor mode </a:t>
            </a:r>
            <a:r>
              <a:rPr lang="th-TH" sz="1800" dirty="0"/>
              <a:t>เป็น </a:t>
            </a:r>
            <a:r>
              <a:rPr lang="en-US" sz="1800" dirty="0"/>
              <a:t>Assistant editor </a:t>
            </a:r>
            <a:r>
              <a:rPr lang="th-TH" sz="1800" dirty="0"/>
              <a:t>ผูก </a:t>
            </a:r>
            <a:r>
              <a:rPr lang="en-US" sz="1800" dirty="0"/>
              <a:t>IBAction </a:t>
            </a:r>
            <a:r>
              <a:rPr lang="th-TH" sz="1800" dirty="0"/>
              <a:t>ของปุ่ม </a:t>
            </a:r>
            <a:r>
              <a:rPr lang="en-US" sz="1800" dirty="0"/>
              <a:t>Pause </a:t>
            </a:r>
            <a:r>
              <a:rPr lang="th-TH" sz="1800" dirty="0" smtClean="0"/>
              <a:t>ไปยังไฟล์ </a:t>
            </a:r>
            <a:r>
              <a:rPr lang="en-US" sz="1800" dirty="0" smtClean="0"/>
              <a:t>“</a:t>
            </a:r>
            <a:r>
              <a:rPr lang="en-US" sz="1800" dirty="0" err="1" smtClean="0"/>
              <a:t>LapTableViewController.h</a:t>
            </a:r>
            <a:r>
              <a:rPr lang="en-US" sz="1800" dirty="0" smtClean="0"/>
              <a:t>” </a:t>
            </a:r>
            <a:r>
              <a:rPr lang="th-TH" sz="1800" dirty="0" smtClean="0"/>
              <a:t>และ</a:t>
            </a:r>
            <a:r>
              <a:rPr lang="th-TH" sz="1800" dirty="0"/>
              <a:t>ตั้งชื่อ </a:t>
            </a:r>
            <a:r>
              <a:rPr lang="en-US" sz="1800" dirty="0"/>
              <a:t>action </a:t>
            </a:r>
            <a:r>
              <a:rPr lang="th-TH" sz="1800" dirty="0"/>
              <a:t>ว่า </a:t>
            </a:r>
            <a:r>
              <a:rPr lang="en-US" sz="1800" dirty="0"/>
              <a:t>“</a:t>
            </a:r>
            <a:r>
              <a:rPr lang="en-US" sz="1800" dirty="0" err="1"/>
              <a:t>btnPauseTapped</a:t>
            </a:r>
            <a:r>
              <a:rPr lang="en-US" sz="1800" dirty="0" smtClean="0"/>
              <a:t>”</a:t>
            </a:r>
          </a:p>
          <a:p>
            <a:pPr marL="457200" indent="-457200">
              <a:buFont typeface="+mj-lt"/>
              <a:buAutoNum type="arabicPeriod" startAt="18"/>
            </a:pPr>
            <a:endParaRPr lang="en-US" sz="1800" dirty="0"/>
          </a:p>
          <a:p>
            <a:pPr marL="457200" indent="-457200">
              <a:buFont typeface="+mj-lt"/>
              <a:buAutoNum type="arabicPeriod" startAt="18"/>
            </a:pPr>
            <a:endParaRPr lang="en-US" sz="1800" dirty="0" smtClean="0"/>
          </a:p>
          <a:p>
            <a:pPr marL="457200" indent="-457200">
              <a:buFont typeface="+mj-lt"/>
              <a:buAutoNum type="arabicPeriod" startAt="18"/>
            </a:pPr>
            <a:endParaRPr lang="en-US" sz="1800" dirty="0"/>
          </a:p>
          <a:p>
            <a:pPr marL="457200" indent="-457200">
              <a:buFont typeface="+mj-lt"/>
              <a:buAutoNum type="arabicPeriod" startAt="18"/>
            </a:pPr>
            <a:endParaRPr lang="en-US" sz="1800" dirty="0" smtClean="0"/>
          </a:p>
          <a:p>
            <a:pPr marL="457200" indent="-457200">
              <a:buFont typeface="+mj-lt"/>
              <a:buAutoNum type="arabicPeriod" startAt="18"/>
            </a:pPr>
            <a:endParaRPr lang="en-US" sz="1800" dirty="0" smtClean="0"/>
          </a:p>
          <a:p>
            <a:pPr marL="457200" indent="-457200">
              <a:buFont typeface="+mj-lt"/>
              <a:buAutoNum type="arabicPeriod" startAt="18"/>
            </a:pPr>
            <a:endParaRPr lang="en-US" sz="18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6204" y="2488418"/>
            <a:ext cx="4262417" cy="18944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12 -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32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922626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Task : </a:t>
            </a:r>
            <a:r>
              <a:rPr lang="en-US" sz="4000" dirty="0" smtClean="0"/>
              <a:t>Coding for Detail </a:t>
            </a:r>
            <a:r>
              <a:rPr lang="en-US" sz="4000" dirty="0" smtClean="0"/>
              <a:t>(</a:t>
            </a:r>
            <a:r>
              <a:rPr lang="en-US" sz="4000" dirty="0"/>
              <a:t>12/16)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78094"/>
            <a:ext cx="7945439" cy="495233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20"/>
            </a:pPr>
            <a:r>
              <a:rPr lang="th-TH" sz="1500" dirty="0" smtClean="0"/>
              <a:t>ที่</a:t>
            </a:r>
            <a:r>
              <a:rPr lang="th-TH" sz="1500" dirty="0"/>
              <a:t>ไฟล์</a:t>
            </a:r>
            <a:r>
              <a:rPr lang="en-US" sz="1500" dirty="0"/>
              <a:t> </a:t>
            </a:r>
            <a:r>
              <a:rPr lang="en-US" sz="1500" dirty="0" err="1" smtClean="0"/>
              <a:t>LapTableViewController.h</a:t>
            </a:r>
            <a:r>
              <a:rPr lang="th-TH" sz="1500" dirty="0" smtClean="0"/>
              <a:t> เพิ่ม </a:t>
            </a:r>
            <a:r>
              <a:rPr lang="en-US" sz="1500" dirty="0" smtClean="0"/>
              <a:t>#import </a:t>
            </a:r>
            <a:r>
              <a:rPr lang="th-TH" sz="1500" dirty="0" smtClean="0"/>
              <a:t>และ </a:t>
            </a:r>
            <a:r>
              <a:rPr lang="en-US" sz="1500" dirty="0" smtClean="0"/>
              <a:t>property “race” </a:t>
            </a:r>
            <a:r>
              <a:rPr lang="th-TH" sz="1500" dirty="0" smtClean="0"/>
              <a:t>ใน</a:t>
            </a:r>
            <a:r>
              <a:rPr lang="en-US" sz="1500" dirty="0" smtClean="0"/>
              <a:t>  </a:t>
            </a:r>
            <a:r>
              <a:rPr lang="th-TH" sz="1500" dirty="0" smtClean="0"/>
              <a:t>ดังนี้</a:t>
            </a:r>
          </a:p>
          <a:p>
            <a:pPr marL="457200" indent="-457200">
              <a:buFont typeface="+mj-lt"/>
              <a:buAutoNum type="arabicPeriod" startAt="20"/>
            </a:pPr>
            <a:endParaRPr lang="en-US" sz="1050" dirty="0" smtClean="0"/>
          </a:p>
          <a:p>
            <a:pPr marL="457200" indent="-457200">
              <a:buFont typeface="+mj-lt"/>
              <a:buAutoNum type="arabicPeriod" startAt="20"/>
            </a:pPr>
            <a:endParaRPr lang="en-US" sz="1050" dirty="0"/>
          </a:p>
          <a:p>
            <a:pPr marL="457200" indent="-457200">
              <a:buFont typeface="+mj-lt"/>
              <a:buAutoNum type="arabicPeriod" startAt="20"/>
            </a:pPr>
            <a:endParaRPr lang="en-US" sz="1050" dirty="0" smtClean="0"/>
          </a:p>
          <a:p>
            <a:pPr marL="457200" indent="-457200">
              <a:buFont typeface="+mj-lt"/>
              <a:buAutoNum type="arabicPeriod" startAt="20"/>
            </a:pPr>
            <a:endParaRPr lang="en-US" sz="1050" dirty="0"/>
          </a:p>
          <a:p>
            <a:pPr marL="457200" indent="-457200">
              <a:buFont typeface="+mj-lt"/>
              <a:buAutoNum type="arabicPeriod" startAt="20"/>
            </a:pPr>
            <a:endParaRPr lang="en-US" sz="1100" dirty="0" smtClean="0"/>
          </a:p>
          <a:p>
            <a:pPr marL="457200" indent="-457200">
              <a:buFont typeface="+mj-lt"/>
              <a:buAutoNum type="arabicPeriod" startAt="20"/>
            </a:pPr>
            <a:r>
              <a:rPr lang="th-TH" sz="1450" dirty="0" smtClean="0"/>
              <a:t>เปิดไฟล์ </a:t>
            </a:r>
            <a:r>
              <a:rPr lang="en-US" sz="1450" dirty="0" smtClean="0"/>
              <a:t>“</a:t>
            </a:r>
            <a:r>
              <a:rPr lang="en-US" sz="1450" dirty="0" err="1" smtClean="0"/>
              <a:t>LapTableViewController.m</a:t>
            </a:r>
            <a:r>
              <a:rPr lang="en-US" sz="1450" dirty="0" smtClean="0"/>
              <a:t>” </a:t>
            </a:r>
            <a:r>
              <a:rPr lang="th-TH" sz="1450" dirty="0" smtClean="0"/>
              <a:t>แก้ </a:t>
            </a:r>
            <a:r>
              <a:rPr lang="en-US" sz="1450" dirty="0" smtClean="0"/>
              <a:t>code </a:t>
            </a:r>
            <a:r>
              <a:rPr lang="th-TH" sz="1450" dirty="0" smtClean="0"/>
              <a:t>ใน </a:t>
            </a:r>
            <a:r>
              <a:rPr lang="en-US" sz="1450" dirty="0" smtClean="0"/>
              <a:t>method “</a:t>
            </a:r>
            <a:r>
              <a:rPr lang="en-US" sz="1450" dirty="0" err="1" smtClean="0"/>
              <a:t>numberOfSectionsInTableView</a:t>
            </a:r>
            <a:r>
              <a:rPr lang="en-US" sz="1450" dirty="0" smtClean="0"/>
              <a:t>:” </a:t>
            </a:r>
            <a:r>
              <a:rPr lang="th-TH" sz="1450" dirty="0" smtClean="0"/>
              <a:t>และ </a:t>
            </a:r>
            <a:r>
              <a:rPr lang="en-US" sz="1450" dirty="0" smtClean="0"/>
              <a:t>“</a:t>
            </a:r>
            <a:r>
              <a:rPr lang="en-US" sz="1450" dirty="0" err="1" smtClean="0"/>
              <a:t>tableView:numberOfRowsInSection</a:t>
            </a:r>
            <a:r>
              <a:rPr lang="en-US" sz="1450" dirty="0" smtClean="0"/>
              <a:t>:”</a:t>
            </a:r>
          </a:p>
        </p:txBody>
      </p:sp>
      <p:sp>
        <p:nvSpPr>
          <p:cNvPr id="4" name="Rectangle 3"/>
          <p:cNvSpPr/>
          <p:nvPr/>
        </p:nvSpPr>
        <p:spPr>
          <a:xfrm>
            <a:off x="1168812" y="2057981"/>
            <a:ext cx="724284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latin typeface="Menlo Regular"/>
                <a:cs typeface="Menlo Regular"/>
              </a:rPr>
              <a:t>#import &lt;</a:t>
            </a:r>
            <a:r>
              <a:rPr lang="en-US" sz="1050" dirty="0" err="1">
                <a:latin typeface="Menlo Regular"/>
                <a:cs typeface="Menlo Regular"/>
              </a:rPr>
              <a:t>UIKit</a:t>
            </a:r>
            <a:r>
              <a:rPr lang="en-US" sz="1050" dirty="0">
                <a:latin typeface="Menlo Regular"/>
                <a:cs typeface="Menlo Regular"/>
              </a:rPr>
              <a:t>/</a:t>
            </a:r>
            <a:r>
              <a:rPr lang="en-US" sz="1050" dirty="0" err="1">
                <a:latin typeface="Menlo Regular"/>
                <a:cs typeface="Menlo Regular"/>
              </a:rPr>
              <a:t>UIKit.h</a:t>
            </a:r>
            <a:r>
              <a:rPr lang="en-US" sz="1050" dirty="0" smtClean="0">
                <a:latin typeface="Menlo Regular"/>
                <a:cs typeface="Menlo Regular"/>
              </a:rPr>
              <a:t>&gt;</a:t>
            </a:r>
          </a:p>
          <a:p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#import "</a:t>
            </a:r>
            <a:r>
              <a:rPr lang="en-US" sz="1050" b="1" dirty="0" err="1">
                <a:solidFill>
                  <a:srgbClr val="FFFF00"/>
                </a:solidFill>
                <a:latin typeface="Menlo Regular"/>
                <a:cs typeface="Menlo Regular"/>
              </a:rPr>
              <a:t>ContextHelper.h</a:t>
            </a:r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"</a:t>
            </a:r>
          </a:p>
          <a:p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#import "</a:t>
            </a:r>
            <a:r>
              <a:rPr lang="en-US" sz="1050" b="1" dirty="0" err="1">
                <a:solidFill>
                  <a:srgbClr val="FFFF00"/>
                </a:solidFill>
                <a:latin typeface="Menlo Regular"/>
                <a:cs typeface="Menlo Regular"/>
              </a:rPr>
              <a:t>Race.h</a:t>
            </a:r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"</a:t>
            </a:r>
          </a:p>
          <a:p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#import "</a:t>
            </a:r>
            <a:r>
              <a:rPr lang="en-US" sz="1050" b="1" dirty="0" err="1">
                <a:solidFill>
                  <a:srgbClr val="FFFF00"/>
                </a:solidFill>
                <a:latin typeface="Menlo Regular"/>
                <a:cs typeface="Menlo Regular"/>
              </a:rPr>
              <a:t>Lap.h</a:t>
            </a:r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"</a:t>
            </a:r>
          </a:p>
          <a:p>
            <a:endParaRPr lang="en-US" sz="1050" dirty="0">
              <a:latin typeface="Menlo Regular"/>
              <a:cs typeface="Menlo Regular"/>
            </a:endParaRPr>
          </a:p>
          <a:p>
            <a:r>
              <a:rPr lang="en-US" sz="1050" dirty="0">
                <a:latin typeface="Menlo Regular"/>
                <a:cs typeface="Menlo Regular"/>
              </a:rPr>
              <a:t>@interface </a:t>
            </a:r>
            <a:r>
              <a:rPr lang="en-US" sz="1050" dirty="0" err="1">
                <a:latin typeface="Menlo Regular"/>
                <a:cs typeface="Menlo Regular"/>
              </a:rPr>
              <a:t>LapTableViewController</a:t>
            </a:r>
            <a:r>
              <a:rPr lang="en-US" sz="1050" dirty="0">
                <a:latin typeface="Menlo Regular"/>
                <a:cs typeface="Menlo Regular"/>
              </a:rPr>
              <a:t> : </a:t>
            </a:r>
            <a:r>
              <a:rPr lang="en-US" sz="1050" dirty="0" err="1">
                <a:latin typeface="Menlo Regular"/>
                <a:cs typeface="Menlo Regular"/>
              </a:rPr>
              <a:t>UITableViewController</a:t>
            </a:r>
            <a:endParaRPr lang="en-US" sz="1050" dirty="0">
              <a:latin typeface="Menlo Regular"/>
              <a:cs typeface="Menlo Regular"/>
            </a:endParaRPr>
          </a:p>
          <a:p>
            <a:endParaRPr lang="en-US" sz="1050" dirty="0">
              <a:latin typeface="Menlo Regular"/>
              <a:cs typeface="Menlo Regular"/>
            </a:endParaRPr>
          </a:p>
          <a:p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@property (</a:t>
            </a:r>
            <a:r>
              <a:rPr lang="en-US" sz="1050" b="1" dirty="0" err="1">
                <a:solidFill>
                  <a:srgbClr val="FFFF00"/>
                </a:solidFill>
                <a:latin typeface="Menlo Regular"/>
                <a:cs typeface="Menlo Regular"/>
              </a:rPr>
              <a:t>nonatomic</a:t>
            </a:r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, strong)Race * race;</a:t>
            </a:r>
          </a:p>
          <a:p>
            <a:endParaRPr lang="en-US" sz="1050" b="1" dirty="0">
              <a:solidFill>
                <a:srgbClr val="FFFF00"/>
              </a:solidFill>
              <a:latin typeface="Menlo Regular"/>
              <a:cs typeface="Menlo Regular"/>
            </a:endParaRPr>
          </a:p>
          <a:p>
            <a:r>
              <a:rPr lang="en-US" sz="1050" dirty="0">
                <a:latin typeface="Menlo Regular"/>
                <a:cs typeface="Menlo Regular"/>
              </a:rPr>
              <a:t>- (IBAction)</a:t>
            </a:r>
            <a:r>
              <a:rPr lang="en-US" sz="1050" dirty="0" err="1">
                <a:latin typeface="Menlo Regular"/>
                <a:cs typeface="Menlo Regular"/>
              </a:rPr>
              <a:t>btnPauseTapped</a:t>
            </a:r>
            <a:r>
              <a:rPr lang="en-US" sz="1050" dirty="0">
                <a:latin typeface="Menlo Regular"/>
                <a:cs typeface="Menlo Regular"/>
              </a:rPr>
              <a:t>:(id)sender;</a:t>
            </a:r>
          </a:p>
          <a:p>
            <a:endParaRPr lang="en-US" sz="1050" dirty="0">
              <a:latin typeface="Menlo Regular"/>
              <a:cs typeface="Menlo Regular"/>
            </a:endParaRPr>
          </a:p>
          <a:p>
            <a:r>
              <a:rPr lang="en-US" sz="1050" dirty="0">
                <a:latin typeface="Menlo Regular"/>
                <a:cs typeface="Menlo Regular"/>
              </a:rPr>
              <a:t>@end</a:t>
            </a:r>
          </a:p>
        </p:txBody>
      </p:sp>
      <p:sp>
        <p:nvSpPr>
          <p:cNvPr id="7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12 -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33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68811" y="4929555"/>
            <a:ext cx="7975189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latin typeface="Menlo Regular"/>
                <a:cs typeface="Menlo Regular"/>
              </a:rPr>
              <a:t>- (</a:t>
            </a:r>
            <a:r>
              <a:rPr lang="en-US" sz="1100" dirty="0" err="1">
                <a:latin typeface="Menlo Regular"/>
                <a:cs typeface="Menlo Regular"/>
              </a:rPr>
              <a:t>NSInteger</a:t>
            </a:r>
            <a:r>
              <a:rPr lang="en-US" sz="1100" dirty="0">
                <a:latin typeface="Menlo Regular"/>
                <a:cs typeface="Menlo Regular"/>
              </a:rPr>
              <a:t>)</a:t>
            </a:r>
            <a:r>
              <a:rPr lang="en-US" sz="1100" dirty="0" err="1">
                <a:latin typeface="Menlo Regular"/>
                <a:cs typeface="Menlo Regular"/>
              </a:rPr>
              <a:t>numberOfSectionsInTableView</a:t>
            </a:r>
            <a:r>
              <a:rPr lang="en-US" sz="1100" dirty="0">
                <a:latin typeface="Menlo Regular"/>
                <a:cs typeface="Menlo Regular"/>
              </a:rPr>
              <a:t>:(</a:t>
            </a:r>
            <a:r>
              <a:rPr lang="en-US" sz="1100" dirty="0" err="1">
                <a:latin typeface="Menlo Regular"/>
                <a:cs typeface="Menlo Regular"/>
              </a:rPr>
              <a:t>UITableView</a:t>
            </a:r>
            <a:r>
              <a:rPr lang="en-US" sz="1100" dirty="0">
                <a:latin typeface="Menlo Regular"/>
                <a:cs typeface="Menlo Regular"/>
              </a:rPr>
              <a:t> *)</a:t>
            </a:r>
            <a:r>
              <a:rPr lang="en-US" sz="1100" dirty="0" err="1">
                <a:latin typeface="Menlo Regular"/>
                <a:cs typeface="Menlo Regular"/>
              </a:rPr>
              <a:t>tableView</a:t>
            </a:r>
            <a:endParaRPr lang="en-US" sz="1100" dirty="0">
              <a:latin typeface="Menlo Regular"/>
              <a:cs typeface="Menlo Regular"/>
            </a:endParaRPr>
          </a:p>
          <a:p>
            <a:r>
              <a:rPr lang="en-US" sz="1100" dirty="0">
                <a:latin typeface="Menlo Regular"/>
                <a:cs typeface="Menlo Regular"/>
              </a:rPr>
              <a:t>{</a:t>
            </a:r>
          </a:p>
          <a:p>
            <a:r>
              <a:rPr lang="is-IS" sz="1100" b="1" dirty="0">
                <a:solidFill>
                  <a:srgbClr val="FFFF00"/>
                </a:solidFill>
                <a:latin typeface="Menlo Regular"/>
                <a:cs typeface="Menlo Regular"/>
              </a:rPr>
              <a:t>    return 1;</a:t>
            </a:r>
          </a:p>
          <a:p>
            <a:r>
              <a:rPr lang="is-IS" sz="1100" dirty="0">
                <a:latin typeface="Menlo Regular"/>
                <a:cs typeface="Menlo Regular"/>
              </a:rPr>
              <a:t>}</a:t>
            </a:r>
          </a:p>
          <a:p>
            <a:endParaRPr lang="is-IS" sz="1100" dirty="0">
              <a:latin typeface="Menlo Regular"/>
              <a:cs typeface="Menlo Regular"/>
            </a:endParaRPr>
          </a:p>
          <a:p>
            <a:r>
              <a:rPr lang="en-US" sz="1100" dirty="0">
                <a:latin typeface="Menlo Regular"/>
                <a:cs typeface="Menlo Regular"/>
              </a:rPr>
              <a:t>- (</a:t>
            </a:r>
            <a:r>
              <a:rPr lang="en-US" sz="1100" dirty="0" err="1">
                <a:latin typeface="Menlo Regular"/>
                <a:cs typeface="Menlo Regular"/>
              </a:rPr>
              <a:t>NSInteger</a:t>
            </a:r>
            <a:r>
              <a:rPr lang="en-US" sz="1100" dirty="0">
                <a:latin typeface="Menlo Regular"/>
                <a:cs typeface="Menlo Regular"/>
              </a:rPr>
              <a:t>)</a:t>
            </a:r>
            <a:r>
              <a:rPr lang="en-US" sz="1100" dirty="0" err="1">
                <a:latin typeface="Menlo Regular"/>
                <a:cs typeface="Menlo Regular"/>
              </a:rPr>
              <a:t>tableView</a:t>
            </a:r>
            <a:r>
              <a:rPr lang="en-US" sz="1100" dirty="0">
                <a:latin typeface="Menlo Regular"/>
                <a:cs typeface="Menlo Regular"/>
              </a:rPr>
              <a:t>:(</a:t>
            </a:r>
            <a:r>
              <a:rPr lang="en-US" sz="1100" dirty="0" err="1">
                <a:latin typeface="Menlo Regular"/>
                <a:cs typeface="Menlo Regular"/>
              </a:rPr>
              <a:t>UITableView</a:t>
            </a:r>
            <a:r>
              <a:rPr lang="en-US" sz="1100" dirty="0">
                <a:latin typeface="Menlo Regular"/>
                <a:cs typeface="Menlo Regular"/>
              </a:rPr>
              <a:t> *)</a:t>
            </a:r>
            <a:r>
              <a:rPr lang="en-US" sz="1100" dirty="0" err="1">
                <a:latin typeface="Menlo Regular"/>
                <a:cs typeface="Menlo Regular"/>
              </a:rPr>
              <a:t>tableView</a:t>
            </a:r>
            <a:r>
              <a:rPr lang="en-US" sz="1100" dirty="0">
                <a:latin typeface="Menlo Regular"/>
                <a:cs typeface="Menlo Regular"/>
              </a:rPr>
              <a:t> </a:t>
            </a:r>
            <a:r>
              <a:rPr lang="en-US" sz="1100" dirty="0" err="1" smtClean="0">
                <a:latin typeface="Menlo Regular"/>
                <a:cs typeface="Menlo Regular"/>
              </a:rPr>
              <a:t>numberOfRowsInSection</a:t>
            </a:r>
            <a:r>
              <a:rPr lang="en-US" sz="1100" dirty="0">
                <a:latin typeface="Menlo Regular"/>
                <a:cs typeface="Menlo Regular"/>
              </a:rPr>
              <a:t>:(</a:t>
            </a:r>
            <a:r>
              <a:rPr lang="en-US" sz="1100" dirty="0" err="1">
                <a:latin typeface="Menlo Regular"/>
                <a:cs typeface="Menlo Regular"/>
              </a:rPr>
              <a:t>NSInteger</a:t>
            </a:r>
            <a:r>
              <a:rPr lang="en-US" sz="1100" dirty="0">
                <a:latin typeface="Menlo Regular"/>
                <a:cs typeface="Menlo Regular"/>
              </a:rPr>
              <a:t>)section</a:t>
            </a:r>
          </a:p>
          <a:p>
            <a:r>
              <a:rPr lang="en-US" sz="1100" dirty="0">
                <a:latin typeface="Menlo Regular"/>
                <a:cs typeface="Menlo Regular"/>
              </a:rPr>
              <a:t>{</a:t>
            </a:r>
          </a:p>
          <a:p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    return [</a:t>
            </a:r>
            <a:r>
              <a:rPr lang="en-US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self.race.laps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 count];</a:t>
            </a:r>
          </a:p>
          <a:p>
            <a:r>
              <a:rPr lang="en-US" sz="1100" dirty="0">
                <a:latin typeface="Menlo Regular"/>
                <a:cs typeface="Menlo Regula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11082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8583"/>
            <a:ext cx="7770813" cy="1041506"/>
          </a:xfrm>
        </p:spPr>
        <p:txBody>
          <a:bodyPr>
            <a:normAutofit/>
          </a:bodyPr>
          <a:lstStyle/>
          <a:p>
            <a:r>
              <a:rPr lang="en-US" sz="3600" dirty="0"/>
              <a:t>Task : </a:t>
            </a:r>
            <a:r>
              <a:rPr lang="en-US" sz="3600" dirty="0" smtClean="0"/>
              <a:t>Coding for Detail (</a:t>
            </a:r>
            <a:r>
              <a:rPr lang="en-US" sz="3600" dirty="0"/>
              <a:t>13/16)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404" y="1175967"/>
            <a:ext cx="7945439" cy="65941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22"/>
            </a:pPr>
            <a:r>
              <a:rPr lang="th-TH" sz="1400" dirty="0" smtClean="0"/>
              <a:t>แก้ </a:t>
            </a:r>
            <a:r>
              <a:rPr lang="en-US" sz="1400" dirty="0" smtClean="0"/>
              <a:t>code </a:t>
            </a:r>
            <a:r>
              <a:rPr lang="th-TH" sz="1400" dirty="0" smtClean="0"/>
              <a:t>ใน </a:t>
            </a:r>
            <a:r>
              <a:rPr lang="en-US" sz="1400" dirty="0" smtClean="0"/>
              <a:t>method “</a:t>
            </a:r>
            <a:r>
              <a:rPr lang="en-US" sz="1400" dirty="0" err="1" smtClean="0"/>
              <a:t>tableView:cellForRowAtIndexPath</a:t>
            </a:r>
            <a:r>
              <a:rPr lang="en-US" sz="1400" dirty="0" smtClean="0"/>
              <a:t>:” </a:t>
            </a:r>
            <a:r>
              <a:rPr lang="th-TH" sz="1400" dirty="0" smtClean="0"/>
              <a:t>ในไฟล์ </a:t>
            </a:r>
            <a:r>
              <a:rPr lang="en-US" sz="1400" dirty="0" smtClean="0"/>
              <a:t>“</a:t>
            </a:r>
            <a:r>
              <a:rPr lang="en-US" sz="1400" dirty="0" err="1" smtClean="0"/>
              <a:t>LapTableViewController.m</a:t>
            </a:r>
            <a:r>
              <a:rPr lang="en-US" sz="1400" dirty="0" smtClean="0"/>
              <a:t>”</a:t>
            </a:r>
          </a:p>
        </p:txBody>
      </p:sp>
      <p:sp>
        <p:nvSpPr>
          <p:cNvPr id="7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12 -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34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99853" y="1603134"/>
            <a:ext cx="8375562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latin typeface="Menlo Regular"/>
                <a:cs typeface="Menlo Regular"/>
              </a:rPr>
              <a:t>- (</a:t>
            </a:r>
            <a:r>
              <a:rPr lang="en-US" sz="1000" dirty="0" err="1">
                <a:latin typeface="Menlo Regular"/>
                <a:cs typeface="Menlo Regular"/>
              </a:rPr>
              <a:t>UITableViewCell</a:t>
            </a:r>
            <a:r>
              <a:rPr lang="en-US" sz="1000" dirty="0">
                <a:latin typeface="Menlo Regular"/>
                <a:cs typeface="Menlo Regular"/>
              </a:rPr>
              <a:t> *)</a:t>
            </a:r>
            <a:r>
              <a:rPr lang="en-US" sz="1000" dirty="0" err="1">
                <a:latin typeface="Menlo Regular"/>
                <a:cs typeface="Menlo Regular"/>
              </a:rPr>
              <a:t>tableView</a:t>
            </a:r>
            <a:r>
              <a:rPr lang="en-US" sz="1000" dirty="0">
                <a:latin typeface="Menlo Regular"/>
                <a:cs typeface="Menlo Regular"/>
              </a:rPr>
              <a:t>:(</a:t>
            </a:r>
            <a:r>
              <a:rPr lang="en-US" sz="1000" dirty="0" err="1">
                <a:latin typeface="Menlo Regular"/>
                <a:cs typeface="Menlo Regular"/>
              </a:rPr>
              <a:t>UITableView</a:t>
            </a:r>
            <a:r>
              <a:rPr lang="en-US" sz="1000" dirty="0">
                <a:latin typeface="Menlo Regular"/>
                <a:cs typeface="Menlo Regular"/>
              </a:rPr>
              <a:t> *)</a:t>
            </a:r>
            <a:r>
              <a:rPr lang="en-US" sz="1000" dirty="0" err="1">
                <a:latin typeface="Menlo Regular"/>
                <a:cs typeface="Menlo Regular"/>
              </a:rPr>
              <a:t>tableView</a:t>
            </a:r>
            <a:r>
              <a:rPr lang="en-US" sz="1000" dirty="0">
                <a:latin typeface="Menlo Regular"/>
                <a:cs typeface="Menlo Regular"/>
              </a:rPr>
              <a:t> </a:t>
            </a:r>
            <a:r>
              <a:rPr lang="en-US" sz="1000" dirty="0" err="1">
                <a:latin typeface="Menlo Regular"/>
                <a:cs typeface="Menlo Regular"/>
              </a:rPr>
              <a:t>cellForRowAtIndexPath</a:t>
            </a:r>
            <a:r>
              <a:rPr lang="en-US" sz="1000" dirty="0">
                <a:latin typeface="Menlo Regular"/>
                <a:cs typeface="Menlo Regular"/>
              </a:rPr>
              <a:t>:(</a:t>
            </a:r>
            <a:r>
              <a:rPr lang="en-US" sz="1000" dirty="0" err="1">
                <a:latin typeface="Menlo Regular"/>
                <a:cs typeface="Menlo Regular"/>
              </a:rPr>
              <a:t>NSIndexPath</a:t>
            </a:r>
            <a:r>
              <a:rPr lang="en-US" sz="1000" dirty="0">
                <a:latin typeface="Menlo Regular"/>
                <a:cs typeface="Menlo Regular"/>
              </a:rPr>
              <a:t> *)</a:t>
            </a:r>
            <a:r>
              <a:rPr lang="en-US" sz="1000" dirty="0" err="1">
                <a:latin typeface="Menlo Regular"/>
                <a:cs typeface="Menlo Regular"/>
              </a:rPr>
              <a:t>indexPath</a:t>
            </a:r>
            <a:endParaRPr lang="en-US" sz="1000" dirty="0">
              <a:latin typeface="Menlo Regular"/>
              <a:cs typeface="Menlo Regular"/>
            </a:endParaRPr>
          </a:p>
          <a:p>
            <a:r>
              <a:rPr lang="en-US" sz="1000" dirty="0">
                <a:latin typeface="Menlo Regular"/>
                <a:cs typeface="Menlo Regular"/>
              </a:rPr>
              <a:t>{</a:t>
            </a:r>
          </a:p>
          <a:p>
            <a:r>
              <a:rPr lang="en-US" sz="1000" dirty="0">
                <a:latin typeface="Menlo Regular"/>
                <a:cs typeface="Menlo Regular"/>
              </a:rPr>
              <a:t>    static </a:t>
            </a:r>
            <a:r>
              <a:rPr lang="en-US" sz="1000" dirty="0" err="1">
                <a:latin typeface="Menlo Regular"/>
                <a:cs typeface="Menlo Regular"/>
              </a:rPr>
              <a:t>NSString</a:t>
            </a:r>
            <a:r>
              <a:rPr lang="en-US" sz="1000" dirty="0">
                <a:latin typeface="Menlo Regular"/>
                <a:cs typeface="Menlo Regular"/>
              </a:rPr>
              <a:t> *</a:t>
            </a:r>
            <a:r>
              <a:rPr lang="en-US" sz="1000" dirty="0" err="1">
                <a:latin typeface="Menlo Regular"/>
                <a:cs typeface="Menlo Regular"/>
              </a:rPr>
              <a:t>CellIdentifier</a:t>
            </a:r>
            <a:r>
              <a:rPr lang="en-US" sz="1000" dirty="0">
                <a:latin typeface="Menlo Regular"/>
                <a:cs typeface="Menlo Regular"/>
              </a:rPr>
              <a:t> = </a:t>
            </a:r>
            <a:r>
              <a:rPr lang="en-US" sz="1000" b="1" dirty="0">
                <a:solidFill>
                  <a:srgbClr val="FFFF00"/>
                </a:solidFill>
                <a:latin typeface="Menlo Regular"/>
                <a:cs typeface="Menlo Regular"/>
              </a:rPr>
              <a:t>@"</a:t>
            </a:r>
            <a:r>
              <a:rPr lang="en-US" sz="1000" b="1" dirty="0" err="1">
                <a:solidFill>
                  <a:srgbClr val="FFFF00"/>
                </a:solidFill>
                <a:latin typeface="Menlo Regular"/>
                <a:cs typeface="Menlo Regular"/>
              </a:rPr>
              <a:t>lapCell</a:t>
            </a:r>
            <a:r>
              <a:rPr lang="en-US" sz="1000" b="1" dirty="0">
                <a:solidFill>
                  <a:srgbClr val="FFFF00"/>
                </a:solidFill>
                <a:latin typeface="Menlo Regular"/>
                <a:cs typeface="Menlo Regular"/>
              </a:rPr>
              <a:t>"</a:t>
            </a:r>
            <a:r>
              <a:rPr lang="en-US" sz="1000" dirty="0" smtClean="0">
                <a:latin typeface="Menlo Regular"/>
                <a:cs typeface="Menlo Regular"/>
              </a:rPr>
              <a:t>;  </a:t>
            </a:r>
            <a:r>
              <a:rPr lang="en-US" sz="1000" i="1" dirty="0" smtClean="0">
                <a:solidFill>
                  <a:schemeClr val="tx1">
                    <a:lumMod val="65000"/>
                  </a:schemeClr>
                </a:solidFill>
                <a:latin typeface="Menlo Regular"/>
                <a:cs typeface="Menlo Regular"/>
              </a:rPr>
              <a:t>// </a:t>
            </a:r>
            <a:r>
              <a:rPr lang="th-TH" sz="1000" i="1" dirty="0" smtClean="0">
                <a:solidFill>
                  <a:schemeClr val="tx1">
                    <a:lumMod val="65000"/>
                  </a:schemeClr>
                </a:solidFill>
                <a:latin typeface="Menlo Regular"/>
                <a:cs typeface="Menlo Regular"/>
              </a:rPr>
              <a:t>ตามที่กำหนดไว้ในข้อ </a:t>
            </a:r>
            <a:r>
              <a:rPr lang="en-US" sz="1000" i="1" dirty="0" smtClean="0">
                <a:solidFill>
                  <a:schemeClr val="tx1">
                    <a:lumMod val="65000"/>
                  </a:schemeClr>
                </a:solidFill>
                <a:latin typeface="Menlo Regular"/>
                <a:cs typeface="Menlo Regular"/>
              </a:rPr>
              <a:t>14.</a:t>
            </a:r>
            <a:endParaRPr lang="en-US" sz="1000" i="1" dirty="0">
              <a:solidFill>
                <a:schemeClr val="tx1">
                  <a:lumMod val="65000"/>
                </a:schemeClr>
              </a:solidFill>
              <a:latin typeface="Menlo Regular"/>
              <a:cs typeface="Menlo Regular"/>
            </a:endParaRPr>
          </a:p>
          <a:p>
            <a:r>
              <a:rPr lang="en-US" sz="1000" dirty="0">
                <a:latin typeface="Menlo Regular"/>
                <a:cs typeface="Menlo Regular"/>
              </a:rPr>
              <a:t>    </a:t>
            </a:r>
            <a:r>
              <a:rPr lang="en-US" sz="1000" dirty="0" err="1">
                <a:latin typeface="Menlo Regular"/>
                <a:cs typeface="Menlo Regular"/>
              </a:rPr>
              <a:t>UITableViewCell</a:t>
            </a:r>
            <a:r>
              <a:rPr lang="en-US" sz="1000" dirty="0">
                <a:latin typeface="Menlo Regular"/>
                <a:cs typeface="Menlo Regular"/>
              </a:rPr>
              <a:t> *cell = [</a:t>
            </a:r>
            <a:r>
              <a:rPr lang="en-US" sz="1000" dirty="0" err="1">
                <a:latin typeface="Menlo Regular"/>
                <a:cs typeface="Menlo Regular"/>
              </a:rPr>
              <a:t>tableView</a:t>
            </a:r>
            <a:r>
              <a:rPr lang="en-US" sz="1000" dirty="0">
                <a:latin typeface="Menlo Regular"/>
                <a:cs typeface="Menlo Regular"/>
              </a:rPr>
              <a:t> </a:t>
            </a:r>
            <a:r>
              <a:rPr lang="en-US" sz="1000" dirty="0" err="1">
                <a:latin typeface="Menlo Regular"/>
                <a:cs typeface="Menlo Regular"/>
              </a:rPr>
              <a:t>dequeueReusableCellWithIdentifier:CellIdentifier</a:t>
            </a:r>
            <a:r>
              <a:rPr lang="en-US" sz="1000" dirty="0">
                <a:latin typeface="Menlo Regular"/>
                <a:cs typeface="Menlo Regular"/>
              </a:rPr>
              <a:t> </a:t>
            </a:r>
            <a:endParaRPr lang="en-US" sz="1000" dirty="0" smtClean="0">
              <a:latin typeface="Menlo Regular"/>
              <a:cs typeface="Menlo Regular"/>
            </a:endParaRPr>
          </a:p>
          <a:p>
            <a:r>
              <a:rPr lang="en-US" sz="1000" dirty="0">
                <a:latin typeface="Menlo Regular"/>
                <a:cs typeface="Menlo Regular"/>
              </a:rPr>
              <a:t>	</a:t>
            </a:r>
            <a:r>
              <a:rPr lang="en-US" sz="1000" dirty="0" smtClean="0">
                <a:latin typeface="Menlo Regular"/>
                <a:cs typeface="Menlo Regular"/>
              </a:rPr>
              <a:t>									</a:t>
            </a:r>
            <a:r>
              <a:rPr lang="en-US" sz="1000" dirty="0" err="1" smtClean="0">
                <a:latin typeface="Menlo Regular"/>
                <a:cs typeface="Menlo Regular"/>
              </a:rPr>
              <a:t>forIndexPath:indexPath</a:t>
            </a:r>
            <a:r>
              <a:rPr lang="en-US" sz="1000" dirty="0">
                <a:latin typeface="Menlo Regular"/>
                <a:cs typeface="Menlo Regular"/>
              </a:rPr>
              <a:t>]</a:t>
            </a:r>
            <a:r>
              <a:rPr lang="en-US" sz="1000" dirty="0" smtClean="0">
                <a:latin typeface="Menlo Regular"/>
                <a:cs typeface="Menlo Regular"/>
              </a:rPr>
              <a:t>;</a:t>
            </a:r>
            <a:endParaRPr lang="en-US" sz="1000" dirty="0">
              <a:latin typeface="Menlo Regular"/>
              <a:cs typeface="Menlo Regular"/>
            </a:endParaRPr>
          </a:p>
          <a:p>
            <a:r>
              <a:rPr lang="en-US" sz="1000" dirty="0">
                <a:latin typeface="Menlo Regular"/>
                <a:cs typeface="Menlo Regular"/>
              </a:rPr>
              <a:t>    </a:t>
            </a:r>
            <a:r>
              <a:rPr lang="en-US" sz="1000" b="1" dirty="0">
                <a:solidFill>
                  <a:srgbClr val="FFFF00"/>
                </a:solidFill>
                <a:latin typeface="Menlo Regular"/>
                <a:cs typeface="Menlo Regular"/>
              </a:rPr>
              <a:t>if (!cell) </a:t>
            </a:r>
          </a:p>
          <a:p>
            <a:r>
              <a:rPr lang="en-US" sz="1000" b="1" dirty="0">
                <a:solidFill>
                  <a:srgbClr val="FFFF00"/>
                </a:solidFill>
                <a:latin typeface="Menlo Regular"/>
                <a:cs typeface="Menlo Regular"/>
              </a:rPr>
              <a:t>        cell = [[</a:t>
            </a:r>
            <a:r>
              <a:rPr lang="en-US" sz="1000" b="1" dirty="0" err="1">
                <a:solidFill>
                  <a:srgbClr val="FFFF00"/>
                </a:solidFill>
                <a:latin typeface="Menlo Regular"/>
                <a:cs typeface="Menlo Regular"/>
              </a:rPr>
              <a:t>UITableViewCell</a:t>
            </a:r>
            <a:r>
              <a:rPr lang="en-US" sz="1000" b="1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000" b="1" dirty="0" err="1">
                <a:solidFill>
                  <a:srgbClr val="FFFF00"/>
                </a:solidFill>
                <a:latin typeface="Menlo Regular"/>
                <a:cs typeface="Menlo Regular"/>
              </a:rPr>
              <a:t>alloc</a:t>
            </a:r>
            <a:r>
              <a:rPr lang="en-US" sz="1000" b="1" dirty="0">
                <a:solidFill>
                  <a:srgbClr val="FFFF00"/>
                </a:solidFill>
                <a:latin typeface="Menlo Regular"/>
                <a:cs typeface="Menlo Regular"/>
              </a:rPr>
              <a:t>] </a:t>
            </a:r>
            <a:r>
              <a:rPr lang="en-US" sz="1000" b="1" dirty="0" err="1">
                <a:solidFill>
                  <a:srgbClr val="FFFF00"/>
                </a:solidFill>
                <a:latin typeface="Menlo Regular"/>
                <a:cs typeface="Menlo Regular"/>
              </a:rPr>
              <a:t>initWithStyle:UITableViewCellStyleDefault</a:t>
            </a:r>
            <a:endParaRPr lang="en-US" sz="1000" b="1" dirty="0">
              <a:solidFill>
                <a:srgbClr val="FFFF00"/>
              </a:solidFill>
              <a:latin typeface="Menlo Regular"/>
              <a:cs typeface="Menlo Regular"/>
            </a:endParaRPr>
          </a:p>
          <a:p>
            <a:r>
              <a:rPr lang="fr-FR" sz="1000" b="1" dirty="0">
                <a:solidFill>
                  <a:srgbClr val="FFFF00"/>
                </a:solidFill>
                <a:latin typeface="Menlo Regular"/>
                <a:cs typeface="Menlo Regular"/>
              </a:rPr>
              <a:t>                                      </a:t>
            </a:r>
            <a:r>
              <a:rPr lang="fr-FR" sz="1000" b="1" dirty="0" err="1">
                <a:solidFill>
                  <a:srgbClr val="FFFF00"/>
                </a:solidFill>
                <a:latin typeface="Menlo Regular"/>
                <a:cs typeface="Menlo Regular"/>
              </a:rPr>
              <a:t>reuseIdentifier:CellIdentifier</a:t>
            </a:r>
            <a:r>
              <a:rPr lang="fr-FR" sz="1000" b="1" dirty="0">
                <a:solidFill>
                  <a:srgbClr val="FFFF00"/>
                </a:solidFill>
                <a:latin typeface="Menlo Regular"/>
                <a:cs typeface="Menlo Regular"/>
              </a:rPr>
              <a:t>]</a:t>
            </a:r>
            <a:r>
              <a:rPr lang="fr-FR" sz="10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;</a:t>
            </a:r>
          </a:p>
          <a:p>
            <a:r>
              <a:rPr lang="fr-FR" sz="10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    </a:t>
            </a:r>
            <a:r>
              <a:rPr lang="fr-FR" sz="1000" i="1" dirty="0" smtClean="0">
                <a:solidFill>
                  <a:schemeClr val="tx1">
                    <a:lumMod val="65000"/>
                  </a:schemeClr>
                </a:solidFill>
                <a:latin typeface="Menlo Regular"/>
                <a:cs typeface="Menlo Regular"/>
              </a:rPr>
              <a:t>// Sort Lap </a:t>
            </a:r>
            <a:r>
              <a:rPr lang="fr-FR" sz="1000" i="1" dirty="0" err="1" smtClean="0">
                <a:solidFill>
                  <a:schemeClr val="tx1">
                    <a:lumMod val="65000"/>
                  </a:schemeClr>
                </a:solidFill>
                <a:latin typeface="Menlo Regular"/>
                <a:cs typeface="Menlo Regular"/>
              </a:rPr>
              <a:t>objects</a:t>
            </a:r>
            <a:endParaRPr lang="fr-FR" sz="1000" i="1" dirty="0">
              <a:solidFill>
                <a:schemeClr val="tx1">
                  <a:lumMod val="65000"/>
                </a:schemeClr>
              </a:solidFill>
              <a:latin typeface="Menlo Regular"/>
              <a:cs typeface="Menlo Regular"/>
            </a:endParaRPr>
          </a:p>
          <a:p>
            <a:r>
              <a:rPr lang="fr-FR" sz="1000" b="1" dirty="0">
                <a:solidFill>
                  <a:srgbClr val="FFFF00"/>
                </a:solidFill>
                <a:latin typeface="Menlo Regular"/>
                <a:cs typeface="Menlo Regular"/>
              </a:rPr>
              <a:t>    NSArray *laps = [</a:t>
            </a:r>
            <a:r>
              <a:rPr lang="fr-FR" sz="1000" b="1" dirty="0" err="1">
                <a:solidFill>
                  <a:srgbClr val="FFFF00"/>
                </a:solidFill>
                <a:latin typeface="Menlo Regular"/>
                <a:cs typeface="Menlo Regular"/>
              </a:rPr>
              <a:t>self.race.laps</a:t>
            </a:r>
            <a:r>
              <a:rPr lang="fr-FR" sz="1000" b="1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fr-FR" sz="1000" b="1" dirty="0" err="1">
                <a:solidFill>
                  <a:srgbClr val="FFFF00"/>
                </a:solidFill>
                <a:latin typeface="Menlo Regular"/>
                <a:cs typeface="Menlo Regular"/>
              </a:rPr>
              <a:t>allObjects</a:t>
            </a:r>
            <a:r>
              <a:rPr lang="fr-FR" sz="1000" b="1" dirty="0">
                <a:solidFill>
                  <a:srgbClr val="FFFF00"/>
                </a:solidFill>
                <a:latin typeface="Menlo Regular"/>
                <a:cs typeface="Menlo Regular"/>
              </a:rPr>
              <a:t>];</a:t>
            </a:r>
          </a:p>
          <a:p>
            <a:r>
              <a:rPr lang="fr-FR" sz="10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    </a:t>
            </a:r>
            <a:r>
              <a:rPr lang="fr-FR" sz="1000" b="1" dirty="0" err="1" smtClean="0">
                <a:solidFill>
                  <a:srgbClr val="FFFF00"/>
                </a:solidFill>
                <a:latin typeface="Menlo Regular"/>
                <a:cs typeface="Menlo Regular"/>
              </a:rPr>
              <a:t>NSSortDescriptor</a:t>
            </a:r>
            <a:r>
              <a:rPr lang="fr-FR" sz="1000" b="1" dirty="0">
                <a:solidFill>
                  <a:srgbClr val="FFFF00"/>
                </a:solidFill>
                <a:latin typeface="Menlo Regular"/>
                <a:cs typeface="Menlo Regular"/>
              </a:rPr>
              <a:t>* </a:t>
            </a:r>
            <a:r>
              <a:rPr lang="fr-FR" sz="1000" b="1" dirty="0" err="1">
                <a:solidFill>
                  <a:srgbClr val="FFFF00"/>
                </a:solidFill>
                <a:latin typeface="Menlo Regular"/>
                <a:cs typeface="Menlo Regular"/>
              </a:rPr>
              <a:t>sortDescriptor</a:t>
            </a:r>
            <a:r>
              <a:rPr lang="fr-FR" sz="1000" b="1" dirty="0">
                <a:solidFill>
                  <a:srgbClr val="FFFF00"/>
                </a:solidFill>
                <a:latin typeface="Menlo Regular"/>
                <a:cs typeface="Menlo Regular"/>
              </a:rPr>
              <a:t> = [</a:t>
            </a:r>
            <a:r>
              <a:rPr lang="fr-FR" sz="1000" b="1" dirty="0" err="1">
                <a:solidFill>
                  <a:srgbClr val="FFFF00"/>
                </a:solidFill>
                <a:latin typeface="Menlo Regular"/>
                <a:cs typeface="Menlo Regular"/>
              </a:rPr>
              <a:t>NSSortDescriptor</a:t>
            </a:r>
            <a:r>
              <a:rPr lang="fr-FR" sz="1000" b="1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fr-FR" sz="1000" b="1" dirty="0" err="1">
                <a:solidFill>
                  <a:srgbClr val="FFFF00"/>
                </a:solidFill>
                <a:latin typeface="Menlo Regular"/>
                <a:cs typeface="Menlo Regular"/>
              </a:rPr>
              <a:t>sortDescriptorWithKey</a:t>
            </a:r>
            <a:r>
              <a:rPr lang="fr-FR" sz="1000" b="1" dirty="0">
                <a:solidFill>
                  <a:srgbClr val="FFFF00"/>
                </a:solidFill>
                <a:latin typeface="Menlo Regular"/>
                <a:cs typeface="Menlo Regular"/>
              </a:rPr>
              <a:t>:@"</a:t>
            </a:r>
            <a:r>
              <a:rPr lang="fr-FR" sz="1000" b="1" dirty="0" err="1">
                <a:solidFill>
                  <a:srgbClr val="FFFF00"/>
                </a:solidFill>
                <a:latin typeface="Menlo Regular"/>
                <a:cs typeface="Menlo Regular"/>
              </a:rPr>
              <a:t>timeStamp</a:t>
            </a:r>
            <a:r>
              <a:rPr lang="fr-FR" sz="1000" b="1" dirty="0">
                <a:solidFill>
                  <a:srgbClr val="FFFF00"/>
                </a:solidFill>
                <a:latin typeface="Menlo Regular"/>
                <a:cs typeface="Menlo Regular"/>
              </a:rPr>
              <a:t>" 										</a:t>
            </a:r>
            <a:r>
              <a:rPr lang="fr-FR" sz="10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	   </a:t>
            </a:r>
            <a:r>
              <a:rPr lang="fr-FR" sz="1000" b="1" dirty="0" err="1" smtClean="0">
                <a:solidFill>
                  <a:srgbClr val="FFFF00"/>
                </a:solidFill>
                <a:latin typeface="Menlo Regular"/>
                <a:cs typeface="Menlo Regular"/>
              </a:rPr>
              <a:t>ascending:NO</a:t>
            </a:r>
            <a:r>
              <a:rPr lang="fr-FR" sz="1000" b="1" dirty="0">
                <a:solidFill>
                  <a:srgbClr val="FFFF00"/>
                </a:solidFill>
                <a:latin typeface="Menlo Regular"/>
                <a:cs typeface="Menlo Regular"/>
              </a:rPr>
              <a:t>];</a:t>
            </a:r>
          </a:p>
          <a:p>
            <a:r>
              <a:rPr lang="fr-FR" sz="1000" b="1" dirty="0">
                <a:solidFill>
                  <a:srgbClr val="FFFF00"/>
                </a:solidFill>
                <a:latin typeface="Menlo Regular"/>
                <a:cs typeface="Menlo Regular"/>
              </a:rPr>
              <a:t>    NSArray* </a:t>
            </a:r>
            <a:r>
              <a:rPr lang="fr-FR" sz="1000" b="1" dirty="0" err="1">
                <a:solidFill>
                  <a:srgbClr val="FFFF00"/>
                </a:solidFill>
                <a:latin typeface="Menlo Regular"/>
                <a:cs typeface="Menlo Regular"/>
              </a:rPr>
              <a:t>sortedArray</a:t>
            </a:r>
            <a:r>
              <a:rPr lang="fr-FR" sz="1000" b="1" dirty="0">
                <a:solidFill>
                  <a:srgbClr val="FFFF00"/>
                </a:solidFill>
                <a:latin typeface="Menlo Regular"/>
                <a:cs typeface="Menlo Regular"/>
              </a:rPr>
              <a:t> = [laps </a:t>
            </a:r>
            <a:r>
              <a:rPr lang="fr-FR" sz="1000" b="1" dirty="0" err="1">
                <a:solidFill>
                  <a:srgbClr val="FFFF00"/>
                </a:solidFill>
                <a:latin typeface="Menlo Regular"/>
                <a:cs typeface="Menlo Regular"/>
              </a:rPr>
              <a:t>sortedArrayUsingDescriptors</a:t>
            </a:r>
            <a:r>
              <a:rPr lang="fr-FR" sz="1000" b="1" dirty="0">
                <a:solidFill>
                  <a:srgbClr val="FFFF00"/>
                </a:solidFill>
                <a:latin typeface="Menlo Regular"/>
                <a:cs typeface="Menlo Regular"/>
              </a:rPr>
              <a:t>:[NSArray </a:t>
            </a:r>
            <a:r>
              <a:rPr lang="fr-FR" sz="1000" b="1" dirty="0" err="1">
                <a:solidFill>
                  <a:srgbClr val="FFFF00"/>
                </a:solidFill>
                <a:latin typeface="Menlo Regular"/>
                <a:cs typeface="Menlo Regular"/>
              </a:rPr>
              <a:t>arrayWithObject:sortDescriptor</a:t>
            </a:r>
            <a:r>
              <a:rPr lang="fr-FR" sz="1000" b="1" dirty="0">
                <a:solidFill>
                  <a:srgbClr val="FFFF00"/>
                </a:solidFill>
                <a:latin typeface="Menlo Regular"/>
                <a:cs typeface="Menlo Regular"/>
              </a:rPr>
              <a:t>]];</a:t>
            </a:r>
          </a:p>
          <a:p>
            <a:r>
              <a:rPr lang="fr-FR" sz="1000" b="1" dirty="0">
                <a:solidFill>
                  <a:srgbClr val="FFFF00"/>
                </a:solidFill>
                <a:latin typeface="Menlo Regular"/>
                <a:cs typeface="Menlo Regular"/>
              </a:rPr>
              <a:t>    Lap * lap = [</a:t>
            </a:r>
            <a:r>
              <a:rPr lang="fr-FR" sz="1000" b="1" dirty="0" err="1">
                <a:solidFill>
                  <a:srgbClr val="FFFF00"/>
                </a:solidFill>
                <a:latin typeface="Menlo Regular"/>
                <a:cs typeface="Menlo Regular"/>
              </a:rPr>
              <a:t>sortedArray</a:t>
            </a:r>
            <a:r>
              <a:rPr lang="fr-FR" sz="1000" b="1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fr-FR" sz="1000" b="1" dirty="0" err="1">
                <a:solidFill>
                  <a:srgbClr val="FFFF00"/>
                </a:solidFill>
                <a:latin typeface="Menlo Regular"/>
                <a:cs typeface="Menlo Regular"/>
              </a:rPr>
              <a:t>objectAtIndex:indexPath.row</a:t>
            </a:r>
            <a:r>
              <a:rPr lang="fr-FR" sz="1000" b="1" dirty="0">
                <a:solidFill>
                  <a:srgbClr val="FFFF00"/>
                </a:solidFill>
                <a:latin typeface="Menlo Regular"/>
                <a:cs typeface="Menlo Regular"/>
              </a:rPr>
              <a:t>];</a:t>
            </a:r>
          </a:p>
          <a:p>
            <a:endParaRPr lang="fr-FR" sz="1000" b="1" dirty="0" smtClean="0">
              <a:solidFill>
                <a:srgbClr val="FFFF00"/>
              </a:solidFill>
              <a:latin typeface="Menlo Regular"/>
              <a:cs typeface="Menlo Regular"/>
            </a:endParaRPr>
          </a:p>
          <a:p>
            <a:r>
              <a:rPr lang="fr-FR" sz="10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    </a:t>
            </a:r>
            <a:r>
              <a:rPr lang="fr-FR" sz="1000" i="1" dirty="0" smtClean="0">
                <a:solidFill>
                  <a:schemeClr val="tx1">
                    <a:lumMod val="65000"/>
                  </a:schemeClr>
                </a:solidFill>
                <a:latin typeface="Menlo Regular"/>
                <a:cs typeface="Menlo Regular"/>
              </a:rPr>
              <a:t>// Time to string</a:t>
            </a:r>
            <a:endParaRPr lang="fr-FR" sz="1000" i="1" dirty="0">
              <a:solidFill>
                <a:schemeClr val="tx1">
                  <a:lumMod val="65000"/>
                </a:schemeClr>
              </a:solidFill>
              <a:latin typeface="Menlo Regular"/>
              <a:cs typeface="Menlo Regular"/>
            </a:endParaRPr>
          </a:p>
          <a:p>
            <a:r>
              <a:rPr lang="fr-FR" sz="1000" b="1" dirty="0">
                <a:solidFill>
                  <a:srgbClr val="FFFF00"/>
                </a:solidFill>
                <a:latin typeface="Menlo Regular"/>
                <a:cs typeface="Menlo Regular"/>
              </a:rPr>
              <a:t>    </a:t>
            </a:r>
            <a:r>
              <a:rPr lang="fr-FR" sz="1000" b="1" dirty="0" err="1">
                <a:solidFill>
                  <a:srgbClr val="FFFF00"/>
                </a:solidFill>
                <a:latin typeface="Menlo Regular"/>
                <a:cs typeface="Menlo Regular"/>
              </a:rPr>
              <a:t>NSDateFormatter</a:t>
            </a:r>
            <a:r>
              <a:rPr lang="fr-FR" sz="1000" b="1" dirty="0">
                <a:solidFill>
                  <a:srgbClr val="FFFF00"/>
                </a:solidFill>
                <a:latin typeface="Menlo Regular"/>
                <a:cs typeface="Menlo Regular"/>
              </a:rPr>
              <a:t> *</a:t>
            </a:r>
            <a:r>
              <a:rPr lang="fr-FR" sz="1000" b="1" dirty="0" err="1">
                <a:solidFill>
                  <a:srgbClr val="FFFF00"/>
                </a:solidFill>
                <a:latin typeface="Menlo Regular"/>
                <a:cs typeface="Menlo Regular"/>
              </a:rPr>
              <a:t>dateFormatter</a:t>
            </a:r>
            <a:r>
              <a:rPr lang="fr-FR" sz="1000" b="1" dirty="0">
                <a:solidFill>
                  <a:srgbClr val="FFFF00"/>
                </a:solidFill>
                <a:latin typeface="Menlo Regular"/>
                <a:cs typeface="Menlo Regular"/>
              </a:rPr>
              <a:t> = [[</a:t>
            </a:r>
            <a:r>
              <a:rPr lang="fr-FR" sz="1000" b="1" dirty="0" err="1">
                <a:solidFill>
                  <a:srgbClr val="FFFF00"/>
                </a:solidFill>
                <a:latin typeface="Menlo Regular"/>
                <a:cs typeface="Menlo Regular"/>
              </a:rPr>
              <a:t>NSDateFormatter</a:t>
            </a:r>
            <a:r>
              <a:rPr lang="fr-FR" sz="1000" b="1" dirty="0">
                <a:solidFill>
                  <a:srgbClr val="FFFF00"/>
                </a:solidFill>
                <a:latin typeface="Menlo Regular"/>
                <a:cs typeface="Menlo Regular"/>
              </a:rPr>
              <a:t> alloc] </a:t>
            </a:r>
            <a:r>
              <a:rPr lang="fr-FR" sz="1000" b="1" dirty="0" err="1">
                <a:solidFill>
                  <a:srgbClr val="FFFF00"/>
                </a:solidFill>
                <a:latin typeface="Menlo Regular"/>
                <a:cs typeface="Menlo Regular"/>
              </a:rPr>
              <a:t>init</a:t>
            </a:r>
            <a:r>
              <a:rPr lang="fr-FR" sz="1000" b="1" dirty="0">
                <a:solidFill>
                  <a:srgbClr val="FFFF00"/>
                </a:solidFill>
                <a:latin typeface="Menlo Regular"/>
                <a:cs typeface="Menlo Regular"/>
              </a:rPr>
              <a:t>];</a:t>
            </a:r>
          </a:p>
          <a:p>
            <a:r>
              <a:rPr lang="fr-FR" sz="1000" b="1" dirty="0">
                <a:solidFill>
                  <a:srgbClr val="FFFF00"/>
                </a:solidFill>
                <a:latin typeface="Menlo Regular"/>
                <a:cs typeface="Menlo Regular"/>
              </a:rPr>
              <a:t>    </a:t>
            </a:r>
            <a:r>
              <a:rPr lang="fr-FR" sz="1000" b="1" dirty="0" err="1">
                <a:solidFill>
                  <a:srgbClr val="FFFF00"/>
                </a:solidFill>
                <a:latin typeface="Menlo Regular"/>
                <a:cs typeface="Menlo Regular"/>
              </a:rPr>
              <a:t>dateFormatter.dateFormat</a:t>
            </a:r>
            <a:r>
              <a:rPr lang="fr-FR" sz="1000" b="1" dirty="0">
                <a:solidFill>
                  <a:srgbClr val="FFFF00"/>
                </a:solidFill>
                <a:latin typeface="Menlo Regular"/>
                <a:cs typeface="Menlo Regular"/>
              </a:rPr>
              <a:t> = @"</a:t>
            </a:r>
            <a:r>
              <a:rPr lang="fr-FR" sz="1000" b="1" dirty="0" err="1">
                <a:solidFill>
                  <a:srgbClr val="FFFF00"/>
                </a:solidFill>
                <a:latin typeface="Menlo Regular"/>
                <a:cs typeface="Menlo Regular"/>
              </a:rPr>
              <a:t>HH:mm:ss</a:t>
            </a:r>
            <a:r>
              <a:rPr lang="fr-FR" sz="1000" b="1" dirty="0">
                <a:solidFill>
                  <a:srgbClr val="FFFF00"/>
                </a:solidFill>
                <a:latin typeface="Menlo Regular"/>
                <a:cs typeface="Menlo Regular"/>
              </a:rPr>
              <a:t>";</a:t>
            </a:r>
          </a:p>
          <a:p>
            <a:r>
              <a:rPr lang="fr-FR" sz="1000" b="1" dirty="0">
                <a:solidFill>
                  <a:srgbClr val="FFFF00"/>
                </a:solidFill>
                <a:latin typeface="Menlo Regular"/>
                <a:cs typeface="Menlo Regular"/>
              </a:rPr>
              <a:t>    </a:t>
            </a:r>
            <a:r>
              <a:rPr lang="fr-FR" sz="1000" b="1" dirty="0" err="1">
                <a:solidFill>
                  <a:srgbClr val="FFFF00"/>
                </a:solidFill>
                <a:latin typeface="Menlo Regular"/>
                <a:cs typeface="Menlo Regular"/>
              </a:rPr>
              <a:t>cell.textLabel.text</a:t>
            </a:r>
            <a:r>
              <a:rPr lang="fr-FR" sz="1000" b="1" dirty="0">
                <a:solidFill>
                  <a:srgbClr val="FFFF00"/>
                </a:solidFill>
                <a:latin typeface="Menlo Regular"/>
                <a:cs typeface="Menlo Regular"/>
              </a:rPr>
              <a:t> = [</a:t>
            </a:r>
            <a:r>
              <a:rPr lang="fr-FR" sz="1000" b="1" dirty="0" err="1">
                <a:solidFill>
                  <a:srgbClr val="FFFF00"/>
                </a:solidFill>
                <a:latin typeface="Menlo Regular"/>
                <a:cs typeface="Menlo Regular"/>
              </a:rPr>
              <a:t>dateFormatter</a:t>
            </a:r>
            <a:r>
              <a:rPr lang="fr-FR" sz="1000" b="1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fr-FR" sz="1000" b="1" dirty="0" err="1">
                <a:solidFill>
                  <a:srgbClr val="FFFF00"/>
                </a:solidFill>
                <a:latin typeface="Menlo Regular"/>
                <a:cs typeface="Menlo Regular"/>
              </a:rPr>
              <a:t>stringFromDate:lap.timeStamp</a:t>
            </a:r>
            <a:r>
              <a:rPr lang="fr-FR" sz="1000" b="1" dirty="0">
                <a:solidFill>
                  <a:srgbClr val="FFFF00"/>
                </a:solidFill>
                <a:latin typeface="Menlo Regular"/>
                <a:cs typeface="Menlo Regular"/>
              </a:rPr>
              <a:t>]</a:t>
            </a:r>
            <a:r>
              <a:rPr lang="fr-FR" sz="10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;</a:t>
            </a:r>
          </a:p>
          <a:p>
            <a:endParaRPr lang="fr-FR" sz="1000" b="1" dirty="0">
              <a:solidFill>
                <a:srgbClr val="FFFF00"/>
              </a:solidFill>
              <a:latin typeface="Menlo Regular"/>
              <a:cs typeface="Menlo Regular"/>
            </a:endParaRPr>
          </a:p>
          <a:p>
            <a:r>
              <a:rPr lang="fr-FR" sz="1000" b="1" dirty="0">
                <a:solidFill>
                  <a:srgbClr val="FFFF00"/>
                </a:solidFill>
                <a:latin typeface="Menlo Regular"/>
                <a:cs typeface="Menlo Regular"/>
              </a:rPr>
              <a:t>    </a:t>
            </a:r>
            <a:r>
              <a:rPr lang="fr-FR" sz="1000" i="1" dirty="0" smtClean="0">
                <a:solidFill>
                  <a:srgbClr val="A6A6A6"/>
                </a:solidFill>
                <a:latin typeface="Menlo Regular"/>
                <a:cs typeface="Menlo Regular"/>
              </a:rPr>
              <a:t>// compare time</a:t>
            </a:r>
            <a:endParaRPr lang="fr-FR" sz="1000" i="1" dirty="0">
              <a:solidFill>
                <a:srgbClr val="A6A6A6"/>
              </a:solidFill>
              <a:latin typeface="Menlo Regular"/>
              <a:cs typeface="Menlo Regular"/>
            </a:endParaRPr>
          </a:p>
          <a:p>
            <a:r>
              <a:rPr lang="fr-FR" sz="1000" b="1" dirty="0">
                <a:solidFill>
                  <a:srgbClr val="FFFF00"/>
                </a:solidFill>
                <a:latin typeface="Menlo Regular"/>
                <a:cs typeface="Menlo Regular"/>
              </a:rPr>
              <a:t>    Lap *</a:t>
            </a:r>
            <a:r>
              <a:rPr lang="fr-FR" sz="1000" b="1" dirty="0" err="1">
                <a:solidFill>
                  <a:srgbClr val="FFFF00"/>
                </a:solidFill>
                <a:latin typeface="Menlo Regular"/>
                <a:cs typeface="Menlo Regular"/>
              </a:rPr>
              <a:t>previousLap</a:t>
            </a:r>
            <a:r>
              <a:rPr lang="fr-FR" sz="1000" b="1" dirty="0">
                <a:solidFill>
                  <a:srgbClr val="FFFF00"/>
                </a:solidFill>
                <a:latin typeface="Menlo Regular"/>
                <a:cs typeface="Menlo Regular"/>
              </a:rPr>
              <a:t> = </a:t>
            </a:r>
            <a:r>
              <a:rPr lang="fr-FR" sz="1000" b="1" dirty="0" err="1">
                <a:solidFill>
                  <a:srgbClr val="FFFF00"/>
                </a:solidFill>
                <a:latin typeface="Menlo Regular"/>
                <a:cs typeface="Menlo Regular"/>
              </a:rPr>
              <a:t>nil</a:t>
            </a:r>
            <a:r>
              <a:rPr lang="fr-FR" sz="1000" b="1" dirty="0">
                <a:solidFill>
                  <a:srgbClr val="FFFF00"/>
                </a:solidFill>
                <a:latin typeface="Menlo Regular"/>
                <a:cs typeface="Menlo Regular"/>
              </a:rPr>
              <a:t>;</a:t>
            </a:r>
          </a:p>
          <a:p>
            <a:r>
              <a:rPr lang="fr-FR" sz="10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    if </a:t>
            </a:r>
            <a:r>
              <a:rPr lang="fr-FR" sz="1000" b="1" dirty="0">
                <a:solidFill>
                  <a:srgbClr val="FFFF00"/>
                </a:solidFill>
                <a:latin typeface="Menlo Regular"/>
                <a:cs typeface="Menlo Regular"/>
              </a:rPr>
              <a:t>([</a:t>
            </a:r>
            <a:r>
              <a:rPr lang="fr-FR" sz="1000" b="1" dirty="0" err="1">
                <a:solidFill>
                  <a:srgbClr val="FFFF00"/>
                </a:solidFill>
                <a:latin typeface="Menlo Regular"/>
                <a:cs typeface="Menlo Regular"/>
              </a:rPr>
              <a:t>sortedArray</a:t>
            </a:r>
            <a:r>
              <a:rPr lang="fr-FR" sz="1000" b="1" dirty="0">
                <a:solidFill>
                  <a:srgbClr val="FFFF00"/>
                </a:solidFill>
                <a:latin typeface="Menlo Regular"/>
                <a:cs typeface="Menlo Regular"/>
              </a:rPr>
              <a:t> count] &gt; (</a:t>
            </a:r>
            <a:r>
              <a:rPr lang="fr-FR" sz="1000" b="1" dirty="0" err="1">
                <a:solidFill>
                  <a:srgbClr val="FFFF00"/>
                </a:solidFill>
                <a:latin typeface="Menlo Regular"/>
                <a:cs typeface="Menlo Regular"/>
              </a:rPr>
              <a:t>indexPath.row</a:t>
            </a:r>
            <a:r>
              <a:rPr lang="fr-FR" sz="1000" b="1" dirty="0">
                <a:solidFill>
                  <a:srgbClr val="FFFF00"/>
                </a:solidFill>
                <a:latin typeface="Menlo Regular"/>
                <a:cs typeface="Menlo Regular"/>
              </a:rPr>
              <a:t> + 1)) </a:t>
            </a:r>
          </a:p>
          <a:p>
            <a:r>
              <a:rPr lang="fr-FR" sz="1000" b="1" dirty="0">
                <a:solidFill>
                  <a:srgbClr val="FFFF00"/>
                </a:solidFill>
                <a:latin typeface="Menlo Regular"/>
                <a:cs typeface="Menlo Regular"/>
              </a:rPr>
              <a:t>		</a:t>
            </a:r>
            <a:r>
              <a:rPr lang="fr-FR" sz="1000" b="1" dirty="0" err="1">
                <a:solidFill>
                  <a:srgbClr val="FFFF00"/>
                </a:solidFill>
                <a:latin typeface="Menlo Regular"/>
                <a:cs typeface="Menlo Regular"/>
              </a:rPr>
              <a:t>previousLap</a:t>
            </a:r>
            <a:r>
              <a:rPr lang="fr-FR" sz="1000" b="1" dirty="0">
                <a:solidFill>
                  <a:srgbClr val="FFFF00"/>
                </a:solidFill>
                <a:latin typeface="Menlo Regular"/>
                <a:cs typeface="Menlo Regular"/>
              </a:rPr>
              <a:t> = [</a:t>
            </a:r>
            <a:r>
              <a:rPr lang="fr-FR" sz="1000" b="1" dirty="0" err="1">
                <a:solidFill>
                  <a:srgbClr val="FFFF00"/>
                </a:solidFill>
                <a:latin typeface="Menlo Regular"/>
                <a:cs typeface="Menlo Regular"/>
              </a:rPr>
              <a:t>sortedArray</a:t>
            </a:r>
            <a:r>
              <a:rPr lang="fr-FR" sz="1000" b="1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fr-FR" sz="1000" b="1" dirty="0" err="1">
                <a:solidFill>
                  <a:srgbClr val="FFFF00"/>
                </a:solidFill>
                <a:latin typeface="Menlo Regular"/>
                <a:cs typeface="Menlo Regular"/>
              </a:rPr>
              <a:t>objectAtIndex</a:t>
            </a:r>
            <a:r>
              <a:rPr lang="fr-FR" sz="1000" b="1" dirty="0">
                <a:solidFill>
                  <a:srgbClr val="FFFF00"/>
                </a:solidFill>
                <a:latin typeface="Menlo Regular"/>
                <a:cs typeface="Menlo Regular"/>
              </a:rPr>
              <a:t>:(</a:t>
            </a:r>
            <a:r>
              <a:rPr lang="fr-FR" sz="1000" b="1" dirty="0" err="1">
                <a:solidFill>
                  <a:srgbClr val="FFFF00"/>
                </a:solidFill>
                <a:latin typeface="Menlo Regular"/>
                <a:cs typeface="Menlo Regular"/>
              </a:rPr>
              <a:t>indexPath.row</a:t>
            </a:r>
            <a:r>
              <a:rPr lang="fr-FR" sz="1000" b="1" dirty="0">
                <a:solidFill>
                  <a:srgbClr val="FFFF00"/>
                </a:solidFill>
                <a:latin typeface="Menlo Regular"/>
                <a:cs typeface="Menlo Regular"/>
              </a:rPr>
              <a:t> + 1)]</a:t>
            </a:r>
            <a:r>
              <a:rPr lang="fr-FR" sz="10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;</a:t>
            </a:r>
            <a:endParaRPr lang="fr-FR" sz="1000" b="1" dirty="0">
              <a:solidFill>
                <a:srgbClr val="FFFF00"/>
              </a:solidFill>
              <a:latin typeface="Menlo Regular"/>
              <a:cs typeface="Menlo Regular"/>
            </a:endParaRPr>
          </a:p>
          <a:p>
            <a:r>
              <a:rPr lang="fr-FR" sz="1000" b="1" dirty="0">
                <a:solidFill>
                  <a:srgbClr val="FFFF00"/>
                </a:solidFill>
                <a:latin typeface="Menlo Regular"/>
                <a:cs typeface="Menlo Regular"/>
              </a:rPr>
              <a:t>    </a:t>
            </a:r>
          </a:p>
          <a:p>
            <a:r>
              <a:rPr lang="fr-FR" sz="1000" b="1" dirty="0">
                <a:solidFill>
                  <a:srgbClr val="FFFF00"/>
                </a:solidFill>
                <a:latin typeface="Menlo Regular"/>
                <a:cs typeface="Menlo Regular"/>
              </a:rPr>
              <a:t>    if (</a:t>
            </a:r>
            <a:r>
              <a:rPr lang="fr-FR" sz="1000" b="1" dirty="0" err="1">
                <a:solidFill>
                  <a:srgbClr val="FFFF00"/>
                </a:solidFill>
                <a:latin typeface="Menlo Regular"/>
                <a:cs typeface="Menlo Regular"/>
              </a:rPr>
              <a:t>previousLap</a:t>
            </a:r>
            <a:r>
              <a:rPr lang="fr-FR" sz="1000" b="1" dirty="0">
                <a:solidFill>
                  <a:srgbClr val="FFFF00"/>
                </a:solidFill>
                <a:latin typeface="Menlo Regular"/>
                <a:cs typeface="Menlo Regular"/>
              </a:rPr>
              <a:t>) {</a:t>
            </a:r>
          </a:p>
          <a:p>
            <a:r>
              <a:rPr lang="fr-FR" sz="1000" b="1" dirty="0">
                <a:solidFill>
                  <a:srgbClr val="FFFF00"/>
                </a:solidFill>
                <a:latin typeface="Menlo Regular"/>
                <a:cs typeface="Menlo Regular"/>
              </a:rPr>
              <a:t>		</a:t>
            </a:r>
            <a:r>
              <a:rPr lang="fr-FR" sz="1000" b="1" dirty="0" err="1">
                <a:solidFill>
                  <a:srgbClr val="FFFF00"/>
                </a:solidFill>
                <a:latin typeface="Menlo Regular"/>
                <a:cs typeface="Menlo Regular"/>
              </a:rPr>
              <a:t>NSTimeInterval</a:t>
            </a:r>
            <a:r>
              <a:rPr lang="fr-FR" sz="1000" b="1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fr-FR" sz="1000" b="1" dirty="0" err="1">
                <a:solidFill>
                  <a:srgbClr val="FFFF00"/>
                </a:solidFill>
                <a:latin typeface="Menlo Regular"/>
                <a:cs typeface="Menlo Regular"/>
              </a:rPr>
              <a:t>timeDifferent</a:t>
            </a:r>
            <a:r>
              <a:rPr lang="fr-FR" sz="1000" b="1" dirty="0">
                <a:solidFill>
                  <a:srgbClr val="FFFF00"/>
                </a:solidFill>
                <a:latin typeface="Menlo Regular"/>
                <a:cs typeface="Menlo Regular"/>
              </a:rPr>
              <a:t> = [[lap </a:t>
            </a:r>
            <a:r>
              <a:rPr lang="fr-FR" sz="1000" b="1" dirty="0" err="1">
                <a:solidFill>
                  <a:srgbClr val="FFFF00"/>
                </a:solidFill>
                <a:latin typeface="Menlo Regular"/>
                <a:cs typeface="Menlo Regular"/>
              </a:rPr>
              <a:t>timeStamp</a:t>
            </a:r>
            <a:r>
              <a:rPr lang="fr-FR" sz="1000" b="1" dirty="0">
                <a:solidFill>
                  <a:srgbClr val="FFFF00"/>
                </a:solidFill>
                <a:latin typeface="Menlo Regular"/>
                <a:cs typeface="Menlo Regular"/>
              </a:rPr>
              <a:t>] </a:t>
            </a:r>
            <a:r>
              <a:rPr lang="fr-FR" sz="1000" b="1" dirty="0" err="1">
                <a:solidFill>
                  <a:srgbClr val="FFFF00"/>
                </a:solidFill>
                <a:latin typeface="Menlo Regular"/>
                <a:cs typeface="Menlo Regular"/>
              </a:rPr>
              <a:t>timeIntervalSinceDate</a:t>
            </a:r>
            <a:r>
              <a:rPr lang="fr-FR" sz="1000" b="1" dirty="0">
                <a:solidFill>
                  <a:srgbClr val="FFFF00"/>
                </a:solidFill>
                <a:latin typeface="Menlo Regular"/>
                <a:cs typeface="Menlo Regular"/>
              </a:rPr>
              <a:t>:[</a:t>
            </a:r>
            <a:r>
              <a:rPr lang="fr-FR" sz="1000" b="1" dirty="0" err="1">
                <a:solidFill>
                  <a:srgbClr val="FFFF00"/>
                </a:solidFill>
                <a:latin typeface="Menlo Regular"/>
                <a:cs typeface="Menlo Regular"/>
              </a:rPr>
              <a:t>previousLap</a:t>
            </a:r>
            <a:r>
              <a:rPr lang="fr-FR" sz="1000" b="1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fr-FR" sz="1000" b="1" dirty="0" err="1">
                <a:solidFill>
                  <a:srgbClr val="FFFF00"/>
                </a:solidFill>
                <a:latin typeface="Menlo Regular"/>
                <a:cs typeface="Menlo Regular"/>
              </a:rPr>
              <a:t>timeStamp</a:t>
            </a:r>
            <a:r>
              <a:rPr lang="fr-FR" sz="1000" b="1" dirty="0">
                <a:solidFill>
                  <a:srgbClr val="FFFF00"/>
                </a:solidFill>
                <a:latin typeface="Menlo Regular"/>
                <a:cs typeface="Menlo Regular"/>
              </a:rPr>
              <a:t>]];</a:t>
            </a:r>
          </a:p>
          <a:p>
            <a:r>
              <a:rPr lang="fr-FR" sz="1000" b="1" dirty="0">
                <a:solidFill>
                  <a:srgbClr val="FFFF00"/>
                </a:solidFill>
                <a:latin typeface="Menlo Regular"/>
                <a:cs typeface="Menlo Regular"/>
              </a:rPr>
              <a:t>		</a:t>
            </a:r>
            <a:r>
              <a:rPr lang="fr-FR" sz="1000" b="1" dirty="0" err="1">
                <a:solidFill>
                  <a:srgbClr val="FFFF00"/>
                </a:solidFill>
                <a:latin typeface="Menlo Regular"/>
                <a:cs typeface="Menlo Regular"/>
              </a:rPr>
              <a:t>cell.textLabel.text</a:t>
            </a:r>
            <a:r>
              <a:rPr lang="fr-FR" sz="1000" b="1" dirty="0">
                <a:solidFill>
                  <a:srgbClr val="FFFF00"/>
                </a:solidFill>
                <a:latin typeface="Menlo Regular"/>
                <a:cs typeface="Menlo Regular"/>
              </a:rPr>
              <a:t> = [</a:t>
            </a:r>
            <a:r>
              <a:rPr lang="fr-FR" sz="1000" b="1" dirty="0" err="1">
                <a:solidFill>
                  <a:srgbClr val="FFFF00"/>
                </a:solidFill>
                <a:latin typeface="Menlo Regular"/>
                <a:cs typeface="Menlo Regular"/>
              </a:rPr>
              <a:t>cell.textLabel.text</a:t>
            </a:r>
            <a:r>
              <a:rPr lang="fr-FR" sz="1000" b="1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fr-FR" sz="1000" b="1" dirty="0" err="1">
                <a:solidFill>
                  <a:srgbClr val="FFFF00"/>
                </a:solidFill>
                <a:latin typeface="Menlo Regular"/>
                <a:cs typeface="Menlo Regular"/>
              </a:rPr>
              <a:t>stringByAppendingString</a:t>
            </a:r>
            <a:r>
              <a:rPr lang="fr-FR" sz="10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:</a:t>
            </a:r>
            <a:br>
              <a:rPr lang="fr-FR" sz="1000" b="1" dirty="0" smtClean="0">
                <a:solidFill>
                  <a:srgbClr val="FFFF00"/>
                </a:solidFill>
                <a:latin typeface="Menlo Regular"/>
                <a:cs typeface="Menlo Regular"/>
              </a:rPr>
            </a:br>
            <a:r>
              <a:rPr lang="fr-FR" sz="10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                                      [</a:t>
            </a:r>
            <a:r>
              <a:rPr lang="fr-FR" sz="1000" b="1" dirty="0" err="1">
                <a:solidFill>
                  <a:srgbClr val="FFFF00"/>
                </a:solidFill>
                <a:latin typeface="Menlo Regular"/>
                <a:cs typeface="Menlo Regular"/>
              </a:rPr>
              <a:t>NSString</a:t>
            </a:r>
            <a:r>
              <a:rPr lang="fr-FR" sz="1000" b="1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fr-FR" sz="1000" b="1" dirty="0" err="1">
                <a:solidFill>
                  <a:srgbClr val="FFFF00"/>
                </a:solidFill>
                <a:latin typeface="Menlo Regular"/>
                <a:cs typeface="Menlo Regular"/>
              </a:rPr>
              <a:t>stringWithFormat</a:t>
            </a:r>
            <a:r>
              <a:rPr lang="fr-FR" sz="1000" b="1" dirty="0">
                <a:solidFill>
                  <a:srgbClr val="FFFF00"/>
                </a:solidFill>
                <a:latin typeface="Menlo Regular"/>
                <a:cs typeface="Menlo Regular"/>
              </a:rPr>
              <a:t>:@"  +%.02f sec", </a:t>
            </a:r>
            <a:r>
              <a:rPr lang="fr-FR" sz="1000" b="1" dirty="0" err="1">
                <a:solidFill>
                  <a:srgbClr val="FFFF00"/>
                </a:solidFill>
                <a:latin typeface="Menlo Regular"/>
                <a:cs typeface="Menlo Regular"/>
              </a:rPr>
              <a:t>timeDifferent</a:t>
            </a:r>
            <a:r>
              <a:rPr lang="fr-FR" sz="1000" b="1" dirty="0">
                <a:solidFill>
                  <a:srgbClr val="FFFF00"/>
                </a:solidFill>
                <a:latin typeface="Menlo Regular"/>
                <a:cs typeface="Menlo Regular"/>
              </a:rPr>
              <a:t>]];</a:t>
            </a:r>
          </a:p>
          <a:p>
            <a:r>
              <a:rPr lang="fr-FR" sz="1000" b="1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fr-FR" sz="10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   }</a:t>
            </a:r>
            <a:endParaRPr lang="fr-FR" sz="1000" b="1" dirty="0">
              <a:solidFill>
                <a:srgbClr val="FFFF00"/>
              </a:solidFill>
              <a:latin typeface="Menlo Regular"/>
              <a:cs typeface="Menlo Regular"/>
            </a:endParaRPr>
          </a:p>
          <a:p>
            <a:r>
              <a:rPr lang="fr-FR" sz="1000" dirty="0">
                <a:latin typeface="Menlo Regular"/>
                <a:cs typeface="Menlo Regular"/>
              </a:rPr>
              <a:t>    </a:t>
            </a:r>
          </a:p>
          <a:p>
            <a:r>
              <a:rPr lang="fr-FR" sz="1000" dirty="0">
                <a:latin typeface="Menlo Regular"/>
                <a:cs typeface="Menlo Regular"/>
              </a:rPr>
              <a:t>    return </a:t>
            </a:r>
            <a:r>
              <a:rPr lang="fr-FR" sz="1000" dirty="0" err="1">
                <a:latin typeface="Menlo Regular"/>
                <a:cs typeface="Menlo Regular"/>
              </a:rPr>
              <a:t>cell</a:t>
            </a:r>
            <a:r>
              <a:rPr lang="fr-FR" sz="1000" dirty="0">
                <a:latin typeface="Menlo Regular"/>
                <a:cs typeface="Menlo Regular"/>
              </a:rPr>
              <a:t>;</a:t>
            </a:r>
          </a:p>
          <a:p>
            <a:r>
              <a:rPr lang="fr-FR" sz="1000" dirty="0">
                <a:latin typeface="Menlo Regular"/>
                <a:cs typeface="Menlo Regular"/>
              </a:rPr>
              <a:t>}</a:t>
            </a:r>
            <a:endParaRPr lang="en-US" sz="1000" dirty="0">
              <a:latin typeface="Menlo Regular"/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7592130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Task : </a:t>
            </a:r>
            <a:r>
              <a:rPr lang="en-US" sz="4000" dirty="0" smtClean="0"/>
              <a:t>Add Detail Object (</a:t>
            </a:r>
            <a:r>
              <a:rPr lang="en-US" sz="4000" dirty="0"/>
              <a:t>14/16)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78094"/>
            <a:ext cx="7945439" cy="468262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23"/>
            </a:pPr>
            <a:r>
              <a:rPr lang="th-TH" sz="1800" dirty="0" smtClean="0"/>
              <a:t>เพิ่ม </a:t>
            </a:r>
            <a:r>
              <a:rPr lang="en-US" sz="1800" dirty="0" smtClean="0"/>
              <a:t>code </a:t>
            </a:r>
            <a:r>
              <a:rPr lang="th-TH" sz="1800" dirty="0" smtClean="0"/>
              <a:t>ใน </a:t>
            </a:r>
            <a:r>
              <a:rPr lang="en-US" sz="1800" dirty="0" smtClean="0"/>
              <a:t>method “</a:t>
            </a:r>
            <a:r>
              <a:rPr lang="en-US" sz="1800" dirty="0" err="1" smtClean="0"/>
              <a:t>btnPauseTapped</a:t>
            </a:r>
            <a:r>
              <a:rPr lang="en-US" sz="1800" dirty="0" smtClean="0"/>
              <a:t>:” </a:t>
            </a:r>
            <a:r>
              <a:rPr lang="th-TH" sz="1800" dirty="0" smtClean="0"/>
              <a:t>เพื่อเพิ่ม </a:t>
            </a:r>
            <a:r>
              <a:rPr lang="en-US" sz="1800" dirty="0" smtClean="0"/>
              <a:t>object </a:t>
            </a:r>
            <a:r>
              <a:rPr lang="th-TH" sz="1800" dirty="0" smtClean="0"/>
              <a:t>ของ </a:t>
            </a:r>
            <a:r>
              <a:rPr lang="en-US" sz="1800" dirty="0" smtClean="0"/>
              <a:t>Lap </a:t>
            </a:r>
            <a:r>
              <a:rPr lang="th-TH" sz="1800" dirty="0" smtClean="0"/>
              <a:t>ใหม่</a:t>
            </a:r>
            <a:endParaRPr lang="en-US" sz="1800" dirty="0" smtClean="0"/>
          </a:p>
          <a:p>
            <a:pPr marL="457200" indent="-457200">
              <a:buFont typeface="+mj-lt"/>
              <a:buAutoNum type="arabicPeriod" startAt="23"/>
            </a:pPr>
            <a:endParaRPr lang="en-US" sz="1800" dirty="0"/>
          </a:p>
          <a:p>
            <a:pPr marL="457200" indent="-457200">
              <a:buFont typeface="+mj-lt"/>
              <a:buAutoNum type="arabicPeriod" startAt="23"/>
            </a:pPr>
            <a:endParaRPr lang="en-US" sz="1800" dirty="0" smtClean="0"/>
          </a:p>
          <a:p>
            <a:pPr marL="457200" indent="-457200">
              <a:buFont typeface="+mj-lt"/>
              <a:buAutoNum type="arabicPeriod" startAt="23"/>
            </a:pPr>
            <a:endParaRPr lang="en-US" sz="1800" dirty="0"/>
          </a:p>
          <a:p>
            <a:pPr marL="457200" indent="-457200">
              <a:buFont typeface="+mj-lt"/>
              <a:buAutoNum type="arabicPeriod" startAt="23"/>
            </a:pPr>
            <a:endParaRPr lang="en-US" sz="1800" dirty="0" smtClean="0"/>
          </a:p>
          <a:p>
            <a:pPr marL="457200" indent="-457200">
              <a:buFont typeface="+mj-lt"/>
              <a:buAutoNum type="arabicPeriod" startAt="23"/>
            </a:pPr>
            <a:r>
              <a:rPr lang="th-TH" sz="1800" dirty="0" smtClean="0"/>
              <a:t>เปิดไฟล์ </a:t>
            </a:r>
            <a:r>
              <a:rPr lang="en-US" sz="1800" dirty="0" smtClean="0"/>
              <a:t>“</a:t>
            </a:r>
            <a:r>
              <a:rPr lang="en-US" sz="1800" dirty="0" err="1" smtClean="0"/>
              <a:t>RaceTableViewController.</a:t>
            </a:r>
            <a:r>
              <a:rPr lang="en-US" sz="1800" dirty="0" err="1"/>
              <a:t>m</a:t>
            </a:r>
            <a:r>
              <a:rPr lang="en-US" sz="1800" dirty="0" smtClean="0"/>
              <a:t>” </a:t>
            </a:r>
            <a:r>
              <a:rPr lang="th-TH" sz="1800" dirty="0" smtClean="0"/>
              <a:t>เพิ่ม </a:t>
            </a:r>
            <a:r>
              <a:rPr lang="en-US" sz="1800" dirty="0" smtClean="0"/>
              <a:t>code</a:t>
            </a:r>
            <a:r>
              <a:rPr lang="th-TH" sz="1800" dirty="0" smtClean="0"/>
              <a:t> </a:t>
            </a:r>
            <a:r>
              <a:rPr lang="en-US" sz="1800" dirty="0" smtClean="0"/>
              <a:t>#import </a:t>
            </a:r>
          </a:p>
        </p:txBody>
      </p:sp>
      <p:sp>
        <p:nvSpPr>
          <p:cNvPr id="7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12 -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35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91291" y="2195391"/>
            <a:ext cx="7265322" cy="2336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Menlo Regular"/>
                <a:cs typeface="Menlo Regular"/>
              </a:rPr>
              <a:t>- (IBAction)</a:t>
            </a:r>
            <a:r>
              <a:rPr lang="en-US" sz="1200" dirty="0" err="1">
                <a:latin typeface="Menlo Regular"/>
                <a:cs typeface="Menlo Regular"/>
              </a:rPr>
              <a:t>btnPauseTapped</a:t>
            </a:r>
            <a:r>
              <a:rPr lang="en-US" sz="1200" dirty="0">
                <a:latin typeface="Menlo Regular"/>
                <a:cs typeface="Menlo Regular"/>
              </a:rPr>
              <a:t>:(id)sender</a:t>
            </a:r>
          </a:p>
          <a:p>
            <a:r>
              <a:rPr lang="en-US" sz="1200" dirty="0">
                <a:latin typeface="Menlo Regular"/>
                <a:cs typeface="Menlo Regular"/>
              </a:rPr>
              <a:t>{</a:t>
            </a:r>
          </a:p>
          <a:p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    Lap * 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newLap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 = [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ContextHelper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insertNewObjectForEntityForName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:@"Lap"];</a:t>
            </a:r>
          </a:p>
          <a:p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    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newLap.timeStamp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 = [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NSDate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 date];</a:t>
            </a:r>
          </a:p>
          <a:p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    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newLap.race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 = 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self.race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;</a:t>
            </a:r>
          </a:p>
          <a:p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    [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self.race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addLapsObject:newLap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];</a:t>
            </a:r>
          </a:p>
          <a:p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    </a:t>
            </a:r>
          </a:p>
          <a:p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    [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ContextHelper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saveContext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];</a:t>
            </a:r>
          </a:p>
          <a:p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    </a:t>
            </a:r>
          </a:p>
          <a:p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    [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self.tableView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reloadData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];</a:t>
            </a:r>
          </a:p>
          <a:p>
            <a:r>
              <a:rPr lang="en-US" sz="1200" dirty="0">
                <a:latin typeface="Menlo Regular"/>
                <a:cs typeface="Menlo Regular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1191291" y="4840441"/>
            <a:ext cx="67763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Menlo Regular"/>
                <a:cs typeface="Menlo Regular"/>
              </a:rPr>
              <a:t>#import "</a:t>
            </a:r>
            <a:r>
              <a:rPr lang="en-US" sz="1200" dirty="0" err="1">
                <a:latin typeface="Menlo Regular"/>
                <a:cs typeface="Menlo Regular"/>
              </a:rPr>
              <a:t>RaceTableViewController.h</a:t>
            </a:r>
            <a:r>
              <a:rPr lang="en-US" sz="1200" dirty="0">
                <a:latin typeface="Menlo Regular"/>
                <a:cs typeface="Menlo Regular"/>
              </a:rPr>
              <a:t>"</a:t>
            </a:r>
          </a:p>
          <a:p>
            <a:r>
              <a:rPr lang="en-US" sz="1200" dirty="0">
                <a:latin typeface="Menlo Regular"/>
                <a:cs typeface="Menlo Regular"/>
              </a:rPr>
              <a:t>#import "</a:t>
            </a:r>
            <a:r>
              <a:rPr lang="en-US" sz="1200" dirty="0" err="1">
                <a:latin typeface="Menlo Regular"/>
                <a:cs typeface="Menlo Regular"/>
              </a:rPr>
              <a:t>ContextHelper.h</a:t>
            </a:r>
            <a:r>
              <a:rPr lang="en-US" sz="1200" dirty="0">
                <a:latin typeface="Menlo Regular"/>
                <a:cs typeface="Menlo Regular"/>
              </a:rPr>
              <a:t>"</a:t>
            </a:r>
          </a:p>
          <a:p>
            <a:r>
              <a:rPr lang="en-US" sz="1200" dirty="0">
                <a:latin typeface="Menlo Regular"/>
                <a:cs typeface="Menlo Regular"/>
              </a:rPr>
              <a:t>#import "</a:t>
            </a:r>
            <a:r>
              <a:rPr lang="en-US" sz="1200" dirty="0" err="1">
                <a:latin typeface="Menlo Regular"/>
                <a:cs typeface="Menlo Regular"/>
              </a:rPr>
              <a:t>Race.h</a:t>
            </a:r>
            <a:r>
              <a:rPr lang="en-US" sz="1200" dirty="0">
                <a:latin typeface="Menlo Regular"/>
                <a:cs typeface="Menlo Regular"/>
              </a:rPr>
              <a:t>"</a:t>
            </a:r>
          </a:p>
          <a:p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#import "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LapTableViewController.h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4820851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Task : </a:t>
            </a:r>
            <a:r>
              <a:rPr lang="en-US" sz="4000" dirty="0" smtClean="0"/>
              <a:t>Call Detail View (</a:t>
            </a:r>
            <a:r>
              <a:rPr lang="en-US" sz="4000" dirty="0"/>
              <a:t>15/16)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78094"/>
            <a:ext cx="7945439" cy="468262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25"/>
            </a:pPr>
            <a:r>
              <a:rPr lang="th-TH" sz="1800" dirty="0" smtClean="0"/>
              <a:t>ในไฟล์ </a:t>
            </a:r>
            <a:r>
              <a:rPr lang="en-US" sz="1800" dirty="0" smtClean="0"/>
              <a:t>“</a:t>
            </a:r>
            <a:r>
              <a:rPr lang="en-US" sz="1800" dirty="0" err="1" smtClean="0"/>
              <a:t>RaceTableViewController.m</a:t>
            </a:r>
            <a:r>
              <a:rPr lang="en-US" sz="1800" dirty="0" smtClean="0"/>
              <a:t>” </a:t>
            </a:r>
            <a:r>
              <a:rPr lang="th-TH" sz="1800" dirty="0" smtClean="0"/>
              <a:t>เอา </a:t>
            </a:r>
            <a:r>
              <a:rPr lang="en-US" sz="1800" dirty="0" smtClean="0"/>
              <a:t>comment </a:t>
            </a:r>
            <a:r>
              <a:rPr lang="th-TH" sz="1800" dirty="0" smtClean="0"/>
              <a:t>ของ </a:t>
            </a:r>
            <a:r>
              <a:rPr lang="en-US" sz="1800" dirty="0" smtClean="0"/>
              <a:t>method “</a:t>
            </a:r>
            <a:r>
              <a:rPr lang="en-US" sz="1800" dirty="0" err="1" smtClean="0"/>
              <a:t>prepareForSegue:sender</a:t>
            </a:r>
            <a:r>
              <a:rPr lang="en-US" sz="1800" dirty="0" smtClean="0"/>
              <a:t>:” </a:t>
            </a:r>
            <a:r>
              <a:rPr lang="th-TH" sz="1800" dirty="0" smtClean="0"/>
              <a:t>ออก แล้วเพิ่ม </a:t>
            </a:r>
            <a:r>
              <a:rPr lang="en-US" sz="1800" dirty="0" smtClean="0"/>
              <a:t>code </a:t>
            </a:r>
            <a:r>
              <a:rPr lang="th-TH" sz="1800" dirty="0" smtClean="0"/>
              <a:t>ดังนี้</a:t>
            </a:r>
            <a:endParaRPr lang="en-US" sz="1800" dirty="0" smtClean="0"/>
          </a:p>
          <a:p>
            <a:pPr marL="457200" indent="-457200">
              <a:buFont typeface="+mj-lt"/>
              <a:buAutoNum type="arabicPeriod" startAt="25"/>
            </a:pPr>
            <a:endParaRPr lang="en-US" sz="1800" dirty="0"/>
          </a:p>
          <a:p>
            <a:pPr marL="457200" indent="-457200">
              <a:buFont typeface="+mj-lt"/>
              <a:buAutoNum type="arabicPeriod" startAt="25"/>
            </a:pPr>
            <a:endParaRPr lang="en-US" sz="1800" dirty="0" smtClean="0"/>
          </a:p>
          <a:p>
            <a:pPr marL="457200" indent="-457200">
              <a:buFont typeface="+mj-lt"/>
              <a:buAutoNum type="arabicPeriod" startAt="25"/>
            </a:pPr>
            <a:endParaRPr lang="en-US" sz="1800" dirty="0"/>
          </a:p>
          <a:p>
            <a:pPr marL="457200" indent="-457200">
              <a:buFont typeface="+mj-lt"/>
              <a:buAutoNum type="arabicPeriod" startAt="25"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7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12 -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36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25006" y="2519337"/>
            <a:ext cx="767293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Menlo Regular"/>
                <a:cs typeface="Menlo Regular"/>
              </a:rPr>
              <a:t>- (void)</a:t>
            </a:r>
            <a:r>
              <a:rPr lang="en-US" sz="1200" dirty="0" err="1">
                <a:latin typeface="Menlo Regular"/>
                <a:cs typeface="Menlo Regular"/>
              </a:rPr>
              <a:t>prepareForSegue</a:t>
            </a:r>
            <a:r>
              <a:rPr lang="en-US" sz="1200" dirty="0">
                <a:latin typeface="Menlo Regular"/>
                <a:cs typeface="Menlo Regular"/>
              </a:rPr>
              <a:t>:(</a:t>
            </a:r>
            <a:r>
              <a:rPr lang="en-US" sz="1200" dirty="0" err="1">
                <a:latin typeface="Menlo Regular"/>
                <a:cs typeface="Menlo Regular"/>
              </a:rPr>
              <a:t>UIStoryboardSegue</a:t>
            </a:r>
            <a:r>
              <a:rPr lang="en-US" sz="1200" dirty="0">
                <a:latin typeface="Menlo Regular"/>
                <a:cs typeface="Menlo Regular"/>
              </a:rPr>
              <a:t> *)segue sender:(id)sender</a:t>
            </a:r>
          </a:p>
          <a:p>
            <a:r>
              <a:rPr lang="en-US" sz="1200" dirty="0">
                <a:latin typeface="Menlo Regular"/>
                <a:cs typeface="Menlo Regular"/>
              </a:rPr>
              <a:t>{</a:t>
            </a:r>
          </a:p>
          <a:p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    if ([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segue.identifier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isEqualToString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:@"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segueLap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"]) {</a:t>
            </a:r>
          </a:p>
          <a:p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        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LapTableViewController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 * 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lapTableViewController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 = </a:t>
            </a:r>
            <a:r>
              <a:rPr lang="en-US" sz="12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/>
            </a:r>
            <a:br>
              <a:rPr lang="en-US" sz="1200" b="1" dirty="0" smtClean="0">
                <a:solidFill>
                  <a:srgbClr val="FFFF00"/>
                </a:solidFill>
                <a:latin typeface="Menlo Regular"/>
                <a:cs typeface="Menlo Regular"/>
              </a:rPr>
            </a:br>
            <a:r>
              <a:rPr lang="en-US" sz="12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            [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segue 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destinationViewController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];</a:t>
            </a:r>
          </a:p>
          <a:p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        </a:t>
            </a:r>
          </a:p>
          <a:p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        </a:t>
            </a:r>
            <a:r>
              <a:rPr lang="en-US" sz="12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long 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row = 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self.tableView.indexPathForSelectedRow.row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;</a:t>
            </a:r>
          </a:p>
          <a:p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        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lapTableViewController.race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 = [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self.races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objectAtIndex:row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];</a:t>
            </a:r>
          </a:p>
          <a:p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        </a:t>
            </a:r>
          </a:p>
          <a:p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        [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lapTableViewController.tableView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reloadData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];</a:t>
            </a:r>
          </a:p>
          <a:p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    }</a:t>
            </a:r>
          </a:p>
          <a:p>
            <a:r>
              <a:rPr lang="en-US" sz="1200" dirty="0">
                <a:latin typeface="Menlo Regular"/>
                <a:cs typeface="Menlo Regula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91909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Task : </a:t>
            </a:r>
            <a:r>
              <a:rPr lang="en-US" sz="4000" dirty="0" smtClean="0"/>
              <a:t>Run &amp; Test (</a:t>
            </a:r>
            <a:r>
              <a:rPr lang="en-US" sz="4000" dirty="0" smtClean="0"/>
              <a:t>16/16)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50894"/>
            <a:ext cx="7945439" cy="468262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26"/>
            </a:pPr>
            <a:r>
              <a:rPr lang="en-US" sz="1600" dirty="0" smtClean="0"/>
              <a:t>Run </a:t>
            </a:r>
            <a:r>
              <a:rPr lang="th-TH" sz="1600" dirty="0" smtClean="0"/>
              <a:t>โปรแกรมเพื่อดูผลลัพธ์</a:t>
            </a:r>
          </a:p>
          <a:p>
            <a:pPr marL="800100" lvl="1" indent="-457200">
              <a:buFont typeface="Arial"/>
              <a:buChar char="•"/>
            </a:pPr>
            <a:r>
              <a:rPr lang="en-US" sz="1400" dirty="0" smtClean="0"/>
              <a:t>Click </a:t>
            </a:r>
            <a:r>
              <a:rPr lang="th-TH" sz="1400" dirty="0" smtClean="0"/>
              <a:t>ปุ่ม </a:t>
            </a:r>
            <a:r>
              <a:rPr lang="en-US" sz="1400" dirty="0" smtClean="0"/>
              <a:t>+ </a:t>
            </a:r>
            <a:r>
              <a:rPr lang="th-TH" sz="1400" dirty="0" smtClean="0"/>
              <a:t>เพื่อสร้าง </a:t>
            </a:r>
            <a:r>
              <a:rPr lang="en-US" sz="1400" dirty="0" smtClean="0"/>
              <a:t>Race </a:t>
            </a:r>
            <a:r>
              <a:rPr lang="th-TH" sz="1400" dirty="0" smtClean="0"/>
              <a:t>ใหม่</a:t>
            </a:r>
          </a:p>
          <a:p>
            <a:pPr marL="800100" lvl="1" indent="-457200">
              <a:buFont typeface="Arial"/>
              <a:buChar char="•"/>
            </a:pPr>
            <a:r>
              <a:rPr lang="en-US" sz="1400" dirty="0" smtClean="0"/>
              <a:t>Click </a:t>
            </a:r>
            <a:r>
              <a:rPr lang="th-TH" sz="1400" dirty="0" smtClean="0"/>
              <a:t>ที่ </a:t>
            </a:r>
            <a:r>
              <a:rPr lang="en-US" sz="1400" dirty="0" smtClean="0"/>
              <a:t>cell </a:t>
            </a:r>
            <a:r>
              <a:rPr lang="th-TH" sz="1400" dirty="0" smtClean="0"/>
              <a:t>ใน </a:t>
            </a:r>
            <a:r>
              <a:rPr lang="en-US" sz="1400" dirty="0" smtClean="0"/>
              <a:t>table</a:t>
            </a:r>
            <a:r>
              <a:rPr lang="th-TH" sz="1400" dirty="0" smtClean="0"/>
              <a:t> ที่มีข้อมูล </a:t>
            </a:r>
            <a:r>
              <a:rPr lang="en-US" sz="1400" dirty="0" smtClean="0"/>
              <a:t>Race </a:t>
            </a:r>
            <a:r>
              <a:rPr lang="th-TH" sz="1400" dirty="0" smtClean="0"/>
              <a:t>หน้าจอจะ </a:t>
            </a:r>
            <a:r>
              <a:rPr lang="en-US" sz="1400" dirty="0" smtClean="0"/>
              <a:t>push </a:t>
            </a:r>
            <a:r>
              <a:rPr lang="th-TH" sz="1400" dirty="0" smtClean="0"/>
              <a:t>ไปยัง </a:t>
            </a:r>
            <a:r>
              <a:rPr lang="en-US" sz="1400" dirty="0" smtClean="0"/>
              <a:t>table </a:t>
            </a:r>
            <a:r>
              <a:rPr lang="th-TH" sz="1400" dirty="0" smtClean="0"/>
              <a:t>ที่ </a:t>
            </a:r>
            <a:r>
              <a:rPr lang="en-US" sz="1400" dirty="0" smtClean="0"/>
              <a:t>2 (</a:t>
            </a:r>
            <a:r>
              <a:rPr lang="th-TH" sz="1400" dirty="0" smtClean="0"/>
              <a:t>ความสามารถของ </a:t>
            </a:r>
            <a:r>
              <a:rPr lang="en-US" sz="1400" dirty="0" smtClean="0"/>
              <a:t>Navigation Control)</a:t>
            </a:r>
          </a:p>
          <a:p>
            <a:pPr marL="800100" lvl="1" indent="-457200">
              <a:buFont typeface="Arial"/>
              <a:buChar char="•"/>
            </a:pPr>
            <a:r>
              <a:rPr lang="en-US" sz="1400" dirty="0" smtClean="0"/>
              <a:t>Click </a:t>
            </a:r>
            <a:r>
              <a:rPr lang="th-TH" sz="1400" dirty="0" smtClean="0"/>
              <a:t>ปุ่ม </a:t>
            </a:r>
            <a:r>
              <a:rPr lang="en-US" sz="1400" dirty="0" smtClean="0"/>
              <a:t>Pause </a:t>
            </a:r>
            <a:r>
              <a:rPr lang="th-TH" sz="1400" dirty="0" smtClean="0"/>
              <a:t>จะได้รายการ </a:t>
            </a:r>
            <a:r>
              <a:rPr lang="en-US" sz="1400" dirty="0" smtClean="0"/>
              <a:t>Lap </a:t>
            </a:r>
            <a:r>
              <a:rPr lang="th-TH" sz="1400" dirty="0" smtClean="0"/>
              <a:t>แรก เมื่อ </a:t>
            </a:r>
            <a:r>
              <a:rPr lang="en-US" sz="1400" dirty="0" smtClean="0"/>
              <a:t>click </a:t>
            </a:r>
            <a:r>
              <a:rPr lang="th-TH" sz="1400" dirty="0" smtClean="0"/>
              <a:t>อีกครั้งจะได้รายการ </a:t>
            </a:r>
            <a:r>
              <a:rPr lang="en-US" sz="1400" dirty="0" smtClean="0"/>
              <a:t>Lap </a:t>
            </a:r>
            <a:r>
              <a:rPr lang="th-TH" sz="1400" dirty="0" smtClean="0"/>
              <a:t>ที่ </a:t>
            </a:r>
            <a:r>
              <a:rPr lang="en-US" sz="1400" dirty="0" smtClean="0"/>
              <a:t>2 </a:t>
            </a:r>
            <a:r>
              <a:rPr lang="th-TH" sz="1400" dirty="0" smtClean="0"/>
              <a:t>ขึ้นไปอยู่บนสุด และบอกเวลาที่ </a:t>
            </a:r>
            <a:r>
              <a:rPr lang="en-US" sz="1400" dirty="0" smtClean="0"/>
              <a:t>diff</a:t>
            </a:r>
          </a:p>
        </p:txBody>
      </p:sp>
      <p:sp>
        <p:nvSpPr>
          <p:cNvPr id="7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12 -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37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267" y="3427143"/>
            <a:ext cx="1702083" cy="31382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9664" y="3427143"/>
            <a:ext cx="1704548" cy="3142761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3888553" y="4000282"/>
            <a:ext cx="1247484" cy="0"/>
          </a:xfrm>
          <a:prstGeom prst="straightConnector1">
            <a:avLst/>
          </a:prstGeom>
          <a:ln w="25400"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3796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iOS Core Data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50998" y="2208775"/>
            <a:ext cx="4605312" cy="3055657"/>
          </a:xfrm>
          <a:prstGeom prst="rect">
            <a:avLst/>
          </a:prstGeom>
        </p:spPr>
      </p:pic>
      <p:sp>
        <p:nvSpPr>
          <p:cNvPr id="4" name="Magnetic Disk 3"/>
          <p:cNvSpPr/>
          <p:nvPr/>
        </p:nvSpPr>
        <p:spPr>
          <a:xfrm>
            <a:off x="1593345" y="4033553"/>
            <a:ext cx="680378" cy="646393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10229" y="4739562"/>
            <a:ext cx="6591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SQLite</a:t>
            </a:r>
            <a:endParaRPr lang="en-US" sz="1400"/>
          </a:p>
        </p:txBody>
      </p:sp>
      <p:pic>
        <p:nvPicPr>
          <p:cNvPr id="6" name="Picture 5" descr="Untitled-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263" y="2208775"/>
            <a:ext cx="797140" cy="9877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Cross 8"/>
          <p:cNvSpPr/>
          <p:nvPr/>
        </p:nvSpPr>
        <p:spPr>
          <a:xfrm>
            <a:off x="1757643" y="3540253"/>
            <a:ext cx="362868" cy="340207"/>
          </a:xfrm>
          <a:prstGeom prst="plus">
            <a:avLst>
              <a:gd name="adj" fmla="val 3425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2506058" y="3472321"/>
            <a:ext cx="351529" cy="44215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363183" y="3136901"/>
            <a:ext cx="10408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Data Model</a:t>
            </a:r>
            <a:endParaRPr lang="en-US" sz="1400"/>
          </a:p>
        </p:txBody>
      </p:sp>
      <p:sp>
        <p:nvSpPr>
          <p:cNvPr id="12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12 -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4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6209467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Data Features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85800" y="1700571"/>
            <a:ext cx="7770813" cy="425702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+mj-lt"/>
              </a:rPr>
              <a:t>Change tracking and undo support</a:t>
            </a:r>
            <a:r>
              <a:rPr lang="en-US" sz="2400" dirty="0" smtClean="0">
                <a:latin typeface="+mj-lt"/>
              </a:rPr>
              <a:t>.</a:t>
            </a:r>
          </a:p>
          <a:p>
            <a:r>
              <a:rPr lang="en-US" sz="2400" dirty="0">
                <a:latin typeface="+mj-lt"/>
              </a:rPr>
              <a:t>Relationship maintenance</a:t>
            </a:r>
            <a:r>
              <a:rPr lang="en-US" sz="2400" dirty="0" smtClean="0">
                <a:latin typeface="+mj-lt"/>
              </a:rPr>
              <a:t>.</a:t>
            </a:r>
          </a:p>
          <a:p>
            <a:r>
              <a:rPr lang="en-US" sz="2400" dirty="0">
                <a:latin typeface="+mj-lt"/>
              </a:rPr>
              <a:t>Futures (faulting)</a:t>
            </a:r>
            <a:r>
              <a:rPr lang="en-US" sz="2400" dirty="0" smtClean="0">
                <a:latin typeface="+mj-lt"/>
              </a:rPr>
              <a:t>.</a:t>
            </a:r>
          </a:p>
          <a:p>
            <a:r>
              <a:rPr lang="en-US" sz="2400" dirty="0">
                <a:latin typeface="+mj-lt"/>
              </a:rPr>
              <a:t>Automatic validation of property values</a:t>
            </a:r>
            <a:r>
              <a:rPr lang="en-US" sz="2400" dirty="0" smtClean="0">
                <a:latin typeface="+mj-lt"/>
              </a:rPr>
              <a:t>.</a:t>
            </a:r>
          </a:p>
          <a:p>
            <a:r>
              <a:rPr lang="en-US" sz="2400" dirty="0">
                <a:latin typeface="+mj-lt"/>
              </a:rPr>
              <a:t>Schema migration</a:t>
            </a:r>
            <a:r>
              <a:rPr lang="en-US" sz="2400" dirty="0" smtClean="0">
                <a:latin typeface="+mj-lt"/>
              </a:rPr>
              <a:t>.</a:t>
            </a:r>
          </a:p>
          <a:p>
            <a:r>
              <a:rPr lang="en-US" sz="2400" dirty="0">
                <a:latin typeface="+mj-lt"/>
              </a:rPr>
              <a:t>Optional integration with the application’s controller layer to support user interface </a:t>
            </a:r>
            <a:r>
              <a:rPr lang="en-US" sz="2400" dirty="0" smtClean="0">
                <a:latin typeface="+mj-lt"/>
              </a:rPr>
              <a:t>synchronization…</a:t>
            </a:r>
          </a:p>
        </p:txBody>
      </p:sp>
      <p:sp>
        <p:nvSpPr>
          <p:cNvPr id="5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12 -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5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194180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Data Features (cont.)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85800" y="1700571"/>
            <a:ext cx="7770813" cy="425702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+mj-lt"/>
              </a:rPr>
              <a:t>Full</a:t>
            </a:r>
            <a:r>
              <a:rPr lang="en-US" sz="2400" dirty="0">
                <a:latin typeface="+mj-lt"/>
              </a:rPr>
              <a:t>, automatic, support for key-value coding and key-value observing</a:t>
            </a:r>
            <a:r>
              <a:rPr lang="en-US" sz="2400" dirty="0" smtClean="0">
                <a:latin typeface="+mj-lt"/>
              </a:rPr>
              <a:t>.</a:t>
            </a:r>
          </a:p>
          <a:p>
            <a:r>
              <a:rPr lang="en-US" sz="2400" dirty="0">
                <a:latin typeface="+mj-lt"/>
              </a:rPr>
              <a:t>Grouping, filtering, and organizing data in memory and in the user interface</a:t>
            </a:r>
            <a:r>
              <a:rPr lang="en-US" sz="2400" dirty="0" smtClean="0">
                <a:latin typeface="+mj-lt"/>
              </a:rPr>
              <a:t>.</a:t>
            </a:r>
          </a:p>
          <a:p>
            <a:r>
              <a:rPr lang="en-US" sz="2400" dirty="0">
                <a:latin typeface="+mj-lt"/>
              </a:rPr>
              <a:t>Automatic support for storing objects in external data repositories</a:t>
            </a:r>
            <a:r>
              <a:rPr lang="en-US" sz="2400" dirty="0" smtClean="0">
                <a:latin typeface="+mj-lt"/>
              </a:rPr>
              <a:t>.</a:t>
            </a:r>
          </a:p>
          <a:p>
            <a:r>
              <a:rPr lang="en-US" sz="2400" dirty="0">
                <a:latin typeface="+mj-lt"/>
              </a:rPr>
              <a:t>Sophisticated query compilation</a:t>
            </a:r>
            <a:r>
              <a:rPr lang="en-US" sz="2400" dirty="0" smtClean="0">
                <a:latin typeface="+mj-lt"/>
              </a:rPr>
              <a:t>.</a:t>
            </a:r>
          </a:p>
          <a:p>
            <a:r>
              <a:rPr lang="en-US" sz="2400" dirty="0">
                <a:latin typeface="+mj-lt"/>
              </a:rPr>
              <a:t>Merge policies.</a:t>
            </a:r>
          </a:p>
        </p:txBody>
      </p:sp>
      <p:sp>
        <p:nvSpPr>
          <p:cNvPr id="5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12 -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6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267719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Core Data Editor – Table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548" y="1850733"/>
            <a:ext cx="8206023" cy="40143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2343728" y="1417638"/>
            <a:ext cx="726255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Entities</a:t>
            </a:r>
            <a:endParaRPr lang="en-US" sz="14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678545" y="1725415"/>
            <a:ext cx="0" cy="9069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731491" y="1417638"/>
            <a:ext cx="1493580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Entity’s Attributes</a:t>
            </a:r>
            <a:endParaRPr lang="en-US" sz="14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066308" y="1725415"/>
            <a:ext cx="0" cy="9069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731491" y="6084310"/>
            <a:ext cx="1737024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Entity’s Relationships</a:t>
            </a:r>
            <a:endParaRPr lang="en-US" sz="1400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4066308" y="3867727"/>
            <a:ext cx="2308" cy="22165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6754093" y="2297545"/>
            <a:ext cx="2158998" cy="3440546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312891" y="1409746"/>
            <a:ext cx="940507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Properties</a:t>
            </a:r>
            <a:endParaRPr lang="en-US" sz="1400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7787410" y="1725415"/>
            <a:ext cx="0" cy="5721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996709" y="6084310"/>
            <a:ext cx="1020281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Editor Style</a:t>
            </a:r>
            <a:endParaRPr lang="en-US" sz="1400" dirty="0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6523182" y="5657273"/>
            <a:ext cx="0" cy="3117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12 -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7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6127460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Core Data Editor – </a:t>
            </a:r>
            <a:r>
              <a:rPr lang="en-US" dirty="0" smtClean="0"/>
              <a:t>Graph </a:t>
            </a:r>
            <a:r>
              <a:rPr lang="en-US" dirty="0"/>
              <a:t>Style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835" y="1816096"/>
            <a:ext cx="8229625" cy="40259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5384824" y="6026585"/>
            <a:ext cx="2291588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Change Editor Style to Graph</a:t>
            </a:r>
            <a:endParaRPr lang="en-US" sz="1400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6523182" y="5657273"/>
            <a:ext cx="0" cy="3117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12 -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8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32081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1-2 : </a:t>
            </a:r>
            <a:r>
              <a:rPr lang="en-US" dirty="0" err="1" smtClean="0"/>
              <a:t>LapTime</a:t>
            </a:r>
            <a:r>
              <a:rPr lang="en-US" dirty="0" smtClean="0"/>
              <a:t> (1</a:t>
            </a:r>
            <a:r>
              <a:rPr lang="en-US" dirty="0" smtClean="0"/>
              <a:t>/13)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th-TH" sz="2400" dirty="0" smtClean="0"/>
              <a:t>วัตถุประสงค์</a:t>
            </a:r>
          </a:p>
          <a:p>
            <a:pPr lvl="1">
              <a:lnSpc>
                <a:spcPct val="110000"/>
              </a:lnSpc>
            </a:pPr>
            <a:r>
              <a:rPr lang="th-TH" dirty="0" smtClean="0"/>
              <a:t>เพื่อให้สามารถพัฒนา </a:t>
            </a:r>
            <a:r>
              <a:rPr lang="en-US" dirty="0" smtClean="0"/>
              <a:t>iOS App </a:t>
            </a:r>
            <a:r>
              <a:rPr lang="th-TH" dirty="0" smtClean="0"/>
              <a:t>เพื่อติดต่อกับ </a:t>
            </a:r>
            <a:r>
              <a:rPr lang="en-US" dirty="0" smtClean="0"/>
              <a:t>database </a:t>
            </a:r>
            <a:r>
              <a:rPr lang="th-TH" dirty="0" smtClean="0"/>
              <a:t>โดยใช้ </a:t>
            </a:r>
            <a:r>
              <a:rPr lang="en-US" dirty="0" smtClean="0"/>
              <a:t>Core Data </a:t>
            </a:r>
            <a:r>
              <a:rPr lang="th-TH" dirty="0" smtClean="0"/>
              <a:t>ได้</a:t>
            </a:r>
          </a:p>
          <a:p>
            <a:pPr lvl="1">
              <a:lnSpc>
                <a:spcPct val="110000"/>
              </a:lnSpc>
            </a:pPr>
            <a:r>
              <a:rPr lang="th-TH" dirty="0" smtClean="0"/>
              <a:t>เข้าใจการนำข้อมูลใน </a:t>
            </a:r>
            <a:r>
              <a:rPr lang="en-US" dirty="0" smtClean="0"/>
              <a:t>SQLite </a:t>
            </a:r>
            <a:r>
              <a:rPr lang="th-TH" dirty="0" smtClean="0"/>
              <a:t>มาแสดงผลบน </a:t>
            </a:r>
            <a:r>
              <a:rPr lang="en-US" dirty="0" smtClean="0"/>
              <a:t>Table View </a:t>
            </a:r>
            <a:r>
              <a:rPr lang="th-TH" dirty="0" smtClean="0"/>
              <a:t>ด้วย </a:t>
            </a:r>
            <a:r>
              <a:rPr lang="en-US" dirty="0" smtClean="0"/>
              <a:t>Core Data</a:t>
            </a:r>
          </a:p>
          <a:p>
            <a:pPr>
              <a:lnSpc>
                <a:spcPct val="110000"/>
              </a:lnSpc>
            </a:pPr>
            <a:r>
              <a:rPr lang="th-TH" sz="2400" dirty="0" smtClean="0"/>
              <a:t>ขั้นตอน</a:t>
            </a:r>
          </a:p>
          <a:p>
            <a:pPr lvl="1">
              <a:lnSpc>
                <a:spcPct val="110000"/>
              </a:lnSpc>
            </a:pPr>
            <a:r>
              <a:rPr lang="th-TH" dirty="0" smtClean="0"/>
              <a:t>สร้าง </a:t>
            </a:r>
            <a:r>
              <a:rPr lang="en-US" dirty="0" smtClean="0"/>
              <a:t>project </a:t>
            </a:r>
            <a:r>
              <a:rPr lang="th-TH" dirty="0" smtClean="0"/>
              <a:t>ใช้ </a:t>
            </a:r>
            <a:r>
              <a:rPr lang="en-US" dirty="0" smtClean="0"/>
              <a:t>Table View </a:t>
            </a:r>
            <a:r>
              <a:rPr lang="th-TH" dirty="0" smtClean="0"/>
              <a:t>แทน </a:t>
            </a:r>
            <a:r>
              <a:rPr lang="en-US" dirty="0" smtClean="0"/>
              <a:t>View </a:t>
            </a:r>
            <a:r>
              <a:rPr lang="th-TH" dirty="0" smtClean="0"/>
              <a:t>ปกติ</a:t>
            </a:r>
          </a:p>
          <a:p>
            <a:pPr lvl="1">
              <a:lnSpc>
                <a:spcPct val="110000"/>
              </a:lnSpc>
            </a:pPr>
            <a:r>
              <a:rPr lang="th-TH" dirty="0" smtClean="0"/>
              <a:t>สร้าง </a:t>
            </a:r>
            <a:r>
              <a:rPr lang="en-US" dirty="0" smtClean="0"/>
              <a:t>Data Model </a:t>
            </a:r>
          </a:p>
          <a:p>
            <a:pPr lvl="1">
              <a:lnSpc>
                <a:spcPct val="110000"/>
              </a:lnSpc>
            </a:pPr>
            <a:r>
              <a:rPr lang="th-TH" dirty="0" smtClean="0"/>
              <a:t>เพิ่ม </a:t>
            </a:r>
            <a:r>
              <a:rPr lang="en-US" dirty="0" smtClean="0"/>
              <a:t>Entity </a:t>
            </a:r>
            <a:r>
              <a:rPr lang="th-TH" dirty="0" smtClean="0"/>
              <a:t>และ </a:t>
            </a:r>
            <a:r>
              <a:rPr lang="en-US" dirty="0" smtClean="0"/>
              <a:t>Attributes </a:t>
            </a:r>
            <a:r>
              <a:rPr lang="th-TH" dirty="0" smtClean="0"/>
              <a:t>ใน </a:t>
            </a:r>
            <a:r>
              <a:rPr lang="en-US" dirty="0" smtClean="0"/>
              <a:t>Entity</a:t>
            </a:r>
          </a:p>
          <a:p>
            <a:pPr lvl="1">
              <a:lnSpc>
                <a:spcPct val="110000"/>
              </a:lnSpc>
            </a:pPr>
            <a:r>
              <a:rPr lang="th-TH" dirty="0" smtClean="0"/>
              <a:t>เขียน </a:t>
            </a:r>
            <a:r>
              <a:rPr lang="en-US" dirty="0" smtClean="0"/>
              <a:t>code </a:t>
            </a:r>
            <a:r>
              <a:rPr lang="th-TH" dirty="0" smtClean="0"/>
              <a:t>เพื่อ </a:t>
            </a:r>
            <a:r>
              <a:rPr lang="en-US" dirty="0" smtClean="0"/>
              <a:t>access data </a:t>
            </a:r>
            <a:r>
              <a:rPr lang="th-TH" dirty="0" smtClean="0"/>
              <a:t>ผ่าน </a:t>
            </a:r>
            <a:r>
              <a:rPr lang="en-US" dirty="0" smtClean="0"/>
              <a:t>Core Data</a:t>
            </a:r>
            <a:endParaRPr lang="th-TH" dirty="0" smtClean="0"/>
          </a:p>
          <a:p>
            <a:pPr lvl="1">
              <a:lnSpc>
                <a:spcPct val="110000"/>
              </a:lnSpc>
            </a:pPr>
            <a:r>
              <a:rPr lang="en-US" dirty="0" smtClean="0"/>
              <a:t>Read/Create/Delete data </a:t>
            </a:r>
            <a:r>
              <a:rPr lang="th-TH" dirty="0" smtClean="0"/>
              <a:t>ผ่าน </a:t>
            </a:r>
            <a:r>
              <a:rPr lang="en-US" dirty="0" smtClean="0"/>
              <a:t>Core Data</a:t>
            </a:r>
            <a:endParaRPr lang="en-US" dirty="0"/>
          </a:p>
        </p:txBody>
      </p:sp>
      <p:sp>
        <p:nvSpPr>
          <p:cNvPr id="8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12 -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9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114477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Story">
  <a:themeElements>
    <a:clrScheme name="Story">
      <a:dk1>
        <a:sysClr val="windowText" lastClr="000000"/>
      </a:dk1>
      <a:lt1>
        <a:sysClr val="window" lastClr="FFFFFF"/>
      </a:lt1>
      <a:dk2>
        <a:srgbClr val="212121"/>
      </a:dk2>
      <a:lt2>
        <a:srgbClr val="CDD4D7"/>
      </a:lt2>
      <a:accent1>
        <a:srgbClr val="1D86CD"/>
      </a:accent1>
      <a:accent2>
        <a:srgbClr val="732E9A"/>
      </a:accent2>
      <a:accent3>
        <a:srgbClr val="B50B1B"/>
      </a:accent3>
      <a:accent4>
        <a:srgbClr val="E8950E"/>
      </a:accent4>
      <a:accent5>
        <a:srgbClr val="55992B"/>
      </a:accent5>
      <a:accent6>
        <a:srgbClr val="2C9C89"/>
      </a:accent6>
      <a:hlink>
        <a:srgbClr val="EC4D4D"/>
      </a:hlink>
      <a:folHlink>
        <a:srgbClr val="F8CE8A"/>
      </a:folHlink>
    </a:clrScheme>
    <a:fontScheme name="Story">
      <a:maj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inorFont>
    </a:fontScheme>
    <a:fmtScheme name="Story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50000"/>
                <a:lumMod val="120000"/>
              </a:schemeClr>
              <a:schemeClr val="phClr">
                <a:satMod val="350000"/>
                <a:lumMod val="150000"/>
              </a:schemeClr>
            </a:duotone>
          </a:blip>
          <a:tile tx="0" ty="0" sx="20000" sy="20000" flip="none" algn="ctr"/>
        </a:blipFill>
        <a:gradFill rotWithShape="1">
          <a:gsLst>
            <a:gs pos="0">
              <a:schemeClr val="phClr">
                <a:shade val="20000"/>
                <a:satMod val="130000"/>
              </a:schemeClr>
            </a:gs>
            <a:gs pos="50000">
              <a:schemeClr val="phClr">
                <a:shade val="90000"/>
                <a:satMod val="130000"/>
              </a:schemeClr>
            </a:gs>
            <a:gs pos="100000">
              <a:schemeClr val="phClr">
                <a:shade val="100000"/>
                <a:satMod val="200000"/>
                <a:lumMod val="120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2100000" sx="104000" sy="104000" algn="br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127000" dist="63500" dir="5400000" sx="103000" sy="103000" rotWithShape="0">
              <a:srgbClr val="000000">
                <a:alpha val="75000"/>
              </a:srgbClr>
            </a:outerShdw>
          </a:effectLst>
          <a:scene3d>
            <a:camera prst="perspectiveFront" fov="3000000"/>
            <a:lightRig rig="balanced" dir="t">
              <a:rot lat="0" lon="0" rev="18000000"/>
            </a:lightRig>
          </a:scene3d>
          <a:sp3d prstMaterial="plastic">
            <a:bevelT w="254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0000"/>
                <a:satMod val="150000"/>
              </a:schemeClr>
              <a:schemeClr val="phClr">
                <a:tint val="60000"/>
                <a:satMod val="40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Story.thmx</Template>
  <TotalTime>5960</TotalTime>
  <Words>2988</Words>
  <Application>Microsoft Macintosh PowerPoint</Application>
  <PresentationFormat>On-screen Show (4:3)</PresentationFormat>
  <Paragraphs>434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Story</vt:lpstr>
      <vt:lpstr>Chapter 12</vt:lpstr>
      <vt:lpstr>iOS Core Data</vt:lpstr>
      <vt:lpstr>Explorer SQLite File</vt:lpstr>
      <vt:lpstr>iOS Core Data</vt:lpstr>
      <vt:lpstr>Core Data Features</vt:lpstr>
      <vt:lpstr>Core Data Features (cont.)</vt:lpstr>
      <vt:lpstr>Core Data Editor – Table Style</vt:lpstr>
      <vt:lpstr>Core Data Editor – Graph Style</vt:lpstr>
      <vt:lpstr>Lab 1-2 : LapTime (1/13)</vt:lpstr>
      <vt:lpstr>Task : Create Project (2/13)</vt:lpstr>
      <vt:lpstr>Task : Add Table View (3/13)</vt:lpstr>
      <vt:lpstr>Task : Define Cell Identifier (4/13)</vt:lpstr>
      <vt:lpstr>Task : Embed in Navigation (5/13)</vt:lpstr>
      <vt:lpstr>Task : Add Core Data (6/13)</vt:lpstr>
      <vt:lpstr>Task : Create Entity Class (7/13)</vt:lpstr>
      <vt:lpstr>Task : Add Helper Context (8/13)</vt:lpstr>
      <vt:lpstr>Task : Add Core Data (9/13)</vt:lpstr>
      <vt:lpstr>Task : Read Objects from Core Data (10/13)</vt:lpstr>
      <vt:lpstr>Task : Display in Table View (11/13)</vt:lpstr>
      <vt:lpstr>Task : Add Object to DB (12/13)</vt:lpstr>
      <vt:lpstr>Task : Remove Objects (13/13)</vt:lpstr>
      <vt:lpstr>Lab 2-2 : Master/Detail (1/16)</vt:lpstr>
      <vt:lpstr>Task : Add Model Version (2/16)</vt:lpstr>
      <vt:lpstr>Task : Add Relationships (3/16)</vt:lpstr>
      <vt:lpstr>Task : Add Relationships (4/16)</vt:lpstr>
      <vt:lpstr>Task : Add Relationships (5/16)</vt:lpstr>
      <vt:lpstr>Task : Update Entity Classes (6/16)</vt:lpstr>
      <vt:lpstr>Task : Add Auto-Migration Code (7/16)</vt:lpstr>
      <vt:lpstr>Task : Create Segue (8/16)</vt:lpstr>
      <vt:lpstr>Task : Add view controller (9/16)</vt:lpstr>
      <vt:lpstr>Task : Identify Segue &amp; Cell (10/16)</vt:lpstr>
      <vt:lpstr>Task : Binding Button Action (11/16)</vt:lpstr>
      <vt:lpstr>Task : Coding for Detail (12/16)</vt:lpstr>
      <vt:lpstr>Task : Coding for Detail (13/16)</vt:lpstr>
      <vt:lpstr>Task : Add Detail Object (14/16)</vt:lpstr>
      <vt:lpstr>Task : Call Detail View (15/16)</vt:lpstr>
      <vt:lpstr>Task : Run &amp; Test (16/16)</vt:lpstr>
    </vt:vector>
  </TitlesOfParts>
  <Company>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</dc:title>
  <dc:creator>Fibo U</dc:creator>
  <cp:lastModifiedBy>Olarn U.</cp:lastModifiedBy>
  <cp:revision>398</cp:revision>
  <cp:lastPrinted>2013-11-27T06:16:45Z</cp:lastPrinted>
  <dcterms:created xsi:type="dcterms:W3CDTF">2011-04-05T07:15:23Z</dcterms:created>
  <dcterms:modified xsi:type="dcterms:W3CDTF">2014-06-16T04:22:15Z</dcterms:modified>
</cp:coreProperties>
</file>