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20" r:id="rId3"/>
    <p:sldId id="258" r:id="rId4"/>
    <p:sldId id="321" r:id="rId5"/>
    <p:sldId id="327" r:id="rId6"/>
    <p:sldId id="328" r:id="rId7"/>
    <p:sldId id="329" r:id="rId8"/>
    <p:sldId id="333" r:id="rId9"/>
    <p:sldId id="331" r:id="rId10"/>
    <p:sldId id="332" r:id="rId11"/>
    <p:sldId id="323" r:id="rId12"/>
    <p:sldId id="325" r:id="rId13"/>
    <p:sldId id="334" r:id="rId14"/>
    <p:sldId id="324" r:id="rId15"/>
    <p:sldId id="326" r:id="rId16"/>
    <p:sldId id="335" r:id="rId17"/>
    <p:sldId id="336" r:id="rId18"/>
    <p:sldId id="337" r:id="rId19"/>
    <p:sldId id="338" r:id="rId20"/>
    <p:sldId id="322" r:id="rId21"/>
    <p:sldId id="351" r:id="rId22"/>
    <p:sldId id="350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3" autoAdjust="0"/>
    <p:restoredTop sz="98095" autoAdjust="0"/>
  </p:normalViewPr>
  <p:slideViewPr>
    <p:cSldViewPr snapToGrid="0" snapToObjects="1">
      <p:cViewPr varScale="1">
        <p:scale>
          <a:sx n="102" d="100"/>
          <a:sy n="102" d="100"/>
        </p:scale>
        <p:origin x="-3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agmaticstudio.com/blog/2010/7/28/ios4-blocks-1" TargetMode="External"/><Relationship Id="rId3" Type="http://schemas.openxmlformats.org/officeDocument/2006/relationships/hyperlink" Target="http://pragmaticstudio.com/blog/2010/9/15/ios4-blocks-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iOS Multi-Thread &amp; Objective-C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35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Coding – </a:t>
            </a:r>
            <a:br>
              <a:rPr lang="en-US" sz="3600" dirty="0" smtClean="0"/>
            </a:br>
            <a:r>
              <a:rPr lang="en-US" sz="3600" dirty="0" smtClean="0"/>
              <a:t>Call Worker (8/8)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43610"/>
            <a:ext cx="7770813" cy="484641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11"/>
            </a:pPr>
            <a:r>
              <a:rPr lang="th-TH" sz="1800" dirty="0" smtClean="0"/>
              <a:t>เพิ่ม</a:t>
            </a:r>
            <a:r>
              <a:rPr lang="en-US" sz="1800" dirty="0"/>
              <a:t> </a:t>
            </a:r>
            <a:r>
              <a:rPr lang="en-US" sz="1800" dirty="0" smtClean="0"/>
              <a:t>code </a:t>
            </a:r>
            <a:r>
              <a:rPr lang="th-TH" sz="1800" dirty="0" smtClean="0"/>
              <a:t>ใน </a:t>
            </a:r>
            <a:r>
              <a:rPr lang="en-US" sz="1800" dirty="0" smtClean="0"/>
              <a:t>method “</a:t>
            </a:r>
            <a:r>
              <a:rPr lang="en-US" sz="1800" dirty="0" err="1" smtClean="0"/>
              <a:t>sliderValueChanged</a:t>
            </a:r>
            <a:r>
              <a:rPr lang="en-US" sz="1800" dirty="0" smtClean="0"/>
              <a:t>:” </a:t>
            </a:r>
            <a:r>
              <a:rPr lang="th-TH" sz="1800" dirty="0" smtClean="0"/>
              <a:t>ดังนี้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11"/>
            </a:pPr>
            <a:endParaRPr lang="th-TH" sz="18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11"/>
            </a:pPr>
            <a:endParaRPr lang="en-US" sz="18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11"/>
            </a:pPr>
            <a:r>
              <a:rPr lang="th-TH" sz="1800" dirty="0" smtClean="0"/>
              <a:t>เพิ่ม </a:t>
            </a:r>
            <a:r>
              <a:rPr lang="en-US" sz="1800" dirty="0" smtClean="0"/>
              <a:t>code </a:t>
            </a:r>
            <a:r>
              <a:rPr lang="th-TH" sz="1800" dirty="0" smtClean="0"/>
              <a:t>ใน </a:t>
            </a:r>
            <a:r>
              <a:rPr lang="en-US" sz="1800" dirty="0" smtClean="0"/>
              <a:t>method “</a:t>
            </a:r>
            <a:r>
              <a:rPr lang="en-US" sz="1800" dirty="0" err="1" smtClean="0"/>
              <a:t>btnGoTapped</a:t>
            </a:r>
            <a:r>
              <a:rPr lang="en-US" sz="1800" dirty="0" smtClean="0"/>
              <a:t>:” </a:t>
            </a:r>
            <a:r>
              <a:rPr lang="th-TH" sz="1800" dirty="0" smtClean="0"/>
              <a:t>ดังนี้</a:t>
            </a:r>
            <a:endParaRPr lang="en-US" sz="18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11"/>
            </a:pP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11"/>
            </a:pPr>
            <a:r>
              <a:rPr lang="en-US" sz="1800" dirty="0" smtClean="0"/>
              <a:t>Run </a:t>
            </a:r>
            <a:r>
              <a:rPr lang="th-TH" sz="1800" dirty="0" smtClean="0"/>
              <a:t>โปรแกรมเพื่อดูผลลัพธ์</a:t>
            </a:r>
            <a:endParaRPr lang="en-US" sz="1800" dirty="0" smtClean="0"/>
          </a:p>
          <a:p>
            <a:pPr marL="800100" lvl="1" indent="-457200">
              <a:lnSpc>
                <a:spcPct val="120000"/>
              </a:lnSpc>
              <a:buFont typeface="Arial"/>
              <a:buChar char="•"/>
            </a:pPr>
            <a:r>
              <a:rPr lang="th-TH" sz="1600" dirty="0" smtClean="0"/>
              <a:t>เมื่อ </a:t>
            </a:r>
            <a:r>
              <a:rPr lang="en-US" sz="1600" dirty="0" smtClean="0"/>
              <a:t>click “Go” </a:t>
            </a:r>
            <a:r>
              <a:rPr lang="th-TH" sz="1600" dirty="0" smtClean="0"/>
              <a:t>โปรแกรมจะทำงานแต่ </a:t>
            </a:r>
            <a:r>
              <a:rPr lang="en-US" sz="1600" dirty="0" smtClean="0"/>
              <a:t>App </a:t>
            </a:r>
            <a:r>
              <a:rPr lang="th-TH" sz="1600" dirty="0" smtClean="0"/>
              <a:t>จะค้าง</a:t>
            </a:r>
            <a:br>
              <a:rPr lang="th-TH" sz="1600" dirty="0" smtClean="0"/>
            </a:br>
            <a:r>
              <a:rPr lang="th-TH" sz="1600" dirty="0" smtClean="0"/>
              <a:t>ไม่สามารถเลื่อน </a:t>
            </a:r>
            <a:r>
              <a:rPr lang="en-US" sz="1600" dirty="0" smtClean="0"/>
              <a:t>slide bar </a:t>
            </a:r>
            <a:r>
              <a:rPr lang="th-TH" sz="1600" dirty="0" smtClean="0"/>
              <a:t>ได้</a:t>
            </a:r>
            <a:endParaRPr lang="en-US" sz="1600" dirty="0" smtClean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94001" y="4088773"/>
            <a:ext cx="70909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- (IBAction)</a:t>
            </a:r>
            <a:r>
              <a:rPr lang="en-US" sz="1200" dirty="0" err="1">
                <a:latin typeface="Menlo Regular"/>
                <a:cs typeface="Menlo Regular"/>
              </a:rPr>
              <a:t>btnGoTapped</a:t>
            </a:r>
            <a:r>
              <a:rPr lang="en-US" sz="1200" dirty="0">
                <a:latin typeface="Menlo Regular"/>
                <a:cs typeface="Menlo Regular"/>
              </a:rPr>
              <a:t>:(id)sender</a:t>
            </a:r>
          </a:p>
          <a:p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self.activityView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startAnimating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self.worker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doWorkForSleepInterval:self.slider.value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200" dirty="0" smtClean="0">
                <a:latin typeface="Menlo Regular"/>
                <a:cs typeface="Menlo Regular"/>
              </a:rPr>
              <a:t>}</a:t>
            </a:r>
            <a:endParaRPr lang="en-US" sz="1200" dirty="0">
              <a:latin typeface="Menlo Regular"/>
              <a:cs typeface="Menlo Regula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94001" y="2160124"/>
            <a:ext cx="7703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- (IBAction)</a:t>
            </a:r>
            <a:r>
              <a:rPr lang="en-US" sz="1200" dirty="0" err="1">
                <a:latin typeface="Menlo Regular"/>
                <a:cs typeface="Menlo Regular"/>
              </a:rPr>
              <a:t>sliderValueChanged</a:t>
            </a:r>
            <a:r>
              <a:rPr lang="en-US" sz="1200" dirty="0">
                <a:latin typeface="Menlo Regular"/>
                <a:cs typeface="Menlo Regular"/>
              </a:rPr>
              <a:t>:(id)sender</a:t>
            </a:r>
          </a:p>
          <a:p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self.txtValue.text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stringWithFormat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:@"%0.1f", 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/>
            </a:r>
            <a:b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				          </a:t>
            </a:r>
            <a:r>
              <a:rPr lang="en-US" sz="12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self.slider.value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self.worker.sleepInterval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self.slider.value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20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4765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2-3 : Multi-Thread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th-TH" sz="2400" dirty="0"/>
              <a:t>วัตถุประสงค์</a:t>
            </a:r>
          </a:p>
          <a:p>
            <a:pPr lvl="1">
              <a:lnSpc>
                <a:spcPct val="110000"/>
              </a:lnSpc>
            </a:pPr>
            <a:r>
              <a:rPr lang="th-TH" dirty="0"/>
              <a:t>เพื่อให้สามารถพัฒนา </a:t>
            </a:r>
            <a:r>
              <a:rPr lang="en-US" dirty="0"/>
              <a:t>iOS App</a:t>
            </a:r>
            <a:r>
              <a:rPr lang="th-TH" dirty="0"/>
              <a:t> ที่ทำงานแบบ </a:t>
            </a:r>
            <a:r>
              <a:rPr lang="en-US" dirty="0"/>
              <a:t>Multi-Thread </a:t>
            </a:r>
            <a:r>
              <a:rPr lang="th-TH" dirty="0"/>
              <a:t>ได้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th-TH" sz="2400" dirty="0"/>
              <a:t>ขั้นตอน</a:t>
            </a:r>
          </a:p>
          <a:p>
            <a:pPr lvl="1">
              <a:lnSpc>
                <a:spcPct val="110000"/>
              </a:lnSpc>
            </a:pPr>
            <a:r>
              <a:rPr lang="th-TH" dirty="0"/>
              <a:t>แก้ </a:t>
            </a:r>
            <a:r>
              <a:rPr lang="en-US" dirty="0"/>
              <a:t>code </a:t>
            </a:r>
            <a:r>
              <a:rPr lang="th-TH" dirty="0"/>
              <a:t>ใน </a:t>
            </a:r>
            <a:r>
              <a:rPr lang="en-US" dirty="0"/>
              <a:t>class Work </a:t>
            </a:r>
            <a:r>
              <a:rPr lang="th-TH" dirty="0"/>
              <a:t>เพื่อแตก </a:t>
            </a:r>
            <a:r>
              <a:rPr lang="en-US" dirty="0"/>
              <a:t>thread </a:t>
            </a:r>
            <a:r>
              <a:rPr lang="th-TH" dirty="0"/>
              <a:t>ใหม่</a:t>
            </a:r>
          </a:p>
          <a:p>
            <a:pPr lvl="1">
              <a:lnSpc>
                <a:spcPct val="110000"/>
              </a:lnSpc>
            </a:pPr>
            <a:r>
              <a:rPr lang="th-TH" dirty="0"/>
              <a:t>ทดสอบว่า เมื่อ </a:t>
            </a:r>
            <a:r>
              <a:rPr lang="en-US" dirty="0"/>
              <a:t>sub-thread </a:t>
            </a:r>
            <a:r>
              <a:rPr lang="th-TH" dirty="0"/>
              <a:t>ทำงานแล้ว </a:t>
            </a:r>
            <a:r>
              <a:rPr lang="en-US" dirty="0"/>
              <a:t>main thread (UI) </a:t>
            </a:r>
            <a:r>
              <a:rPr lang="th-TH" dirty="0"/>
              <a:t>ถูก </a:t>
            </a:r>
            <a:r>
              <a:rPr lang="en-US" dirty="0"/>
              <a:t>block </a:t>
            </a:r>
            <a:r>
              <a:rPr lang="th-TH" dirty="0"/>
              <a:t>หรือไม่</a:t>
            </a:r>
          </a:p>
        </p:txBody>
      </p:sp>
      <p:sp>
        <p:nvSpPr>
          <p:cNvPr id="8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111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Task : Coding – </a:t>
            </a:r>
            <a:br>
              <a:rPr lang="en-US" sz="4400" dirty="0" smtClean="0"/>
            </a:br>
            <a:r>
              <a:rPr lang="en-US" sz="4400" dirty="0" smtClean="0"/>
              <a:t>Do Background Thread (2/3)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3896"/>
            <a:ext cx="7770813" cy="425702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2000" dirty="0" smtClean="0"/>
              <a:t>เปิดไฟล์ </a:t>
            </a:r>
            <a:r>
              <a:rPr lang="en-US" sz="2000" dirty="0" smtClean="0"/>
              <a:t>“</a:t>
            </a:r>
            <a:r>
              <a:rPr lang="en-US" sz="2000" dirty="0" err="1" smtClean="0"/>
              <a:t>Worker.m</a:t>
            </a:r>
            <a:r>
              <a:rPr lang="en-US" sz="2000" dirty="0" smtClean="0"/>
              <a:t>” </a:t>
            </a:r>
            <a:r>
              <a:rPr lang="th-TH" sz="2000" dirty="0" smtClean="0"/>
              <a:t>เพิ่ม </a:t>
            </a:r>
            <a:r>
              <a:rPr lang="en-US" sz="2000" dirty="0" smtClean="0"/>
              <a:t>code </a:t>
            </a:r>
            <a:r>
              <a:rPr lang="th-TH" sz="2000" dirty="0" smtClean="0"/>
              <a:t>ดังนี้</a:t>
            </a:r>
            <a:endParaRPr lang="en-US" sz="20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5871" y="2130285"/>
            <a:ext cx="7262611" cy="4708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#import "</a:t>
            </a:r>
            <a:r>
              <a:rPr lang="en-US" sz="1200" dirty="0" err="1">
                <a:latin typeface="Menlo Regular"/>
                <a:cs typeface="Menlo Regular"/>
              </a:rPr>
              <a:t>Worker.h</a:t>
            </a:r>
            <a:r>
              <a:rPr lang="en-US" sz="1200" dirty="0">
                <a:latin typeface="Menlo Regular"/>
                <a:cs typeface="Menlo Regular"/>
              </a:rPr>
              <a:t>"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@interface Worker (Private)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doBackgroundThread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@end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@implementation Worker</a:t>
            </a:r>
          </a:p>
          <a:p>
            <a:endParaRPr lang="en-US" sz="10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- (void)</a:t>
            </a:r>
            <a:r>
              <a:rPr lang="en-US" sz="1200" dirty="0" err="1">
                <a:latin typeface="Menlo Regular"/>
                <a:cs typeface="Menlo Regular"/>
              </a:rPr>
              <a:t>doWorkForSleepInterval</a:t>
            </a:r>
            <a:r>
              <a:rPr lang="en-US" sz="1200" dirty="0">
                <a:latin typeface="Menlo Regular"/>
                <a:cs typeface="Menlo Regular"/>
              </a:rPr>
              <a:t>:(double)</a:t>
            </a:r>
            <a:r>
              <a:rPr lang="en-US" sz="1200" dirty="0" err="1">
                <a:latin typeface="Menlo Regular"/>
                <a:cs typeface="Menlo Regular"/>
              </a:rPr>
              <a:t>sleepTime</a:t>
            </a:r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 err="1">
                <a:latin typeface="Menlo Regular"/>
                <a:cs typeface="Menlo Regular"/>
              </a:rPr>
              <a:t>self.sleepInterval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err="1">
                <a:latin typeface="Menlo Regular"/>
                <a:cs typeface="Menlo Regular"/>
              </a:rPr>
              <a:t>sleepTime</a:t>
            </a:r>
            <a:r>
              <a:rPr lang="en-US" sz="1200" dirty="0">
                <a:latin typeface="Menlo Regular"/>
                <a:cs typeface="Menlo Regular"/>
              </a:rPr>
              <a:t>;</a:t>
            </a:r>
          </a:p>
          <a:p>
            <a:r>
              <a:rPr lang="en-US" sz="1200" dirty="0">
                <a:latin typeface="Menlo Regular"/>
                <a:cs typeface="Menlo Regular"/>
              </a:rPr>
              <a:t>   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NSThread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detachNewThreadSelector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:@selector(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doBackgroundThread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)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toTarget:self</a:t>
            </a:r>
            <a:endParaRPr lang="en-US" sz="12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withObject:nil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dirty="0">
                <a:latin typeface="Menlo Regular"/>
                <a:cs typeface="Menlo Regular"/>
              </a:rPr>
              <a:t>}</a:t>
            </a:r>
          </a:p>
          <a:p>
            <a:endParaRPr lang="en-US" sz="800" dirty="0"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doBackgroundThread</a:t>
            </a:r>
            <a:endParaRPr lang="en-US" sz="12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da-DK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for (</a:t>
            </a:r>
            <a:r>
              <a:rPr lang="da-DK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int</a:t>
            </a:r>
            <a:r>
              <a:rPr lang="da-DK" sz="1200" b="1" dirty="0">
                <a:solidFill>
                  <a:srgbClr val="FFFF00"/>
                </a:solidFill>
                <a:latin typeface="Menlo Regular"/>
                <a:cs typeface="Menlo Regular"/>
              </a:rPr>
              <a:t> i = 0; i &lt;= 100; i++) {</a:t>
            </a:r>
          </a:p>
          <a:p>
            <a:r>
              <a:rPr lang="da-DK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[</a:t>
            </a:r>
            <a:r>
              <a:rPr lang="da-DK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NSThread</a:t>
            </a:r>
            <a:r>
              <a:rPr lang="da-DK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da-DK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sleepForTimeInterval:self.sleepInterval</a:t>
            </a:r>
            <a:r>
              <a:rPr lang="da-DK" sz="12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NSLog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(@"Current value = %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i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",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i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);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}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  <a:p>
            <a:endParaRPr lang="en-US" sz="8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@end</a:t>
            </a:r>
          </a:p>
        </p:txBody>
      </p:sp>
    </p:spTree>
    <p:extLst>
      <p:ext uri="{BB962C8B-B14F-4D97-AF65-F5344CB8AC3E}">
        <p14:creationId xmlns:p14="http://schemas.microsoft.com/office/powerpoint/2010/main" val="1081443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Task : Coding – </a:t>
            </a:r>
            <a:br>
              <a:rPr lang="en-US" sz="4400" dirty="0" smtClean="0"/>
            </a:br>
            <a:r>
              <a:rPr lang="en-US" sz="4400" dirty="0" smtClean="0"/>
              <a:t>Run &amp; Monitoring (3/3)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86988"/>
            <a:ext cx="7770813" cy="425702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2"/>
            </a:pPr>
            <a:r>
              <a:rPr lang="en-US" sz="1800" dirty="0" smtClean="0"/>
              <a:t>Run </a:t>
            </a:r>
            <a:r>
              <a:rPr lang="th-TH" sz="1800" dirty="0" smtClean="0"/>
              <a:t>โปรแกรมเพื่อดูผลลัพธ์</a:t>
            </a:r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th-TH" sz="1600" dirty="0" smtClean="0"/>
              <a:t>เมื่อ </a:t>
            </a:r>
            <a:r>
              <a:rPr lang="en-US" sz="1600" dirty="0" smtClean="0"/>
              <a:t>run </a:t>
            </a:r>
            <a:r>
              <a:rPr lang="th-TH" sz="1600" dirty="0" smtClean="0"/>
              <a:t>โปรแกรม เราสามารถเลื่อน </a:t>
            </a:r>
            <a:r>
              <a:rPr lang="en-US" sz="1600" dirty="0" smtClean="0"/>
              <a:t>slide bar </a:t>
            </a:r>
            <a:r>
              <a:rPr lang="th-TH" sz="1600" dirty="0" smtClean="0"/>
              <a:t>เพื่อเพิ่มลดความเร็วได้ โดยสังเกตุจากความเร็วของ </a:t>
            </a:r>
            <a:r>
              <a:rPr lang="en-US" sz="1600" dirty="0" smtClean="0"/>
              <a:t>console </a:t>
            </a:r>
            <a:r>
              <a:rPr lang="th-TH" sz="1600" dirty="0" smtClean="0"/>
              <a:t>ที่ </a:t>
            </a:r>
            <a:r>
              <a:rPr lang="en-US" sz="1600" dirty="0" smtClean="0"/>
              <a:t>write </a:t>
            </a:r>
            <a:r>
              <a:rPr lang="th-TH" sz="1600" dirty="0" smtClean="0"/>
              <a:t>ออกมา</a:t>
            </a:r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th-TH" sz="1600" dirty="0" smtClean="0"/>
              <a:t>ในขณะที่ </a:t>
            </a:r>
            <a:r>
              <a:rPr lang="en-US" sz="1600" dirty="0" smtClean="0"/>
              <a:t>run </a:t>
            </a:r>
            <a:r>
              <a:rPr lang="th-TH" sz="1600" dirty="0" smtClean="0"/>
              <a:t>โปรแกรม เราสามารถ </a:t>
            </a:r>
            <a:r>
              <a:rPr lang="en-US" sz="1600" dirty="0" smtClean="0"/>
              <a:t>click </a:t>
            </a:r>
            <a:r>
              <a:rPr lang="th-TH" sz="1600" dirty="0" smtClean="0"/>
              <a:t>ปุ่ม </a:t>
            </a:r>
            <a:r>
              <a:rPr lang="en-US" sz="1600" dirty="0" smtClean="0"/>
              <a:t>Go </a:t>
            </a:r>
            <a:r>
              <a:rPr lang="th-TH" sz="1600" dirty="0" smtClean="0"/>
              <a:t>ซ้ำได้ ซึ่ง </a:t>
            </a:r>
            <a:r>
              <a:rPr lang="en-US" sz="1600" dirty="0" smtClean="0"/>
              <a:t>App </a:t>
            </a:r>
            <a:r>
              <a:rPr lang="th-TH" sz="1600" dirty="0" smtClean="0"/>
              <a:t>จะสร้าง </a:t>
            </a:r>
            <a:r>
              <a:rPr lang="en-US" sz="1600" dirty="0" smtClean="0"/>
              <a:t>Thread </a:t>
            </a:r>
            <a:r>
              <a:rPr lang="th-TH" sz="1600" dirty="0" smtClean="0"/>
              <a:t>ใหม่ สังเกตุได้จากตัวเลขใน </a:t>
            </a:r>
            <a:r>
              <a:rPr lang="en-US" sz="1600" dirty="0" smtClean="0"/>
              <a:t>console </a:t>
            </a:r>
            <a:r>
              <a:rPr lang="th-TH" sz="1600" dirty="0" smtClean="0"/>
              <a:t>จะเริ่มนับอีกชุดแทรกกันไป</a:t>
            </a:r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th-TH" sz="1600" dirty="0" smtClean="0"/>
              <a:t>เราสามารถ </a:t>
            </a:r>
            <a:r>
              <a:rPr lang="en-US" sz="1600" dirty="0" smtClean="0"/>
              <a:t>monitor </a:t>
            </a:r>
            <a:r>
              <a:rPr lang="th-TH" sz="1600" dirty="0" smtClean="0"/>
              <a:t>ดู </a:t>
            </a:r>
            <a:r>
              <a:rPr lang="en-US" sz="1600" dirty="0" smtClean="0"/>
              <a:t>performance </a:t>
            </a:r>
            <a:r>
              <a:rPr lang="th-TH" sz="1600" dirty="0" smtClean="0"/>
              <a:t>ได้ </a:t>
            </a:r>
            <a:r>
              <a:rPr lang="en-US" sz="1600" dirty="0" smtClean="0"/>
              <a:t>(CPU, Memory, Thread) </a:t>
            </a:r>
            <a:r>
              <a:rPr lang="th-TH" sz="1600" dirty="0" smtClean="0"/>
              <a:t>โดยเปิด </a:t>
            </a:r>
            <a:r>
              <a:rPr lang="en-US" sz="1600" dirty="0" smtClean="0"/>
              <a:t>Debug Navigator </a:t>
            </a:r>
            <a:r>
              <a:rPr lang="th-TH" sz="1600" dirty="0" smtClean="0"/>
              <a:t>บน </a:t>
            </a:r>
            <a:r>
              <a:rPr lang="en-US" sz="1600" dirty="0" smtClean="0"/>
              <a:t>Navigator </a:t>
            </a:r>
            <a:r>
              <a:rPr lang="th-TH" sz="1600" dirty="0" smtClean="0"/>
              <a:t/>
            </a:r>
            <a:br>
              <a:rPr lang="th-TH" sz="1600" dirty="0" smtClean="0"/>
            </a:br>
            <a:r>
              <a:rPr lang="en-US" sz="1600" dirty="0" smtClean="0"/>
              <a:t>Pane</a:t>
            </a:r>
            <a:endParaRPr lang="en-US" sz="1600" dirty="0"/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th-TH" sz="1600" dirty="0" smtClean="0"/>
              <a:t>เราสามารถดูการใช้ </a:t>
            </a:r>
            <a:r>
              <a:rPr lang="en-US" sz="1600" dirty="0" smtClean="0"/>
              <a:t>CPU </a:t>
            </a:r>
            <a:r>
              <a:rPr lang="th-TH" sz="1600" dirty="0" smtClean="0"/>
              <a:t/>
            </a:r>
            <a:br>
              <a:rPr lang="th-TH" sz="1600" dirty="0" smtClean="0"/>
            </a:br>
            <a:r>
              <a:rPr lang="th-TH" sz="1600" dirty="0" smtClean="0"/>
              <a:t>ของแต่ละ </a:t>
            </a:r>
            <a:r>
              <a:rPr lang="en-US" sz="1600" dirty="0" smtClean="0"/>
              <a:t>Thread </a:t>
            </a:r>
            <a:r>
              <a:rPr lang="th-TH" sz="1600" dirty="0" smtClean="0"/>
              <a:t>ได้โดย </a:t>
            </a:r>
            <a:br>
              <a:rPr lang="th-TH" sz="1600" dirty="0" smtClean="0"/>
            </a:br>
            <a:r>
              <a:rPr lang="en-US" sz="1600" dirty="0" smtClean="0"/>
              <a:t>click </a:t>
            </a:r>
            <a:r>
              <a:rPr lang="th-TH" sz="1600" dirty="0" smtClean="0"/>
              <a:t>ที่ </a:t>
            </a:r>
            <a:r>
              <a:rPr lang="en-US" sz="1600" dirty="0" smtClean="0"/>
              <a:t>CPU </a:t>
            </a:r>
            <a:r>
              <a:rPr lang="th-TH" sz="1600" dirty="0" smtClean="0"/>
              <a:t>เมื่อ  </a:t>
            </a:r>
            <a:r>
              <a:rPr lang="en-US" sz="1600" dirty="0" smtClean="0"/>
              <a:t>Thread </a:t>
            </a:r>
            <a:r>
              <a:rPr lang="th-TH" sz="1600" dirty="0" smtClean="0"/>
              <a:t/>
            </a:r>
            <a:br>
              <a:rPr lang="th-TH" sz="1600" dirty="0" smtClean="0"/>
            </a:br>
            <a:r>
              <a:rPr lang="th-TH" sz="1600" dirty="0" smtClean="0"/>
              <a:t>ทำงานจบ </a:t>
            </a:r>
            <a:r>
              <a:rPr lang="en-US" sz="1600" dirty="0" smtClean="0"/>
              <a:t>Thread </a:t>
            </a:r>
            <a:r>
              <a:rPr lang="th-TH" sz="1600" dirty="0" smtClean="0"/>
              <a:t>ก็จะถูก</a:t>
            </a:r>
            <a:br>
              <a:rPr lang="th-TH" sz="1600" dirty="0" smtClean="0"/>
            </a:br>
            <a:r>
              <a:rPr lang="th-TH" sz="1600" dirty="0" smtClean="0"/>
              <a:t>ทำลายไปเอง</a:t>
            </a:r>
            <a:endParaRPr lang="en-US" sz="1600" dirty="0" smtClean="0"/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endParaRPr lang="th-TH" sz="1600" dirty="0" smtClean="0"/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endParaRPr lang="en-US" sz="16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911" y="3802630"/>
            <a:ext cx="4918442" cy="2817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6677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Lab 3-3 : Multi-Thread Callback with Objective-C Block (1/6)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th-TH" sz="2400" dirty="0" smtClean="0"/>
              <a:t>วัตถุประสงค์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เพื่อให้สามารถพัฒนา </a:t>
            </a:r>
            <a:r>
              <a:rPr lang="en-US" dirty="0" smtClean="0"/>
              <a:t>iOS App</a:t>
            </a:r>
            <a:r>
              <a:rPr lang="th-TH" dirty="0" smtClean="0"/>
              <a:t> ด้วย </a:t>
            </a:r>
            <a:r>
              <a:rPr lang="en-US" dirty="0" smtClean="0"/>
              <a:t>Objective-C Block </a:t>
            </a:r>
            <a:r>
              <a:rPr lang="th-TH" dirty="0" smtClean="0"/>
              <a:t>สำหรับการทำงานกับ </a:t>
            </a:r>
            <a:r>
              <a:rPr lang="en-US" dirty="0" smtClean="0"/>
              <a:t>App </a:t>
            </a:r>
            <a:r>
              <a:rPr lang="th-TH" dirty="0" smtClean="0"/>
              <a:t>แบบ </a:t>
            </a:r>
            <a:r>
              <a:rPr lang="en-US" dirty="0" smtClean="0"/>
              <a:t>Multi-Thread </a:t>
            </a:r>
            <a:r>
              <a:rPr lang="th-TH" dirty="0" smtClean="0"/>
              <a:t>และ </a:t>
            </a:r>
            <a:r>
              <a:rPr lang="en-US" dirty="0" smtClean="0"/>
              <a:t>Asynchronous</a:t>
            </a:r>
          </a:p>
          <a:p>
            <a:pPr>
              <a:lnSpc>
                <a:spcPct val="110000"/>
              </a:lnSpc>
            </a:pPr>
            <a:r>
              <a:rPr lang="th-TH" sz="2400" dirty="0" smtClean="0"/>
              <a:t>ขั้นตอน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เพิ่ม </a:t>
            </a:r>
            <a:r>
              <a:rPr lang="en-US" dirty="0" smtClean="0"/>
              <a:t>type definition </a:t>
            </a:r>
            <a:r>
              <a:rPr lang="th-TH" dirty="0" smtClean="0"/>
              <a:t>เพื่อกำหนด </a:t>
            </a:r>
            <a:r>
              <a:rPr lang="en-US" dirty="0" smtClean="0"/>
              <a:t>signature </a:t>
            </a:r>
            <a:r>
              <a:rPr lang="th-TH" dirty="0" smtClean="0"/>
              <a:t>ของ</a:t>
            </a:r>
            <a:r>
              <a:rPr lang="en-US" dirty="0"/>
              <a:t> </a:t>
            </a:r>
            <a:r>
              <a:rPr lang="en-US" dirty="0" smtClean="0"/>
              <a:t>Block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นำ </a:t>
            </a:r>
            <a:r>
              <a:rPr lang="en-US" dirty="0" smtClean="0"/>
              <a:t>Block </a:t>
            </a:r>
            <a:r>
              <a:rPr lang="th-TH" dirty="0" smtClean="0"/>
              <a:t>ที่ประกาศไว้มาใช้ใน </a:t>
            </a:r>
            <a:r>
              <a:rPr lang="en-US" dirty="0" smtClean="0"/>
              <a:t>method </a:t>
            </a:r>
            <a:r>
              <a:rPr lang="th-TH" dirty="0" smtClean="0"/>
              <a:t>ที่จะ </a:t>
            </a:r>
            <a:r>
              <a:rPr lang="en-US" dirty="0" smtClean="0"/>
              <a:t>callback </a:t>
            </a:r>
            <a:r>
              <a:rPr lang="th-TH" dirty="0" smtClean="0"/>
              <a:t>กลับไป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เขียน </a:t>
            </a:r>
            <a:r>
              <a:rPr lang="en-US" dirty="0" smtClean="0"/>
              <a:t>code </a:t>
            </a:r>
            <a:r>
              <a:rPr lang="th-TH" dirty="0" smtClean="0"/>
              <a:t>เพื่อ </a:t>
            </a:r>
            <a:r>
              <a:rPr lang="en-US" dirty="0" smtClean="0"/>
              <a:t>callback </a:t>
            </a:r>
            <a:r>
              <a:rPr lang="th-TH" dirty="0" smtClean="0"/>
              <a:t>ผ่านทาง </a:t>
            </a:r>
            <a:r>
              <a:rPr lang="en-US" dirty="0" smtClean="0"/>
              <a:t>Block instant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เขียน </a:t>
            </a:r>
            <a:r>
              <a:rPr lang="en-US" dirty="0" smtClean="0"/>
              <a:t>code </a:t>
            </a:r>
            <a:r>
              <a:rPr lang="th-TH" dirty="0" smtClean="0"/>
              <a:t>เพื่อเรียกใช้ </a:t>
            </a:r>
            <a:r>
              <a:rPr lang="en-US" dirty="0" smtClean="0"/>
              <a:t>Block method </a:t>
            </a:r>
            <a:r>
              <a:rPr lang="th-TH" dirty="0" smtClean="0"/>
              <a:t>ที่ประกาศไว้เพื่อ </a:t>
            </a:r>
            <a:r>
              <a:rPr lang="en-US" dirty="0" smtClean="0"/>
              <a:t>update UI </a:t>
            </a:r>
            <a:r>
              <a:rPr lang="th-TH" dirty="0" smtClean="0"/>
              <a:t>ตาม </a:t>
            </a:r>
            <a:r>
              <a:rPr lang="en-US" dirty="0" smtClean="0"/>
              <a:t>process </a:t>
            </a:r>
            <a:r>
              <a:rPr lang="th-TH" dirty="0" smtClean="0"/>
              <a:t>ใน </a:t>
            </a:r>
            <a:r>
              <a:rPr lang="en-US" dirty="0" smtClean="0"/>
              <a:t>sub-thread</a:t>
            </a:r>
            <a:endParaRPr lang="th-TH" dirty="0" smtClean="0"/>
          </a:p>
        </p:txBody>
      </p:sp>
      <p:sp>
        <p:nvSpPr>
          <p:cNvPr id="8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3649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Declare Block </a:t>
            </a:r>
            <a:r>
              <a:rPr lang="en-US" sz="3600" dirty="0" err="1" smtClean="0"/>
              <a:t>TypeDef</a:t>
            </a:r>
            <a:r>
              <a:rPr lang="en-US" sz="3600" dirty="0" smtClean="0"/>
              <a:t> (2/6)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4831"/>
            <a:ext cx="7770813" cy="83725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2000" dirty="0" smtClean="0"/>
              <a:t>เปิดไฟล์</a:t>
            </a:r>
            <a:r>
              <a:rPr lang="en-US" sz="2000" dirty="0" smtClean="0"/>
              <a:t> “</a:t>
            </a:r>
            <a:r>
              <a:rPr lang="en-US" sz="2000" dirty="0" err="1" smtClean="0"/>
              <a:t>Worker.h</a:t>
            </a:r>
            <a:r>
              <a:rPr lang="en-US" sz="2000" dirty="0" smtClean="0"/>
              <a:t>” </a:t>
            </a:r>
            <a:r>
              <a:rPr lang="th-TH" sz="2000" dirty="0" smtClean="0"/>
              <a:t>เพิ่ม </a:t>
            </a:r>
            <a:r>
              <a:rPr lang="en-US" sz="2000" dirty="0" smtClean="0"/>
              <a:t>code </a:t>
            </a:r>
            <a:r>
              <a:rPr lang="th-TH" sz="2000" dirty="0" smtClean="0"/>
              <a:t>การประกาศ </a:t>
            </a:r>
            <a:r>
              <a:rPr lang="en-US" sz="2000" dirty="0" smtClean="0"/>
              <a:t>type definition </a:t>
            </a:r>
            <a:r>
              <a:rPr lang="th-TH" sz="2000" dirty="0" smtClean="0"/>
              <a:t>สำหรับ </a:t>
            </a:r>
            <a:r>
              <a:rPr lang="en-US" sz="2000" dirty="0" smtClean="0"/>
              <a:t>Objective-C Block code</a:t>
            </a:r>
            <a:endParaRPr lang="en-US" sz="20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5869" y="2654477"/>
            <a:ext cx="7203263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latin typeface="Menlo Regular"/>
                <a:cs typeface="Menlo Regular"/>
              </a:rPr>
              <a:t>#import &lt;Foundation/</a:t>
            </a:r>
            <a:r>
              <a:rPr lang="en-US" sz="1300" dirty="0" err="1">
                <a:latin typeface="Menlo Regular"/>
                <a:cs typeface="Menlo Regular"/>
              </a:rPr>
              <a:t>Foundation.h</a:t>
            </a:r>
            <a:r>
              <a:rPr lang="en-US" sz="1300" dirty="0">
                <a:latin typeface="Menlo Regular"/>
                <a:cs typeface="Menlo Regular"/>
              </a:rPr>
              <a:t>&gt;</a:t>
            </a: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typedef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void (^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onProgressBlock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) (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int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currentProgress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)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  </a:t>
            </a: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// 1</a:t>
            </a:r>
            <a:endParaRPr lang="en-US" sz="110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typedef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void (^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onFinishBlock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) ()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					 </a:t>
            </a: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// 2</a:t>
            </a:r>
            <a:endParaRPr lang="en-US" sz="110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@interface Worker : </a:t>
            </a:r>
            <a:r>
              <a:rPr lang="en-US" sz="1300" dirty="0" err="1">
                <a:latin typeface="Menlo Regular"/>
                <a:cs typeface="Menlo Regular"/>
              </a:rPr>
              <a:t>NSObject</a:t>
            </a:r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__strong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onProgressBlock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progressBlockObj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__strong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onFinishBlock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finishBlockObj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endParaRPr lang="en-US" sz="13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@property (atomic) double </a:t>
            </a:r>
            <a:r>
              <a:rPr lang="en-US" sz="1300" dirty="0" err="1">
                <a:latin typeface="Menlo Regular"/>
                <a:cs typeface="Menlo Regular"/>
              </a:rPr>
              <a:t>sleepInterval</a:t>
            </a:r>
            <a:r>
              <a:rPr lang="en-US" sz="1300" dirty="0">
                <a:latin typeface="Menlo Regular"/>
                <a:cs typeface="Menlo Regular"/>
              </a:rPr>
              <a:t>;</a:t>
            </a: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- (void)</a:t>
            </a:r>
            <a:r>
              <a:rPr lang="en-US" sz="1300" dirty="0" err="1">
                <a:latin typeface="Menlo Regular"/>
                <a:cs typeface="Menlo Regular"/>
              </a:rPr>
              <a:t>doWorkForSleepInterval</a:t>
            </a:r>
            <a:r>
              <a:rPr lang="en-US" sz="1300" dirty="0">
                <a:latin typeface="Menlo Regular"/>
                <a:cs typeface="Menlo Regular"/>
              </a:rPr>
              <a:t>:(double)</a:t>
            </a:r>
            <a:r>
              <a:rPr lang="en-US" sz="1300" dirty="0" err="1">
                <a:latin typeface="Menlo Regular"/>
                <a:cs typeface="Menlo Regular"/>
              </a:rPr>
              <a:t>sleepTime</a:t>
            </a:r>
            <a:endParaRPr lang="en-US" sz="13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onProgress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onProgressBlock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)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progress  </a:t>
            </a: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// 1</a:t>
            </a:r>
            <a:endParaRPr lang="en-US" sz="110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onFinish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onFinishBlock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)finish</a:t>
            </a:r>
            <a:r>
              <a:rPr lang="en-US" sz="1300" dirty="0" smtClean="0">
                <a:latin typeface="Menlo Regular"/>
                <a:cs typeface="Menlo Regular"/>
              </a:rPr>
              <a:t>;     </a:t>
            </a: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// 2</a:t>
            </a:r>
            <a:endParaRPr lang="en-US" sz="110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@end</a:t>
            </a:r>
          </a:p>
        </p:txBody>
      </p:sp>
    </p:spTree>
    <p:extLst>
      <p:ext uri="{BB962C8B-B14F-4D97-AF65-F5344CB8AC3E}">
        <p14:creationId xmlns:p14="http://schemas.microsoft.com/office/powerpoint/2010/main" val="3564251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Declare Block Method (3/6)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4831"/>
            <a:ext cx="7770813" cy="425702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2"/>
            </a:pPr>
            <a:r>
              <a:rPr lang="th-TH" sz="2000" dirty="0" smtClean="0"/>
              <a:t>เปิดไฟล์ </a:t>
            </a:r>
            <a:r>
              <a:rPr lang="en-US" sz="2000" dirty="0" smtClean="0"/>
              <a:t>“</a:t>
            </a:r>
            <a:r>
              <a:rPr lang="en-US" sz="2000" dirty="0" err="1" smtClean="0"/>
              <a:t>Worker.m</a:t>
            </a:r>
            <a:r>
              <a:rPr lang="en-US" sz="2000" dirty="0" smtClean="0"/>
              <a:t>” </a:t>
            </a:r>
            <a:r>
              <a:rPr lang="th-TH" sz="2000" dirty="0" smtClean="0"/>
              <a:t>แก้ </a:t>
            </a:r>
            <a:r>
              <a:rPr lang="en-US" sz="2000" dirty="0" smtClean="0"/>
              <a:t>code </a:t>
            </a:r>
            <a:r>
              <a:rPr lang="th-TH" sz="2000" dirty="0" smtClean="0"/>
              <a:t>ใน </a:t>
            </a:r>
            <a:r>
              <a:rPr lang="en-US" sz="2000" dirty="0" smtClean="0"/>
              <a:t>method “</a:t>
            </a:r>
            <a:r>
              <a:rPr lang="en-US" sz="1600" dirty="0" err="1" smtClean="0">
                <a:latin typeface="Menlo Regular"/>
                <a:cs typeface="Menlo Regular"/>
              </a:rPr>
              <a:t>doWorkForSleepInterval</a:t>
            </a:r>
            <a:r>
              <a:rPr lang="en-US" sz="1600" dirty="0" smtClean="0">
                <a:latin typeface="Menlo Regular"/>
                <a:cs typeface="Menlo Regular"/>
              </a:rPr>
              <a:t>:</a:t>
            </a:r>
            <a:r>
              <a:rPr lang="en-US" sz="2000" dirty="0" smtClean="0"/>
              <a:t>” </a:t>
            </a:r>
            <a:r>
              <a:rPr lang="th-TH" sz="2000" dirty="0" smtClean="0"/>
              <a:t>เพื่อเก็บ </a:t>
            </a:r>
            <a:r>
              <a:rPr lang="en-US" sz="2000" dirty="0" smtClean="0"/>
              <a:t>pointer </a:t>
            </a:r>
            <a:r>
              <a:rPr lang="th-TH" sz="2000" dirty="0" smtClean="0"/>
              <a:t>ของ </a:t>
            </a:r>
            <a:r>
              <a:rPr lang="en-US" sz="2000" dirty="0" smtClean="0"/>
              <a:t>block</a:t>
            </a:r>
            <a:r>
              <a:rPr lang="th-TH" sz="2000" dirty="0" smtClean="0"/>
              <a:t> ไว้สำหรับ </a:t>
            </a:r>
            <a:r>
              <a:rPr lang="en-US" sz="2000" dirty="0" smtClean="0"/>
              <a:t>callback</a:t>
            </a:r>
            <a:endParaRPr lang="en-US" sz="20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7741" y="2775810"/>
            <a:ext cx="723887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latin typeface="Menlo Regular"/>
                <a:cs typeface="Menlo Regular"/>
              </a:rPr>
              <a:t>- (void)</a:t>
            </a:r>
            <a:r>
              <a:rPr lang="en-US" sz="1300" dirty="0" err="1">
                <a:latin typeface="Menlo Regular"/>
                <a:cs typeface="Menlo Regular"/>
              </a:rPr>
              <a:t>doWorkForSleepInterval</a:t>
            </a:r>
            <a:r>
              <a:rPr lang="en-US" sz="1300" dirty="0">
                <a:latin typeface="Menlo Regular"/>
                <a:cs typeface="Menlo Regular"/>
              </a:rPr>
              <a:t>:(double)</a:t>
            </a:r>
            <a:r>
              <a:rPr lang="en-US" sz="1300" dirty="0" err="1">
                <a:latin typeface="Menlo Regular"/>
                <a:cs typeface="Menlo Regular"/>
              </a:rPr>
              <a:t>sleepTime</a:t>
            </a:r>
            <a:endParaRPr lang="en-US" sz="13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onProgress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onProgressBlock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)progress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onFinish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onFinishBlock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)finish</a:t>
            </a:r>
          </a:p>
          <a:p>
            <a:r>
              <a:rPr lang="en-US" sz="1300" dirty="0">
                <a:latin typeface="Menlo Regular"/>
                <a:cs typeface="Menlo Regular"/>
              </a:rPr>
              <a:t>{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progressBlockObj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= progress;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finishBlockObj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= finish;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en-US" sz="1300" dirty="0">
                <a:latin typeface="Menlo Regular"/>
                <a:cs typeface="Menlo Regular"/>
              </a:rPr>
              <a:t>    </a:t>
            </a:r>
            <a:r>
              <a:rPr lang="en-US" sz="1300" dirty="0" err="1">
                <a:latin typeface="Menlo Regular"/>
                <a:cs typeface="Menlo Regular"/>
              </a:rPr>
              <a:t>self.sleepInterval</a:t>
            </a:r>
            <a:r>
              <a:rPr lang="en-US" sz="1300" dirty="0">
                <a:latin typeface="Menlo Regular"/>
                <a:cs typeface="Menlo Regular"/>
              </a:rPr>
              <a:t> = </a:t>
            </a:r>
            <a:r>
              <a:rPr lang="en-US" sz="1300" dirty="0" err="1">
                <a:latin typeface="Menlo Regular"/>
                <a:cs typeface="Menlo Regular"/>
              </a:rPr>
              <a:t>sleepTime</a:t>
            </a:r>
            <a:r>
              <a:rPr lang="en-US" sz="1300" dirty="0">
                <a:latin typeface="Menlo Regular"/>
                <a:cs typeface="Menlo Regular"/>
              </a:rPr>
              <a:t>;</a:t>
            </a:r>
          </a:p>
          <a:p>
            <a:r>
              <a:rPr lang="en-US" sz="1300" dirty="0">
                <a:latin typeface="Menlo Regular"/>
                <a:cs typeface="Menlo Regular"/>
              </a:rPr>
              <a:t>    [</a:t>
            </a:r>
            <a:r>
              <a:rPr lang="en-US" sz="1300" dirty="0" err="1">
                <a:latin typeface="Menlo Regular"/>
                <a:cs typeface="Menlo Regular"/>
              </a:rPr>
              <a:t>NSThread</a:t>
            </a:r>
            <a:r>
              <a:rPr lang="en-US" sz="1300" dirty="0">
                <a:latin typeface="Menlo Regular"/>
                <a:cs typeface="Menlo Regular"/>
              </a:rPr>
              <a:t> </a:t>
            </a:r>
            <a:r>
              <a:rPr lang="en-US" sz="1300" dirty="0" err="1">
                <a:latin typeface="Menlo Regular"/>
                <a:cs typeface="Menlo Regular"/>
              </a:rPr>
              <a:t>detachNewThreadSelector</a:t>
            </a:r>
            <a:r>
              <a:rPr lang="en-US" sz="1300" dirty="0">
                <a:latin typeface="Menlo Regular"/>
                <a:cs typeface="Menlo Regular"/>
              </a:rPr>
              <a:t>:@selector(</a:t>
            </a:r>
            <a:r>
              <a:rPr lang="en-US" sz="1300" dirty="0" err="1">
                <a:latin typeface="Menlo Regular"/>
                <a:cs typeface="Menlo Regular"/>
              </a:rPr>
              <a:t>doBackgroundThread</a:t>
            </a:r>
            <a:r>
              <a:rPr lang="en-US" sz="1300" dirty="0">
                <a:latin typeface="Menlo Regular"/>
                <a:cs typeface="Menlo Regular"/>
              </a:rPr>
              <a:t>)</a:t>
            </a:r>
          </a:p>
          <a:p>
            <a:r>
              <a:rPr lang="en-US" sz="1300" dirty="0">
                <a:latin typeface="Menlo Regular"/>
                <a:cs typeface="Menlo Regular"/>
              </a:rPr>
              <a:t>                             </a:t>
            </a:r>
            <a:r>
              <a:rPr lang="en-US" sz="1300" dirty="0" err="1">
                <a:latin typeface="Menlo Regular"/>
                <a:cs typeface="Menlo Regular"/>
              </a:rPr>
              <a:t>toTarget:self</a:t>
            </a:r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                           </a:t>
            </a:r>
            <a:r>
              <a:rPr lang="en-US" sz="1300" dirty="0" err="1">
                <a:latin typeface="Menlo Regular"/>
                <a:cs typeface="Menlo Regular"/>
              </a:rPr>
              <a:t>withObject:nil</a:t>
            </a:r>
            <a:r>
              <a:rPr lang="en-US" sz="1300" dirty="0">
                <a:latin typeface="Menlo Regular"/>
                <a:cs typeface="Menlo Regular"/>
              </a:rPr>
              <a:t>];</a:t>
            </a:r>
          </a:p>
          <a:p>
            <a:r>
              <a:rPr lang="en-US" sz="130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6796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Task : Block Callback (4/6)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4831"/>
            <a:ext cx="7770813" cy="425702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3"/>
            </a:pPr>
            <a:r>
              <a:rPr lang="th-TH" sz="2000" dirty="0" smtClean="0"/>
              <a:t>ที่ไฟล์ </a:t>
            </a:r>
            <a:r>
              <a:rPr lang="en-US" sz="2000" dirty="0" smtClean="0"/>
              <a:t>“</a:t>
            </a:r>
            <a:r>
              <a:rPr lang="en-US" sz="2000" dirty="0" err="1" smtClean="0"/>
              <a:t>Worker.m</a:t>
            </a:r>
            <a:r>
              <a:rPr lang="en-US" sz="2000" dirty="0" smtClean="0"/>
              <a:t>” </a:t>
            </a:r>
            <a:r>
              <a:rPr lang="th-TH" sz="2000" dirty="0" smtClean="0"/>
              <a:t>เพิ่ม </a:t>
            </a:r>
            <a:r>
              <a:rPr lang="en-US" sz="2000" dirty="0" smtClean="0"/>
              <a:t>method “</a:t>
            </a:r>
            <a:r>
              <a:rPr lang="en-US" sz="2000" dirty="0" err="1" smtClean="0"/>
              <a:t>updateProgress</a:t>
            </a:r>
            <a:r>
              <a:rPr lang="en-US" sz="2000" dirty="0" smtClean="0"/>
              <a:t>:” </a:t>
            </a:r>
            <a:r>
              <a:rPr lang="th-TH" sz="2000" dirty="0" smtClean="0"/>
              <a:t>และ </a:t>
            </a:r>
            <a:r>
              <a:rPr lang="en-US" sz="2000" dirty="0" smtClean="0"/>
              <a:t>“finish” </a:t>
            </a:r>
            <a:r>
              <a:rPr lang="th-TH" sz="2000" dirty="0" smtClean="0"/>
              <a:t>เพื่อใช้เรียกกลับไปยัง </a:t>
            </a:r>
            <a:r>
              <a:rPr lang="en-US" sz="2000" dirty="0" smtClean="0"/>
              <a:t>main thread</a:t>
            </a:r>
            <a:endParaRPr lang="en-US" sz="20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0693" y="2694154"/>
            <a:ext cx="7245920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updateProgress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NSNumber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currentProgress</a:t>
            </a:r>
            <a:endParaRPr lang="en-US" sz="13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if (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progressBlockObj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) {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progressBlockObj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([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currentProgress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intValue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]);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}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  <a:p>
            <a:endParaRPr lang="en-US" sz="13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- (void)finish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if (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finishBlockObj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) {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finishBlockObj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();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}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9701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Call back to Main Thread (5/6)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4831"/>
            <a:ext cx="7770813" cy="425702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4"/>
            </a:pPr>
            <a:r>
              <a:rPr lang="th-TH" sz="2000" dirty="0" smtClean="0"/>
              <a:t>แก้ </a:t>
            </a:r>
            <a:r>
              <a:rPr lang="en-US" sz="2000" dirty="0" smtClean="0"/>
              <a:t>code </a:t>
            </a:r>
            <a:r>
              <a:rPr lang="th-TH" sz="2000" dirty="0" smtClean="0"/>
              <a:t>ใน </a:t>
            </a:r>
            <a:r>
              <a:rPr lang="en-US" sz="2000" dirty="0"/>
              <a:t>method “</a:t>
            </a:r>
            <a:r>
              <a:rPr lang="en-US" sz="2000" dirty="0" err="1"/>
              <a:t>doBackgroundThread</a:t>
            </a:r>
            <a:r>
              <a:rPr lang="en-US" sz="2000" dirty="0"/>
              <a:t>:</a:t>
            </a:r>
            <a:r>
              <a:rPr lang="en-US" sz="2000" dirty="0" smtClean="0"/>
              <a:t>” </a:t>
            </a:r>
            <a:r>
              <a:rPr lang="th-TH" sz="2000" dirty="0" smtClean="0"/>
              <a:t>เพื่อเรียก </a:t>
            </a:r>
            <a:r>
              <a:rPr lang="en-US" sz="2000" dirty="0" smtClean="0"/>
              <a:t>method </a:t>
            </a:r>
            <a:r>
              <a:rPr lang="th-TH" sz="2000" dirty="0" smtClean="0"/>
              <a:t>ที่ใช้ </a:t>
            </a:r>
            <a:r>
              <a:rPr lang="en-US" sz="2000" dirty="0" smtClean="0"/>
              <a:t>block </a:t>
            </a:r>
            <a:r>
              <a:rPr lang="th-TH" sz="2000" dirty="0" smtClean="0"/>
              <a:t>กลับไปยัง </a:t>
            </a:r>
            <a:r>
              <a:rPr lang="en-US" sz="2000" dirty="0" smtClean="0"/>
              <a:t>main thread</a:t>
            </a:r>
            <a:endParaRPr lang="en-US" sz="20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7741" y="2775810"/>
            <a:ext cx="7826852" cy="3093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latin typeface="Menlo Regular"/>
                <a:cs typeface="Menlo Regular"/>
              </a:rPr>
              <a:t>- (void)</a:t>
            </a:r>
            <a:r>
              <a:rPr lang="en-US" sz="1300" dirty="0" err="1">
                <a:latin typeface="Menlo Regular"/>
                <a:cs typeface="Menlo Regular"/>
              </a:rPr>
              <a:t>doBackgroundThread</a:t>
            </a:r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{</a:t>
            </a:r>
          </a:p>
          <a:p>
            <a:r>
              <a:rPr lang="en-US" sz="1300" dirty="0">
                <a:latin typeface="Menlo Regular"/>
                <a:cs typeface="Menlo Regular"/>
              </a:rPr>
              <a:t>    for (</a:t>
            </a:r>
            <a:r>
              <a:rPr lang="en-US" sz="1300" dirty="0" err="1">
                <a:latin typeface="Menlo Regular"/>
                <a:cs typeface="Menlo Regular"/>
              </a:rPr>
              <a:t>int</a:t>
            </a:r>
            <a:r>
              <a:rPr lang="en-US" sz="1300" dirty="0">
                <a:latin typeface="Menlo Regular"/>
                <a:cs typeface="Menlo Regular"/>
              </a:rPr>
              <a:t> </a:t>
            </a:r>
            <a:r>
              <a:rPr lang="en-US" sz="1300" dirty="0" err="1">
                <a:latin typeface="Menlo Regular"/>
                <a:cs typeface="Menlo Regular"/>
              </a:rPr>
              <a:t>i</a:t>
            </a:r>
            <a:r>
              <a:rPr lang="en-US" sz="1300" dirty="0">
                <a:latin typeface="Menlo Regular"/>
                <a:cs typeface="Menlo Regular"/>
              </a:rPr>
              <a:t> = 0; </a:t>
            </a:r>
            <a:r>
              <a:rPr lang="en-US" sz="1300" dirty="0" err="1">
                <a:latin typeface="Menlo Regular"/>
                <a:cs typeface="Menlo Regular"/>
              </a:rPr>
              <a:t>i</a:t>
            </a:r>
            <a:r>
              <a:rPr lang="en-US" sz="1300" dirty="0">
                <a:latin typeface="Menlo Regular"/>
                <a:cs typeface="Menlo Regular"/>
              </a:rPr>
              <a:t> &lt;= 100; </a:t>
            </a:r>
            <a:r>
              <a:rPr lang="en-US" sz="1300" dirty="0" err="1">
                <a:latin typeface="Menlo Regular"/>
                <a:cs typeface="Menlo Regular"/>
              </a:rPr>
              <a:t>i</a:t>
            </a:r>
            <a:r>
              <a:rPr lang="en-US" sz="1300" dirty="0">
                <a:latin typeface="Menlo Regular"/>
                <a:cs typeface="Menlo Regular"/>
              </a:rPr>
              <a:t>++) {</a:t>
            </a:r>
          </a:p>
          <a:p>
            <a:r>
              <a:rPr lang="en-US" sz="1300" dirty="0">
                <a:latin typeface="Menlo Regular"/>
                <a:cs typeface="Menlo Regular"/>
              </a:rPr>
              <a:t>        [</a:t>
            </a:r>
            <a:r>
              <a:rPr lang="en-US" sz="1300" dirty="0" err="1">
                <a:latin typeface="Menlo Regular"/>
                <a:cs typeface="Menlo Regular"/>
              </a:rPr>
              <a:t>NSThread</a:t>
            </a:r>
            <a:r>
              <a:rPr lang="en-US" sz="1300" dirty="0">
                <a:latin typeface="Menlo Regular"/>
                <a:cs typeface="Menlo Regular"/>
              </a:rPr>
              <a:t> </a:t>
            </a:r>
            <a:r>
              <a:rPr lang="en-US" sz="1300" dirty="0" err="1">
                <a:latin typeface="Menlo Regular"/>
                <a:cs typeface="Menlo Regular"/>
              </a:rPr>
              <a:t>sleepForTimeInterval:self.sleepInterval</a:t>
            </a:r>
            <a:r>
              <a:rPr lang="en-US" sz="1300" dirty="0">
                <a:latin typeface="Menlo Regular"/>
                <a:cs typeface="Menlo Regular"/>
              </a:rPr>
              <a:t>];</a:t>
            </a:r>
          </a:p>
          <a:p>
            <a:r>
              <a:rPr lang="en-US" sz="1300" dirty="0">
                <a:latin typeface="Menlo Regular"/>
                <a:cs typeface="Menlo Regular"/>
              </a:rPr>
              <a:t>        </a:t>
            </a:r>
            <a:r>
              <a:rPr lang="en-US" sz="1300" dirty="0" err="1">
                <a:latin typeface="Menlo Regular"/>
                <a:cs typeface="Menlo Regular"/>
              </a:rPr>
              <a:t>NSLog</a:t>
            </a:r>
            <a:r>
              <a:rPr lang="en-US" sz="1300" dirty="0">
                <a:latin typeface="Menlo Regular"/>
                <a:cs typeface="Menlo Regular"/>
              </a:rPr>
              <a:t>(@"Current value = %</a:t>
            </a:r>
            <a:r>
              <a:rPr lang="en-US" sz="1300" dirty="0" err="1">
                <a:latin typeface="Menlo Regular"/>
                <a:cs typeface="Menlo Regular"/>
              </a:rPr>
              <a:t>i</a:t>
            </a:r>
            <a:r>
              <a:rPr lang="en-US" sz="1300" dirty="0">
                <a:latin typeface="Menlo Regular"/>
                <a:cs typeface="Menlo Regular"/>
              </a:rPr>
              <a:t>", </a:t>
            </a:r>
            <a:r>
              <a:rPr lang="en-US" sz="1300" dirty="0" err="1">
                <a:latin typeface="Menlo Regular"/>
                <a:cs typeface="Menlo Regular"/>
              </a:rPr>
              <a:t>i</a:t>
            </a:r>
            <a:r>
              <a:rPr lang="en-US" sz="1300" dirty="0">
                <a:latin typeface="Menlo Regular"/>
                <a:cs typeface="Menlo Regular"/>
              </a:rPr>
              <a:t>);</a:t>
            </a: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    [self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performSelectorOnMainThread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:@selector(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updateProgress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:)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withObject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:[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NSNumber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numberWithInt:i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]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waitUntilDone:NO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300" dirty="0">
                <a:latin typeface="Menlo Regular"/>
                <a:cs typeface="Menlo Regular"/>
              </a:rPr>
              <a:t>    }</a:t>
            </a:r>
          </a:p>
          <a:p>
            <a:r>
              <a:rPr lang="en-US" sz="1300" dirty="0">
                <a:latin typeface="Menlo Regular"/>
                <a:cs typeface="Menlo Regular"/>
              </a:rPr>
              <a:t>    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[self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performSelectorOnMainThread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:@selector(finish) </a:t>
            </a:r>
            <a:endParaRPr lang="en-US" sz="130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			    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withObject:nil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			 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waitUntilDone:NO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30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2549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Task : Update UI (6/</a:t>
            </a:r>
            <a:r>
              <a:rPr lang="en-US" sz="4400" dirty="0"/>
              <a:t>6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4830"/>
            <a:ext cx="7770813" cy="471881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5"/>
            </a:pPr>
            <a:r>
              <a:rPr lang="th-TH" sz="2000" dirty="0" smtClean="0"/>
              <a:t>แก้ </a:t>
            </a:r>
            <a:r>
              <a:rPr lang="en-US" sz="2000" dirty="0" smtClean="0"/>
              <a:t>code </a:t>
            </a:r>
            <a:r>
              <a:rPr lang="th-TH" sz="2000" dirty="0" smtClean="0"/>
              <a:t>ใน </a:t>
            </a:r>
            <a:r>
              <a:rPr lang="en-US" sz="2000" dirty="0"/>
              <a:t>method “</a:t>
            </a:r>
            <a:r>
              <a:rPr lang="en-US" sz="2000" dirty="0" err="1"/>
              <a:t>doBackgroundThread</a:t>
            </a:r>
            <a:r>
              <a:rPr lang="en-US" sz="2000" dirty="0"/>
              <a:t>:</a:t>
            </a:r>
            <a:r>
              <a:rPr lang="en-US" sz="2000" dirty="0" smtClean="0"/>
              <a:t>” </a:t>
            </a:r>
            <a:r>
              <a:rPr lang="th-TH" sz="2000" dirty="0" smtClean="0"/>
              <a:t>เพื่อเรียก </a:t>
            </a:r>
            <a:r>
              <a:rPr lang="en-US" sz="2000" dirty="0" smtClean="0"/>
              <a:t>method </a:t>
            </a:r>
            <a:r>
              <a:rPr lang="th-TH" sz="2000" dirty="0" smtClean="0"/>
              <a:t>ที่ใช้ </a:t>
            </a:r>
            <a:r>
              <a:rPr lang="en-US" sz="2000" dirty="0" smtClean="0"/>
              <a:t>block </a:t>
            </a:r>
            <a:r>
              <a:rPr lang="th-TH" sz="2000" dirty="0" smtClean="0"/>
              <a:t>กลับไปยัง </a:t>
            </a:r>
            <a:r>
              <a:rPr lang="en-US" sz="2000" dirty="0" smtClean="0"/>
              <a:t>main thread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5"/>
            </a:pPr>
            <a:endParaRPr lang="en-US" sz="16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5"/>
            </a:pPr>
            <a:endParaRPr lang="en-US" sz="16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5"/>
            </a:pPr>
            <a:endParaRPr lang="en-US" sz="16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5"/>
            </a:pPr>
            <a:endParaRPr lang="en-US" sz="16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5"/>
            </a:pPr>
            <a:endParaRPr lang="en-US" sz="16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5"/>
            </a:pPr>
            <a:endParaRPr lang="en-US" sz="20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5"/>
            </a:pPr>
            <a:r>
              <a:rPr lang="en-US" sz="2000" dirty="0" smtClean="0"/>
              <a:t>Run</a:t>
            </a:r>
            <a:r>
              <a:rPr lang="th-TH" sz="2000" dirty="0" smtClean="0"/>
              <a:t>โปรแกรมเพื่อดูผลลัพธ์</a:t>
            </a:r>
            <a:endParaRPr lang="en-US" sz="20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7741" y="2668980"/>
            <a:ext cx="7826852" cy="304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- (IBAction)</a:t>
            </a:r>
            <a:r>
              <a:rPr lang="en-US" sz="1200" dirty="0" err="1">
                <a:latin typeface="Menlo Regular"/>
                <a:cs typeface="Menlo Regular"/>
              </a:rPr>
              <a:t>btnGoTapped</a:t>
            </a:r>
            <a:r>
              <a:rPr lang="en-US" sz="1200" dirty="0">
                <a:latin typeface="Menlo Regular"/>
                <a:cs typeface="Menlo Regular"/>
              </a:rPr>
              <a:t>:(id)sender</a:t>
            </a:r>
          </a:p>
          <a:p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r>
              <a:rPr lang="en-US" sz="1200" dirty="0">
                <a:latin typeface="Menlo Regular"/>
                <a:cs typeface="Menlo Regular"/>
              </a:rPr>
              <a:t>    [</a:t>
            </a:r>
            <a:r>
              <a:rPr lang="en-US" sz="1200" dirty="0" err="1">
                <a:latin typeface="Menlo Regular"/>
                <a:cs typeface="Menlo Regular"/>
              </a:rPr>
              <a:t>self.activityView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startAnimating</a:t>
            </a:r>
            <a:r>
              <a:rPr lang="en-US" sz="1200" dirty="0">
                <a:latin typeface="Menlo Regular"/>
                <a:cs typeface="Menlo Regular"/>
              </a:rPr>
              <a:t>]</a:t>
            </a:r>
            <a:r>
              <a:rPr lang="en-US" sz="1200" dirty="0" smtClean="0">
                <a:latin typeface="Menlo Regular"/>
                <a:cs typeface="Menlo Regular"/>
              </a:rPr>
              <a:t>;</a:t>
            </a:r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    [</a:t>
            </a:r>
            <a:r>
              <a:rPr lang="en-US" sz="1200" dirty="0" err="1">
                <a:latin typeface="Menlo Regular"/>
                <a:cs typeface="Menlo Regular"/>
              </a:rPr>
              <a:t>self.worker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doWorkForSleepInterval:self.slider.value</a:t>
            </a:r>
            <a:endParaRPr lang="en-US" sz="1200" dirty="0" smtClean="0">
              <a:latin typeface="Menlo Regular"/>
              <a:cs typeface="Menlo Regular"/>
            </a:endParaRP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                         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onProgress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:^(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int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currentProgress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) {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float x =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currentProgress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self.progressView.progress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x / 100.0f;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  <a:p>
            <a:endParaRPr lang="en-US" sz="12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onFinish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:^{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self.progressView.progress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0;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self.activityView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stopAnimating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  <a:p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dirty="0" smtClean="0">
                <a:latin typeface="Menlo Regular"/>
                <a:cs typeface="Menlo Regular"/>
              </a:rPr>
              <a:t>]</a:t>
            </a:r>
            <a:r>
              <a:rPr lang="en-US" sz="1200" dirty="0">
                <a:latin typeface="Menlo Regular"/>
                <a:cs typeface="Menlo Regular"/>
              </a:rPr>
              <a:t>;</a:t>
            </a:r>
          </a:p>
          <a:p>
            <a:r>
              <a:rPr lang="en-US" sz="120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492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5842449" cy="425702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th-TH" dirty="0" smtClean="0"/>
              <a:t>โดยปกติ </a:t>
            </a:r>
            <a:r>
              <a:rPr lang="en-US" dirty="0" smtClean="0"/>
              <a:t>App </a:t>
            </a:r>
            <a:r>
              <a:rPr lang="th-TH" dirty="0" smtClean="0"/>
              <a:t>จะมี </a:t>
            </a:r>
            <a:r>
              <a:rPr lang="en-US" dirty="0" smtClean="0"/>
              <a:t>thread </a:t>
            </a:r>
            <a:r>
              <a:rPr lang="th-TH" dirty="0" smtClean="0"/>
              <a:t>อยู่แล้ว </a:t>
            </a:r>
            <a:r>
              <a:rPr lang="en-US" dirty="0" smtClean="0"/>
              <a:t>1 thread </a:t>
            </a:r>
            <a:r>
              <a:rPr lang="th-TH" dirty="0" smtClean="0"/>
              <a:t>คือ </a:t>
            </a:r>
            <a:r>
              <a:rPr lang="en-US" dirty="0" smtClean="0"/>
              <a:t>main thread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UI </a:t>
            </a:r>
            <a:r>
              <a:rPr lang="th-TH" dirty="0" smtClean="0"/>
              <a:t>จะทำงานอยู่บน </a:t>
            </a:r>
            <a:r>
              <a:rPr lang="en-US" dirty="0" smtClean="0"/>
              <a:t>Main Thread</a:t>
            </a:r>
          </a:p>
          <a:p>
            <a:pPr>
              <a:lnSpc>
                <a:spcPct val="130000"/>
              </a:lnSpc>
            </a:pPr>
            <a:r>
              <a:rPr lang="th-TH" dirty="0" smtClean="0"/>
              <a:t>ถ้ามี </a:t>
            </a:r>
            <a:r>
              <a:rPr lang="en-US" dirty="0" smtClean="0"/>
              <a:t>process</a:t>
            </a:r>
            <a:r>
              <a:rPr lang="th-TH" dirty="0" smtClean="0"/>
              <a:t> ที่ทำงานนานๆ </a:t>
            </a:r>
            <a:r>
              <a:rPr lang="en-US" dirty="0" smtClean="0"/>
              <a:t>process </a:t>
            </a:r>
            <a:r>
              <a:rPr lang="th-TH" dirty="0" smtClean="0"/>
              <a:t>นั้นจะ </a:t>
            </a:r>
            <a:r>
              <a:rPr lang="en-US" dirty="0" smtClean="0"/>
              <a:t>block thread </a:t>
            </a:r>
            <a:r>
              <a:rPr lang="th-TH" dirty="0" smtClean="0"/>
              <a:t>จนกว่าจะทำงานเสร็จ ผลก็คือ </a:t>
            </a:r>
            <a:r>
              <a:rPr lang="en-US" dirty="0" smtClean="0"/>
              <a:t>UI </a:t>
            </a:r>
            <a:r>
              <a:rPr lang="th-TH" dirty="0" smtClean="0"/>
              <a:t>จะ </a:t>
            </a:r>
            <a:r>
              <a:rPr lang="en-US" dirty="0" smtClean="0"/>
              <a:t>freeze</a:t>
            </a:r>
          </a:p>
          <a:p>
            <a:pPr>
              <a:lnSpc>
                <a:spcPct val="130000"/>
              </a:lnSpc>
            </a:pPr>
            <a:r>
              <a:rPr lang="th-TH" dirty="0" smtClean="0"/>
              <a:t>เราสามารถเขียนโปรแกรมเพื่อสร้าง </a:t>
            </a:r>
            <a:r>
              <a:rPr lang="en-US" dirty="0" smtClean="0"/>
              <a:t>sub-thread </a:t>
            </a:r>
            <a:r>
              <a:rPr lang="th-TH" dirty="0" smtClean="0"/>
              <a:t>ขึ้นมาทำงานที่ต้องใช้เวลานานๆ ได้ ด้วย </a:t>
            </a:r>
            <a:r>
              <a:rPr lang="en-US" dirty="0" smtClean="0"/>
              <a:t>static method </a:t>
            </a:r>
            <a:r>
              <a:rPr lang="th-TH" dirty="0" smtClean="0"/>
              <a:t>ของ </a:t>
            </a:r>
            <a:r>
              <a:rPr lang="en-US" dirty="0" smtClean="0"/>
              <a:t>class “</a:t>
            </a:r>
            <a:r>
              <a:rPr lang="en-US" dirty="0" err="1" smtClean="0"/>
              <a:t>NSThread</a:t>
            </a:r>
            <a:r>
              <a:rPr lang="en-US" dirty="0" smtClean="0"/>
              <a:t>”</a:t>
            </a:r>
            <a:endParaRPr lang="th-TH" dirty="0" smtClean="0"/>
          </a:p>
          <a:p>
            <a:pPr>
              <a:lnSpc>
                <a:spcPct val="130000"/>
              </a:lnSpc>
            </a:pPr>
            <a:r>
              <a:rPr lang="th-TH" dirty="0" smtClean="0"/>
              <a:t>การ </a:t>
            </a:r>
            <a:r>
              <a:rPr lang="en-US" dirty="0" smtClean="0"/>
              <a:t>update </a:t>
            </a:r>
            <a:r>
              <a:rPr lang="th-TH" dirty="0" smtClean="0"/>
              <a:t>ข้อมูลใน </a:t>
            </a:r>
            <a:r>
              <a:rPr lang="en-US" dirty="0" smtClean="0"/>
              <a:t>sub-thread </a:t>
            </a:r>
            <a:r>
              <a:rPr lang="th-TH" dirty="0" smtClean="0"/>
              <a:t>จะไม่มีผลกับ </a:t>
            </a:r>
            <a:r>
              <a:rPr lang="en-US" dirty="0" smtClean="0"/>
              <a:t>main thread </a:t>
            </a:r>
            <a:r>
              <a:rPr lang="th-TH" dirty="0" smtClean="0"/>
              <a:t>เช่น </a:t>
            </a:r>
            <a:r>
              <a:rPr lang="en-US" dirty="0" smtClean="0"/>
              <a:t>update UI </a:t>
            </a:r>
            <a:r>
              <a:rPr lang="th-TH" dirty="0" smtClean="0"/>
              <a:t>จาก </a:t>
            </a:r>
            <a:r>
              <a:rPr lang="en-US" dirty="0" smtClean="0"/>
              <a:t>sub-thread </a:t>
            </a:r>
            <a:r>
              <a:rPr lang="th-TH" dirty="0" smtClean="0"/>
              <a:t>แต่มี </a:t>
            </a:r>
            <a:r>
              <a:rPr lang="en-US" dirty="0" smtClean="0"/>
              <a:t>method </a:t>
            </a:r>
            <a:r>
              <a:rPr lang="th-TH" dirty="0" smtClean="0"/>
              <a:t>ที่ช่วย </a:t>
            </a:r>
            <a:r>
              <a:rPr lang="en-US" dirty="0" smtClean="0"/>
              <a:t>join thread </a:t>
            </a:r>
            <a:r>
              <a:rPr lang="th-TH" dirty="0" smtClean="0"/>
              <a:t>มายัง </a:t>
            </a:r>
            <a:r>
              <a:rPr lang="en-US" dirty="0" smtClean="0"/>
              <a:t>main thread </a:t>
            </a:r>
            <a:r>
              <a:rPr lang="th-TH" dirty="0" smtClean="0"/>
              <a:t>ได้ เช่น </a:t>
            </a:r>
            <a:r>
              <a:rPr lang="en-US" dirty="0" err="1" smtClean="0"/>
              <a:t>performSelectorOnMainThread</a:t>
            </a:r>
            <a:r>
              <a:rPr lang="en-US" dirty="0" smtClean="0"/>
              <a:t>:</a:t>
            </a:r>
            <a:endParaRPr lang="th-TH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Multi-Threading</a:t>
            </a: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780" y="2156274"/>
            <a:ext cx="2088158" cy="3850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1306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Objective-C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lang="en-US" sz="2400" dirty="0"/>
              <a:t>Blocks </a:t>
            </a:r>
            <a:r>
              <a:rPr lang="th-TH" sz="2400" dirty="0"/>
              <a:t>เป็นส่วนขยายของภาษา </a:t>
            </a:r>
            <a:r>
              <a:rPr lang="en-US" sz="2400" dirty="0"/>
              <a:t>C </a:t>
            </a:r>
            <a:r>
              <a:rPr lang="th-TH" sz="2400" dirty="0"/>
              <a:t>ที่ถูกเพิ่มเข้ามาใน </a:t>
            </a:r>
            <a:r>
              <a:rPr lang="en-US" sz="2400" dirty="0"/>
              <a:t>Objective-C </a:t>
            </a:r>
            <a:r>
              <a:rPr lang="th-TH" sz="2400" dirty="0"/>
              <a:t>ตอนที่ </a:t>
            </a:r>
            <a:r>
              <a:rPr lang="en-US" sz="2400" dirty="0"/>
              <a:t>iOS</a:t>
            </a:r>
            <a:r>
              <a:rPr lang="th-TH" sz="2400" dirty="0"/>
              <a:t> </a:t>
            </a:r>
            <a:r>
              <a:rPr lang="en-US" sz="2400" dirty="0"/>
              <a:t>SDK4 </a:t>
            </a:r>
            <a:r>
              <a:rPr lang="th-TH" sz="2400" dirty="0"/>
              <a:t>ถูกพัฒนาขึ้นมา</a:t>
            </a:r>
          </a:p>
          <a:p>
            <a:pPr>
              <a:lnSpc>
                <a:spcPct val="140000"/>
              </a:lnSpc>
            </a:pPr>
            <a:r>
              <a:rPr lang="en-US" sz="2400" dirty="0"/>
              <a:t>Feature </a:t>
            </a:r>
            <a:r>
              <a:rPr lang="th-TH" sz="2400" dirty="0"/>
              <a:t>ของ </a:t>
            </a:r>
            <a:r>
              <a:rPr lang="en-US" sz="2400" dirty="0"/>
              <a:t>Block </a:t>
            </a:r>
            <a:r>
              <a:rPr lang="th-TH" sz="2400" dirty="0"/>
              <a:t>นั้นมีใช้แพร่หลายในหลายภาษา เช่น </a:t>
            </a:r>
            <a:r>
              <a:rPr lang="en-US" sz="2400" dirty="0"/>
              <a:t>Ruby, Python, </a:t>
            </a:r>
            <a:r>
              <a:rPr lang="th-TH" sz="2400" dirty="0"/>
              <a:t>หรือ </a:t>
            </a:r>
            <a:r>
              <a:rPr lang="en-US" sz="2400" dirty="0"/>
              <a:t>Lisp </a:t>
            </a:r>
            <a:r>
              <a:rPr lang="th-TH" sz="2400" dirty="0"/>
              <a:t>เป็นต้น</a:t>
            </a:r>
          </a:p>
          <a:p>
            <a:pPr>
              <a:lnSpc>
                <a:spcPct val="140000"/>
              </a:lnSpc>
            </a:pPr>
            <a:r>
              <a:rPr lang="th-TH" sz="2400" dirty="0"/>
              <a:t>แนวคิดของ </a:t>
            </a:r>
            <a:r>
              <a:rPr lang="en-US" sz="2400" dirty="0"/>
              <a:t>Block </a:t>
            </a:r>
            <a:r>
              <a:rPr lang="th-TH" sz="2400" dirty="0"/>
              <a:t>ก็คือ เขียน </a:t>
            </a:r>
            <a:r>
              <a:rPr lang="en-US" sz="2400" dirty="0"/>
              <a:t>function </a:t>
            </a:r>
            <a:r>
              <a:rPr lang="th-TH" sz="2400" dirty="0"/>
              <a:t>แบบ </a:t>
            </a:r>
            <a:r>
              <a:rPr lang="en-US" sz="2400" dirty="0"/>
              <a:t>anonymous </a:t>
            </a:r>
            <a:r>
              <a:rPr lang="th-TH" sz="2400" dirty="0"/>
              <a:t>และส่ง </a:t>
            </a:r>
            <a:r>
              <a:rPr lang="en-US" sz="2400" dirty="0"/>
              <a:t>function </a:t>
            </a:r>
            <a:r>
              <a:rPr lang="th-TH" sz="2400" dirty="0"/>
              <a:t>นั้นเป็น </a:t>
            </a:r>
            <a:r>
              <a:rPr lang="en-US" sz="2400" dirty="0"/>
              <a:t>parameter </a:t>
            </a:r>
            <a:r>
              <a:rPr lang="th-TH" sz="2400" dirty="0"/>
              <a:t>ให้กับ </a:t>
            </a:r>
            <a:r>
              <a:rPr lang="en-US" sz="2400" dirty="0"/>
              <a:t>method </a:t>
            </a:r>
            <a:r>
              <a:rPr lang="th-TH" sz="2400" dirty="0"/>
              <a:t>ที่ต้องการ เพื่อทำให้ </a:t>
            </a:r>
            <a:r>
              <a:rPr lang="en-US" sz="2400" dirty="0"/>
              <a:t>method </a:t>
            </a:r>
            <a:r>
              <a:rPr lang="th-TH" sz="2400" dirty="0"/>
              <a:t>นั้นสามารถเพิ่ม</a:t>
            </a:r>
            <a:r>
              <a:rPr lang="en-US" sz="2400" dirty="0"/>
              <a:t> (extend)</a:t>
            </a:r>
            <a:r>
              <a:rPr lang="th-TH" sz="2400" dirty="0"/>
              <a:t> </a:t>
            </a:r>
            <a:r>
              <a:rPr lang="en-US" sz="2400" dirty="0"/>
              <a:t>functionality </a:t>
            </a:r>
            <a:r>
              <a:rPr lang="th-TH" sz="2400" dirty="0"/>
              <a:t>ได้แบบ </a:t>
            </a:r>
            <a:r>
              <a:rPr lang="en-US" sz="2400" dirty="0"/>
              <a:t>dynamic </a:t>
            </a:r>
          </a:p>
          <a:p>
            <a:pPr>
              <a:lnSpc>
                <a:spcPct val="140000"/>
              </a:lnSpc>
            </a:pPr>
            <a:r>
              <a:rPr lang="en-US" sz="2400" dirty="0"/>
              <a:t>Block </a:t>
            </a:r>
            <a:r>
              <a:rPr lang="th-TH" sz="2400" dirty="0"/>
              <a:t>ไม่ได้ถูกนำมาใช้แทน </a:t>
            </a:r>
            <a:r>
              <a:rPr lang="en-US" sz="2400" dirty="0"/>
              <a:t>delegate </a:t>
            </a:r>
            <a:r>
              <a:rPr lang="th-TH" sz="2400" dirty="0" smtClean="0"/>
              <a:t>แต่เหมาะกับการนำ</a:t>
            </a:r>
            <a:r>
              <a:rPr lang="th-TH" sz="2400" dirty="0"/>
              <a:t>มาใช้กับ </a:t>
            </a:r>
            <a:r>
              <a:rPr lang="en-US" sz="2400" dirty="0" smtClean="0"/>
              <a:t>multi-thread </a:t>
            </a:r>
            <a:r>
              <a:rPr lang="th-TH" sz="2400" dirty="0" smtClean="0"/>
              <a:t>และ </a:t>
            </a:r>
            <a:r>
              <a:rPr lang="en-US" sz="2400" dirty="0" smtClean="0"/>
              <a:t>asynchronous callback</a:t>
            </a:r>
            <a:endParaRPr lang="en-US" sz="24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9885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7706377" y="2563149"/>
            <a:ext cx="992909" cy="6003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</a:t>
            </a:r>
            <a:endParaRPr lang="en-US" sz="1400" dirty="0"/>
          </a:p>
        </p:txBody>
      </p:sp>
      <p:sp>
        <p:nvSpPr>
          <p:cNvPr id="25" name="Oval 24"/>
          <p:cNvSpPr/>
          <p:nvPr/>
        </p:nvSpPr>
        <p:spPr>
          <a:xfrm>
            <a:off x="8350794" y="3013421"/>
            <a:ext cx="242455" cy="2193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232830" y="2551535"/>
            <a:ext cx="992909" cy="6003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</a:t>
            </a:r>
            <a:endParaRPr lang="en-US" sz="1400" dirty="0"/>
          </a:p>
        </p:txBody>
      </p:sp>
      <p:sp>
        <p:nvSpPr>
          <p:cNvPr id="23" name="Oval 22"/>
          <p:cNvSpPr/>
          <p:nvPr/>
        </p:nvSpPr>
        <p:spPr>
          <a:xfrm>
            <a:off x="7877247" y="3001807"/>
            <a:ext cx="242455" cy="2193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690013" y="2539921"/>
            <a:ext cx="992909" cy="6003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</a:t>
            </a:r>
            <a:endParaRPr lang="en-US" sz="1400" dirty="0"/>
          </a:p>
        </p:txBody>
      </p:sp>
      <p:sp>
        <p:nvSpPr>
          <p:cNvPr id="21" name="Oval 20"/>
          <p:cNvSpPr/>
          <p:nvPr/>
        </p:nvSpPr>
        <p:spPr>
          <a:xfrm>
            <a:off x="7334430" y="2990193"/>
            <a:ext cx="242455" cy="2193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 vs. Block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26" y="3244263"/>
            <a:ext cx="1569043" cy="192809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114169" y="2482263"/>
            <a:ext cx="992909" cy="6003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</a:t>
            </a:r>
            <a:endParaRPr lang="en-US" sz="1400" dirty="0"/>
          </a:p>
        </p:txBody>
      </p:sp>
      <p:sp>
        <p:nvSpPr>
          <p:cNvPr id="7" name="Freeform 6"/>
          <p:cNvSpPr/>
          <p:nvPr/>
        </p:nvSpPr>
        <p:spPr>
          <a:xfrm>
            <a:off x="1488590" y="2840103"/>
            <a:ext cx="484905" cy="277227"/>
          </a:xfrm>
          <a:custGeom>
            <a:avLst/>
            <a:gdLst>
              <a:gd name="connsiteX0" fmla="*/ 5131 w 374586"/>
              <a:gd name="connsiteY0" fmla="*/ 381136 h 381136"/>
              <a:gd name="connsiteX1" fmla="*/ 51313 w 374586"/>
              <a:gd name="connsiteY1" fmla="*/ 57864 h 381136"/>
              <a:gd name="connsiteX2" fmla="*/ 374586 w 374586"/>
              <a:gd name="connsiteY2" fmla="*/ 136 h 3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586" h="381136">
                <a:moveTo>
                  <a:pt x="5131" y="381136"/>
                </a:moveTo>
                <a:cubicBezTo>
                  <a:pt x="-2566" y="251250"/>
                  <a:pt x="-10263" y="121364"/>
                  <a:pt x="51313" y="57864"/>
                </a:cubicBezTo>
                <a:cubicBezTo>
                  <a:pt x="112889" y="-5636"/>
                  <a:pt x="374586" y="136"/>
                  <a:pt x="374586" y="136"/>
                </a:cubicBezTo>
              </a:path>
            </a:pathLst>
          </a:cu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0575" y="4317990"/>
            <a:ext cx="1359100" cy="54263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58586" y="2932535"/>
            <a:ext cx="242455" cy="2193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215950" y="3209626"/>
            <a:ext cx="828493" cy="1177637"/>
          </a:xfrm>
          <a:custGeom>
            <a:avLst/>
            <a:gdLst>
              <a:gd name="connsiteX0" fmla="*/ 704273 w 828493"/>
              <a:gd name="connsiteY0" fmla="*/ 0 h 1177637"/>
              <a:gd name="connsiteX1" fmla="*/ 773545 w 828493"/>
              <a:gd name="connsiteY1" fmla="*/ 738909 h 1177637"/>
              <a:gd name="connsiteX2" fmla="*/ 0 w 828493"/>
              <a:gd name="connsiteY2" fmla="*/ 1177637 h 117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493" h="1177637">
                <a:moveTo>
                  <a:pt x="704273" y="0"/>
                </a:moveTo>
                <a:cubicBezTo>
                  <a:pt x="797598" y="271318"/>
                  <a:pt x="890924" y="542636"/>
                  <a:pt x="773545" y="738909"/>
                </a:cubicBezTo>
                <a:cubicBezTo>
                  <a:pt x="656166" y="935182"/>
                  <a:pt x="0" y="1177637"/>
                  <a:pt x="0" y="1177637"/>
                </a:cubicBezTo>
              </a:path>
            </a:pathLst>
          </a:cu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4443" y="2982653"/>
            <a:ext cx="856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Delegate </a:t>
            </a:r>
            <a:br>
              <a:rPr lang="en-US" sz="1400" dirty="0" smtClean="0"/>
            </a:br>
            <a:r>
              <a:rPr lang="en-US" sz="1400" dirty="0" smtClean="0"/>
              <a:t>callback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222906" y="4647509"/>
            <a:ext cx="856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Delegate </a:t>
            </a:r>
            <a:br>
              <a:rPr lang="en-US" sz="1400" dirty="0" smtClean="0"/>
            </a:br>
            <a:r>
              <a:rPr lang="en-US" sz="1400" dirty="0" smtClean="0"/>
              <a:t>Handler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823" y="3304298"/>
            <a:ext cx="1569043" cy="1928092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6114866" y="2542298"/>
            <a:ext cx="992909" cy="6003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</a:t>
            </a:r>
            <a:endParaRPr lang="en-US" sz="1400" dirty="0"/>
          </a:p>
        </p:txBody>
      </p:sp>
      <p:sp>
        <p:nvSpPr>
          <p:cNvPr id="15" name="Freeform 14"/>
          <p:cNvSpPr/>
          <p:nvPr/>
        </p:nvSpPr>
        <p:spPr>
          <a:xfrm>
            <a:off x="5489287" y="2900138"/>
            <a:ext cx="484905" cy="277227"/>
          </a:xfrm>
          <a:custGeom>
            <a:avLst/>
            <a:gdLst>
              <a:gd name="connsiteX0" fmla="*/ 5131 w 374586"/>
              <a:gd name="connsiteY0" fmla="*/ 381136 h 381136"/>
              <a:gd name="connsiteX1" fmla="*/ 51313 w 374586"/>
              <a:gd name="connsiteY1" fmla="*/ 57864 h 381136"/>
              <a:gd name="connsiteX2" fmla="*/ 374586 w 374586"/>
              <a:gd name="connsiteY2" fmla="*/ 136 h 3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586" h="381136">
                <a:moveTo>
                  <a:pt x="5131" y="381136"/>
                </a:moveTo>
                <a:cubicBezTo>
                  <a:pt x="-2566" y="251250"/>
                  <a:pt x="-10263" y="121364"/>
                  <a:pt x="51313" y="57864"/>
                </a:cubicBezTo>
                <a:cubicBezTo>
                  <a:pt x="112889" y="-5636"/>
                  <a:pt x="374586" y="136"/>
                  <a:pt x="374586" y="136"/>
                </a:cubicBezTo>
              </a:path>
            </a:pathLst>
          </a:cu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61272" y="4378025"/>
            <a:ext cx="1359100" cy="54263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59283" y="2992570"/>
            <a:ext cx="242455" cy="2193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216647" y="3269661"/>
            <a:ext cx="828493" cy="1177637"/>
          </a:xfrm>
          <a:custGeom>
            <a:avLst/>
            <a:gdLst>
              <a:gd name="connsiteX0" fmla="*/ 704273 w 828493"/>
              <a:gd name="connsiteY0" fmla="*/ 0 h 1177637"/>
              <a:gd name="connsiteX1" fmla="*/ 773545 w 828493"/>
              <a:gd name="connsiteY1" fmla="*/ 738909 h 1177637"/>
              <a:gd name="connsiteX2" fmla="*/ 0 w 828493"/>
              <a:gd name="connsiteY2" fmla="*/ 1177637 h 117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493" h="1177637">
                <a:moveTo>
                  <a:pt x="704273" y="0"/>
                </a:moveTo>
                <a:cubicBezTo>
                  <a:pt x="797598" y="271318"/>
                  <a:pt x="890924" y="542636"/>
                  <a:pt x="773545" y="738909"/>
                </a:cubicBezTo>
                <a:cubicBezTo>
                  <a:pt x="656166" y="935182"/>
                  <a:pt x="0" y="1177637"/>
                  <a:pt x="0" y="1177637"/>
                </a:cubicBezTo>
              </a:path>
            </a:pathLst>
          </a:cu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223603" y="4707544"/>
            <a:ext cx="856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Delegate </a:t>
            </a:r>
            <a:br>
              <a:rPr lang="en-US" sz="1400" dirty="0" smtClean="0"/>
            </a:br>
            <a:r>
              <a:rPr lang="en-US" sz="1400" dirty="0" smtClean="0"/>
              <a:t>Handler</a:t>
            </a:r>
            <a:endParaRPr lang="en-US" sz="1400" dirty="0"/>
          </a:p>
        </p:txBody>
      </p:sp>
      <p:sp>
        <p:nvSpPr>
          <p:cNvPr id="28" name="Freeform 27"/>
          <p:cNvSpPr/>
          <p:nvPr/>
        </p:nvSpPr>
        <p:spPr>
          <a:xfrm>
            <a:off x="6280727" y="3304299"/>
            <a:ext cx="1236106" cy="1186874"/>
          </a:xfrm>
          <a:custGeom>
            <a:avLst/>
            <a:gdLst>
              <a:gd name="connsiteX0" fmla="*/ 1200728 w 1236106"/>
              <a:gd name="connsiteY0" fmla="*/ 0 h 1119909"/>
              <a:gd name="connsiteX1" fmla="*/ 1085273 w 1236106"/>
              <a:gd name="connsiteY1" fmla="*/ 646545 h 1119909"/>
              <a:gd name="connsiteX2" fmla="*/ 0 w 1236106"/>
              <a:gd name="connsiteY2" fmla="*/ 1119909 h 1119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106" h="1119909">
                <a:moveTo>
                  <a:pt x="1200728" y="0"/>
                </a:moveTo>
                <a:cubicBezTo>
                  <a:pt x="1243061" y="229947"/>
                  <a:pt x="1285394" y="459894"/>
                  <a:pt x="1085273" y="646545"/>
                </a:cubicBezTo>
                <a:cubicBezTo>
                  <a:pt x="885152" y="833196"/>
                  <a:pt x="28864" y="1079500"/>
                  <a:pt x="0" y="1119909"/>
                </a:cubicBezTo>
              </a:path>
            </a:pathLst>
          </a:cu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6419273" y="3336626"/>
            <a:ext cx="1623929" cy="1131455"/>
          </a:xfrm>
          <a:custGeom>
            <a:avLst/>
            <a:gdLst>
              <a:gd name="connsiteX0" fmla="*/ 1570182 w 1623929"/>
              <a:gd name="connsiteY0" fmla="*/ 0 h 1131455"/>
              <a:gd name="connsiteX1" fmla="*/ 1431636 w 1623929"/>
              <a:gd name="connsiteY1" fmla="*/ 565728 h 1131455"/>
              <a:gd name="connsiteX2" fmla="*/ 0 w 1623929"/>
              <a:gd name="connsiteY2" fmla="*/ 1131455 h 113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3929" h="1131455">
                <a:moveTo>
                  <a:pt x="1570182" y="0"/>
                </a:moveTo>
                <a:cubicBezTo>
                  <a:pt x="1631757" y="188576"/>
                  <a:pt x="1693333" y="377152"/>
                  <a:pt x="1431636" y="565728"/>
                </a:cubicBezTo>
                <a:cubicBezTo>
                  <a:pt x="1169939" y="754304"/>
                  <a:pt x="0" y="1131455"/>
                  <a:pt x="0" y="1131455"/>
                </a:cubicBezTo>
              </a:path>
            </a:pathLst>
          </a:cu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569364" y="3359717"/>
            <a:ext cx="2040299" cy="1108364"/>
          </a:xfrm>
          <a:custGeom>
            <a:avLst/>
            <a:gdLst>
              <a:gd name="connsiteX0" fmla="*/ 1835727 w 1936390"/>
              <a:gd name="connsiteY0" fmla="*/ 0 h 1062182"/>
              <a:gd name="connsiteX1" fmla="*/ 1731818 w 1936390"/>
              <a:gd name="connsiteY1" fmla="*/ 415637 h 1062182"/>
              <a:gd name="connsiteX2" fmla="*/ 0 w 1936390"/>
              <a:gd name="connsiteY2" fmla="*/ 1062182 h 106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6390" h="1062182">
                <a:moveTo>
                  <a:pt x="1835727" y="0"/>
                </a:moveTo>
                <a:cubicBezTo>
                  <a:pt x="1936749" y="119303"/>
                  <a:pt x="2037772" y="238607"/>
                  <a:pt x="1731818" y="415637"/>
                </a:cubicBezTo>
                <a:cubicBezTo>
                  <a:pt x="1425864" y="592667"/>
                  <a:pt x="0" y="1062182"/>
                  <a:pt x="0" y="1062182"/>
                </a:cubicBezTo>
              </a:path>
            </a:pathLst>
          </a:cu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765677" y="591107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Object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39044" y="5911079"/>
            <a:ext cx="181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Objects</a:t>
            </a:r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685800" y="1572762"/>
            <a:ext cx="7770813" cy="736397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400" dirty="0" smtClean="0"/>
              <a:t>Delegate</a:t>
            </a:r>
            <a:endParaRPr lang="en-US" sz="2400" dirty="0"/>
          </a:p>
        </p:txBody>
      </p:sp>
      <p:sp>
        <p:nvSpPr>
          <p:cNvPr id="3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6128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7463704" y="3553685"/>
            <a:ext cx="992909" cy="6003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</a:t>
            </a:r>
            <a:endParaRPr lang="en-US" sz="1400" dirty="0"/>
          </a:p>
        </p:txBody>
      </p:sp>
      <p:sp>
        <p:nvSpPr>
          <p:cNvPr id="21" name="Oval 20"/>
          <p:cNvSpPr/>
          <p:nvPr/>
        </p:nvSpPr>
        <p:spPr>
          <a:xfrm>
            <a:off x="8108121" y="4003957"/>
            <a:ext cx="242455" cy="2193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 vs. Block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26" y="3244263"/>
            <a:ext cx="1569043" cy="192809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114169" y="2482263"/>
            <a:ext cx="992909" cy="6003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</a:t>
            </a:r>
            <a:endParaRPr lang="en-US" sz="1400" dirty="0"/>
          </a:p>
        </p:txBody>
      </p:sp>
      <p:sp>
        <p:nvSpPr>
          <p:cNvPr id="7" name="Freeform 6"/>
          <p:cNvSpPr/>
          <p:nvPr/>
        </p:nvSpPr>
        <p:spPr>
          <a:xfrm>
            <a:off x="1488590" y="2840103"/>
            <a:ext cx="484905" cy="277227"/>
          </a:xfrm>
          <a:custGeom>
            <a:avLst/>
            <a:gdLst>
              <a:gd name="connsiteX0" fmla="*/ 5131 w 374586"/>
              <a:gd name="connsiteY0" fmla="*/ 381136 h 381136"/>
              <a:gd name="connsiteX1" fmla="*/ 51313 w 374586"/>
              <a:gd name="connsiteY1" fmla="*/ 57864 h 381136"/>
              <a:gd name="connsiteX2" fmla="*/ 374586 w 374586"/>
              <a:gd name="connsiteY2" fmla="*/ 136 h 3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586" h="381136">
                <a:moveTo>
                  <a:pt x="5131" y="381136"/>
                </a:moveTo>
                <a:cubicBezTo>
                  <a:pt x="-2566" y="251250"/>
                  <a:pt x="-10263" y="121364"/>
                  <a:pt x="51313" y="57864"/>
                </a:cubicBezTo>
                <a:cubicBezTo>
                  <a:pt x="112889" y="-5636"/>
                  <a:pt x="374586" y="136"/>
                  <a:pt x="374586" y="136"/>
                </a:cubicBezTo>
              </a:path>
            </a:pathLst>
          </a:cu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0575" y="4317990"/>
            <a:ext cx="1359100" cy="54263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58586" y="2932535"/>
            <a:ext cx="242455" cy="2193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215950" y="3209626"/>
            <a:ext cx="828493" cy="1177637"/>
          </a:xfrm>
          <a:custGeom>
            <a:avLst/>
            <a:gdLst>
              <a:gd name="connsiteX0" fmla="*/ 704273 w 828493"/>
              <a:gd name="connsiteY0" fmla="*/ 0 h 1177637"/>
              <a:gd name="connsiteX1" fmla="*/ 773545 w 828493"/>
              <a:gd name="connsiteY1" fmla="*/ 738909 h 1177637"/>
              <a:gd name="connsiteX2" fmla="*/ 0 w 828493"/>
              <a:gd name="connsiteY2" fmla="*/ 1177637 h 117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493" h="1177637">
                <a:moveTo>
                  <a:pt x="704273" y="0"/>
                </a:moveTo>
                <a:cubicBezTo>
                  <a:pt x="797598" y="271318"/>
                  <a:pt x="890924" y="542636"/>
                  <a:pt x="773545" y="738909"/>
                </a:cubicBezTo>
                <a:cubicBezTo>
                  <a:pt x="656166" y="935182"/>
                  <a:pt x="0" y="1177637"/>
                  <a:pt x="0" y="1177637"/>
                </a:cubicBezTo>
              </a:path>
            </a:pathLst>
          </a:cu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4443" y="2982653"/>
            <a:ext cx="856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Delegate </a:t>
            </a:r>
            <a:br>
              <a:rPr lang="en-US" sz="1400" dirty="0" smtClean="0"/>
            </a:br>
            <a:r>
              <a:rPr lang="en-US" sz="1400" dirty="0" smtClean="0"/>
              <a:t>callback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222906" y="4647509"/>
            <a:ext cx="856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Delegate </a:t>
            </a:r>
            <a:br>
              <a:rPr lang="en-US" sz="1400" dirty="0" smtClean="0"/>
            </a:br>
            <a:r>
              <a:rPr lang="en-US" sz="1400" dirty="0" smtClean="0"/>
              <a:t>Handler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959" y="3209626"/>
            <a:ext cx="1569043" cy="1928092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6329002" y="2447626"/>
            <a:ext cx="992909" cy="6003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</a:t>
            </a:r>
            <a:endParaRPr lang="en-US" sz="1400" dirty="0"/>
          </a:p>
        </p:txBody>
      </p:sp>
      <p:sp>
        <p:nvSpPr>
          <p:cNvPr id="15" name="Freeform 14"/>
          <p:cNvSpPr/>
          <p:nvPr/>
        </p:nvSpPr>
        <p:spPr>
          <a:xfrm>
            <a:off x="5548136" y="2837863"/>
            <a:ext cx="686372" cy="1016000"/>
          </a:xfrm>
          <a:custGeom>
            <a:avLst/>
            <a:gdLst>
              <a:gd name="connsiteX0" fmla="*/ 5131 w 374586"/>
              <a:gd name="connsiteY0" fmla="*/ 381136 h 381136"/>
              <a:gd name="connsiteX1" fmla="*/ 51313 w 374586"/>
              <a:gd name="connsiteY1" fmla="*/ 57864 h 381136"/>
              <a:gd name="connsiteX2" fmla="*/ 374586 w 374586"/>
              <a:gd name="connsiteY2" fmla="*/ 136 h 3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586" h="381136">
                <a:moveTo>
                  <a:pt x="5131" y="381136"/>
                </a:moveTo>
                <a:cubicBezTo>
                  <a:pt x="-2566" y="251250"/>
                  <a:pt x="-10263" y="121364"/>
                  <a:pt x="51313" y="57864"/>
                </a:cubicBezTo>
                <a:cubicBezTo>
                  <a:pt x="112889" y="-5636"/>
                  <a:pt x="374586" y="136"/>
                  <a:pt x="374586" y="136"/>
                </a:cubicBezTo>
              </a:path>
            </a:pathLst>
          </a:cu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75408" y="3994716"/>
            <a:ext cx="1359100" cy="29787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73419" y="2897898"/>
            <a:ext cx="242455" cy="2193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234508" y="3151899"/>
            <a:ext cx="1015060" cy="782784"/>
          </a:xfrm>
          <a:custGeom>
            <a:avLst/>
            <a:gdLst>
              <a:gd name="connsiteX0" fmla="*/ 704273 w 828493"/>
              <a:gd name="connsiteY0" fmla="*/ 0 h 1177637"/>
              <a:gd name="connsiteX1" fmla="*/ 773545 w 828493"/>
              <a:gd name="connsiteY1" fmla="*/ 738909 h 1177637"/>
              <a:gd name="connsiteX2" fmla="*/ 0 w 828493"/>
              <a:gd name="connsiteY2" fmla="*/ 1177637 h 117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493" h="1177637">
                <a:moveTo>
                  <a:pt x="704273" y="0"/>
                </a:moveTo>
                <a:cubicBezTo>
                  <a:pt x="797598" y="271318"/>
                  <a:pt x="890924" y="542636"/>
                  <a:pt x="773545" y="738909"/>
                </a:cubicBezTo>
                <a:cubicBezTo>
                  <a:pt x="656166" y="935182"/>
                  <a:pt x="0" y="1177637"/>
                  <a:pt x="0" y="1177637"/>
                </a:cubicBezTo>
              </a:path>
            </a:pathLst>
          </a:cu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6329003" y="4261896"/>
            <a:ext cx="1938989" cy="588817"/>
          </a:xfrm>
          <a:custGeom>
            <a:avLst/>
            <a:gdLst>
              <a:gd name="connsiteX0" fmla="*/ 1200728 w 1236106"/>
              <a:gd name="connsiteY0" fmla="*/ 0 h 1119909"/>
              <a:gd name="connsiteX1" fmla="*/ 1085273 w 1236106"/>
              <a:gd name="connsiteY1" fmla="*/ 646545 h 1119909"/>
              <a:gd name="connsiteX2" fmla="*/ 0 w 1236106"/>
              <a:gd name="connsiteY2" fmla="*/ 1119909 h 1119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106" h="1119909">
                <a:moveTo>
                  <a:pt x="1200728" y="0"/>
                </a:moveTo>
                <a:cubicBezTo>
                  <a:pt x="1243061" y="229947"/>
                  <a:pt x="1285394" y="459894"/>
                  <a:pt x="1085273" y="646545"/>
                </a:cubicBezTo>
                <a:cubicBezTo>
                  <a:pt x="885152" y="833196"/>
                  <a:pt x="28864" y="1079500"/>
                  <a:pt x="0" y="1119909"/>
                </a:cubicBezTo>
              </a:path>
            </a:pathLst>
          </a:cu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765677" y="591107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Object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39044" y="5911079"/>
            <a:ext cx="181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Objects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875408" y="4552837"/>
            <a:ext cx="1359100" cy="29787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6240863" y="3946227"/>
            <a:ext cx="1154546" cy="554182"/>
          </a:xfrm>
          <a:custGeom>
            <a:avLst/>
            <a:gdLst>
              <a:gd name="connsiteX0" fmla="*/ 0 w 1154546"/>
              <a:gd name="connsiteY0" fmla="*/ 554182 h 554182"/>
              <a:gd name="connsiteX1" fmla="*/ 531091 w 1154546"/>
              <a:gd name="connsiteY1" fmla="*/ 138546 h 554182"/>
              <a:gd name="connsiteX2" fmla="*/ 1154546 w 1154546"/>
              <a:gd name="connsiteY2" fmla="*/ 0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4546" h="554182">
                <a:moveTo>
                  <a:pt x="0" y="554182"/>
                </a:moveTo>
                <a:cubicBezTo>
                  <a:pt x="169333" y="392546"/>
                  <a:pt x="338667" y="230910"/>
                  <a:pt x="531091" y="138546"/>
                </a:cubicBezTo>
                <a:cubicBezTo>
                  <a:pt x="723515" y="46182"/>
                  <a:pt x="1052561" y="19242"/>
                  <a:pt x="1154546" y="0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685800" y="1572762"/>
            <a:ext cx="7770813" cy="736397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400" dirty="0" smtClean="0"/>
              <a:t>Block</a:t>
            </a:r>
            <a:endParaRPr lang="en-US" sz="2400" dirty="0"/>
          </a:p>
        </p:txBody>
      </p:sp>
      <p:sp>
        <p:nvSpPr>
          <p:cNvPr id="3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59469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th-TH" sz="2400" dirty="0" smtClean="0"/>
              <a:t>การประกาศ </a:t>
            </a:r>
            <a:r>
              <a:rPr lang="en-US" sz="2400" dirty="0" smtClean="0"/>
              <a:t>type </a:t>
            </a:r>
            <a:r>
              <a:rPr lang="th-TH" sz="2400" dirty="0" smtClean="0"/>
              <a:t>ของ </a:t>
            </a:r>
            <a:r>
              <a:rPr lang="en-US" sz="2400" dirty="0" smtClean="0"/>
              <a:t>Block </a:t>
            </a:r>
            <a:r>
              <a:rPr lang="th-TH" sz="2400" dirty="0" smtClean="0"/>
              <a:t>เป็นการประกาศ </a:t>
            </a:r>
            <a:r>
              <a:rPr lang="en-US" sz="2400" dirty="0" smtClean="0"/>
              <a:t>header </a:t>
            </a:r>
            <a:r>
              <a:rPr lang="th-TH" sz="2400" dirty="0" smtClean="0"/>
              <a:t>ของ </a:t>
            </a:r>
            <a:r>
              <a:rPr lang="en-US" sz="2400" dirty="0" smtClean="0"/>
              <a:t>method </a:t>
            </a:r>
            <a:r>
              <a:rPr lang="th-TH" sz="2400" dirty="0" smtClean="0"/>
              <a:t>ซึ่ง </a:t>
            </a:r>
            <a:r>
              <a:rPr lang="en-US" sz="2400" dirty="0" smtClean="0"/>
              <a:t>body </a:t>
            </a:r>
            <a:r>
              <a:rPr lang="th-TH" sz="2400" dirty="0" smtClean="0"/>
              <a:t>ของ </a:t>
            </a:r>
            <a:r>
              <a:rPr lang="en-US" sz="2400" dirty="0" smtClean="0"/>
              <a:t>method </a:t>
            </a:r>
            <a:r>
              <a:rPr lang="th-TH" sz="2400" dirty="0" smtClean="0"/>
              <a:t>จะถูก </a:t>
            </a:r>
            <a:r>
              <a:rPr lang="en-US" sz="2400" dirty="0" smtClean="0"/>
              <a:t>implement </a:t>
            </a:r>
            <a:r>
              <a:rPr lang="th-TH" sz="2400" dirty="0" smtClean="0"/>
              <a:t>ภายหลัง</a:t>
            </a:r>
            <a:r>
              <a:rPr lang="en-US" sz="2400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Block </a:t>
            </a:r>
            <a:r>
              <a:rPr lang="th-TH" sz="2400" dirty="0"/>
              <a:t>เป็น </a:t>
            </a:r>
            <a:r>
              <a:rPr lang="en-US" sz="2400" dirty="0"/>
              <a:t>type </a:t>
            </a:r>
            <a:r>
              <a:rPr lang="th-TH" sz="2400" dirty="0"/>
              <a:t>ที่ประกาศขึ้นมาเพื่อเป็น </a:t>
            </a:r>
            <a:r>
              <a:rPr lang="en-US" sz="2400" dirty="0"/>
              <a:t>instant </a:t>
            </a:r>
            <a:r>
              <a:rPr lang="th-TH" sz="2400" dirty="0"/>
              <a:t>ของ </a:t>
            </a:r>
            <a:r>
              <a:rPr lang="en-US" sz="2400" dirty="0" smtClean="0"/>
              <a:t>function</a:t>
            </a:r>
            <a:r>
              <a:rPr lang="en-US" sz="2400" dirty="0"/>
              <a:t> </a:t>
            </a:r>
            <a:r>
              <a:rPr lang="th-TH" sz="2400" dirty="0" smtClean="0"/>
              <a:t>เพราะฉะนั้นเราสามารถประกาศ </a:t>
            </a:r>
            <a:r>
              <a:rPr lang="en-US" sz="2400" dirty="0" smtClean="0"/>
              <a:t>instant </a:t>
            </a:r>
            <a:r>
              <a:rPr lang="th-TH" sz="2400" dirty="0" smtClean="0"/>
              <a:t>เป็น </a:t>
            </a:r>
            <a:r>
              <a:rPr lang="en-US" sz="2400" dirty="0" smtClean="0"/>
              <a:t>type Block </a:t>
            </a:r>
            <a:endParaRPr lang="th-TH" sz="2400" dirty="0"/>
          </a:p>
          <a:p>
            <a:pPr>
              <a:lnSpc>
                <a:spcPct val="120000"/>
              </a:lnSpc>
            </a:pPr>
            <a:r>
              <a:rPr lang="en-US" sz="2400" dirty="0" smtClean="0"/>
              <a:t>Instant </a:t>
            </a:r>
            <a:r>
              <a:rPr lang="th-TH" sz="2400" dirty="0" smtClean="0"/>
              <a:t>นั้นอาจจะเป็น </a:t>
            </a:r>
            <a:r>
              <a:rPr lang="en-US" sz="2400" dirty="0" smtClean="0"/>
              <a:t>named instant </a:t>
            </a:r>
            <a:r>
              <a:rPr lang="th-TH" sz="2400" dirty="0" smtClean="0"/>
              <a:t>หรืออาจจะเป็น </a:t>
            </a:r>
            <a:r>
              <a:rPr lang="en-US" sz="2400" dirty="0" smtClean="0"/>
              <a:t>anonymous </a:t>
            </a:r>
            <a:r>
              <a:rPr lang="th-TH" sz="2400" dirty="0" smtClean="0"/>
              <a:t>ก็ได้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Pattern </a:t>
            </a:r>
            <a:r>
              <a:rPr lang="th-TH" sz="2400" dirty="0" smtClean="0"/>
              <a:t>ของการประกาศ </a:t>
            </a:r>
            <a:r>
              <a:rPr lang="en-US" sz="2400" dirty="0" smtClean="0"/>
              <a:t>Block </a:t>
            </a:r>
            <a:r>
              <a:rPr lang="th-TH" sz="2400" dirty="0" smtClean="0"/>
              <a:t>จะใกล้เคียงกับ </a:t>
            </a:r>
            <a:r>
              <a:rPr lang="en-US" sz="2400" dirty="0" smtClean="0"/>
              <a:t>C </a:t>
            </a:r>
            <a:r>
              <a:rPr lang="th-TH" sz="2400" dirty="0" smtClean="0"/>
              <a:t>มากกว่าของ </a:t>
            </a:r>
            <a:r>
              <a:rPr lang="en-US" sz="2400" dirty="0" smtClean="0"/>
              <a:t>Objective-C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Objective-C Block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19685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85800" y="1743364"/>
            <a:ext cx="7770813" cy="43827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</a:rPr>
              <a:t>Block Declaration</a:t>
            </a:r>
          </a:p>
          <a:p>
            <a:pPr>
              <a:lnSpc>
                <a:spcPct val="120000"/>
              </a:lnSpc>
            </a:pPr>
            <a:endParaRPr lang="en-US" sz="3600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36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</a:rPr>
              <a:t>Block Instant Declaration</a:t>
            </a:r>
            <a:endParaRPr lang="en-US" sz="24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with Typedef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2481" y="3102569"/>
            <a:ext cx="737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rgbClr val="FF6868"/>
                </a:solidFill>
                <a:latin typeface="Menlo Regular"/>
                <a:cs typeface="Menlo Regular"/>
              </a:rPr>
              <a:t>typedef</a:t>
            </a:r>
            <a:r>
              <a:rPr lang="en-US" sz="1600" dirty="0">
                <a:solidFill>
                  <a:srgbClr val="FF6868"/>
                </a:solidFill>
                <a:latin typeface="Menlo Regular"/>
                <a:cs typeface="Menlo Regular"/>
              </a:rPr>
              <a:t> </a:t>
            </a:r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Menlo Regular"/>
                <a:cs typeface="Menlo Regular"/>
              </a:rPr>
              <a:t>void</a:t>
            </a:r>
            <a:r>
              <a:rPr lang="en-US" sz="1600" dirty="0">
                <a:latin typeface="Menlo Regular"/>
                <a:cs typeface="Menlo Regular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Menlo Regular"/>
                <a:cs typeface="Menlo Regular"/>
              </a:rPr>
              <a:t>(</a:t>
            </a:r>
            <a: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^</a:t>
            </a:r>
            <a:r>
              <a:rPr lang="en-US" sz="16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OnProgressBlock</a:t>
            </a:r>
            <a:r>
              <a:rPr lang="en-US" sz="1600" b="1" dirty="0">
                <a:solidFill>
                  <a:srgbClr val="FFFF00"/>
                </a:solidFill>
                <a:latin typeface="Menlo Regular"/>
                <a:cs typeface="Menlo Regular"/>
              </a:rPr>
              <a:t>) 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(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int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currentProgress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)</a:t>
            </a:r>
            <a:r>
              <a:rPr lang="en-US" sz="1600" dirty="0">
                <a:latin typeface="Menlo Regular"/>
                <a:cs typeface="Menlo Regular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745" y="2428607"/>
            <a:ext cx="1208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BFBFBF"/>
                </a:solidFill>
              </a:rPr>
              <a:t>Return type</a:t>
            </a:r>
            <a:endParaRPr lang="en-US" sz="1600" dirty="0">
              <a:solidFill>
                <a:srgbClr val="BFBFBF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24723" y="2736272"/>
            <a:ext cx="0" cy="2854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31887" y="3825273"/>
            <a:ext cx="1758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BFBFBF"/>
                </a:solidFill>
              </a:rPr>
              <a:t>Block Type Name</a:t>
            </a:r>
            <a:endParaRPr lang="en-US" sz="1600" dirty="0">
              <a:solidFill>
                <a:srgbClr val="BFBFBF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311345" y="3582820"/>
            <a:ext cx="0" cy="242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2168" y="3825273"/>
            <a:ext cx="2138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BFBFBF"/>
                </a:solidFill>
              </a:rPr>
              <a:t>Parameters </a:t>
            </a:r>
            <a:r>
              <a:rPr lang="th-TH" sz="1400" dirty="0" smtClean="0">
                <a:solidFill>
                  <a:srgbClr val="BFBFBF"/>
                </a:solidFill>
              </a:rPr>
              <a:t/>
            </a:r>
            <a:br>
              <a:rPr lang="th-TH" sz="1400" dirty="0" smtClean="0">
                <a:solidFill>
                  <a:srgbClr val="BFBFBF"/>
                </a:solidFill>
              </a:rPr>
            </a:br>
            <a:r>
              <a:rPr lang="en-US" sz="1400" dirty="0" smtClean="0">
                <a:solidFill>
                  <a:srgbClr val="BFBFBF"/>
                </a:solidFill>
              </a:rPr>
              <a:t>(</a:t>
            </a:r>
            <a:r>
              <a:rPr lang="th-TH" sz="1400" dirty="0" smtClean="0">
                <a:solidFill>
                  <a:srgbClr val="BFBFBF"/>
                </a:solidFill>
              </a:rPr>
              <a:t>ถ้าไม่มีให้ใส่วงเล็บเปล่าๅ</a:t>
            </a:r>
            <a:r>
              <a:rPr lang="en-US" sz="1400" dirty="0" smtClean="0">
                <a:solidFill>
                  <a:srgbClr val="BFBFBF"/>
                </a:solidFill>
              </a:rPr>
              <a:t>)</a:t>
            </a:r>
            <a:endParaRPr lang="en-US" sz="1400" dirty="0">
              <a:solidFill>
                <a:srgbClr val="BFBFBF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726651" y="3582820"/>
            <a:ext cx="0" cy="242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32481" y="5113959"/>
            <a:ext cx="737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OnProgressBlock</a:t>
            </a:r>
            <a:r>
              <a:rPr lang="en-US" sz="1600" dirty="0" smtClean="0">
                <a:solidFill>
                  <a:srgbClr val="FFFF00"/>
                </a:solidFill>
                <a:latin typeface="Menlo Regular"/>
                <a:cs typeface="Menlo Regular"/>
              </a:rPr>
              <a:t>  </a:t>
            </a:r>
            <a:r>
              <a:rPr lang="en-US" sz="16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Menlo Regular"/>
                <a:cs typeface="Menlo Regular"/>
              </a:rPr>
              <a:t>progressBlockObj</a:t>
            </a: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Menlo Regular"/>
                <a:cs typeface="Menlo Regular"/>
              </a:rPr>
              <a:t>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34171" y="5759185"/>
            <a:ext cx="1758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BFBFBF"/>
                </a:solidFill>
              </a:rPr>
              <a:t>Block Type Name</a:t>
            </a:r>
            <a:endParaRPr lang="en-US" sz="1600" dirty="0">
              <a:solidFill>
                <a:srgbClr val="BFBFBF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713629" y="5516732"/>
            <a:ext cx="0" cy="242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82880" y="5759185"/>
            <a:ext cx="137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BFBFBF"/>
                </a:solidFill>
              </a:rPr>
              <a:t>Instant Name</a:t>
            </a:r>
            <a:endParaRPr lang="en-US" sz="1600" dirty="0">
              <a:solidFill>
                <a:srgbClr val="BFBFBF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777618" y="5516732"/>
            <a:ext cx="0" cy="242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246909" y="3056389"/>
            <a:ext cx="6996546" cy="480251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563091" y="5062272"/>
            <a:ext cx="4479636" cy="480251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37321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85800" y="1743364"/>
            <a:ext cx="7770813" cy="43827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</a:rPr>
              <a:t>Block Declaration with Return Type </a:t>
            </a:r>
          </a:p>
          <a:p>
            <a:pPr>
              <a:lnSpc>
                <a:spcPct val="120000"/>
              </a:lnSpc>
            </a:pP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2000" dirty="0" smtClean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</a:rPr>
              <a:t>Using Block with Return Value</a:t>
            </a:r>
          </a:p>
          <a:p>
            <a:pPr>
              <a:lnSpc>
                <a:spcPct val="120000"/>
              </a:lnSpc>
            </a:pPr>
            <a:endParaRPr lang="en-US" sz="2400" dirty="0" smtClean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Block Instant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4191" y="4762864"/>
            <a:ext cx="60320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enlo Regular"/>
                <a:cs typeface="Menlo Regular"/>
              </a:rPr>
              <a:t>if (</a:t>
            </a:r>
            <a:r>
              <a:rPr lang="en-US" sz="1600" dirty="0" err="1">
                <a:solidFill>
                  <a:srgbClr val="E5CFF1"/>
                </a:solidFill>
                <a:latin typeface="Menlo Regular"/>
                <a:cs typeface="Menlo Regular"/>
              </a:rPr>
              <a:t>progressBlockObj</a:t>
            </a:r>
            <a:r>
              <a:rPr lang="en-US" sz="1600" dirty="0">
                <a:latin typeface="Menlo Regular"/>
                <a:cs typeface="Menlo Regular"/>
              </a:rPr>
              <a:t>) {</a:t>
            </a:r>
          </a:p>
          <a:p>
            <a:r>
              <a:rPr lang="en-US" sz="1600" dirty="0">
                <a:latin typeface="Menlo Regular"/>
                <a:cs typeface="Menlo Regular"/>
              </a:rPr>
              <a:t>        </a:t>
            </a:r>
            <a:r>
              <a:rPr lang="en-US" sz="1600" dirty="0" err="1" smtClean="0">
                <a:latin typeface="Menlo Regular"/>
                <a:cs typeface="Menlo Regular"/>
              </a:rPr>
              <a:t>int</a:t>
            </a:r>
            <a:r>
              <a:rPr lang="en-US" sz="1600" dirty="0" smtClean="0">
                <a:latin typeface="Menlo Regular"/>
                <a:cs typeface="Menlo Regular"/>
              </a:rPr>
              <a:t> x = </a:t>
            </a:r>
            <a:r>
              <a:rPr lang="en-US" sz="1600" dirty="0" err="1" smtClean="0">
                <a:solidFill>
                  <a:srgbClr val="E5CFF1"/>
                </a:solidFill>
                <a:latin typeface="Menlo Regular"/>
                <a:cs typeface="Menlo Regular"/>
              </a:rPr>
              <a:t>progressBlockObj</a:t>
            </a:r>
            <a:r>
              <a:rPr lang="en-US" sz="1600" dirty="0" smtClean="0">
                <a:latin typeface="Menlo Regular"/>
                <a:cs typeface="Menlo Regular"/>
              </a:rPr>
              <a:t>(10);</a:t>
            </a:r>
          </a:p>
          <a:p>
            <a:r>
              <a:rPr lang="en-US" sz="1600" dirty="0">
                <a:latin typeface="Menlo Regular"/>
                <a:cs typeface="Menlo Regular"/>
              </a:rPr>
              <a:t>	</a:t>
            </a:r>
            <a:r>
              <a:rPr lang="en-US" sz="1600" dirty="0" smtClean="0">
                <a:latin typeface="Menlo Regular"/>
                <a:cs typeface="Menlo Regular"/>
              </a:rPr>
              <a:t>	. . .</a:t>
            </a:r>
            <a:endParaRPr lang="en-US" sz="1600" dirty="0">
              <a:latin typeface="Menlo Regular"/>
              <a:cs typeface="Menlo Regular"/>
            </a:endParaRPr>
          </a:p>
          <a:p>
            <a:r>
              <a:rPr lang="en-US" sz="1600" dirty="0" smtClean="0">
                <a:latin typeface="Menlo Regular"/>
                <a:cs typeface="Menlo Regular"/>
              </a:rPr>
              <a:t>}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32481" y="2565908"/>
            <a:ext cx="737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Menlo Regular"/>
                <a:cs typeface="Menlo Regular"/>
              </a:rPr>
              <a:t>typedef</a:t>
            </a:r>
            <a:r>
              <a:rPr lang="en-US" sz="1600" dirty="0">
                <a:latin typeface="Menlo Regular"/>
                <a:cs typeface="Menlo Regular"/>
              </a:rPr>
              <a:t> </a:t>
            </a:r>
            <a:r>
              <a:rPr lang="en-US" sz="1600" dirty="0" smtClean="0">
                <a:latin typeface="Menlo Regular"/>
                <a:cs typeface="Menlo Regular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int</a:t>
            </a:r>
            <a:r>
              <a:rPr lang="en-US" sz="1600" b="1" dirty="0" smtClean="0">
                <a:latin typeface="Menlo Regular"/>
                <a:cs typeface="Menlo Regular"/>
              </a:rPr>
              <a:t>  </a:t>
            </a:r>
            <a: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(^</a:t>
            </a:r>
            <a:r>
              <a:rPr lang="en-US" sz="16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OnProgressBlock</a:t>
            </a:r>
            <a:r>
              <a:rPr lang="en-US" sz="1600" b="1" dirty="0">
                <a:solidFill>
                  <a:srgbClr val="FFFF00"/>
                </a:solidFill>
                <a:latin typeface="Menlo Regular"/>
                <a:cs typeface="Menlo Regular"/>
              </a:rPr>
              <a:t>) </a:t>
            </a:r>
            <a:r>
              <a:rPr lang="en-US" sz="16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600" dirty="0" smtClean="0">
                <a:latin typeface="Menlo Regular"/>
                <a:cs typeface="Menlo Regular"/>
              </a:rPr>
              <a:t>(</a:t>
            </a:r>
            <a:r>
              <a:rPr lang="en-US" sz="1600" dirty="0" err="1">
                <a:latin typeface="Menlo Regular"/>
                <a:cs typeface="Menlo Regular"/>
              </a:rPr>
              <a:t>int</a:t>
            </a:r>
            <a:r>
              <a:rPr lang="en-US" sz="1600" dirty="0">
                <a:latin typeface="Menlo Regular"/>
                <a:cs typeface="Menlo Regular"/>
              </a:rPr>
              <a:t> </a:t>
            </a:r>
            <a:r>
              <a:rPr lang="en-US" sz="1600" dirty="0" err="1">
                <a:latin typeface="Menlo Regular"/>
                <a:cs typeface="Menlo Regular"/>
              </a:rPr>
              <a:t>currentProgress</a:t>
            </a:r>
            <a:r>
              <a:rPr lang="en-US" sz="1600" dirty="0">
                <a:latin typeface="Menlo Regular"/>
                <a:cs typeface="Menlo Regular"/>
              </a:rPr>
              <a:t>);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328755" y="3012686"/>
            <a:ext cx="60487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OnProgressBlock</a:t>
            </a:r>
            <a:r>
              <a:rPr lang="en-US" sz="1600" dirty="0" smtClean="0">
                <a:solidFill>
                  <a:srgbClr val="FFFF00"/>
                </a:solidFill>
                <a:latin typeface="Menlo Regular"/>
                <a:cs typeface="Menlo Regular"/>
              </a:rPr>
              <a:t>  </a:t>
            </a:r>
            <a:r>
              <a:rPr lang="en-US" sz="16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Menlo Regular"/>
                <a:cs typeface="Menlo Regular"/>
              </a:rPr>
              <a:t>progressBlockObj</a:t>
            </a: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Menlo Regular"/>
                <a:cs typeface="Menlo Regular"/>
              </a:rPr>
              <a:t>;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132481" y="2424916"/>
            <a:ext cx="7324132" cy="1096448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132481" y="4661267"/>
            <a:ext cx="7324132" cy="1284642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4841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85800" y="1550894"/>
            <a:ext cx="7770813" cy="457526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</a:rPr>
              <a:t>Method Declaration with Block</a:t>
            </a:r>
          </a:p>
          <a:p>
            <a:pPr>
              <a:lnSpc>
                <a:spcPct val="120000"/>
              </a:lnSpc>
            </a:pP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2000" dirty="0" smtClean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</a:rPr>
              <a:t>Call method with Block Handler</a:t>
            </a: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2000" dirty="0" smtClean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400" dirty="0" smtClean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Block in Method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31455" y="2305431"/>
            <a:ext cx="7325158" cy="56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latin typeface="Menlo Regular"/>
                <a:cs typeface="Menlo Regular"/>
              </a:rPr>
              <a:t>- (void)</a:t>
            </a:r>
            <a:r>
              <a:rPr lang="en-US" sz="1400" dirty="0" err="1">
                <a:latin typeface="Menlo Regular"/>
                <a:cs typeface="Menlo Regular"/>
              </a:rPr>
              <a:t>doWorkForSleepInterval</a:t>
            </a:r>
            <a:r>
              <a:rPr lang="en-US" sz="1400" dirty="0">
                <a:latin typeface="Menlo Regular"/>
                <a:cs typeface="Menlo Regular"/>
              </a:rPr>
              <a:t>:(double)</a:t>
            </a:r>
            <a:r>
              <a:rPr lang="en-US" sz="1400" dirty="0" err="1">
                <a:latin typeface="Menlo Regular"/>
                <a:cs typeface="Menlo Regular"/>
              </a:rPr>
              <a:t>sleepTime</a:t>
            </a:r>
            <a:endParaRPr lang="en-US" sz="1400" dirty="0"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400" dirty="0">
                <a:latin typeface="Menlo Regular"/>
                <a:cs typeface="Menlo Regular"/>
              </a:rPr>
              <a:t>                    </a:t>
            </a:r>
            <a:r>
              <a:rPr lang="en-US" sz="1400" dirty="0" err="1" smtClean="0">
                <a:latin typeface="Menlo Regular"/>
                <a:cs typeface="Menlo Regular"/>
              </a:rPr>
              <a:t>onProgress</a:t>
            </a:r>
            <a:r>
              <a:rPr lang="en-US" sz="1400" dirty="0" smtClean="0">
                <a:latin typeface="Menlo Regular"/>
                <a:cs typeface="Menlo Regular"/>
              </a:rPr>
              <a:t>:(</a:t>
            </a:r>
            <a:r>
              <a:rPr lang="en-US" sz="14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OnProgressBlock</a:t>
            </a:r>
            <a:r>
              <a:rPr lang="en-US" sz="1400" dirty="0">
                <a:latin typeface="Menlo Regular"/>
                <a:cs typeface="Menlo Regular"/>
              </a:rPr>
              <a:t>)</a:t>
            </a:r>
            <a:r>
              <a:rPr lang="en-US" sz="1400" dirty="0" smtClean="0">
                <a:latin typeface="Menlo Regular"/>
                <a:cs typeface="Menlo Regular"/>
              </a:rPr>
              <a:t>progress;</a:t>
            </a:r>
            <a:endParaRPr lang="en-US" sz="1400" dirty="0">
              <a:latin typeface="Menlo Regular"/>
              <a:cs typeface="Menl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40428" y="3074640"/>
            <a:ext cx="1172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Block Type</a:t>
            </a: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419709" y="2901633"/>
            <a:ext cx="0" cy="242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58274" y="4732762"/>
            <a:ext cx="7746999" cy="1273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latin typeface="Menlo Regular"/>
                <a:cs typeface="Menlo Regular"/>
              </a:rPr>
              <a:t> [</a:t>
            </a:r>
            <a:r>
              <a:rPr lang="en-US" sz="1400" dirty="0" err="1">
                <a:latin typeface="Menlo Regular"/>
                <a:cs typeface="Menlo Regular"/>
              </a:rPr>
              <a:t>self.worker</a:t>
            </a:r>
            <a:r>
              <a:rPr lang="en-US" sz="1400" dirty="0">
                <a:latin typeface="Menlo Regular"/>
                <a:cs typeface="Menlo Regular"/>
              </a:rPr>
              <a:t> </a:t>
            </a:r>
            <a:r>
              <a:rPr lang="en-US" sz="1400" dirty="0" err="1" smtClean="0">
                <a:latin typeface="Menlo Regular"/>
                <a:cs typeface="Menlo Regular"/>
              </a:rPr>
              <a:t>doWorkForSleepInterval</a:t>
            </a:r>
            <a:r>
              <a:rPr lang="en-US" sz="1400" dirty="0" smtClean="0">
                <a:latin typeface="Menlo Regular"/>
                <a:cs typeface="Menlo Regular"/>
              </a:rPr>
              <a:t>: 0.1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Menlo Regular"/>
                <a:cs typeface="Menlo Regular"/>
              </a:rPr>
              <a:t> </a:t>
            </a:r>
            <a:r>
              <a:rPr lang="en-US" sz="1400" dirty="0" smtClean="0">
                <a:latin typeface="Menlo Regular"/>
                <a:cs typeface="Menlo Regular"/>
              </a:rPr>
              <a:t>                         </a:t>
            </a:r>
            <a:r>
              <a:rPr lang="en-US" sz="1400" dirty="0" err="1" smtClean="0">
                <a:latin typeface="Menlo Regular"/>
                <a:cs typeface="Menlo Regular"/>
              </a:rPr>
              <a:t>onProgress</a:t>
            </a:r>
            <a:r>
              <a:rPr lang="en-US" sz="1400" dirty="0">
                <a:latin typeface="Menlo Regular"/>
                <a:cs typeface="Menlo Regular"/>
              </a:rPr>
              <a:t>: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^</a:t>
            </a:r>
            <a:r>
              <a:rPr lang="en-US" sz="1400" dirty="0" smtClean="0">
                <a:solidFill>
                  <a:srgbClr val="FFFF00"/>
                </a:solidFill>
                <a:latin typeface="Menlo Regular"/>
                <a:cs typeface="Menlo Regular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int</a:t>
            </a:r>
            <a:r>
              <a:rPr lang="en-US" sz="1400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Menlo Regular"/>
                <a:cs typeface="Menlo Regular"/>
              </a:rPr>
              <a:t>currentProgress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) </a:t>
            </a:r>
            <a:r>
              <a:rPr lang="en-US" sz="1400" dirty="0">
                <a:latin typeface="Menlo Regular"/>
                <a:cs typeface="Menlo Regular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400" dirty="0" smtClean="0">
                <a:latin typeface="Menlo Regular"/>
                <a:cs typeface="Menlo Regular"/>
              </a:rPr>
              <a:t>							   </a:t>
            </a:r>
            <a:r>
              <a:rPr lang="en-US" sz="1400" dirty="0" err="1" smtClean="0">
                <a:latin typeface="Menlo Regular"/>
                <a:cs typeface="Menlo Regular"/>
              </a:rPr>
              <a:t>progressView.progress</a:t>
            </a:r>
            <a:r>
              <a:rPr lang="en-US" sz="1400" dirty="0" smtClean="0">
                <a:latin typeface="Menlo Regular"/>
                <a:cs typeface="Menlo Regular"/>
              </a:rPr>
              <a:t> </a:t>
            </a:r>
            <a:r>
              <a:rPr lang="en-US" sz="1400" dirty="0">
                <a:latin typeface="Menlo Regular"/>
                <a:cs typeface="Menlo Regular"/>
              </a:rPr>
              <a:t>= x / 100.0f;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Menlo Regular"/>
                <a:cs typeface="Menlo Regular"/>
              </a:rPr>
              <a:t> </a:t>
            </a:r>
            <a:r>
              <a:rPr lang="en-US" sz="1400" dirty="0" smtClean="0">
                <a:latin typeface="Menlo Regular"/>
                <a:cs typeface="Menlo Regular"/>
              </a:rPr>
              <a:t>                         }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Menlo Regular"/>
                <a:cs typeface="Menlo Regular"/>
              </a:rPr>
              <a:t> </a:t>
            </a:r>
            <a:r>
              <a:rPr lang="en-US" sz="1400" dirty="0" smtClean="0">
                <a:latin typeface="Menlo Regular"/>
                <a:cs typeface="Menlo Regular"/>
              </a:rPr>
              <a:t>];</a:t>
            </a:r>
            <a:endParaRPr lang="en-US" sz="1400" dirty="0">
              <a:latin typeface="Menlo Regular"/>
              <a:cs typeface="Menlo Regula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5803" y="3938633"/>
            <a:ext cx="17876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Parameters passed </a:t>
            </a:r>
            <a:b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from Block</a:t>
            </a: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>
            <a:off x="7049638" y="4523409"/>
            <a:ext cx="0" cy="507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93730" y="4082115"/>
            <a:ext cx="1918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Anonymous Instant</a:t>
            </a: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>
            <a:off x="5053087" y="4420669"/>
            <a:ext cx="0" cy="610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93730" y="6168445"/>
            <a:ext cx="4124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Method body, implement code when callback</a:t>
            </a: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V="1">
            <a:off x="6155803" y="5541818"/>
            <a:ext cx="0" cy="626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958273" y="2271500"/>
            <a:ext cx="7746999" cy="630133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966928" y="4715914"/>
            <a:ext cx="7746999" cy="129053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76527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8404"/>
          </a:xfrm>
        </p:spPr>
        <p:txBody>
          <a:bodyPr/>
          <a:lstStyle/>
          <a:p>
            <a:r>
              <a:rPr lang="en-US" dirty="0" smtClean="0"/>
              <a:t>Declare &amp; Use Block with in the Same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8149" y="2635331"/>
            <a:ext cx="665018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latin typeface="Menlo Regular"/>
                <a:cs typeface="Menlo Regular"/>
              </a:rPr>
              <a:t>- (void)</a:t>
            </a:r>
            <a:r>
              <a:rPr lang="en-US" sz="1300" dirty="0" err="1">
                <a:latin typeface="Menlo Regular"/>
                <a:cs typeface="Menlo Regular"/>
              </a:rPr>
              <a:t>doSomething</a:t>
            </a:r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 smtClean="0">
                <a:latin typeface="Menlo Regular"/>
                <a:cs typeface="Menlo Regular"/>
              </a:rPr>
              <a:t>{</a:t>
            </a:r>
          </a:p>
          <a:p>
            <a:endParaRPr lang="en-US" sz="1300" dirty="0" smtClean="0">
              <a:latin typeface="Menlo Regular"/>
              <a:cs typeface="Menlo Regular"/>
            </a:endParaRPr>
          </a:p>
          <a:p>
            <a:endParaRPr lang="en-US" sz="1300" dirty="0">
              <a:latin typeface="Menlo Regular"/>
              <a:cs typeface="Menlo Regular"/>
            </a:endParaRPr>
          </a:p>
          <a:p>
            <a:endParaRPr lang="en-US" sz="1300" dirty="0">
              <a:latin typeface="Menlo Regular"/>
              <a:cs typeface="Menlo Regular"/>
            </a:endParaRPr>
          </a:p>
          <a:p>
            <a:endParaRPr lang="en-US" sz="1300" dirty="0" smtClean="0">
              <a:latin typeface="Menlo Regular"/>
              <a:cs typeface="Menlo Regular"/>
            </a:endParaRPr>
          </a:p>
          <a:p>
            <a:r>
              <a:rPr lang="en-US" sz="1300" dirty="0" smtClean="0">
                <a:latin typeface="Menlo Regular"/>
                <a:cs typeface="Menlo Regular"/>
              </a:rPr>
              <a:t>   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int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(^multiply)(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int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,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int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) </a:t>
            </a:r>
            <a:r>
              <a:rPr lang="en-US" sz="1300" dirty="0" smtClean="0">
                <a:latin typeface="Menlo Regular"/>
                <a:cs typeface="Menlo Regular"/>
              </a:rPr>
              <a:t>=</a:t>
            </a:r>
            <a:r>
              <a:rPr lang="en-US" sz="1300" dirty="0">
                <a:latin typeface="Menlo Regular"/>
                <a:cs typeface="Menlo Regular"/>
              </a:rPr>
              <a:t> </a:t>
            </a:r>
            <a:r>
              <a:rPr lang="en-US" sz="1300" dirty="0" smtClean="0">
                <a:latin typeface="Menlo Regular"/>
                <a:cs typeface="Menlo Regular"/>
              </a:rPr>
              <a:t> ^</a:t>
            </a:r>
            <a:r>
              <a:rPr lang="en-US" sz="1300" dirty="0">
                <a:latin typeface="Menlo Regular"/>
                <a:cs typeface="Menlo Regular"/>
              </a:rPr>
              <a:t>(</a:t>
            </a:r>
            <a:r>
              <a:rPr lang="en-US" sz="1300" dirty="0" err="1">
                <a:latin typeface="Menlo Regular"/>
                <a:cs typeface="Menlo Regular"/>
              </a:rPr>
              <a:t>int</a:t>
            </a:r>
            <a:r>
              <a:rPr lang="en-US" sz="1300" dirty="0">
                <a:latin typeface="Menlo Regular"/>
                <a:cs typeface="Menlo Regular"/>
              </a:rPr>
              <a:t> x, </a:t>
            </a:r>
            <a:r>
              <a:rPr lang="en-US" sz="1300" dirty="0" err="1">
                <a:latin typeface="Menlo Regular"/>
                <a:cs typeface="Menlo Regular"/>
              </a:rPr>
              <a:t>int</a:t>
            </a:r>
            <a:r>
              <a:rPr lang="en-US" sz="1300" dirty="0">
                <a:latin typeface="Menlo Regular"/>
                <a:cs typeface="Menlo Regular"/>
              </a:rPr>
              <a:t> y) {</a:t>
            </a:r>
          </a:p>
          <a:p>
            <a:r>
              <a:rPr lang="is-IS" sz="1300" dirty="0" smtClean="0">
                <a:latin typeface="Menlo Regular"/>
                <a:cs typeface="Menlo Regular"/>
              </a:rPr>
              <a:t>					        		return </a:t>
            </a:r>
            <a:r>
              <a:rPr lang="is-IS" sz="1300" dirty="0">
                <a:latin typeface="Menlo Regular"/>
                <a:cs typeface="Menlo Regular"/>
              </a:rPr>
              <a:t>x * y;</a:t>
            </a:r>
          </a:p>
          <a:p>
            <a:r>
              <a:rPr lang="is-IS" sz="1300" dirty="0">
                <a:latin typeface="Menlo Regular"/>
                <a:cs typeface="Menlo Regular"/>
              </a:rPr>
              <a:t>    </a:t>
            </a:r>
            <a:r>
              <a:rPr lang="is-IS" sz="1300" dirty="0" smtClean="0">
                <a:latin typeface="Menlo Regular"/>
                <a:cs typeface="Menlo Regular"/>
              </a:rPr>
              <a:t>							  };</a:t>
            </a:r>
          </a:p>
          <a:p>
            <a:endParaRPr lang="is-IS" sz="1300" dirty="0">
              <a:latin typeface="Menlo Regular"/>
              <a:cs typeface="Menlo Regular"/>
            </a:endParaRPr>
          </a:p>
          <a:p>
            <a:endParaRPr lang="is-IS" sz="1300" dirty="0" smtClean="0">
              <a:latin typeface="Menlo Regular"/>
              <a:cs typeface="Menlo Regular"/>
            </a:endParaRPr>
          </a:p>
          <a:p>
            <a:r>
              <a:rPr lang="is-IS" sz="1300" dirty="0" smtClean="0">
                <a:latin typeface="Menlo Regular"/>
                <a:cs typeface="Menlo Regular"/>
              </a:rPr>
              <a:t>	</a:t>
            </a:r>
            <a:r>
              <a:rPr lang="is-IS" sz="1300" i="1" dirty="0" smtClean="0">
                <a:solidFill>
                  <a:srgbClr val="BFBFBF"/>
                </a:solidFill>
                <a:latin typeface="Menlo Regular"/>
                <a:cs typeface="Menlo Regular"/>
              </a:rPr>
              <a:t>// do some code ...</a:t>
            </a:r>
            <a:endParaRPr lang="is-IS" sz="1300" dirty="0">
              <a:latin typeface="Menlo Regular"/>
              <a:cs typeface="Menlo Regular"/>
            </a:endParaRPr>
          </a:p>
          <a:p>
            <a:endParaRPr lang="en-US" sz="1300" dirty="0" smtClean="0">
              <a:latin typeface="Menlo Regular"/>
              <a:cs typeface="Menlo Regular"/>
            </a:endParaRPr>
          </a:p>
          <a:p>
            <a:endParaRPr lang="en-US" sz="1300" dirty="0" smtClean="0">
              <a:latin typeface="Menlo Regular"/>
              <a:cs typeface="Menlo Regular"/>
            </a:endParaRPr>
          </a:p>
          <a:p>
            <a:r>
              <a:rPr lang="en-US" sz="1300" dirty="0" smtClean="0">
                <a:latin typeface="Menlo Regular"/>
                <a:cs typeface="Menlo Regular"/>
              </a:rPr>
              <a:t>    </a:t>
            </a:r>
            <a:r>
              <a:rPr lang="en-US" sz="1300" dirty="0" err="1">
                <a:latin typeface="Menlo Regular"/>
                <a:cs typeface="Menlo Regular"/>
              </a:rPr>
              <a:t>int</a:t>
            </a:r>
            <a:r>
              <a:rPr lang="en-US" sz="1300" dirty="0">
                <a:latin typeface="Menlo Regular"/>
                <a:cs typeface="Menlo Regular"/>
              </a:rPr>
              <a:t> result = 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multiply</a:t>
            </a:r>
            <a:r>
              <a:rPr lang="en-US" sz="1300" dirty="0">
                <a:latin typeface="Menlo Regular"/>
                <a:cs typeface="Menlo Regular"/>
              </a:rPr>
              <a:t>(5,10);</a:t>
            </a:r>
          </a:p>
          <a:p>
            <a:r>
              <a:rPr lang="en-US" sz="1300" dirty="0">
                <a:latin typeface="Menlo Regular"/>
                <a:cs typeface="Menlo Regular"/>
              </a:rPr>
              <a:t>    </a:t>
            </a:r>
            <a:r>
              <a:rPr lang="en-US" sz="1300" dirty="0" err="1">
                <a:latin typeface="Menlo Regular"/>
                <a:cs typeface="Menlo Regular"/>
              </a:rPr>
              <a:t>NSLog</a:t>
            </a:r>
            <a:r>
              <a:rPr lang="en-US" sz="1300" dirty="0">
                <a:latin typeface="Menlo Regular"/>
                <a:cs typeface="Menlo Regular"/>
              </a:rPr>
              <a:t>(@"%</a:t>
            </a:r>
            <a:r>
              <a:rPr lang="en-US" sz="1300" dirty="0" err="1">
                <a:latin typeface="Menlo Regular"/>
                <a:cs typeface="Menlo Regular"/>
              </a:rPr>
              <a:t>i</a:t>
            </a:r>
            <a:r>
              <a:rPr lang="en-US" sz="1300" dirty="0">
                <a:latin typeface="Menlo Regular"/>
                <a:cs typeface="Menlo Regular"/>
              </a:rPr>
              <a:t>", result)</a:t>
            </a:r>
            <a:r>
              <a:rPr lang="en-US" sz="1300" dirty="0" smtClean="0">
                <a:latin typeface="Menlo Regular"/>
                <a:cs typeface="Menlo Regular"/>
              </a:rPr>
              <a:t>;</a:t>
            </a: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20609" y="3191741"/>
            <a:ext cx="1790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Declare block instant</a:t>
            </a:r>
            <a:endParaRPr 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2815990" y="3499518"/>
            <a:ext cx="0" cy="32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464996" y="3734249"/>
            <a:ext cx="2551545" cy="837746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29927" y="3191741"/>
            <a:ext cx="1021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Block code</a:t>
            </a:r>
            <a:endParaRPr 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11" idx="2"/>
            <a:endCxn id="10" idx="0"/>
          </p:cNvCxnSpPr>
          <p:nvPr/>
        </p:nvCxnSpPr>
        <p:spPr>
          <a:xfrm>
            <a:off x="5740769" y="3499518"/>
            <a:ext cx="0" cy="234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0921" y="5406210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Call Block</a:t>
            </a:r>
            <a:endParaRPr 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4557861" y="5560099"/>
            <a:ext cx="4130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5794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85800" y="1616369"/>
            <a:ext cx="7770813" cy="438279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</a:rPr>
              <a:t>Method with Block Type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dirty="0" smtClean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</a:rPr>
              <a:t>Method with Block Declaration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400" dirty="0" smtClean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Block Type vs. Block Declaration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1320792" y="2391055"/>
            <a:ext cx="6807200" cy="56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latin typeface="Menlo Regular"/>
                <a:cs typeface="Menlo Regular"/>
              </a:rPr>
              <a:t>- (void)</a:t>
            </a:r>
            <a:r>
              <a:rPr lang="en-US" sz="1400" dirty="0" err="1">
                <a:latin typeface="Menlo Regular"/>
                <a:cs typeface="Menlo Regular"/>
              </a:rPr>
              <a:t>doWorkForSleepInterval</a:t>
            </a:r>
            <a:r>
              <a:rPr lang="en-US" sz="1400" dirty="0">
                <a:latin typeface="Menlo Regular"/>
                <a:cs typeface="Menlo Regular"/>
              </a:rPr>
              <a:t>:(double)</a:t>
            </a:r>
            <a:r>
              <a:rPr lang="en-US" sz="1400" dirty="0" err="1">
                <a:latin typeface="Menlo Regular"/>
                <a:cs typeface="Menlo Regular"/>
              </a:rPr>
              <a:t>sleepTime</a:t>
            </a:r>
            <a:endParaRPr lang="en-US" sz="1400" dirty="0"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400" dirty="0">
                <a:latin typeface="Menlo Regular"/>
                <a:cs typeface="Menlo Regular"/>
              </a:rPr>
              <a:t>                    </a:t>
            </a:r>
            <a:r>
              <a:rPr lang="en-US" sz="1400" dirty="0" err="1" smtClean="0">
                <a:latin typeface="Menlo Regular"/>
                <a:cs typeface="Menlo Regular"/>
              </a:rPr>
              <a:t>onProgress</a:t>
            </a:r>
            <a:r>
              <a:rPr lang="en-US" sz="1400" dirty="0" smtClean="0">
                <a:latin typeface="Menlo Regular"/>
                <a:cs typeface="Menlo Regular"/>
              </a:rPr>
              <a:t>:(</a:t>
            </a:r>
            <a:r>
              <a:rPr lang="en-US" sz="14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OnProgressBlock</a:t>
            </a:r>
            <a:r>
              <a:rPr lang="en-US" sz="1400" dirty="0">
                <a:latin typeface="Menlo Regular"/>
                <a:cs typeface="Menlo Regular"/>
              </a:rPr>
              <a:t>)</a:t>
            </a:r>
            <a:r>
              <a:rPr lang="en-US" sz="1400" dirty="0" smtClean="0">
                <a:latin typeface="Menlo Regular"/>
                <a:cs typeface="Menlo Regular"/>
              </a:rPr>
              <a:t>progress;</a:t>
            </a:r>
            <a:endParaRPr lang="en-US" sz="1400" dirty="0">
              <a:latin typeface="Menlo Regular"/>
              <a:cs typeface="Menlo Regula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20792" y="3824997"/>
            <a:ext cx="6807200" cy="2695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latin typeface="Menlo Regular"/>
                <a:cs typeface="Menlo Regular"/>
              </a:rPr>
              <a:t>- (void)</a:t>
            </a:r>
            <a:r>
              <a:rPr lang="en-US" sz="1400" dirty="0" err="1">
                <a:latin typeface="Menlo Regular"/>
                <a:cs typeface="Menlo Regular"/>
              </a:rPr>
              <a:t>doWorkForSleepInterval</a:t>
            </a:r>
            <a:r>
              <a:rPr lang="en-US" sz="1400" dirty="0">
                <a:latin typeface="Menlo Regular"/>
                <a:cs typeface="Menlo Regular"/>
              </a:rPr>
              <a:t>:(double)</a:t>
            </a:r>
            <a:r>
              <a:rPr lang="en-US" sz="1400" dirty="0" err="1">
                <a:latin typeface="Menlo Regular"/>
                <a:cs typeface="Menlo Regular"/>
              </a:rPr>
              <a:t>sleepTime</a:t>
            </a:r>
            <a:endParaRPr lang="en-US" sz="1400" dirty="0"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400" dirty="0">
                <a:latin typeface="Menlo Regular"/>
                <a:cs typeface="Menlo Regular"/>
              </a:rPr>
              <a:t>                    </a:t>
            </a:r>
            <a:r>
              <a:rPr lang="en-US" sz="1400" dirty="0" err="1" smtClean="0">
                <a:latin typeface="Menlo Regular"/>
                <a:cs typeface="Menlo Regular"/>
              </a:rPr>
              <a:t>onProgress</a:t>
            </a:r>
            <a:r>
              <a:rPr lang="en-US" sz="1400" dirty="0" smtClean="0">
                <a:latin typeface="Menlo Regular"/>
                <a:cs typeface="Menlo Regular"/>
              </a:rPr>
              <a:t>:( </a:t>
            </a:r>
            <a:r>
              <a:rPr lang="fr-FR" sz="14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int</a:t>
            </a:r>
            <a:r>
              <a:rPr lang="fr-FR" sz="14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fr-FR" sz="1400" b="1" dirty="0">
                <a:solidFill>
                  <a:srgbClr val="FFFF00"/>
                </a:solidFill>
                <a:latin typeface="Menlo Regular"/>
                <a:cs typeface="Menlo Regular"/>
              </a:rPr>
              <a:t>(^) (</a:t>
            </a:r>
            <a:r>
              <a:rPr lang="fr-FR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int</a:t>
            </a:r>
            <a:r>
              <a:rPr lang="fr-FR" sz="14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) </a:t>
            </a:r>
            <a:r>
              <a:rPr lang="en-US" sz="1400" dirty="0" smtClean="0">
                <a:latin typeface="Menlo Regular"/>
                <a:cs typeface="Menlo Regular"/>
              </a:rPr>
              <a:t>)progress;</a:t>
            </a:r>
          </a:p>
          <a:p>
            <a:pPr>
              <a:lnSpc>
                <a:spcPct val="110000"/>
              </a:lnSpc>
            </a:pPr>
            <a:endParaRPr lang="en-US" sz="1400" dirty="0"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endParaRPr lang="en-US" sz="1400" dirty="0"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400" dirty="0">
                <a:latin typeface="Menlo Regular"/>
                <a:cs typeface="Menlo Regular"/>
              </a:rPr>
              <a:t>- (void)</a:t>
            </a:r>
            <a:r>
              <a:rPr lang="en-US" sz="1400" dirty="0" err="1">
                <a:latin typeface="Menlo Regular"/>
                <a:cs typeface="Menlo Regular"/>
              </a:rPr>
              <a:t>doWorkForSleepInterval</a:t>
            </a:r>
            <a:r>
              <a:rPr lang="en-US" sz="1400" dirty="0">
                <a:latin typeface="Menlo Regular"/>
                <a:cs typeface="Menlo Regular"/>
              </a:rPr>
              <a:t>:(double)</a:t>
            </a:r>
            <a:r>
              <a:rPr lang="en-US" sz="1400" dirty="0" err="1">
                <a:latin typeface="Menlo Regular"/>
                <a:cs typeface="Menlo Regular"/>
              </a:rPr>
              <a:t>sleepTime</a:t>
            </a:r>
            <a:endParaRPr lang="en-US" sz="1400" dirty="0"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400" dirty="0">
                <a:latin typeface="Menlo Regular"/>
                <a:cs typeface="Menlo Regular"/>
              </a:rPr>
              <a:t>                    </a:t>
            </a:r>
            <a:r>
              <a:rPr lang="en-US" sz="1400" dirty="0" err="1">
                <a:latin typeface="Menlo Regular"/>
                <a:cs typeface="Menlo Regular"/>
              </a:rPr>
              <a:t>onProgress</a:t>
            </a:r>
            <a:r>
              <a:rPr lang="en-US" sz="1400" dirty="0">
                <a:latin typeface="Menlo Regular"/>
                <a:cs typeface="Menlo Regular"/>
              </a:rPr>
              <a:t>:</a:t>
            </a:r>
            <a:r>
              <a:rPr lang="en-US" sz="1400" dirty="0" smtClean="0">
                <a:latin typeface="Menlo Regular"/>
                <a:cs typeface="Menlo Regular"/>
              </a:rPr>
              <a:t>( </a:t>
            </a:r>
            <a:r>
              <a:rPr lang="en-US" sz="14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int</a:t>
            </a:r>
            <a:r>
              <a:rPr lang="en-US" sz="14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(^) (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int</a:t>
            </a:r>
            <a:r>
              <a:rPr lang="en-US" sz="14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) </a:t>
            </a:r>
            <a:r>
              <a:rPr lang="en-US" sz="1400" dirty="0" smtClean="0">
                <a:latin typeface="Menlo Regular"/>
                <a:cs typeface="Menlo Regular"/>
              </a:rPr>
              <a:t>)</a:t>
            </a:r>
            <a:r>
              <a:rPr lang="en-US" sz="1400" dirty="0">
                <a:latin typeface="Menlo Regular"/>
                <a:cs typeface="Menlo Regular"/>
              </a:rPr>
              <a:t>progress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Menlo Regular"/>
                <a:cs typeface="Menlo Regular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Menlo Regular"/>
                <a:cs typeface="Menlo Regular"/>
              </a:rPr>
              <a:t>    if (progress) {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Menlo Regular"/>
                <a:cs typeface="Menlo Regular"/>
              </a:rPr>
              <a:t>        progress(10);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Menlo Regular"/>
                <a:cs typeface="Menlo Regular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193797" y="2337247"/>
            <a:ext cx="6899560" cy="662706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182252" y="3748097"/>
            <a:ext cx="6899560" cy="2864869"/>
          </a:xfrm>
          <a:prstGeom prst="roundRect">
            <a:avLst>
              <a:gd name="adj" fmla="val 4041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1538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Writing Methods That Return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5471"/>
            <a:ext cx="7770813" cy="117371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Instant </a:t>
            </a:r>
            <a:r>
              <a:rPr lang="th-TH" sz="1800" dirty="0" smtClean="0"/>
              <a:t>ที่เราประกาศ </a:t>
            </a:r>
            <a:r>
              <a:rPr lang="en-US" sz="1800" dirty="0" smtClean="0"/>
              <a:t>type </a:t>
            </a:r>
            <a:r>
              <a:rPr lang="th-TH" sz="1800" dirty="0" smtClean="0"/>
              <a:t>เป็น </a:t>
            </a:r>
            <a:r>
              <a:rPr lang="en-US" sz="1800" dirty="0" smtClean="0"/>
              <a:t>block </a:t>
            </a:r>
            <a:r>
              <a:rPr lang="th-TH" sz="1800" dirty="0" smtClean="0"/>
              <a:t>ก็คือ </a:t>
            </a:r>
            <a:r>
              <a:rPr lang="en-US" sz="1800" dirty="0" smtClean="0"/>
              <a:t>instance </a:t>
            </a:r>
            <a:r>
              <a:rPr lang="th-TH" sz="1800" dirty="0" smtClean="0"/>
              <a:t>ธรรมดา เราสามารถเขียน </a:t>
            </a:r>
            <a:r>
              <a:rPr lang="en-US" sz="1800" dirty="0" smtClean="0"/>
              <a:t>method </a:t>
            </a:r>
            <a:r>
              <a:rPr lang="th-TH" sz="1800" dirty="0" smtClean="0"/>
              <a:t>เพื่อ </a:t>
            </a:r>
            <a:r>
              <a:rPr lang="en-US" sz="1800" dirty="0" smtClean="0"/>
              <a:t>return block instant </a:t>
            </a:r>
            <a:r>
              <a:rPr lang="th-TH" sz="1800" dirty="0" smtClean="0"/>
              <a:t>ได้ ซึ่งทำให้เราสามารถ </a:t>
            </a:r>
            <a:r>
              <a:rPr lang="en-US" sz="1800" dirty="0" smtClean="0"/>
              <a:t>reuse block </a:t>
            </a:r>
            <a:r>
              <a:rPr lang="th-TH" sz="1800" dirty="0" smtClean="0"/>
              <a:t>ได้แทนที่จะเป็น </a:t>
            </a:r>
            <a:r>
              <a:rPr lang="en-US" sz="1800" dirty="0" smtClean="0"/>
              <a:t>anonymous method </a:t>
            </a:r>
            <a:r>
              <a:rPr lang="th-TH" sz="1800" dirty="0" smtClean="0"/>
              <a:t>เช่น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005343" y="2466916"/>
            <a:ext cx="7451269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err="1" smtClean="0">
                <a:latin typeface="Menlo Regular"/>
                <a:cs typeface="Menlo Regular"/>
              </a:rPr>
              <a:t>typedef</a:t>
            </a:r>
            <a:r>
              <a:rPr lang="en-US" sz="1300" dirty="0" smtClean="0">
                <a:latin typeface="Menlo Regular"/>
                <a:cs typeface="Menlo Regular"/>
              </a:rPr>
              <a:t> </a:t>
            </a:r>
            <a:r>
              <a:rPr lang="en-US" sz="1300" dirty="0" err="1" smtClean="0">
                <a:latin typeface="Menlo Regular"/>
                <a:cs typeface="Menlo Regular"/>
              </a:rPr>
              <a:t>int</a:t>
            </a:r>
            <a:r>
              <a:rPr lang="en-US" sz="1300" dirty="0" smtClean="0">
                <a:latin typeface="Menlo Regular"/>
                <a:cs typeface="Menlo Regular"/>
              </a:rPr>
              <a:t> (^</a:t>
            </a:r>
            <a:r>
              <a:rPr lang="en-US" sz="13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sqRootBlock</a:t>
            </a:r>
            <a:r>
              <a:rPr lang="en-US" sz="1300" dirty="0" smtClean="0">
                <a:latin typeface="Menlo Regular"/>
                <a:cs typeface="Menlo Regular"/>
              </a:rPr>
              <a:t>) (</a:t>
            </a:r>
            <a:r>
              <a:rPr lang="en-US" sz="1300" dirty="0" err="1" smtClean="0">
                <a:latin typeface="Menlo Regular"/>
                <a:cs typeface="Menlo Regular"/>
              </a:rPr>
              <a:t>int</a:t>
            </a:r>
            <a:r>
              <a:rPr lang="en-US" sz="1300" dirty="0" smtClean="0">
                <a:latin typeface="Menlo Regular"/>
                <a:cs typeface="Menlo Regular"/>
              </a:rPr>
              <a:t> num1, </a:t>
            </a:r>
            <a:r>
              <a:rPr lang="en-US" sz="1300" dirty="0" err="1" smtClean="0">
                <a:latin typeface="Menlo Regular"/>
                <a:cs typeface="Menlo Regular"/>
              </a:rPr>
              <a:t>int</a:t>
            </a:r>
            <a:r>
              <a:rPr lang="en-US" sz="1300" dirty="0" smtClean="0">
                <a:latin typeface="Menlo Regular"/>
                <a:cs typeface="Menlo Regular"/>
              </a:rPr>
              <a:t> num2);</a:t>
            </a:r>
          </a:p>
          <a:p>
            <a:endParaRPr lang="en-US" sz="1300" dirty="0" smtClean="0">
              <a:latin typeface="Menlo Regular"/>
              <a:cs typeface="Menlo Regular"/>
            </a:endParaRPr>
          </a:p>
          <a:p>
            <a:r>
              <a:rPr lang="en-US" sz="1300" dirty="0" smtClean="0">
                <a:latin typeface="Menlo Regular"/>
                <a:cs typeface="Menlo Regular"/>
              </a:rPr>
              <a:t>- (</a:t>
            </a:r>
            <a:r>
              <a:rPr lang="en-US" sz="13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sqRootBlock</a:t>
            </a:r>
            <a:r>
              <a:rPr lang="en-US" sz="1300" dirty="0" smtClean="0">
                <a:latin typeface="Menlo Regular"/>
                <a:cs typeface="Menlo Regular"/>
              </a:rPr>
              <a:t>) </a:t>
            </a:r>
            <a:r>
              <a:rPr lang="en-US" sz="13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Menlo Regular"/>
                <a:cs typeface="Menlo Regular"/>
              </a:rPr>
              <a:t>mySqRool</a:t>
            </a:r>
            <a:r>
              <a:rPr lang="en-US" sz="1300" dirty="0">
                <a:solidFill>
                  <a:schemeClr val="accent2">
                    <a:lumMod val="20000"/>
                    <a:lumOff val="80000"/>
                  </a:schemeClr>
                </a:solidFill>
                <a:latin typeface="Menlo Regular"/>
                <a:cs typeface="Menlo Regular"/>
              </a:rPr>
              <a:t>:(</a:t>
            </a:r>
            <a:r>
              <a:rPr lang="en-US" sz="13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Menlo Regular"/>
                <a:cs typeface="Menlo Regular"/>
              </a:rPr>
              <a:t>int</a:t>
            </a:r>
            <a:r>
              <a:rPr lang="en-US" sz="1300" dirty="0">
                <a:solidFill>
                  <a:schemeClr val="accent2">
                    <a:lumMod val="20000"/>
                    <a:lumOff val="80000"/>
                  </a:schemeClr>
                </a:solidFill>
                <a:latin typeface="Menlo Regular"/>
                <a:cs typeface="Menlo Regular"/>
              </a:rPr>
              <a:t>)num1 with:(</a:t>
            </a:r>
            <a:r>
              <a:rPr lang="en-US" sz="13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Menlo Regular"/>
                <a:cs typeface="Menlo Regular"/>
              </a:rPr>
              <a:t>int</a:t>
            </a:r>
            <a:r>
              <a:rPr lang="en-US" sz="1300" dirty="0">
                <a:solidFill>
                  <a:schemeClr val="accent2">
                    <a:lumMod val="20000"/>
                    <a:lumOff val="80000"/>
                  </a:schemeClr>
                </a:solidFill>
                <a:latin typeface="Menlo Regular"/>
                <a:cs typeface="Menlo Regular"/>
              </a:rPr>
              <a:t>)num2</a:t>
            </a:r>
          </a:p>
          <a:p>
            <a:r>
              <a:rPr lang="en-US" sz="1300" dirty="0">
                <a:latin typeface="Menlo Regular"/>
                <a:cs typeface="Menlo Regular"/>
              </a:rPr>
              <a:t>{</a:t>
            </a:r>
          </a:p>
          <a:p>
            <a:r>
              <a:rPr lang="en-US" sz="1300" dirty="0">
                <a:latin typeface="Menlo Regular"/>
                <a:cs typeface="Menlo Regular"/>
              </a:rPr>
              <a:t>    </a:t>
            </a:r>
            <a:r>
              <a:rPr lang="en-US" sz="13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sqRootBlock</a:t>
            </a:r>
            <a:r>
              <a:rPr lang="en-US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block</a:t>
            </a:r>
            <a:r>
              <a:rPr lang="en-US" sz="13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= ^(</a:t>
            </a:r>
            <a:r>
              <a:rPr lang="en-US" sz="1300" dirty="0" err="1">
                <a:solidFill>
                  <a:srgbClr val="FFFF00"/>
                </a:solidFill>
                <a:latin typeface="Menlo Regular"/>
                <a:cs typeface="Menlo Regular"/>
              </a:rPr>
              <a:t>int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n1, </a:t>
            </a:r>
            <a:r>
              <a:rPr lang="en-US" sz="13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int</a:t>
            </a:r>
            <a:r>
              <a:rPr lang="en-US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 n2)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is-IS" sz="1300" dirty="0">
                <a:solidFill>
                  <a:srgbClr val="FFFF00"/>
                </a:solidFill>
                <a:latin typeface="Menlo Regular"/>
                <a:cs typeface="Menlo Regular"/>
              </a:rPr>
              <a:t>        return </a:t>
            </a:r>
            <a:r>
              <a:rPr lang="is-IS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n1 * n2;</a:t>
            </a:r>
            <a:endParaRPr lang="is-IS" sz="130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is-IS" sz="1300" dirty="0">
                <a:solidFill>
                  <a:srgbClr val="FFFF00"/>
                </a:solidFill>
                <a:latin typeface="Menlo Regular"/>
                <a:cs typeface="Menlo Regular"/>
              </a:rPr>
              <a:t>    };</a:t>
            </a:r>
          </a:p>
          <a:p>
            <a:r>
              <a:rPr lang="en-US" sz="1300" dirty="0">
                <a:latin typeface="Menlo Regular"/>
                <a:cs typeface="Menlo Regular"/>
              </a:rPr>
              <a:t>    return </a:t>
            </a:r>
            <a:r>
              <a:rPr lang="en-US" sz="1300" b="1" dirty="0">
                <a:solidFill>
                  <a:srgbClr val="6EB8EA"/>
                </a:solidFill>
                <a:latin typeface="Menlo Regular"/>
                <a:cs typeface="Menlo Regular"/>
              </a:rPr>
              <a:t>block</a:t>
            </a:r>
            <a:r>
              <a:rPr lang="en-US" sz="1300" dirty="0">
                <a:latin typeface="Menlo Regular"/>
                <a:cs typeface="Menlo Regular"/>
              </a:rPr>
              <a:t>;</a:t>
            </a:r>
          </a:p>
          <a:p>
            <a:r>
              <a:rPr lang="en-US" sz="130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5344" y="4394732"/>
            <a:ext cx="7451269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err="1">
                <a:latin typeface="Menlo Regular"/>
                <a:cs typeface="Menlo Regular"/>
              </a:rPr>
              <a:t>int</a:t>
            </a:r>
            <a:r>
              <a:rPr lang="en-US" sz="1300" dirty="0">
                <a:latin typeface="Menlo Regular"/>
                <a:cs typeface="Menlo Regular"/>
              </a:rPr>
              <a:t> main(</a:t>
            </a:r>
            <a:r>
              <a:rPr lang="en-US" sz="1300" dirty="0" err="1">
                <a:latin typeface="Menlo Regular"/>
                <a:cs typeface="Menlo Regular"/>
              </a:rPr>
              <a:t>int</a:t>
            </a:r>
            <a:r>
              <a:rPr lang="en-US" sz="1300" dirty="0">
                <a:latin typeface="Menlo Regular"/>
                <a:cs typeface="Menlo Regular"/>
              </a:rPr>
              <a:t> </a:t>
            </a:r>
            <a:r>
              <a:rPr lang="en-US" sz="1300" dirty="0" err="1">
                <a:latin typeface="Menlo Regular"/>
                <a:cs typeface="Menlo Regular"/>
              </a:rPr>
              <a:t>argc</a:t>
            </a:r>
            <a:r>
              <a:rPr lang="en-US" sz="1300" dirty="0">
                <a:latin typeface="Menlo Regular"/>
                <a:cs typeface="Menlo Regular"/>
              </a:rPr>
              <a:t>, </a:t>
            </a:r>
            <a:r>
              <a:rPr lang="en-US" sz="1300" dirty="0" err="1">
                <a:latin typeface="Menlo Regular"/>
                <a:cs typeface="Menlo Regular"/>
              </a:rPr>
              <a:t>const</a:t>
            </a:r>
            <a:r>
              <a:rPr lang="en-US" sz="1300" dirty="0">
                <a:latin typeface="Menlo Regular"/>
                <a:cs typeface="Menlo Regular"/>
              </a:rPr>
              <a:t> char * </a:t>
            </a:r>
            <a:r>
              <a:rPr lang="en-US" sz="1300" dirty="0" err="1">
                <a:latin typeface="Menlo Regular"/>
                <a:cs typeface="Menlo Regular"/>
              </a:rPr>
              <a:t>argv</a:t>
            </a:r>
            <a:r>
              <a:rPr lang="en-US" sz="1300" dirty="0">
                <a:latin typeface="Menlo Regular"/>
                <a:cs typeface="Menlo Regular"/>
              </a:rPr>
              <a:t>[])</a:t>
            </a:r>
          </a:p>
          <a:p>
            <a:r>
              <a:rPr lang="en-US" sz="1300" dirty="0" smtClean="0">
                <a:latin typeface="Menlo Regular"/>
                <a:cs typeface="Menlo Regular"/>
              </a:rPr>
              <a:t>{</a:t>
            </a:r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    @</a:t>
            </a:r>
            <a:r>
              <a:rPr lang="en-US" sz="1300" dirty="0" err="1">
                <a:latin typeface="Menlo Regular"/>
                <a:cs typeface="Menlo Regular"/>
              </a:rPr>
              <a:t>autoreleasepool</a:t>
            </a:r>
            <a:r>
              <a:rPr lang="en-US" sz="1300" dirty="0">
                <a:latin typeface="Menlo Regular"/>
                <a:cs typeface="Menlo Regular"/>
              </a:rPr>
              <a:t> {</a:t>
            </a:r>
          </a:p>
          <a:p>
            <a:r>
              <a:rPr lang="en-US" sz="1300" dirty="0">
                <a:latin typeface="Menlo Regular"/>
                <a:cs typeface="Menlo Regular"/>
              </a:rPr>
              <a:t> </a:t>
            </a:r>
            <a:r>
              <a:rPr lang="en-US" sz="1300" dirty="0" smtClean="0">
                <a:latin typeface="Menlo Regular"/>
                <a:cs typeface="Menlo Regular"/>
              </a:rPr>
              <a:t>      </a:t>
            </a:r>
            <a:r>
              <a:rPr lang="en-US" sz="1300" dirty="0" err="1" smtClean="0">
                <a:latin typeface="Menlo Regular"/>
                <a:cs typeface="Menlo Regular"/>
              </a:rPr>
              <a:t>BlockCaller</a:t>
            </a:r>
            <a:r>
              <a:rPr lang="en-US" sz="1300" dirty="0" smtClean="0">
                <a:latin typeface="Menlo Regular"/>
                <a:cs typeface="Menlo Regular"/>
              </a:rPr>
              <a:t> </a:t>
            </a:r>
            <a:r>
              <a:rPr lang="en-US" sz="1300" dirty="0">
                <a:latin typeface="Menlo Regular"/>
                <a:cs typeface="Menlo Regular"/>
              </a:rPr>
              <a:t>*</a:t>
            </a:r>
            <a:r>
              <a:rPr lang="en-US" sz="1300" dirty="0" err="1">
                <a:solidFill>
                  <a:srgbClr val="6EB8EA"/>
                </a:solidFill>
                <a:latin typeface="Menlo Regular"/>
                <a:cs typeface="Menlo Regular"/>
              </a:rPr>
              <a:t>blockCaller</a:t>
            </a:r>
            <a:r>
              <a:rPr lang="en-US" sz="1300" dirty="0">
                <a:solidFill>
                  <a:srgbClr val="6EB8EA"/>
                </a:solidFill>
                <a:latin typeface="Menlo Regular"/>
                <a:cs typeface="Menlo Regular"/>
              </a:rPr>
              <a:t> </a:t>
            </a:r>
            <a:r>
              <a:rPr lang="en-US" sz="1300" dirty="0">
                <a:latin typeface="Menlo Regular"/>
                <a:cs typeface="Menlo Regular"/>
              </a:rPr>
              <a:t>= [[</a:t>
            </a:r>
            <a:r>
              <a:rPr lang="en-US" sz="1300" dirty="0" err="1">
                <a:latin typeface="Menlo Regular"/>
                <a:cs typeface="Menlo Regular"/>
              </a:rPr>
              <a:t>BlockCaller</a:t>
            </a:r>
            <a:r>
              <a:rPr lang="en-US" sz="1300" dirty="0">
                <a:latin typeface="Menlo Regular"/>
                <a:cs typeface="Menlo Regular"/>
              </a:rPr>
              <a:t> </a:t>
            </a:r>
            <a:r>
              <a:rPr lang="en-US" sz="1300" dirty="0" err="1">
                <a:latin typeface="Menlo Regular"/>
                <a:cs typeface="Menlo Regular"/>
              </a:rPr>
              <a:t>alloc</a:t>
            </a:r>
            <a:r>
              <a:rPr lang="en-US" sz="1300" dirty="0">
                <a:latin typeface="Menlo Regular"/>
                <a:cs typeface="Menlo Regular"/>
              </a:rPr>
              <a:t>] </a:t>
            </a:r>
            <a:r>
              <a:rPr lang="en-US" sz="1300" dirty="0" err="1">
                <a:latin typeface="Menlo Regular"/>
                <a:cs typeface="Menlo Regular"/>
              </a:rPr>
              <a:t>init</a:t>
            </a:r>
            <a:r>
              <a:rPr lang="en-US" sz="1300" dirty="0">
                <a:latin typeface="Menlo Regular"/>
                <a:cs typeface="Menlo Regular"/>
              </a:rPr>
              <a:t>];</a:t>
            </a:r>
          </a:p>
          <a:p>
            <a:r>
              <a:rPr lang="en-US" sz="1300" dirty="0">
                <a:latin typeface="Menlo Regular"/>
                <a:cs typeface="Menlo Regular"/>
              </a:rPr>
              <a:t>       </a:t>
            </a:r>
            <a:r>
              <a:rPr lang="en-US" sz="1300" dirty="0" err="1" smtClean="0">
                <a:latin typeface="Menlo Regular"/>
                <a:cs typeface="Menlo Regular"/>
              </a:rPr>
              <a:t>int</a:t>
            </a:r>
            <a:r>
              <a:rPr lang="en-US" sz="1300" dirty="0" smtClean="0">
                <a:latin typeface="Menlo Regular"/>
                <a:cs typeface="Menlo Regular"/>
              </a:rPr>
              <a:t> </a:t>
            </a:r>
            <a:r>
              <a:rPr lang="en-US" sz="1300" dirty="0">
                <a:latin typeface="Menlo Regular"/>
                <a:cs typeface="Menlo Regular"/>
              </a:rPr>
              <a:t>result = [</a:t>
            </a:r>
            <a:r>
              <a:rPr lang="en-US" sz="1300" dirty="0" err="1">
                <a:latin typeface="Menlo Regular"/>
                <a:cs typeface="Menlo Regular"/>
              </a:rPr>
              <a:t>blockCaller</a:t>
            </a:r>
            <a:r>
              <a:rPr lang="en-US" sz="1300" dirty="0">
                <a:latin typeface="Menlo Regular"/>
                <a:cs typeface="Menlo Regular"/>
              </a:rPr>
              <a:t> squareRoot:2 </a:t>
            </a:r>
            <a:endParaRPr lang="en-US" sz="1300" dirty="0" smtClean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 </a:t>
            </a:r>
            <a:r>
              <a:rPr lang="en-US" sz="1300" dirty="0" smtClean="0">
                <a:latin typeface="Menlo Regular"/>
                <a:cs typeface="Menlo Regular"/>
              </a:rPr>
              <a:t>           </a:t>
            </a:r>
            <a:r>
              <a:rPr lang="en-US" sz="1300" dirty="0" err="1" smtClean="0">
                <a:latin typeface="Menlo Regular"/>
                <a:cs typeface="Menlo Regular"/>
              </a:rPr>
              <a:t>withBlock</a:t>
            </a:r>
            <a:r>
              <a:rPr lang="en-US" sz="1300" dirty="0">
                <a:latin typeface="Menlo Regular"/>
                <a:cs typeface="Menlo Regular"/>
              </a:rPr>
              <a:t>:</a:t>
            </a:r>
            <a:r>
              <a:rPr lang="en-US" sz="13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Menlo Regular"/>
                <a:cs typeface="Menlo Regular"/>
              </a:rPr>
              <a:t>[</a:t>
            </a:r>
            <a:r>
              <a:rPr lang="en-US" sz="1300" dirty="0" err="1">
                <a:solidFill>
                  <a:srgbClr val="6EB8EA"/>
                </a:solidFill>
                <a:latin typeface="Menlo Regular"/>
                <a:cs typeface="Menlo Regular"/>
              </a:rPr>
              <a:t>blockCaller</a:t>
            </a:r>
            <a:r>
              <a:rPr lang="en-US" sz="1300" b="1" dirty="0">
                <a:solidFill>
                  <a:srgbClr val="6EB8EA"/>
                </a:solidFill>
                <a:latin typeface="Menlo Regular"/>
                <a:cs typeface="Menlo Regular"/>
              </a:rPr>
              <a:t> </a:t>
            </a:r>
            <a:r>
              <a:rPr lang="en-US" sz="1300" dirty="0">
                <a:solidFill>
                  <a:schemeClr val="accent2">
                    <a:lumMod val="20000"/>
                    <a:lumOff val="80000"/>
                  </a:schemeClr>
                </a:solidFill>
                <a:latin typeface="Menlo Regular"/>
                <a:cs typeface="Menlo Regular"/>
              </a:rPr>
              <a:t>mySqRool:2 with:2]</a:t>
            </a:r>
            <a:r>
              <a:rPr lang="en-US" sz="1300" dirty="0">
                <a:latin typeface="Menlo Regular"/>
                <a:cs typeface="Menlo Regular"/>
              </a:rPr>
              <a:t>];</a:t>
            </a:r>
          </a:p>
          <a:p>
            <a:r>
              <a:rPr lang="en-US" sz="1300" dirty="0">
                <a:latin typeface="Menlo Regular"/>
                <a:cs typeface="Menlo Regular"/>
              </a:rPr>
              <a:t>        </a:t>
            </a:r>
          </a:p>
          <a:p>
            <a:r>
              <a:rPr lang="fi-FI" sz="1300" dirty="0" smtClean="0">
                <a:latin typeface="Menlo Regular"/>
                <a:cs typeface="Menlo Regular"/>
              </a:rPr>
              <a:t>       </a:t>
            </a:r>
            <a:r>
              <a:rPr lang="fi-FI" sz="1300" dirty="0" err="1" smtClean="0">
                <a:latin typeface="Menlo Regular"/>
                <a:cs typeface="Menlo Regular"/>
              </a:rPr>
              <a:t>NSLog</a:t>
            </a:r>
            <a:r>
              <a:rPr lang="fi-FI" sz="1300" dirty="0" err="1">
                <a:latin typeface="Menlo Regular"/>
                <a:cs typeface="Menlo Regular"/>
              </a:rPr>
              <a:t>(@"Value</a:t>
            </a:r>
            <a:r>
              <a:rPr lang="fi-FI" sz="1300" dirty="0">
                <a:latin typeface="Menlo Regular"/>
                <a:cs typeface="Menlo Regular"/>
              </a:rPr>
              <a:t> = %i", </a:t>
            </a:r>
            <a:r>
              <a:rPr lang="fi-FI" sz="1300" dirty="0" err="1">
                <a:latin typeface="Menlo Regular"/>
                <a:cs typeface="Menlo Regular"/>
              </a:rPr>
              <a:t>result</a:t>
            </a:r>
            <a:r>
              <a:rPr lang="fi-FI" sz="1300" dirty="0">
                <a:latin typeface="Menlo Regular"/>
                <a:cs typeface="Menlo Regular"/>
              </a:rPr>
              <a:t>)</a:t>
            </a:r>
            <a:r>
              <a:rPr lang="fi-FI" sz="1300" dirty="0" smtClean="0">
                <a:latin typeface="Menlo Regular"/>
                <a:cs typeface="Menlo Regular"/>
              </a:rPr>
              <a:t>; </a:t>
            </a:r>
            <a:endParaRPr lang="fi-FI" sz="1300" dirty="0">
              <a:latin typeface="Menlo Regular"/>
              <a:cs typeface="Menlo Regular"/>
            </a:endParaRPr>
          </a:p>
          <a:p>
            <a:r>
              <a:rPr lang="fi-FI" sz="1300" dirty="0">
                <a:latin typeface="Menlo Regular"/>
                <a:cs typeface="Menlo Regular"/>
              </a:rPr>
              <a:t>    }</a:t>
            </a:r>
          </a:p>
          <a:p>
            <a:r>
              <a:rPr lang="is-IS" sz="1300" dirty="0">
                <a:latin typeface="Menlo Regular"/>
                <a:cs typeface="Menlo Regular"/>
              </a:rPr>
              <a:t>    return 0;</a:t>
            </a:r>
          </a:p>
          <a:p>
            <a:r>
              <a:rPr lang="is-IS" sz="1300" dirty="0">
                <a:latin typeface="Menlo Regular"/>
                <a:cs typeface="Menlo Regular"/>
              </a:rPr>
              <a:t>}</a:t>
            </a:r>
            <a:endParaRPr lang="en-US" sz="1300" dirty="0">
              <a:latin typeface="Menlo Regular"/>
              <a:cs typeface="Menlo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02258" y="2769212"/>
            <a:ext cx="185435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return type </a:t>
            </a:r>
            <a:r>
              <a:rPr lang="th-TH" sz="1400" dirty="0" smtClean="0">
                <a:solidFill>
                  <a:srgbClr val="FFFF00"/>
                </a:solidFill>
              </a:rPr>
              <a:t>เป็น </a:t>
            </a:r>
            <a:r>
              <a:rPr lang="en-US" sz="1400" dirty="0" smtClean="0">
                <a:solidFill>
                  <a:srgbClr val="FFFF00"/>
                </a:solidFill>
              </a:rPr>
              <a:t>block </a:t>
            </a:r>
            <a:r>
              <a:rPr lang="th-TH" sz="1400" dirty="0" smtClean="0">
                <a:solidFill>
                  <a:srgbClr val="FFFF00"/>
                </a:solidFill>
              </a:rPr>
              <a:t>จาก </a:t>
            </a:r>
            <a:r>
              <a:rPr lang="en-US" sz="1400" dirty="0" err="1" smtClean="0">
                <a:solidFill>
                  <a:srgbClr val="FFFF00"/>
                </a:solidFill>
              </a:rPr>
              <a:t>typedef</a:t>
            </a:r>
            <a:endParaRPr lang="en-US" sz="14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112814" y="3030822"/>
            <a:ext cx="489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82090" y="5972449"/>
            <a:ext cx="185435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 dirty="0" smtClean="0">
                <a:solidFill>
                  <a:srgbClr val="FFFF00"/>
                </a:solidFill>
              </a:rPr>
              <a:t>เรียกใช้ </a:t>
            </a:r>
            <a:r>
              <a:rPr lang="en-US" sz="1400" dirty="0" smtClean="0">
                <a:solidFill>
                  <a:srgbClr val="FFFF00"/>
                </a:solidFill>
              </a:rPr>
              <a:t>block </a:t>
            </a:r>
            <a:r>
              <a:rPr lang="th-TH" sz="1400" dirty="0" smtClean="0">
                <a:solidFill>
                  <a:srgbClr val="FFFF00"/>
                </a:solidFill>
              </a:rPr>
              <a:t>จาก </a:t>
            </a:r>
            <a:r>
              <a:rPr lang="en-US" sz="1400" dirty="0" smtClean="0">
                <a:solidFill>
                  <a:srgbClr val="FFFF00"/>
                </a:solidFill>
              </a:rPr>
              <a:t>method</a:t>
            </a:r>
            <a:endParaRPr lang="en-US" sz="1400" dirty="0">
              <a:solidFill>
                <a:srgbClr val="FFFF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833641" y="5817773"/>
            <a:ext cx="1018573" cy="340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 rot="16200000">
            <a:off x="4716316" y="4287005"/>
            <a:ext cx="168648" cy="2939067"/>
          </a:xfrm>
          <a:prstGeom prst="leftBrace">
            <a:avLst>
              <a:gd name="adj1" fmla="val 51435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65990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1-3 : Single Thread (1/8)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th-TH" sz="2400" dirty="0" smtClean="0"/>
              <a:t>วัตถุประสงค์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เพื่อให้เห็นปัญหาของ </a:t>
            </a:r>
            <a:r>
              <a:rPr lang="en-US" dirty="0" smtClean="0"/>
              <a:t>iOS App</a:t>
            </a:r>
            <a:r>
              <a:rPr lang="th-TH" dirty="0" smtClean="0"/>
              <a:t> เมื่อทำงานแบบ </a:t>
            </a:r>
            <a:r>
              <a:rPr lang="en-US" dirty="0" smtClean="0"/>
              <a:t>Single Thread </a:t>
            </a:r>
          </a:p>
          <a:p>
            <a:pPr>
              <a:lnSpc>
                <a:spcPct val="110000"/>
              </a:lnSpc>
            </a:pPr>
            <a:r>
              <a:rPr lang="th-TH" sz="2400" dirty="0" smtClean="0"/>
              <a:t>ขั้นตอน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สร้าง </a:t>
            </a:r>
            <a:r>
              <a:rPr lang="en-US" dirty="0" smtClean="0"/>
              <a:t>project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วาง </a:t>
            </a:r>
            <a:r>
              <a:rPr lang="en-US" dirty="0" smtClean="0"/>
              <a:t>control </a:t>
            </a:r>
            <a:r>
              <a:rPr lang="th-TH" dirty="0" smtClean="0"/>
              <a:t>ต่างๆ เพื่อกำหนด </a:t>
            </a:r>
            <a:r>
              <a:rPr lang="en-US" dirty="0" smtClean="0"/>
              <a:t>speed </a:t>
            </a:r>
            <a:r>
              <a:rPr lang="th-TH" dirty="0" smtClean="0"/>
              <a:t>ของ </a:t>
            </a:r>
            <a:r>
              <a:rPr lang="en-US" dirty="0" smtClean="0"/>
              <a:t>loop </a:t>
            </a:r>
            <a:r>
              <a:rPr lang="th-TH" dirty="0" smtClean="0"/>
              <a:t>และให้เห็นว่า</a:t>
            </a:r>
            <a:r>
              <a:rPr lang="en-US" dirty="0" smtClean="0"/>
              <a:t> process </a:t>
            </a:r>
            <a:r>
              <a:rPr lang="th-TH" dirty="0" smtClean="0"/>
              <a:t>กำลังทำงาน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ผูก </a:t>
            </a:r>
            <a:r>
              <a:rPr lang="en-US" dirty="0" smtClean="0"/>
              <a:t>delegate </a:t>
            </a:r>
            <a:r>
              <a:rPr lang="th-TH" dirty="0" smtClean="0"/>
              <a:t>และ </a:t>
            </a:r>
            <a:r>
              <a:rPr lang="en-US" dirty="0" smtClean="0"/>
              <a:t>action</a:t>
            </a:r>
            <a:endParaRPr lang="th-TH" dirty="0" smtClean="0"/>
          </a:p>
          <a:p>
            <a:pPr lvl="1">
              <a:lnSpc>
                <a:spcPct val="110000"/>
              </a:lnSpc>
            </a:pPr>
            <a:r>
              <a:rPr lang="th-TH" dirty="0" smtClean="0"/>
              <a:t>เขียน </a:t>
            </a:r>
            <a:r>
              <a:rPr lang="en-US" dirty="0" smtClean="0"/>
              <a:t>loop </a:t>
            </a:r>
            <a:r>
              <a:rPr lang="th-TH" dirty="0" smtClean="0"/>
              <a:t>เพื่อจำลอง </a:t>
            </a:r>
            <a:r>
              <a:rPr lang="en-US" dirty="0" smtClean="0"/>
              <a:t>process </a:t>
            </a:r>
            <a:r>
              <a:rPr lang="th-TH" dirty="0" smtClean="0"/>
              <a:t>ที่ใช้เวลานานๆ</a:t>
            </a:r>
          </a:p>
        </p:txBody>
      </p:sp>
      <p:sp>
        <p:nvSpPr>
          <p:cNvPr id="8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14477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Are 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1372161"/>
          </a:xfrm>
        </p:spPr>
        <p:txBody>
          <a:bodyPr>
            <a:normAutofit/>
          </a:bodyPr>
          <a:lstStyle/>
          <a:p>
            <a:r>
              <a:rPr lang="th-TH" sz="1800" dirty="0" smtClean="0"/>
              <a:t>เมื่อเรา </a:t>
            </a:r>
            <a:r>
              <a:rPr lang="en-US" sz="1800" dirty="0" smtClean="0"/>
              <a:t>assign </a:t>
            </a:r>
            <a:r>
              <a:rPr lang="th-TH" sz="1800" dirty="0" smtClean="0"/>
              <a:t>ค่าให้กับ </a:t>
            </a:r>
            <a:r>
              <a:rPr lang="en-US" sz="1800" dirty="0" smtClean="0"/>
              <a:t>code </a:t>
            </a:r>
            <a:r>
              <a:rPr lang="th-TH" sz="1800" dirty="0" smtClean="0"/>
              <a:t>ใน </a:t>
            </a:r>
            <a:r>
              <a:rPr lang="en-US" sz="1800" dirty="0" smtClean="0"/>
              <a:t>block </a:t>
            </a:r>
            <a:r>
              <a:rPr lang="th-TH" sz="1800" dirty="0" smtClean="0"/>
              <a:t>แล้ว ค่าที่อยู่ใน </a:t>
            </a:r>
            <a:r>
              <a:rPr lang="en-US" sz="1800" dirty="0" smtClean="0"/>
              <a:t>block </a:t>
            </a:r>
            <a:r>
              <a:rPr lang="th-TH" sz="1800" dirty="0" smtClean="0"/>
              <a:t>จะถูก </a:t>
            </a:r>
            <a:r>
              <a:rPr lang="en-US" sz="1800" dirty="0" smtClean="0"/>
              <a:t>snapshot </a:t>
            </a:r>
            <a:r>
              <a:rPr lang="th-TH" sz="1800" dirty="0" smtClean="0"/>
              <a:t>ไว้ </a:t>
            </a:r>
            <a:r>
              <a:rPr lang="en-US" sz="1800" dirty="0" smtClean="0"/>
              <a:t>(</a:t>
            </a:r>
            <a:r>
              <a:rPr lang="th-TH" sz="1800" dirty="0" smtClean="0"/>
              <a:t>หรือถูก </a:t>
            </a:r>
            <a:r>
              <a:rPr lang="en-US" sz="1800" dirty="0" smtClean="0"/>
              <a:t>freeze </a:t>
            </a:r>
            <a:r>
              <a:rPr lang="th-TH" sz="1800" dirty="0" smtClean="0"/>
              <a:t>ไว้</a:t>
            </a:r>
            <a:r>
              <a:rPr lang="en-US" sz="1800" dirty="0" smtClean="0"/>
              <a:t>)</a:t>
            </a:r>
            <a:r>
              <a:rPr lang="th-TH" sz="1800" dirty="0" smtClean="0"/>
              <a:t> นั่นหมายความว่า ถึงเราจะแก้ค่าตัวแปรที่อยู่นอก </a:t>
            </a:r>
            <a:r>
              <a:rPr lang="en-US" sz="1800" dirty="0" smtClean="0"/>
              <a:t>block </a:t>
            </a:r>
            <a:r>
              <a:rPr lang="th-TH" sz="1800" dirty="0" smtClean="0"/>
              <a:t>ไป แต่ค่าตัวแปรที่อยู่ใน </a:t>
            </a:r>
            <a:r>
              <a:rPr lang="en-US" sz="1800" dirty="0" smtClean="0"/>
              <a:t>block </a:t>
            </a:r>
            <a:r>
              <a:rPr lang="th-TH" sz="1800" dirty="0" smtClean="0"/>
              <a:t>ก็ไม่เปลี่ยนตาม เพราะถูก </a:t>
            </a:r>
            <a:r>
              <a:rPr lang="en-US" sz="1800" dirty="0" smtClean="0"/>
              <a:t>block </a:t>
            </a:r>
            <a:r>
              <a:rPr lang="th-TH" sz="1800" dirty="0" smtClean="0"/>
              <a:t>ไว้ ลักษณะที่ตัวแปรถูก </a:t>
            </a:r>
            <a:r>
              <a:rPr lang="en-US" sz="1800" dirty="0" smtClean="0"/>
              <a:t>snapshot </a:t>
            </a:r>
            <a:r>
              <a:rPr lang="th-TH" sz="1800" dirty="0" smtClean="0"/>
              <a:t>ไว้เรียกว่า </a:t>
            </a:r>
            <a:r>
              <a:rPr lang="en-US" sz="1800" dirty="0" smtClean="0"/>
              <a:t>Closure</a:t>
            </a:r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322820" y="3366967"/>
            <a:ext cx="649505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Menlo Regular"/>
                <a:cs typeface="Menlo Regular"/>
              </a:rPr>
              <a:t>NSDate</a:t>
            </a:r>
            <a:r>
              <a:rPr lang="en-US" sz="1400" dirty="0">
                <a:latin typeface="Menlo Regular"/>
                <a:cs typeface="Menlo Regular"/>
              </a:rPr>
              <a:t> *date = [</a:t>
            </a:r>
            <a:r>
              <a:rPr lang="en-US" sz="1400" dirty="0" err="1">
                <a:latin typeface="Menlo Regular"/>
                <a:cs typeface="Menlo Regular"/>
              </a:rPr>
              <a:t>NSDate</a:t>
            </a:r>
            <a:r>
              <a:rPr lang="en-US" sz="1400" dirty="0">
                <a:latin typeface="Menlo Regular"/>
                <a:cs typeface="Menlo Regular"/>
              </a:rPr>
              <a:t> date];</a:t>
            </a:r>
          </a:p>
          <a:p>
            <a:r>
              <a:rPr lang="en-US" sz="1400" dirty="0">
                <a:latin typeface="Menlo Regular"/>
                <a:cs typeface="Menlo Regular"/>
              </a:rPr>
              <a:t> </a:t>
            </a:r>
          </a:p>
          <a:p>
            <a:r>
              <a:rPr lang="en-US" sz="1400" dirty="0">
                <a:latin typeface="Menlo Regular"/>
                <a:cs typeface="Menlo Regular"/>
              </a:rPr>
              <a:t>void (^now)(void) = ^ {</a:t>
            </a:r>
          </a:p>
          <a:p>
            <a:r>
              <a:rPr lang="en-US" sz="1400" dirty="0">
                <a:latin typeface="Menlo Regular"/>
                <a:cs typeface="Menlo Regular"/>
              </a:rPr>
              <a:t>    </a:t>
            </a:r>
            <a:r>
              <a:rPr lang="en-US" sz="1400" dirty="0" err="1">
                <a:latin typeface="Menlo Regular"/>
                <a:cs typeface="Menlo Regular"/>
              </a:rPr>
              <a:t>NSLog</a:t>
            </a:r>
            <a:r>
              <a:rPr lang="en-US" sz="1400" dirty="0">
                <a:latin typeface="Menlo Regular"/>
                <a:cs typeface="Menlo Regular"/>
              </a:rPr>
              <a:t>(@"The date and time is %@", date);</a:t>
            </a:r>
          </a:p>
          <a:p>
            <a:r>
              <a:rPr lang="en-US" sz="1400" dirty="0">
                <a:latin typeface="Menlo Regular"/>
                <a:cs typeface="Menlo Regular"/>
              </a:rPr>
              <a:t>};</a:t>
            </a:r>
          </a:p>
          <a:p>
            <a:r>
              <a:rPr lang="en-US" sz="1400" dirty="0">
                <a:latin typeface="Menlo Regular"/>
                <a:cs typeface="Menlo Regular"/>
              </a:rPr>
              <a:t> </a:t>
            </a:r>
          </a:p>
          <a:p>
            <a:r>
              <a:rPr lang="en-US" sz="1400" dirty="0">
                <a:latin typeface="Menlo Regular"/>
                <a:cs typeface="Menlo Regular"/>
              </a:rPr>
              <a:t>now()</a:t>
            </a:r>
            <a:r>
              <a:rPr lang="en-US" sz="1400" dirty="0" smtClean="0">
                <a:latin typeface="Menlo Regular"/>
                <a:cs typeface="Menlo Regular"/>
              </a:rPr>
              <a:t>;	 </a:t>
            </a:r>
            <a:r>
              <a:rPr lang="en-US" sz="1400" i="1" dirty="0" smtClean="0">
                <a:solidFill>
                  <a:srgbClr val="FFFF00"/>
                </a:solidFill>
                <a:latin typeface="Menlo Regular"/>
                <a:cs typeface="Menlo Regular"/>
              </a:rPr>
              <a:t>&lt;- </a:t>
            </a:r>
            <a:r>
              <a:rPr lang="th-TH" sz="1400" i="1" dirty="0" smtClean="0">
                <a:solidFill>
                  <a:srgbClr val="FFFF00"/>
                </a:solidFill>
                <a:latin typeface="Menlo Regular"/>
                <a:cs typeface="Menlo Regular"/>
              </a:rPr>
              <a:t>เมื่อเรียก </a:t>
            </a:r>
            <a:r>
              <a:rPr lang="en-US" sz="1400" i="1" dirty="0" smtClean="0">
                <a:solidFill>
                  <a:srgbClr val="FFFF00"/>
                </a:solidFill>
                <a:latin typeface="Menlo Regular"/>
                <a:cs typeface="Menlo Regular"/>
              </a:rPr>
              <a:t>block </a:t>
            </a:r>
            <a:r>
              <a:rPr lang="th-TH" sz="1400" i="1" dirty="0" smtClean="0">
                <a:solidFill>
                  <a:srgbClr val="FFFF00"/>
                </a:solidFill>
                <a:latin typeface="Menlo Regular"/>
                <a:cs typeface="Menlo Regular"/>
              </a:rPr>
              <a:t>ค่าของ </a:t>
            </a:r>
            <a:r>
              <a:rPr lang="en-US" sz="1400" i="1" dirty="0" smtClean="0">
                <a:solidFill>
                  <a:srgbClr val="FFFF00"/>
                </a:solidFill>
                <a:latin typeface="Menlo Regular"/>
                <a:cs typeface="Menlo Regular"/>
              </a:rPr>
              <a:t>date </a:t>
            </a:r>
            <a:r>
              <a:rPr lang="th-TH" sz="1400" i="1" dirty="0" smtClean="0">
                <a:solidFill>
                  <a:srgbClr val="FFFF00"/>
                </a:solidFill>
                <a:latin typeface="Menlo Regular"/>
                <a:cs typeface="Menlo Regular"/>
              </a:rPr>
              <a:t>จะถูก </a:t>
            </a:r>
            <a:r>
              <a:rPr lang="en-US" sz="1400" i="1" dirty="0" smtClean="0">
                <a:solidFill>
                  <a:srgbClr val="FFFF00"/>
                </a:solidFill>
                <a:latin typeface="Menlo Regular"/>
                <a:cs typeface="Menlo Regular"/>
              </a:rPr>
              <a:t>snapshot 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sleep(5);</a:t>
            </a:r>
          </a:p>
          <a:p>
            <a:r>
              <a:rPr lang="en-US" sz="1400" dirty="0">
                <a:latin typeface="Menlo Regular"/>
                <a:cs typeface="Menlo Regular"/>
              </a:rPr>
              <a:t> </a:t>
            </a:r>
          </a:p>
          <a:p>
            <a:r>
              <a:rPr lang="en-US" sz="1400" dirty="0">
                <a:latin typeface="Menlo Regular"/>
                <a:cs typeface="Menlo Regular"/>
              </a:rPr>
              <a:t>date = [</a:t>
            </a:r>
            <a:r>
              <a:rPr lang="en-US" sz="1400" dirty="0" err="1">
                <a:latin typeface="Menlo Regular"/>
                <a:cs typeface="Menlo Regular"/>
              </a:rPr>
              <a:t>NSDate</a:t>
            </a:r>
            <a:r>
              <a:rPr lang="en-US" sz="1400" dirty="0">
                <a:latin typeface="Menlo Regular"/>
                <a:cs typeface="Menlo Regular"/>
              </a:rPr>
              <a:t> date];</a:t>
            </a:r>
          </a:p>
          <a:p>
            <a:r>
              <a:rPr lang="en-US" sz="1400" dirty="0">
                <a:latin typeface="Menlo Regular"/>
                <a:cs typeface="Menlo Regular"/>
              </a:rPr>
              <a:t>  </a:t>
            </a:r>
          </a:p>
          <a:p>
            <a:r>
              <a:rPr lang="en-US" sz="1400" dirty="0">
                <a:latin typeface="Menlo Regular"/>
                <a:cs typeface="Menlo Regular"/>
              </a:rPr>
              <a:t>now()</a:t>
            </a:r>
            <a:r>
              <a:rPr lang="en-US" sz="1400" dirty="0" smtClean="0">
                <a:latin typeface="Menlo Regular"/>
                <a:cs typeface="Menlo Regular"/>
              </a:rPr>
              <a:t>;</a:t>
            </a:r>
            <a:r>
              <a:rPr lang="en-US" sz="1400" dirty="0">
                <a:latin typeface="Menlo Regular"/>
                <a:cs typeface="Menlo Regular"/>
              </a:rPr>
              <a:t> 	 </a:t>
            </a:r>
            <a:r>
              <a:rPr lang="en-US" sz="1400" i="1" dirty="0">
                <a:solidFill>
                  <a:srgbClr val="FFFF00"/>
                </a:solidFill>
                <a:latin typeface="Menlo Regular"/>
                <a:cs typeface="Menlo Regular"/>
              </a:rPr>
              <a:t>&lt;- </a:t>
            </a:r>
            <a:r>
              <a:rPr lang="th-TH" sz="1400" i="1" dirty="0">
                <a:solidFill>
                  <a:srgbClr val="FFFF00"/>
                </a:solidFill>
                <a:latin typeface="Menlo Regular"/>
                <a:cs typeface="Menlo Regular"/>
              </a:rPr>
              <a:t>เมื่อเรียก </a:t>
            </a:r>
            <a:r>
              <a:rPr lang="en-US" sz="1400" i="1" dirty="0" smtClean="0">
                <a:solidFill>
                  <a:srgbClr val="FFFF00"/>
                </a:solidFill>
                <a:latin typeface="Menlo Regular"/>
                <a:cs typeface="Menlo Regular"/>
              </a:rPr>
              <a:t>now </a:t>
            </a:r>
            <a:r>
              <a:rPr lang="th-TH" sz="1400" i="1" dirty="0" smtClean="0">
                <a:solidFill>
                  <a:srgbClr val="FFFF00"/>
                </a:solidFill>
                <a:latin typeface="Menlo Regular"/>
                <a:cs typeface="Menlo Regular"/>
              </a:rPr>
              <a:t>อีกครั้ง ค่า</a:t>
            </a:r>
            <a:r>
              <a:rPr lang="th-TH" sz="1400" i="1" dirty="0">
                <a:solidFill>
                  <a:srgbClr val="FFFF00"/>
                </a:solidFill>
                <a:latin typeface="Menlo Regular"/>
                <a:cs typeface="Menlo Regular"/>
              </a:rPr>
              <a:t>ของ </a:t>
            </a:r>
            <a:r>
              <a:rPr lang="en-US" sz="1400" i="1" dirty="0">
                <a:solidFill>
                  <a:srgbClr val="FFFF00"/>
                </a:solidFill>
                <a:latin typeface="Menlo Regular"/>
                <a:cs typeface="Menlo Regular"/>
              </a:rPr>
              <a:t>date </a:t>
            </a:r>
            <a:r>
              <a:rPr lang="th-TH" sz="1400" i="1" dirty="0" smtClean="0">
                <a:solidFill>
                  <a:srgbClr val="FFFF00"/>
                </a:solidFill>
                <a:latin typeface="Menlo Regular"/>
                <a:cs typeface="Menlo Regular"/>
              </a:rPr>
              <a:t>จะไม่เปลี่ยนไป</a:t>
            </a:r>
            <a:endParaRPr lang="en-US" sz="1400" i="1" dirty="0">
              <a:solidFill>
                <a:srgbClr val="FFFF00"/>
              </a:solidFill>
              <a:latin typeface="Menlo Regular"/>
              <a:cs typeface="Menlo Regular"/>
            </a:endParaRPr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52893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Are </a:t>
            </a:r>
            <a:r>
              <a:rPr lang="en-US" dirty="0" smtClean="0"/>
              <a:t>Closures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6412"/>
            <a:ext cx="7770813" cy="994568"/>
          </a:xfrm>
        </p:spPr>
        <p:txBody>
          <a:bodyPr>
            <a:normAutofit/>
          </a:bodyPr>
          <a:lstStyle/>
          <a:p>
            <a:r>
              <a:rPr lang="th-TH" sz="1800" dirty="0" smtClean="0"/>
              <a:t>ในกรณีที่เราต้องการแก้ </a:t>
            </a:r>
            <a:r>
              <a:rPr lang="en-US" sz="1800" dirty="0" smtClean="0"/>
              <a:t>local variable </a:t>
            </a:r>
            <a:r>
              <a:rPr lang="th-TH" sz="1800" dirty="0" smtClean="0"/>
              <a:t>ที่ถูกประกาศนอก </a:t>
            </a:r>
            <a:r>
              <a:rPr lang="en-US" sz="1800" dirty="0" smtClean="0"/>
              <a:t>block </a:t>
            </a:r>
            <a:r>
              <a:rPr lang="th-TH" sz="1800" dirty="0" smtClean="0"/>
              <a:t>ใน </a:t>
            </a:r>
            <a:r>
              <a:rPr lang="en-US" sz="1800" dirty="0" smtClean="0"/>
              <a:t>code </a:t>
            </a:r>
            <a:r>
              <a:rPr lang="th-TH" sz="1800" dirty="0" smtClean="0"/>
              <a:t>ของ </a:t>
            </a:r>
            <a:r>
              <a:rPr lang="en-US" sz="1800" dirty="0" smtClean="0"/>
              <a:t>block </a:t>
            </a:r>
            <a:r>
              <a:rPr lang="th-TH" sz="1800" dirty="0" smtClean="0"/>
              <a:t>ตัว </a:t>
            </a:r>
            <a:r>
              <a:rPr lang="en-US" sz="1800" dirty="0" smtClean="0"/>
              <a:t>compiler </a:t>
            </a:r>
            <a:r>
              <a:rPr lang="th-TH" sz="1800" dirty="0" smtClean="0"/>
              <a:t>จะไม่ยอมให้เราแก้ไข เพราะ </a:t>
            </a:r>
            <a:r>
              <a:rPr lang="en-US" sz="1800" dirty="0" smtClean="0"/>
              <a:t>block </a:t>
            </a:r>
            <a:r>
              <a:rPr lang="th-TH" sz="1800" dirty="0" smtClean="0"/>
              <a:t>จะทำการ </a:t>
            </a:r>
            <a:r>
              <a:rPr lang="en-US" sz="1800" dirty="0" smtClean="0"/>
              <a:t>snapshot </a:t>
            </a:r>
            <a:r>
              <a:rPr lang="th-TH" sz="1800" dirty="0" smtClean="0"/>
              <a:t>ค่านั้นไว้เป็น </a:t>
            </a:r>
            <a:r>
              <a:rPr lang="en-US" sz="1800" dirty="0" smtClean="0"/>
              <a:t>read</a:t>
            </a:r>
            <a:r>
              <a:rPr lang="en-US" sz="1800" dirty="0"/>
              <a:t>-</a:t>
            </a:r>
            <a:r>
              <a:rPr lang="en-US" sz="1800" dirty="0" smtClean="0"/>
              <a:t>only </a:t>
            </a:r>
            <a:r>
              <a:rPr lang="th-TH" sz="1800" dirty="0" smtClean="0"/>
              <a:t>เช่น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091360" y="2811396"/>
            <a:ext cx="7342163" cy="329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err="1">
                <a:latin typeface="Menlo Regular"/>
                <a:cs typeface="Menlo Regular"/>
              </a:rPr>
              <a:t>int</a:t>
            </a:r>
            <a:r>
              <a:rPr lang="en-US" sz="1300" dirty="0">
                <a:latin typeface="Menlo Regular"/>
                <a:cs typeface="Menlo Regular"/>
              </a:rPr>
              <a:t> main(</a:t>
            </a:r>
            <a:r>
              <a:rPr lang="en-US" sz="1300" dirty="0" err="1">
                <a:latin typeface="Menlo Regular"/>
                <a:cs typeface="Menlo Regular"/>
              </a:rPr>
              <a:t>int</a:t>
            </a:r>
            <a:r>
              <a:rPr lang="en-US" sz="1300" dirty="0">
                <a:latin typeface="Menlo Regular"/>
                <a:cs typeface="Menlo Regular"/>
              </a:rPr>
              <a:t> </a:t>
            </a:r>
            <a:r>
              <a:rPr lang="en-US" sz="1300" dirty="0" err="1">
                <a:latin typeface="Menlo Regular"/>
                <a:cs typeface="Menlo Regular"/>
              </a:rPr>
              <a:t>argc</a:t>
            </a:r>
            <a:r>
              <a:rPr lang="en-US" sz="1300" dirty="0">
                <a:latin typeface="Menlo Regular"/>
                <a:cs typeface="Menlo Regular"/>
              </a:rPr>
              <a:t>, </a:t>
            </a:r>
            <a:r>
              <a:rPr lang="en-US" sz="1300" dirty="0" err="1">
                <a:latin typeface="Menlo Regular"/>
                <a:cs typeface="Menlo Regular"/>
              </a:rPr>
              <a:t>const</a:t>
            </a:r>
            <a:r>
              <a:rPr lang="en-US" sz="1300" dirty="0">
                <a:latin typeface="Menlo Regular"/>
                <a:cs typeface="Menlo Regular"/>
              </a:rPr>
              <a:t> char * </a:t>
            </a:r>
            <a:r>
              <a:rPr lang="en-US" sz="1300" dirty="0" err="1">
                <a:latin typeface="Menlo Regular"/>
                <a:cs typeface="Menlo Regular"/>
              </a:rPr>
              <a:t>argv</a:t>
            </a:r>
            <a:r>
              <a:rPr lang="en-US" sz="1300" dirty="0">
                <a:latin typeface="Menlo Regular"/>
                <a:cs typeface="Menlo Regular"/>
              </a:rPr>
              <a:t>[])</a:t>
            </a:r>
          </a:p>
          <a:p>
            <a:r>
              <a:rPr lang="en-US" sz="1300" dirty="0">
                <a:latin typeface="Menlo Regular"/>
                <a:cs typeface="Menlo Regular"/>
              </a:rPr>
              <a:t>{</a:t>
            </a:r>
          </a:p>
          <a:p>
            <a:r>
              <a:rPr lang="en-US" sz="1300" dirty="0">
                <a:latin typeface="Menlo Regular"/>
                <a:cs typeface="Menlo Regular"/>
              </a:rPr>
              <a:t>    @</a:t>
            </a:r>
            <a:r>
              <a:rPr lang="en-US" sz="1300" dirty="0" err="1">
                <a:latin typeface="Menlo Regular"/>
                <a:cs typeface="Menlo Regular"/>
              </a:rPr>
              <a:t>autoreleasepool</a:t>
            </a:r>
            <a:r>
              <a:rPr lang="en-US" sz="1300" dirty="0">
                <a:latin typeface="Menlo Regular"/>
                <a:cs typeface="Menlo Regular"/>
              </a:rPr>
              <a:t> {</a:t>
            </a:r>
          </a:p>
          <a:p>
            <a:r>
              <a:rPr lang="en-US" sz="1300" dirty="0">
                <a:latin typeface="Menlo Regular"/>
                <a:cs typeface="Menlo Regular"/>
              </a:rPr>
              <a:t>        </a:t>
            </a:r>
          </a:p>
          <a:p>
            <a:r>
              <a:rPr lang="en-US" sz="1300" dirty="0">
                <a:latin typeface="Menlo Regular"/>
                <a:cs typeface="Menlo Regular"/>
              </a:rPr>
              <a:t>        </a:t>
            </a:r>
            <a:r>
              <a:rPr lang="en-US" sz="1300" dirty="0" err="1">
                <a:latin typeface="Menlo Regular"/>
                <a:cs typeface="Menlo Regular"/>
              </a:rPr>
              <a:t>int</a:t>
            </a:r>
            <a:r>
              <a:rPr lang="en-US" sz="1300" dirty="0">
                <a:latin typeface="Menlo Regular"/>
                <a:cs typeface="Menlo Regular"/>
              </a:rPr>
              <a:t> 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value</a:t>
            </a:r>
            <a:r>
              <a:rPr lang="en-US" sz="1300" dirty="0">
                <a:latin typeface="Menlo Regular"/>
                <a:cs typeface="Menlo Regular"/>
              </a:rPr>
              <a:t> = 0</a:t>
            </a:r>
            <a:r>
              <a:rPr lang="en-US" sz="1300" dirty="0" smtClean="0">
                <a:latin typeface="Menlo Regular"/>
                <a:cs typeface="Menlo Regular"/>
              </a:rPr>
              <a:t>;  </a:t>
            </a:r>
            <a:r>
              <a:rPr lang="en-US" sz="1300" i="1" dirty="0" smtClean="0">
                <a:solidFill>
                  <a:schemeClr val="tx1">
                    <a:lumMod val="50000"/>
                  </a:schemeClr>
                </a:solidFill>
                <a:latin typeface="Menlo Regular"/>
                <a:cs typeface="Menlo Regular"/>
              </a:rPr>
              <a:t>// local </a:t>
            </a:r>
            <a:r>
              <a:rPr lang="en-US" sz="1300" i="1" dirty="0" err="1" smtClean="0">
                <a:solidFill>
                  <a:schemeClr val="tx1">
                    <a:lumMod val="50000"/>
                  </a:schemeClr>
                </a:solidFill>
                <a:latin typeface="Menlo Regular"/>
                <a:cs typeface="Menlo Regular"/>
              </a:rPr>
              <a:t>var</a:t>
            </a:r>
            <a:endParaRPr lang="en-US" sz="1300" i="1" dirty="0">
              <a:solidFill>
                <a:schemeClr val="tx1">
                  <a:lumMod val="50000"/>
                </a:schemeClr>
              </a:solidFill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        </a:t>
            </a:r>
          </a:p>
          <a:p>
            <a:r>
              <a:rPr lang="en-US" sz="1300" dirty="0">
                <a:latin typeface="Menlo Regular"/>
                <a:cs typeface="Menlo Regular"/>
              </a:rPr>
              <a:t>        </a:t>
            </a:r>
            <a:r>
              <a:rPr lang="en-US" sz="1300" dirty="0" err="1">
                <a:latin typeface="Menlo Regular"/>
                <a:cs typeface="Menlo Regular"/>
              </a:rPr>
              <a:t>int</a:t>
            </a:r>
            <a:r>
              <a:rPr lang="en-US" sz="1300" dirty="0">
                <a:latin typeface="Menlo Regular"/>
                <a:cs typeface="Menlo Regular"/>
              </a:rPr>
              <a:t> (^multiplier)(</a:t>
            </a:r>
            <a:r>
              <a:rPr lang="en-US" sz="1300" dirty="0" err="1">
                <a:latin typeface="Menlo Regular"/>
                <a:cs typeface="Menlo Regular"/>
              </a:rPr>
              <a:t>int</a:t>
            </a:r>
            <a:r>
              <a:rPr lang="en-US" sz="1300" dirty="0">
                <a:latin typeface="Menlo Regular"/>
                <a:cs typeface="Menlo Regular"/>
              </a:rPr>
              <a:t>, </a:t>
            </a:r>
            <a:r>
              <a:rPr lang="en-US" sz="1300" dirty="0" err="1">
                <a:latin typeface="Menlo Regular"/>
                <a:cs typeface="Menlo Regular"/>
              </a:rPr>
              <a:t>int</a:t>
            </a:r>
            <a:r>
              <a:rPr lang="en-US" sz="1300" dirty="0">
                <a:latin typeface="Menlo Regular"/>
                <a:cs typeface="Menlo Regular"/>
              </a:rPr>
              <a:t>) = ^(</a:t>
            </a:r>
            <a:r>
              <a:rPr lang="en-US" sz="1300" dirty="0" err="1">
                <a:latin typeface="Menlo Regular"/>
                <a:cs typeface="Menlo Regular"/>
              </a:rPr>
              <a:t>int</a:t>
            </a:r>
            <a:r>
              <a:rPr lang="en-US" sz="1300" dirty="0">
                <a:latin typeface="Menlo Regular"/>
                <a:cs typeface="Menlo Regular"/>
              </a:rPr>
              <a:t> num1, </a:t>
            </a:r>
            <a:r>
              <a:rPr lang="en-US" sz="1300" dirty="0" err="1">
                <a:latin typeface="Menlo Regular"/>
                <a:cs typeface="Menlo Regular"/>
              </a:rPr>
              <a:t>int</a:t>
            </a:r>
            <a:r>
              <a:rPr lang="en-US" sz="1300" dirty="0">
                <a:latin typeface="Menlo Regular"/>
                <a:cs typeface="Menlo Regular"/>
              </a:rPr>
              <a:t> num2</a:t>
            </a:r>
            <a:r>
              <a:rPr lang="en-US" sz="1300" dirty="0" smtClean="0">
                <a:latin typeface="Menlo Regular"/>
                <a:cs typeface="Menlo Regular"/>
              </a:rPr>
              <a:t>){</a:t>
            </a:r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            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value</a:t>
            </a:r>
            <a:r>
              <a:rPr lang="en-US" sz="1300" dirty="0">
                <a:latin typeface="Menlo Regular"/>
                <a:cs typeface="Menlo Regular"/>
              </a:rPr>
              <a:t> = num1 * num2</a:t>
            </a:r>
            <a:r>
              <a:rPr lang="en-US" sz="1300" dirty="0" smtClean="0">
                <a:latin typeface="Menlo Regular"/>
                <a:cs typeface="Menlo Regular"/>
              </a:rPr>
              <a:t>;</a:t>
            </a:r>
          </a:p>
          <a:p>
            <a:r>
              <a:rPr lang="en-US" sz="1300" dirty="0">
                <a:latin typeface="Menlo Regular"/>
                <a:cs typeface="Menlo Regular"/>
              </a:rPr>
              <a:t>	 </a:t>
            </a:r>
            <a:r>
              <a:rPr lang="en-US" sz="1300" dirty="0" smtClean="0">
                <a:latin typeface="Menlo Regular"/>
                <a:cs typeface="Menlo Regular"/>
              </a:rPr>
              <a:t>  </a:t>
            </a:r>
            <a:r>
              <a:rPr lang="th-TH" sz="1300" dirty="0" smtClean="0">
                <a:latin typeface="Menlo Regular"/>
                <a:cs typeface="Menlo Regular"/>
              </a:rPr>
              <a:t>    </a:t>
            </a:r>
            <a:r>
              <a:rPr lang="en-US" sz="1300" dirty="0" smtClean="0">
                <a:latin typeface="Menlo Regular"/>
                <a:cs typeface="Menlo Regular"/>
              </a:rPr>
              <a:t>return </a:t>
            </a:r>
            <a:r>
              <a:rPr lang="en-US" sz="1300" dirty="0">
                <a:latin typeface="Menlo Regular"/>
                <a:cs typeface="Menlo Regular"/>
              </a:rPr>
              <a:t>value</a:t>
            </a:r>
            <a:r>
              <a:rPr lang="en-US" sz="1300" dirty="0" smtClean="0">
                <a:latin typeface="Menlo Regular"/>
                <a:cs typeface="Menlo Regular"/>
              </a:rPr>
              <a:t>;</a:t>
            </a:r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        };</a:t>
            </a:r>
          </a:p>
          <a:p>
            <a:r>
              <a:rPr lang="en-US" sz="1300" dirty="0">
                <a:latin typeface="Menlo Regular"/>
                <a:cs typeface="Menlo Regular"/>
              </a:rPr>
              <a:t>        </a:t>
            </a:r>
          </a:p>
          <a:p>
            <a:r>
              <a:rPr lang="en-US" sz="1300" dirty="0">
                <a:latin typeface="Menlo Regular"/>
                <a:cs typeface="Menlo Regular"/>
              </a:rPr>
              <a:t>        multiplier(3, 3);</a:t>
            </a:r>
          </a:p>
          <a:p>
            <a:r>
              <a:rPr lang="en-US" sz="1300" dirty="0">
                <a:latin typeface="Menlo Regular"/>
                <a:cs typeface="Menlo Regular"/>
              </a:rPr>
              <a:t>        </a:t>
            </a:r>
            <a:r>
              <a:rPr lang="en-US" sz="1300" dirty="0" err="1">
                <a:latin typeface="Menlo Regular"/>
                <a:cs typeface="Menlo Regular"/>
              </a:rPr>
              <a:t>NSLog</a:t>
            </a:r>
            <a:r>
              <a:rPr lang="en-US" sz="1300" dirty="0">
                <a:latin typeface="Menlo Regular"/>
                <a:cs typeface="Menlo Regular"/>
              </a:rPr>
              <a:t>(@"Value = %</a:t>
            </a:r>
            <a:r>
              <a:rPr lang="en-US" sz="1300" dirty="0" err="1">
                <a:latin typeface="Menlo Regular"/>
                <a:cs typeface="Menlo Regular"/>
              </a:rPr>
              <a:t>i</a:t>
            </a:r>
            <a:r>
              <a:rPr lang="en-US" sz="1300" dirty="0">
                <a:latin typeface="Menlo Regular"/>
                <a:cs typeface="Menlo Regular"/>
              </a:rPr>
              <a:t>", value);</a:t>
            </a:r>
          </a:p>
          <a:p>
            <a:r>
              <a:rPr lang="en-US" sz="1300" dirty="0">
                <a:latin typeface="Menlo Regular"/>
                <a:cs typeface="Menlo Regular"/>
              </a:rPr>
              <a:t>    }</a:t>
            </a:r>
          </a:p>
          <a:p>
            <a:r>
              <a:rPr lang="en-US" sz="1300" dirty="0">
                <a:latin typeface="Menlo Regular"/>
                <a:cs typeface="Menlo Regular"/>
              </a:rPr>
              <a:t>    return 0;</a:t>
            </a:r>
          </a:p>
          <a:p>
            <a:r>
              <a:rPr lang="en-US" sz="130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09520" y="4807335"/>
            <a:ext cx="14969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Compile Error</a:t>
            </a:r>
            <a:endParaRPr lang="en-US" sz="1400" dirty="0">
              <a:solidFill>
                <a:srgbClr val="FFFF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472960" y="4405304"/>
            <a:ext cx="1636560" cy="528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88045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Are Closures (cont.)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1566412"/>
            <a:ext cx="7770813" cy="584609"/>
          </a:xfrm>
        </p:spPr>
        <p:txBody>
          <a:bodyPr>
            <a:normAutofit/>
          </a:bodyPr>
          <a:lstStyle/>
          <a:p>
            <a:r>
              <a:rPr lang="th-TH" sz="1800" dirty="0" smtClean="0"/>
              <a:t>ให้กำหนด </a:t>
            </a:r>
            <a:r>
              <a:rPr lang="en-US" sz="1800" dirty="0" smtClean="0"/>
              <a:t>type modifier </a:t>
            </a:r>
            <a:r>
              <a:rPr lang="th-TH" sz="1800" dirty="0" smtClean="0"/>
              <a:t>ตอนประกาศ</a:t>
            </a:r>
            <a:r>
              <a:rPr lang="en-US" sz="1800" dirty="0" smtClean="0"/>
              <a:t> local variable </a:t>
            </a:r>
            <a:r>
              <a:rPr lang="th-TH" sz="1800" dirty="0" smtClean="0"/>
              <a:t>ว่าเป็น </a:t>
            </a:r>
            <a:r>
              <a:rPr lang="en-US" sz="1800" dirty="0" smtClean="0"/>
              <a:t>“__block” 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091360" y="2809086"/>
            <a:ext cx="7749318" cy="329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err="1">
                <a:latin typeface="Menlo Regular"/>
                <a:cs typeface="Menlo Regular"/>
              </a:rPr>
              <a:t>int</a:t>
            </a:r>
            <a:r>
              <a:rPr lang="en-US" sz="1300" dirty="0">
                <a:latin typeface="Menlo Regular"/>
                <a:cs typeface="Menlo Regular"/>
              </a:rPr>
              <a:t> main(</a:t>
            </a:r>
            <a:r>
              <a:rPr lang="en-US" sz="1300" dirty="0" err="1">
                <a:latin typeface="Menlo Regular"/>
                <a:cs typeface="Menlo Regular"/>
              </a:rPr>
              <a:t>int</a:t>
            </a:r>
            <a:r>
              <a:rPr lang="en-US" sz="1300" dirty="0">
                <a:latin typeface="Menlo Regular"/>
                <a:cs typeface="Menlo Regular"/>
              </a:rPr>
              <a:t> </a:t>
            </a:r>
            <a:r>
              <a:rPr lang="en-US" sz="1300" dirty="0" err="1">
                <a:latin typeface="Menlo Regular"/>
                <a:cs typeface="Menlo Regular"/>
              </a:rPr>
              <a:t>argc</a:t>
            </a:r>
            <a:r>
              <a:rPr lang="en-US" sz="1300" dirty="0">
                <a:latin typeface="Menlo Regular"/>
                <a:cs typeface="Menlo Regular"/>
              </a:rPr>
              <a:t>, </a:t>
            </a:r>
            <a:r>
              <a:rPr lang="en-US" sz="1300" dirty="0" err="1">
                <a:latin typeface="Menlo Regular"/>
                <a:cs typeface="Menlo Regular"/>
              </a:rPr>
              <a:t>const</a:t>
            </a:r>
            <a:r>
              <a:rPr lang="en-US" sz="1300" dirty="0">
                <a:latin typeface="Menlo Regular"/>
                <a:cs typeface="Menlo Regular"/>
              </a:rPr>
              <a:t> char * </a:t>
            </a:r>
            <a:r>
              <a:rPr lang="en-US" sz="1300" dirty="0" err="1">
                <a:latin typeface="Menlo Regular"/>
                <a:cs typeface="Menlo Regular"/>
              </a:rPr>
              <a:t>argv</a:t>
            </a:r>
            <a:r>
              <a:rPr lang="en-US" sz="1300" dirty="0">
                <a:latin typeface="Menlo Regular"/>
                <a:cs typeface="Menlo Regular"/>
              </a:rPr>
              <a:t>[])</a:t>
            </a:r>
          </a:p>
          <a:p>
            <a:r>
              <a:rPr lang="en-US" sz="1300" dirty="0">
                <a:latin typeface="Menlo Regular"/>
                <a:cs typeface="Menlo Regular"/>
              </a:rPr>
              <a:t>{</a:t>
            </a:r>
          </a:p>
          <a:p>
            <a:r>
              <a:rPr lang="en-US" sz="1300" dirty="0">
                <a:latin typeface="Menlo Regular"/>
                <a:cs typeface="Menlo Regular"/>
              </a:rPr>
              <a:t>    @</a:t>
            </a:r>
            <a:r>
              <a:rPr lang="en-US" sz="1300" dirty="0" err="1">
                <a:latin typeface="Menlo Regular"/>
                <a:cs typeface="Menlo Regular"/>
              </a:rPr>
              <a:t>autoreleasepool</a:t>
            </a:r>
            <a:r>
              <a:rPr lang="en-US" sz="1300" dirty="0">
                <a:latin typeface="Menlo Regular"/>
                <a:cs typeface="Menlo Regular"/>
              </a:rPr>
              <a:t> {</a:t>
            </a:r>
          </a:p>
          <a:p>
            <a:r>
              <a:rPr lang="en-US" sz="1300" dirty="0">
                <a:latin typeface="Menlo Regular"/>
                <a:cs typeface="Menlo Regular"/>
              </a:rPr>
              <a:t>        </a:t>
            </a:r>
          </a:p>
          <a:p>
            <a:r>
              <a:rPr lang="en-US" sz="1300" dirty="0">
                <a:latin typeface="Menlo Regular"/>
                <a:cs typeface="Menlo Regular"/>
              </a:rPr>
              <a:t>        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__block</a:t>
            </a:r>
            <a:r>
              <a:rPr lang="en-US" sz="1300" dirty="0">
                <a:latin typeface="Menlo Regular"/>
                <a:cs typeface="Menlo Regular"/>
              </a:rPr>
              <a:t> </a:t>
            </a:r>
            <a:r>
              <a:rPr lang="en-US" sz="1300" dirty="0" err="1">
                <a:latin typeface="Menlo Regular"/>
                <a:cs typeface="Menlo Regular"/>
              </a:rPr>
              <a:t>int</a:t>
            </a:r>
            <a:r>
              <a:rPr lang="en-US" sz="1300" dirty="0">
                <a:latin typeface="Menlo Regular"/>
                <a:cs typeface="Menlo Regular"/>
              </a:rPr>
              <a:t> value = 0</a:t>
            </a:r>
            <a:r>
              <a:rPr lang="en-US" sz="1300" dirty="0" smtClean="0">
                <a:latin typeface="Menlo Regular"/>
                <a:cs typeface="Menlo Regular"/>
              </a:rPr>
              <a:t>;  </a:t>
            </a:r>
            <a:r>
              <a:rPr lang="en-US" sz="1300" i="1" dirty="0" smtClean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  <a:sym typeface="Wingdings"/>
              </a:rPr>
              <a:t> </a:t>
            </a:r>
            <a:r>
              <a:rPr lang="th-TH" sz="1300" i="1" dirty="0" smtClean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  <a:sym typeface="Wingdings"/>
              </a:rPr>
              <a:t>ประกาศเป็น </a:t>
            </a:r>
            <a:r>
              <a:rPr lang="en-US" sz="1300" i="1" dirty="0" smtClean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  <a:sym typeface="Wingdings"/>
              </a:rPr>
              <a:t>__block (under</a:t>
            </a:r>
            <a:r>
              <a:rPr lang="th-TH" sz="1300" i="1" dirty="0" smtClean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  <a:sym typeface="Wingdings"/>
              </a:rPr>
              <a:t> </a:t>
            </a:r>
            <a:r>
              <a:rPr lang="en-US" sz="1300" i="1" dirty="0" smtClean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  <a:sym typeface="Wingdings"/>
              </a:rPr>
              <a:t>scroll 2 </a:t>
            </a:r>
            <a:r>
              <a:rPr lang="th-TH" sz="1300" i="1" dirty="0" smtClean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  <a:sym typeface="Wingdings"/>
              </a:rPr>
              <a:t>อัน</a:t>
            </a:r>
            <a:r>
              <a:rPr lang="en-US" sz="1300" i="1" dirty="0" smtClean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  <a:sym typeface="Wingdings"/>
              </a:rPr>
              <a:t>)</a:t>
            </a:r>
            <a:endParaRPr lang="en-US" sz="1300" i="1" dirty="0">
              <a:solidFill>
                <a:schemeClr val="tx1">
                  <a:lumMod val="65000"/>
                </a:schemeClr>
              </a:solidFill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        </a:t>
            </a:r>
          </a:p>
          <a:p>
            <a:r>
              <a:rPr lang="en-US" sz="1300" dirty="0">
                <a:latin typeface="Menlo Regular"/>
                <a:cs typeface="Menlo Regular"/>
              </a:rPr>
              <a:t>        </a:t>
            </a:r>
            <a:r>
              <a:rPr lang="en-US" sz="1300" dirty="0" err="1">
                <a:latin typeface="Menlo Regular"/>
                <a:cs typeface="Menlo Regular"/>
              </a:rPr>
              <a:t>int</a:t>
            </a:r>
            <a:r>
              <a:rPr lang="en-US" sz="1300" dirty="0">
                <a:latin typeface="Menlo Regular"/>
                <a:cs typeface="Menlo Regular"/>
              </a:rPr>
              <a:t> (^multiplier)(</a:t>
            </a:r>
            <a:r>
              <a:rPr lang="en-US" sz="1300" dirty="0" err="1">
                <a:latin typeface="Menlo Regular"/>
                <a:cs typeface="Menlo Regular"/>
              </a:rPr>
              <a:t>int</a:t>
            </a:r>
            <a:r>
              <a:rPr lang="en-US" sz="1300" dirty="0">
                <a:latin typeface="Menlo Regular"/>
                <a:cs typeface="Menlo Regular"/>
              </a:rPr>
              <a:t>, </a:t>
            </a:r>
            <a:r>
              <a:rPr lang="en-US" sz="1300" dirty="0" err="1">
                <a:latin typeface="Menlo Regular"/>
                <a:cs typeface="Menlo Regular"/>
              </a:rPr>
              <a:t>int</a:t>
            </a:r>
            <a:r>
              <a:rPr lang="en-US" sz="1300" dirty="0">
                <a:latin typeface="Menlo Regular"/>
                <a:cs typeface="Menlo Regular"/>
              </a:rPr>
              <a:t>) = ^(</a:t>
            </a:r>
            <a:r>
              <a:rPr lang="en-US" sz="1300" dirty="0" err="1">
                <a:latin typeface="Menlo Regular"/>
                <a:cs typeface="Menlo Regular"/>
              </a:rPr>
              <a:t>int</a:t>
            </a:r>
            <a:r>
              <a:rPr lang="en-US" sz="1300" dirty="0">
                <a:latin typeface="Menlo Regular"/>
                <a:cs typeface="Menlo Regular"/>
              </a:rPr>
              <a:t> num1, </a:t>
            </a:r>
            <a:r>
              <a:rPr lang="en-US" sz="1300" dirty="0" err="1">
                <a:latin typeface="Menlo Regular"/>
                <a:cs typeface="Menlo Regular"/>
              </a:rPr>
              <a:t>int</a:t>
            </a:r>
            <a:r>
              <a:rPr lang="en-US" sz="1300" dirty="0">
                <a:latin typeface="Menlo Regular"/>
                <a:cs typeface="Menlo Regular"/>
              </a:rPr>
              <a:t> num2) {</a:t>
            </a:r>
          </a:p>
          <a:p>
            <a:r>
              <a:rPr lang="en-US" sz="1300" dirty="0">
                <a:latin typeface="Menlo Regular"/>
                <a:cs typeface="Menlo Regular"/>
              </a:rPr>
              <a:t>            value = num1 * num2;</a:t>
            </a:r>
          </a:p>
          <a:p>
            <a:r>
              <a:rPr lang="en-US" sz="1300" dirty="0">
                <a:latin typeface="Menlo Regular"/>
                <a:cs typeface="Menlo Regular"/>
              </a:rPr>
              <a:t>            return value;</a:t>
            </a:r>
          </a:p>
          <a:p>
            <a:r>
              <a:rPr lang="en-US" sz="1300" dirty="0">
                <a:latin typeface="Menlo Regular"/>
                <a:cs typeface="Menlo Regular"/>
              </a:rPr>
              <a:t>        };</a:t>
            </a:r>
          </a:p>
          <a:p>
            <a:r>
              <a:rPr lang="en-US" sz="1300" dirty="0">
                <a:latin typeface="Menlo Regular"/>
                <a:cs typeface="Menlo Regular"/>
              </a:rPr>
              <a:t>        </a:t>
            </a:r>
          </a:p>
          <a:p>
            <a:r>
              <a:rPr lang="en-US" sz="1300" dirty="0">
                <a:latin typeface="Menlo Regular"/>
                <a:cs typeface="Menlo Regular"/>
              </a:rPr>
              <a:t>        multiplier(3, 3);</a:t>
            </a:r>
          </a:p>
          <a:p>
            <a:r>
              <a:rPr lang="en-US" sz="1300" dirty="0">
                <a:latin typeface="Menlo Regular"/>
                <a:cs typeface="Menlo Regular"/>
              </a:rPr>
              <a:t>        </a:t>
            </a:r>
            <a:r>
              <a:rPr lang="en-US" sz="1300" dirty="0" err="1">
                <a:latin typeface="Menlo Regular"/>
                <a:cs typeface="Menlo Regular"/>
              </a:rPr>
              <a:t>NSLog</a:t>
            </a:r>
            <a:r>
              <a:rPr lang="en-US" sz="1300" dirty="0">
                <a:latin typeface="Menlo Regular"/>
                <a:cs typeface="Menlo Regular"/>
              </a:rPr>
              <a:t>(@"Value = %</a:t>
            </a:r>
            <a:r>
              <a:rPr lang="en-US" sz="1300" dirty="0" err="1">
                <a:latin typeface="Menlo Regular"/>
                <a:cs typeface="Menlo Regular"/>
              </a:rPr>
              <a:t>i</a:t>
            </a:r>
            <a:r>
              <a:rPr lang="en-US" sz="1300" dirty="0">
                <a:latin typeface="Menlo Regular"/>
                <a:cs typeface="Menlo Regular"/>
              </a:rPr>
              <a:t>", value);</a:t>
            </a:r>
          </a:p>
          <a:p>
            <a:r>
              <a:rPr lang="en-US" sz="1300" dirty="0">
                <a:latin typeface="Menlo Regular"/>
                <a:cs typeface="Menlo Regular"/>
              </a:rPr>
              <a:t>    }</a:t>
            </a:r>
          </a:p>
          <a:p>
            <a:r>
              <a:rPr lang="en-US" sz="1300" dirty="0">
                <a:latin typeface="Menlo Regular"/>
                <a:cs typeface="Menlo Regular"/>
              </a:rPr>
              <a:t>    return 0;</a:t>
            </a:r>
          </a:p>
          <a:p>
            <a:r>
              <a:rPr lang="en-US" sz="130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10559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Pragmatic Studio – Using Blocks in iOS 4 </a:t>
            </a:r>
            <a:r>
              <a:rPr lang="en-US" dirty="0">
                <a:hlinkClick r:id="rId2"/>
              </a:rPr>
              <a:t>http://pragmaticstudio.com/blog/2010/7/28/ios4-blocks-</a:t>
            </a:r>
            <a:r>
              <a:rPr lang="en-US" dirty="0" smtClean="0">
                <a:hlinkClick r:id="rId2"/>
              </a:rPr>
              <a:t>1</a:t>
            </a:r>
            <a:r>
              <a:rPr lang="th-TH" dirty="0" smtClean="0"/>
              <a:t/>
            </a:r>
            <a:br>
              <a:rPr lang="th-TH" dirty="0" smtClean="0"/>
            </a:br>
            <a:r>
              <a:rPr lang="en-US" dirty="0">
                <a:hlinkClick r:id="rId3"/>
              </a:rPr>
              <a:t>http://pragmaticstudio.com/blog/2010/9/15/ios4-blocks-</a:t>
            </a:r>
            <a:r>
              <a:rPr lang="en-US" dirty="0" smtClean="0">
                <a:hlinkClick r:id="rId3"/>
              </a:rPr>
              <a:t>2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54423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Task : Create Project (2/8)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2000" dirty="0"/>
              <a:t>จาก </a:t>
            </a:r>
            <a:r>
              <a:rPr lang="en-US" sz="2000" dirty="0"/>
              <a:t>Xcode </a:t>
            </a:r>
            <a:r>
              <a:rPr lang="th-TH" sz="2000" dirty="0"/>
              <a:t>สร้าง </a:t>
            </a:r>
            <a:r>
              <a:rPr lang="en-US" sz="2000" dirty="0"/>
              <a:t>project </a:t>
            </a:r>
            <a:r>
              <a:rPr lang="th-TH" sz="2000" dirty="0"/>
              <a:t>ใหม่โดยเลือก </a:t>
            </a:r>
            <a:r>
              <a:rPr lang="en-US" sz="2000" dirty="0"/>
              <a:t>iOS &gt; Application &gt; Single View Application 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2000" dirty="0"/>
              <a:t>ตั้งชื่อ </a:t>
            </a:r>
            <a:r>
              <a:rPr lang="en-US" sz="2000" dirty="0"/>
              <a:t>project </a:t>
            </a:r>
            <a:r>
              <a:rPr lang="th-TH" sz="2000" dirty="0"/>
              <a:t>ว่า </a:t>
            </a:r>
            <a:r>
              <a:rPr lang="en-US" sz="2000" dirty="0"/>
              <a:t>“</a:t>
            </a:r>
            <a:r>
              <a:rPr lang="en-US" sz="2000" dirty="0" err="1"/>
              <a:t>MultiThreading</a:t>
            </a:r>
            <a:r>
              <a:rPr lang="en-US" sz="2000" dirty="0"/>
              <a:t>” </a:t>
            </a:r>
            <a:r>
              <a:rPr lang="th-TH" sz="2000" dirty="0"/>
              <a:t>และเลือก </a:t>
            </a:r>
            <a:r>
              <a:rPr lang="en-US" sz="2000" dirty="0" smtClean="0"/>
              <a:t>Devices </a:t>
            </a:r>
            <a:r>
              <a:rPr lang="th-TH" sz="2000" dirty="0"/>
              <a:t>เป็น </a:t>
            </a:r>
            <a:r>
              <a:rPr lang="en-US" sz="2000" dirty="0"/>
              <a:t>iPhone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/>
              <a:t>Click “Next” </a:t>
            </a:r>
            <a:r>
              <a:rPr lang="th-TH" sz="2000" dirty="0"/>
              <a:t>เลือก </a:t>
            </a:r>
            <a:r>
              <a:rPr lang="en-US" sz="2000" dirty="0"/>
              <a:t>folder </a:t>
            </a:r>
            <a:r>
              <a:rPr lang="th-TH" sz="2000" dirty="0"/>
              <a:t>ที่จะ </a:t>
            </a:r>
            <a:r>
              <a:rPr lang="en-US" sz="2000" dirty="0"/>
              <a:t>save project </a:t>
            </a:r>
            <a:r>
              <a:rPr lang="th-TH" sz="2000" dirty="0"/>
              <a:t>แล้ว </a:t>
            </a:r>
            <a:r>
              <a:rPr lang="en-US" sz="2000" dirty="0" smtClean="0"/>
              <a:t>click </a:t>
            </a:r>
            <a:r>
              <a:rPr lang="th-TH" sz="2000" dirty="0"/>
              <a:t>ปุ่ม </a:t>
            </a:r>
            <a:r>
              <a:rPr lang="en-US" sz="2000" dirty="0"/>
              <a:t>“Create”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16267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Task : UI Design (3/8)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5545711" cy="449327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4"/>
            </a:pPr>
            <a:r>
              <a:rPr lang="th-TH" sz="2000" dirty="0" smtClean="0"/>
              <a:t>เปิด </a:t>
            </a:r>
            <a:r>
              <a:rPr lang="en-US" sz="2000" dirty="0" smtClean="0"/>
              <a:t>Main.storyboard </a:t>
            </a:r>
            <a:r>
              <a:rPr lang="th-TH" sz="2000" dirty="0" smtClean="0"/>
              <a:t>เพิ่ม </a:t>
            </a:r>
            <a:r>
              <a:rPr lang="en-US" sz="2000" dirty="0" smtClean="0"/>
              <a:t>control </a:t>
            </a:r>
            <a:r>
              <a:rPr lang="th-TH" sz="2000" dirty="0" smtClean="0"/>
              <a:t>ต่างๆ ดังนี้</a:t>
            </a:r>
            <a:endParaRPr lang="th-TH" sz="2000" dirty="0"/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800" dirty="0" smtClean="0"/>
              <a:t>Label :- 	Text = “Faster (0.1 sec)”</a:t>
            </a:r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800" dirty="0" smtClean="0"/>
              <a:t>Label :- 	Text = “Slower (1 sec)”</a:t>
            </a:r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800" dirty="0" smtClean="0"/>
              <a:t>Slider :-	Minimum = 0.1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	Maximum = 1</a:t>
            </a:r>
            <a:br>
              <a:rPr lang="en-US" sz="1800" dirty="0" smtClean="0"/>
            </a:br>
            <a:r>
              <a:rPr lang="en-US" sz="1800" dirty="0" smtClean="0"/>
              <a:t>		Current = 0.5</a:t>
            </a:r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800" dirty="0" smtClean="0"/>
              <a:t>Label :- 	Text = “0.5”</a:t>
            </a:r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800" dirty="0" smtClean="0"/>
              <a:t>Button :-	Title = “Go”</a:t>
            </a:r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800" dirty="0" smtClean="0"/>
              <a:t>Progress View :-</a:t>
            </a:r>
            <a:br>
              <a:rPr lang="en-US" sz="1800" dirty="0" smtClean="0"/>
            </a:br>
            <a:r>
              <a:rPr lang="en-US" sz="1800" dirty="0" smtClean="0"/>
              <a:t>		Progress = 0</a:t>
            </a:r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800" dirty="0" smtClean="0"/>
              <a:t>Activity Indicator View</a:t>
            </a:r>
            <a:br>
              <a:rPr lang="en-US" sz="1800" dirty="0" smtClean="0"/>
            </a:br>
            <a:r>
              <a:rPr lang="en-US" sz="1800" dirty="0" smtClean="0"/>
              <a:t>		Hides When Stopped = true</a:t>
            </a: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511" y="2480867"/>
            <a:ext cx="2522307" cy="33683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5409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Binding Outlet &amp; Action (</a:t>
            </a:r>
            <a:r>
              <a:rPr lang="en-US" sz="3600" dirty="0"/>
              <a:t>4</a:t>
            </a:r>
            <a:r>
              <a:rPr lang="en-US" sz="3600" dirty="0" smtClean="0"/>
              <a:t>/8)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5477"/>
            <a:ext cx="8458200" cy="476629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5"/>
            </a:pPr>
            <a:r>
              <a:rPr lang="th-TH" sz="2000" dirty="0" smtClean="0"/>
              <a:t>เปลี่ยน </a:t>
            </a:r>
            <a:r>
              <a:rPr lang="en-US" sz="2000" dirty="0" smtClean="0"/>
              <a:t>editor mode </a:t>
            </a:r>
            <a:r>
              <a:rPr lang="th-TH" sz="2000" dirty="0" smtClean="0"/>
              <a:t>เป็น </a:t>
            </a:r>
            <a:r>
              <a:rPr lang="en-US" sz="2000" dirty="0" smtClean="0"/>
              <a:t>Assistant editor </a:t>
            </a:r>
            <a:r>
              <a:rPr lang="th-TH" sz="2000" dirty="0" smtClean="0"/>
              <a:t>แล้วผูก </a:t>
            </a:r>
            <a:r>
              <a:rPr lang="en-US" sz="2000" dirty="0" smtClean="0"/>
              <a:t>Outlet </a:t>
            </a:r>
            <a:r>
              <a:rPr lang="th-TH" sz="2000" dirty="0" smtClean="0"/>
              <a:t>และ </a:t>
            </a:r>
            <a:r>
              <a:rPr lang="en-US" sz="2000" dirty="0" smtClean="0"/>
              <a:t>Action </a:t>
            </a:r>
            <a:r>
              <a:rPr lang="th-TH" sz="2000" dirty="0" smtClean="0"/>
              <a:t>โดยที่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th-TH" sz="2000" dirty="0" smtClean="0"/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800" dirty="0" smtClean="0"/>
              <a:t>Slider :-		Type = Action</a:t>
            </a:r>
            <a:br>
              <a:rPr lang="en-US" sz="1800" dirty="0" smtClean="0"/>
            </a:br>
            <a:r>
              <a:rPr lang="en-US" sz="1800" dirty="0" smtClean="0"/>
              <a:t>			Event = “Value Changed”</a:t>
            </a:r>
            <a:br>
              <a:rPr lang="en-US" sz="1800" dirty="0" smtClean="0"/>
            </a:br>
            <a:r>
              <a:rPr lang="en-US" sz="1800" dirty="0" smtClean="0"/>
              <a:t>			Method name = “</a:t>
            </a:r>
            <a:r>
              <a:rPr lang="en-US" sz="1800" dirty="0" err="1" smtClean="0"/>
              <a:t>sliderValueChanged</a:t>
            </a:r>
            <a:r>
              <a:rPr lang="en-US" sz="1800" dirty="0" smtClean="0"/>
              <a:t>”</a:t>
            </a:r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800" dirty="0" smtClean="0"/>
              <a:t>Slider :- 		Type = Outlet</a:t>
            </a:r>
            <a:br>
              <a:rPr lang="en-US" sz="1800" dirty="0" smtClean="0"/>
            </a:br>
            <a:r>
              <a:rPr lang="en-US" sz="1800" dirty="0" smtClean="0"/>
              <a:t>			Property name = “slider”</a:t>
            </a:r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800" dirty="0" smtClean="0"/>
              <a:t>Label :- 	(Text = 0.5)</a:t>
            </a:r>
            <a:br>
              <a:rPr lang="en-US" sz="1800" dirty="0" smtClean="0"/>
            </a:br>
            <a:r>
              <a:rPr lang="en-US" sz="1800" dirty="0" smtClean="0"/>
              <a:t>			Type = Outlet</a:t>
            </a:r>
            <a:br>
              <a:rPr lang="en-US" sz="1800" dirty="0" smtClean="0"/>
            </a:br>
            <a:r>
              <a:rPr lang="en-US" sz="1800" dirty="0" smtClean="0"/>
              <a:t>			Property name = “</a:t>
            </a:r>
            <a:r>
              <a:rPr lang="en-US" sz="1800" dirty="0" err="1" smtClean="0"/>
              <a:t>txtValue</a:t>
            </a:r>
            <a:r>
              <a:rPr lang="en-US" sz="1800" dirty="0" smtClean="0"/>
              <a:t>”</a:t>
            </a:r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800" dirty="0" smtClean="0"/>
              <a:t>Button :-		Type = Action</a:t>
            </a:r>
            <a:br>
              <a:rPr lang="en-US" sz="1800" dirty="0" smtClean="0"/>
            </a:br>
            <a:r>
              <a:rPr lang="en-US" sz="1800" dirty="0" smtClean="0"/>
              <a:t>			Method name = “</a:t>
            </a:r>
            <a:r>
              <a:rPr lang="en-US" sz="1800" dirty="0" err="1" smtClean="0"/>
              <a:t>btnGoTapped</a:t>
            </a:r>
            <a:r>
              <a:rPr lang="en-US" sz="1800" dirty="0" smtClean="0"/>
              <a:t>”</a:t>
            </a:r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800" dirty="0" smtClean="0"/>
              <a:t>Progress View :-</a:t>
            </a:r>
            <a:r>
              <a:rPr lang="en-US" sz="1800" dirty="0"/>
              <a:t>	</a:t>
            </a:r>
            <a:r>
              <a:rPr lang="en-US" sz="1800" dirty="0" smtClean="0"/>
              <a:t>Type = Outlet</a:t>
            </a:r>
            <a:br>
              <a:rPr lang="en-US" sz="1800" dirty="0" smtClean="0"/>
            </a:br>
            <a:r>
              <a:rPr lang="en-US" sz="1800" dirty="0" smtClean="0"/>
              <a:t>			Property </a:t>
            </a:r>
            <a:r>
              <a:rPr lang="en-US" sz="1800" dirty="0"/>
              <a:t>name = “</a:t>
            </a:r>
            <a:r>
              <a:rPr lang="en-US" sz="1800" dirty="0" err="1" smtClean="0"/>
              <a:t>progressView</a:t>
            </a:r>
            <a:r>
              <a:rPr lang="en-US" sz="1800" dirty="0" smtClean="0"/>
              <a:t>”</a:t>
            </a:r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800" dirty="0" smtClean="0"/>
              <a:t>Activity View :-	Type = Outlet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			</a:t>
            </a:r>
            <a:r>
              <a:rPr lang="en-US" sz="1600" dirty="0"/>
              <a:t>Property name = “</a:t>
            </a:r>
            <a:r>
              <a:rPr lang="en-US" sz="1600" dirty="0" err="1"/>
              <a:t>activityView</a:t>
            </a:r>
            <a:r>
              <a:rPr lang="en-US" sz="1600" dirty="0"/>
              <a:t>”</a:t>
            </a:r>
            <a:endParaRPr lang="en-US" sz="1800" dirty="0" smtClean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9429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Coding – </a:t>
            </a:r>
            <a:br>
              <a:rPr lang="en-US" sz="3600" dirty="0" smtClean="0"/>
            </a:br>
            <a:r>
              <a:rPr lang="en-US" sz="3600" dirty="0" smtClean="0"/>
              <a:t>Create Worker Class (5/8)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5645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6"/>
            </a:pPr>
            <a:r>
              <a:rPr lang="th-TH" sz="1800" dirty="0" smtClean="0"/>
              <a:t>สร้าง </a:t>
            </a:r>
            <a:r>
              <a:rPr lang="en-US" sz="1800" dirty="0" smtClean="0"/>
              <a:t>class </a:t>
            </a:r>
            <a:r>
              <a:rPr lang="th-TH" sz="1800" dirty="0" smtClean="0"/>
              <a:t>ใหม่สำหรับจำลองการทำงานใน </a:t>
            </a:r>
            <a:r>
              <a:rPr lang="en-US" sz="1800" dirty="0" smtClean="0"/>
              <a:t>background thread</a:t>
            </a:r>
            <a:r>
              <a:rPr lang="th-TH" sz="1800" dirty="0" smtClean="0"/>
              <a:t> โดย </a:t>
            </a:r>
            <a:r>
              <a:rPr lang="en-US" sz="1800" dirty="0" smtClean="0"/>
              <a:t>click </a:t>
            </a:r>
            <a:r>
              <a:rPr lang="th-TH" sz="1800" dirty="0" smtClean="0"/>
              <a:t>ขวาที่ </a:t>
            </a:r>
            <a:r>
              <a:rPr lang="en-US" sz="1800" dirty="0" smtClean="0"/>
              <a:t>project </a:t>
            </a:r>
            <a:r>
              <a:rPr lang="th-TH" sz="1800" dirty="0" smtClean="0"/>
              <a:t>เลือก </a:t>
            </a:r>
            <a:r>
              <a:rPr lang="en-US" sz="1800" dirty="0" smtClean="0"/>
              <a:t>New File... &gt; iOS &gt; Cocoa Touch &gt; Objective-C Class </a:t>
            </a:r>
            <a:r>
              <a:rPr lang="th-TH" sz="1800" dirty="0" smtClean="0"/>
              <a:t>เลือก </a:t>
            </a:r>
            <a:r>
              <a:rPr lang="en-US" sz="1800" dirty="0" smtClean="0"/>
              <a:t>Subtype of </a:t>
            </a:r>
            <a:r>
              <a:rPr lang="th-TH" sz="1800" dirty="0" smtClean="0"/>
              <a:t>เป็น </a:t>
            </a:r>
            <a:r>
              <a:rPr lang="en-US" sz="1800" dirty="0" err="1" smtClean="0"/>
              <a:t>NSObject</a:t>
            </a:r>
            <a:r>
              <a:rPr lang="en-US" sz="1800" dirty="0" smtClean="0"/>
              <a:t> </a:t>
            </a:r>
            <a:r>
              <a:rPr lang="th-TH" sz="1800" dirty="0" smtClean="0"/>
              <a:t>ตั้งชื่อว่า </a:t>
            </a:r>
            <a:r>
              <a:rPr lang="en-US" sz="1800" dirty="0" smtClean="0"/>
              <a:t>“Worker”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6"/>
            </a:pPr>
            <a:r>
              <a:rPr lang="th-TH" sz="1800" dirty="0" smtClean="0"/>
              <a:t>เปิดไฟล์ </a:t>
            </a:r>
            <a:r>
              <a:rPr lang="en-US" sz="1800" dirty="0" smtClean="0"/>
              <a:t>“</a:t>
            </a:r>
            <a:r>
              <a:rPr lang="en-US" sz="1800" dirty="0" err="1" smtClean="0"/>
              <a:t>Worker.h</a:t>
            </a:r>
            <a:r>
              <a:rPr lang="en-US" sz="1800" dirty="0" smtClean="0"/>
              <a:t>” </a:t>
            </a:r>
            <a:r>
              <a:rPr lang="th-TH" sz="1800" dirty="0" smtClean="0"/>
              <a:t>เพิ่ม</a:t>
            </a:r>
            <a:r>
              <a:rPr lang="en-US" sz="1800" dirty="0" smtClean="0"/>
              <a:t> method </a:t>
            </a:r>
            <a:r>
              <a:rPr lang="th-TH" sz="1800" dirty="0" smtClean="0"/>
              <a:t>สำหรับจำลองการ </a:t>
            </a:r>
            <a:r>
              <a:rPr lang="en-US" sz="1800" dirty="0" smtClean="0"/>
              <a:t>run process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6"/>
            </a:pPr>
            <a:endParaRPr lang="en-US" sz="18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6"/>
            </a:pPr>
            <a:endParaRPr lang="en-US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6"/>
            </a:pPr>
            <a:endParaRPr lang="en-US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6"/>
            </a:pPr>
            <a:endParaRPr lang="en-US" sz="18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6"/>
            </a:pPr>
            <a:endParaRPr lang="en-US" sz="1800" dirty="0" smtClean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3350" y="3681465"/>
            <a:ext cx="6877288" cy="1539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300" dirty="0">
                <a:latin typeface="Menlo Regular"/>
                <a:cs typeface="Menlo Regular"/>
              </a:rPr>
              <a:t>#import &lt;Foundation/</a:t>
            </a:r>
            <a:r>
              <a:rPr lang="en-US" sz="1300" dirty="0" err="1">
                <a:latin typeface="Menlo Regular"/>
                <a:cs typeface="Menlo Regular"/>
              </a:rPr>
              <a:t>Foundation.h</a:t>
            </a:r>
            <a:r>
              <a:rPr lang="en-US" sz="1300" dirty="0">
                <a:latin typeface="Menlo Regular"/>
                <a:cs typeface="Menlo Regular"/>
              </a:rPr>
              <a:t>&gt;</a:t>
            </a:r>
          </a:p>
          <a:p>
            <a:pPr>
              <a:lnSpc>
                <a:spcPct val="80000"/>
              </a:lnSpc>
            </a:pPr>
            <a:endParaRPr lang="en-US" sz="1300" dirty="0">
              <a:latin typeface="Menlo Regular"/>
              <a:cs typeface="Menlo Regular"/>
            </a:endParaRPr>
          </a:p>
          <a:p>
            <a:pPr>
              <a:lnSpc>
                <a:spcPct val="80000"/>
              </a:lnSpc>
            </a:pPr>
            <a:r>
              <a:rPr lang="en-US" sz="1300" dirty="0">
                <a:latin typeface="Menlo Regular"/>
                <a:cs typeface="Menlo Regular"/>
              </a:rPr>
              <a:t>@interface Worker : </a:t>
            </a:r>
            <a:r>
              <a:rPr lang="en-US" sz="1300" dirty="0" err="1">
                <a:latin typeface="Menlo Regular"/>
                <a:cs typeface="Menlo Regular"/>
              </a:rPr>
              <a:t>NSObject</a:t>
            </a:r>
            <a:endParaRPr lang="en-US" sz="1300" dirty="0">
              <a:latin typeface="Menlo Regular"/>
              <a:cs typeface="Menlo Regular"/>
            </a:endParaRPr>
          </a:p>
          <a:p>
            <a:pPr>
              <a:lnSpc>
                <a:spcPct val="80000"/>
              </a:lnSpc>
            </a:pPr>
            <a:endParaRPr lang="en-US" sz="1300" dirty="0">
              <a:latin typeface="Menlo Regular"/>
              <a:cs typeface="Menlo Regular"/>
            </a:endParaRPr>
          </a:p>
          <a:p>
            <a:pPr>
              <a:lnSpc>
                <a:spcPct val="80000"/>
              </a:lnSpc>
            </a:pP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@property (atomic) double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sleepInterval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pPr>
              <a:lnSpc>
                <a:spcPct val="80000"/>
              </a:lnSpc>
            </a:pPr>
            <a:endParaRPr lang="en-US" sz="130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>
              <a:lnSpc>
                <a:spcPct val="8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- 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(void)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doWorkForSleepInterval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:(double)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sleepTime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pPr>
              <a:lnSpc>
                <a:spcPct val="80000"/>
              </a:lnSpc>
            </a:pPr>
            <a:endParaRPr lang="en-US" sz="1300" dirty="0">
              <a:latin typeface="Menlo Regular"/>
              <a:cs typeface="Menlo Regular"/>
            </a:endParaRPr>
          </a:p>
          <a:p>
            <a:pPr>
              <a:lnSpc>
                <a:spcPct val="80000"/>
              </a:lnSpc>
            </a:pPr>
            <a:r>
              <a:rPr lang="en-US" sz="1300" dirty="0">
                <a:latin typeface="Menlo Regular"/>
                <a:cs typeface="Menlo Regular"/>
              </a:rPr>
              <a:t>@end</a:t>
            </a:r>
          </a:p>
        </p:txBody>
      </p:sp>
    </p:spTree>
    <p:extLst>
      <p:ext uri="{BB962C8B-B14F-4D97-AF65-F5344CB8AC3E}">
        <p14:creationId xmlns:p14="http://schemas.microsoft.com/office/powerpoint/2010/main" val="422779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Coding – </a:t>
            </a:r>
            <a:br>
              <a:rPr lang="en-US" sz="3600" dirty="0" smtClean="0"/>
            </a:br>
            <a:r>
              <a:rPr lang="en-US" sz="3600" dirty="0" smtClean="0"/>
              <a:t>Create Worker Class (6/8)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5645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8"/>
            </a:pPr>
            <a:r>
              <a:rPr lang="th-TH" sz="1800" dirty="0"/>
              <a:t>เปิดไฟล์ </a:t>
            </a:r>
            <a:r>
              <a:rPr lang="en-US" sz="1800" dirty="0"/>
              <a:t>“</a:t>
            </a:r>
            <a:r>
              <a:rPr lang="en-US" sz="1800" dirty="0" err="1" smtClean="0"/>
              <a:t>Worker.m</a:t>
            </a:r>
            <a:r>
              <a:rPr lang="en-US" sz="1800" dirty="0" smtClean="0"/>
              <a:t>” </a:t>
            </a:r>
            <a:r>
              <a:rPr lang="th-TH" sz="1800" dirty="0"/>
              <a:t>เพิ่ม</a:t>
            </a:r>
            <a:r>
              <a:rPr lang="en-US" sz="1800" dirty="0"/>
              <a:t> </a:t>
            </a:r>
            <a:r>
              <a:rPr lang="en-US" sz="1800" dirty="0" smtClean="0"/>
              <a:t>code </a:t>
            </a:r>
            <a:r>
              <a:rPr lang="th-TH" sz="1800" dirty="0" smtClean="0"/>
              <a:t>ดังนี้</a:t>
            </a:r>
            <a:endParaRPr lang="en-US" sz="1800" dirty="0" smtClean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3747" y="2401551"/>
            <a:ext cx="6986236" cy="3093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latin typeface="Menlo Regular"/>
                <a:cs typeface="Menlo Regular"/>
              </a:rPr>
              <a:t>#import "</a:t>
            </a:r>
            <a:r>
              <a:rPr lang="en-US" sz="1300" dirty="0" err="1" smtClean="0">
                <a:latin typeface="Menlo Regular"/>
                <a:cs typeface="Menlo Regular"/>
              </a:rPr>
              <a:t>Worker.h</a:t>
            </a:r>
            <a:r>
              <a:rPr lang="en-US" sz="1300" dirty="0" smtClean="0">
                <a:latin typeface="Menlo Regular"/>
                <a:cs typeface="Menlo Regular"/>
              </a:rPr>
              <a:t>”</a:t>
            </a: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@implementation </a:t>
            </a:r>
            <a:r>
              <a:rPr lang="en-US" sz="1300" dirty="0" smtClean="0">
                <a:latin typeface="Menlo Regular"/>
                <a:cs typeface="Menlo Regular"/>
              </a:rPr>
              <a:t>Worker</a:t>
            </a: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- (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void)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doWorkForSleepInterval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:(double)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sleepTime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</a:p>
          <a:p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self.sleepInterval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sleepTime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endParaRPr lang="en-US" sz="130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	for (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int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i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= 0;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i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&lt;= 100;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i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++) {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    [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NSThread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sleepForTimeInterval:self.sleepInterval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NSLog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(@"Current value = %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i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",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i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);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}</a:t>
            </a:r>
          </a:p>
          <a:p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 smtClean="0">
                <a:latin typeface="Menlo Regular"/>
                <a:cs typeface="Menlo Regular"/>
              </a:rPr>
              <a:t>@end</a:t>
            </a:r>
            <a:endParaRPr lang="en-US" sz="13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3520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Coding – </a:t>
            </a:r>
            <a:br>
              <a:rPr lang="en-US" sz="3600" dirty="0" smtClean="0"/>
            </a:br>
            <a:r>
              <a:rPr lang="en-US" sz="3600" dirty="0" smtClean="0"/>
              <a:t>Call Worker (7/8)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0441"/>
            <a:ext cx="7770813" cy="45645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9"/>
            </a:pPr>
            <a:r>
              <a:rPr lang="th-TH" sz="1600" dirty="0" smtClean="0"/>
              <a:t>เปิดไฟล์ </a:t>
            </a:r>
            <a:r>
              <a:rPr lang="en-US" sz="1600" dirty="0" smtClean="0"/>
              <a:t>“ViewController.h” </a:t>
            </a:r>
            <a:r>
              <a:rPr lang="th-TH" sz="1600" dirty="0" smtClean="0"/>
              <a:t>เพิ่ม </a:t>
            </a:r>
            <a:r>
              <a:rPr lang="en-US" sz="1600" dirty="0" smtClean="0"/>
              <a:t>code </a:t>
            </a:r>
            <a:r>
              <a:rPr lang="th-TH" sz="1600" dirty="0" smtClean="0"/>
              <a:t>ดังนี้</a:t>
            </a:r>
            <a:endParaRPr lang="en-US" sz="16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9"/>
            </a:pPr>
            <a:endParaRPr lang="en-US" sz="16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9"/>
            </a:pPr>
            <a:endParaRPr lang="en-US" sz="16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9"/>
            </a:pPr>
            <a:endParaRPr lang="en-US" sz="16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9"/>
            </a:pPr>
            <a:endParaRPr lang="en-US" sz="16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9"/>
            </a:pPr>
            <a:endParaRPr lang="en-US" sz="16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9"/>
            </a:pPr>
            <a:r>
              <a:rPr lang="th-TH" sz="1600" dirty="0" smtClean="0"/>
              <a:t>เปิดไฟล์ </a:t>
            </a:r>
            <a:r>
              <a:rPr lang="en-US" sz="1600" dirty="0" smtClean="0"/>
              <a:t>“ViewController.m” </a:t>
            </a:r>
            <a:r>
              <a:rPr lang="th-TH" sz="1600" dirty="0" smtClean="0"/>
              <a:t>เพิ่ม </a:t>
            </a:r>
            <a:r>
              <a:rPr lang="en-US" sz="1600" dirty="0" smtClean="0"/>
              <a:t>code </a:t>
            </a:r>
            <a:r>
              <a:rPr lang="th-TH" sz="1600" dirty="0" smtClean="0"/>
              <a:t>ใน </a:t>
            </a:r>
            <a:r>
              <a:rPr lang="en-US" sz="1600" dirty="0" smtClean="0"/>
              <a:t>method “</a:t>
            </a:r>
            <a:r>
              <a:rPr lang="en-US" sz="1600" dirty="0" err="1" smtClean="0"/>
              <a:t>ViewDidLoad</a:t>
            </a:r>
            <a:r>
              <a:rPr lang="en-US" sz="1600" dirty="0" smtClean="0"/>
              <a:t>:” </a:t>
            </a:r>
            <a:r>
              <a:rPr lang="th-TH" sz="1600" dirty="0" smtClean="0"/>
              <a:t>ดังนี้</a:t>
            </a:r>
            <a:endParaRPr lang="en-US" sz="1600" dirty="0" smtClean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6953" y="2223208"/>
            <a:ext cx="7245920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Menlo Regular"/>
                <a:cs typeface="Menlo Regular"/>
              </a:rPr>
              <a:t>#import &lt;</a:t>
            </a:r>
            <a:r>
              <a:rPr lang="en-US" sz="1100" dirty="0" err="1">
                <a:latin typeface="Menlo Regular"/>
                <a:cs typeface="Menlo Regular"/>
              </a:rPr>
              <a:t>UIKit</a:t>
            </a:r>
            <a:r>
              <a:rPr lang="en-US" sz="1100" dirty="0">
                <a:latin typeface="Menlo Regular"/>
                <a:cs typeface="Menlo Regular"/>
              </a:rPr>
              <a:t>/</a:t>
            </a:r>
            <a:r>
              <a:rPr lang="en-US" sz="1100" dirty="0" err="1">
                <a:latin typeface="Menlo Regular"/>
                <a:cs typeface="Menlo Regular"/>
              </a:rPr>
              <a:t>UIKit.h</a:t>
            </a:r>
            <a:r>
              <a:rPr lang="en-US" sz="1100" dirty="0">
                <a:latin typeface="Menlo Regular"/>
                <a:cs typeface="Menlo Regular"/>
              </a:rPr>
              <a:t>&gt;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#import "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Worker.h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"</a:t>
            </a: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@interface ViewController : UIViewController</a:t>
            </a: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@property (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, strong) Worker * worker;</a:t>
            </a: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@property (weak, </a:t>
            </a:r>
            <a:r>
              <a:rPr lang="en-US" sz="1100" dirty="0" err="1">
                <a:latin typeface="Menlo Regular"/>
                <a:cs typeface="Menlo Regular"/>
              </a:rPr>
              <a:t>nonatomic</a:t>
            </a:r>
            <a:r>
              <a:rPr lang="en-US" sz="1100" dirty="0">
                <a:latin typeface="Menlo Regular"/>
                <a:cs typeface="Menlo Regular"/>
              </a:rPr>
              <a:t>) IBOutlet </a:t>
            </a:r>
            <a:r>
              <a:rPr lang="en-US" sz="1100" dirty="0" err="1">
                <a:latin typeface="Menlo Regular"/>
                <a:cs typeface="Menlo Regular"/>
              </a:rPr>
              <a:t>UISlider</a:t>
            </a:r>
            <a:r>
              <a:rPr lang="en-US" sz="1100" dirty="0">
                <a:latin typeface="Menlo Regular"/>
                <a:cs typeface="Menlo Regular"/>
              </a:rPr>
              <a:t> *slider;</a:t>
            </a:r>
          </a:p>
          <a:p>
            <a:r>
              <a:rPr lang="en-US" sz="1100" dirty="0">
                <a:latin typeface="Menlo Regular"/>
                <a:cs typeface="Menlo Regular"/>
              </a:rPr>
              <a:t>@property (weak, </a:t>
            </a:r>
            <a:r>
              <a:rPr lang="en-US" sz="1100" dirty="0" err="1">
                <a:latin typeface="Menlo Regular"/>
                <a:cs typeface="Menlo Regular"/>
              </a:rPr>
              <a:t>nonatomic</a:t>
            </a:r>
            <a:r>
              <a:rPr lang="en-US" sz="1100" dirty="0">
                <a:latin typeface="Menlo Regular"/>
                <a:cs typeface="Menlo Regular"/>
              </a:rPr>
              <a:t>) IBOutlet </a:t>
            </a:r>
            <a:r>
              <a:rPr lang="en-US" sz="1100" dirty="0" err="1">
                <a:latin typeface="Menlo Regular"/>
                <a:cs typeface="Menlo Regular"/>
              </a:rPr>
              <a:t>UILabel</a:t>
            </a:r>
            <a:r>
              <a:rPr lang="en-US" sz="1100" dirty="0">
                <a:latin typeface="Menlo Regular"/>
                <a:cs typeface="Menlo Regular"/>
              </a:rPr>
              <a:t> *</a:t>
            </a:r>
            <a:r>
              <a:rPr lang="en-US" sz="1100" dirty="0" err="1">
                <a:latin typeface="Menlo Regular"/>
                <a:cs typeface="Menlo Regular"/>
              </a:rPr>
              <a:t>txtValue</a:t>
            </a:r>
            <a:r>
              <a:rPr lang="en-US" sz="1100" dirty="0">
                <a:latin typeface="Menlo Regular"/>
                <a:cs typeface="Menlo Regular"/>
              </a:rPr>
              <a:t>;</a:t>
            </a:r>
          </a:p>
          <a:p>
            <a:r>
              <a:rPr lang="en-US" sz="1100" dirty="0">
                <a:latin typeface="Menlo Regular"/>
                <a:cs typeface="Menlo Regular"/>
              </a:rPr>
              <a:t>@property (strong, </a:t>
            </a:r>
            <a:r>
              <a:rPr lang="en-US" sz="1100" dirty="0" err="1">
                <a:latin typeface="Menlo Regular"/>
                <a:cs typeface="Menlo Regular"/>
              </a:rPr>
              <a:t>nonatomic</a:t>
            </a:r>
            <a:r>
              <a:rPr lang="en-US" sz="1100" dirty="0">
                <a:latin typeface="Menlo Regular"/>
                <a:cs typeface="Menlo Regular"/>
              </a:rPr>
              <a:t>) IBOutlet </a:t>
            </a:r>
            <a:r>
              <a:rPr lang="en-US" sz="1100" dirty="0" err="1" smtClean="0">
                <a:latin typeface="Menlo Regular"/>
                <a:cs typeface="Menlo Regular"/>
              </a:rPr>
              <a:t>UIProgressView</a:t>
            </a:r>
            <a:r>
              <a:rPr lang="en-US" sz="1100" dirty="0" smtClean="0">
                <a:latin typeface="Menlo Regular"/>
                <a:cs typeface="Menlo Regular"/>
              </a:rPr>
              <a:t> </a:t>
            </a:r>
            <a:r>
              <a:rPr lang="en-US" sz="1100" dirty="0">
                <a:latin typeface="Menlo Regular"/>
                <a:cs typeface="Menlo Regular"/>
              </a:rPr>
              <a:t>*</a:t>
            </a:r>
            <a:r>
              <a:rPr lang="en-US" sz="1100" dirty="0" err="1">
                <a:latin typeface="Menlo Regular"/>
                <a:cs typeface="Menlo Regular"/>
              </a:rPr>
              <a:t>progressView</a:t>
            </a:r>
            <a:r>
              <a:rPr lang="en-US" sz="1100" dirty="0">
                <a:latin typeface="Menlo Regular"/>
                <a:cs typeface="Menlo Regular"/>
              </a:rPr>
              <a:t>;</a:t>
            </a:r>
          </a:p>
          <a:p>
            <a:r>
              <a:rPr lang="en-US" sz="1100" dirty="0">
                <a:latin typeface="Menlo Regular"/>
                <a:cs typeface="Menlo Regular"/>
              </a:rPr>
              <a:t>@property (weak, </a:t>
            </a:r>
            <a:r>
              <a:rPr lang="en-US" sz="1100" dirty="0" err="1">
                <a:latin typeface="Menlo Regular"/>
                <a:cs typeface="Menlo Regular"/>
              </a:rPr>
              <a:t>nonatomic</a:t>
            </a:r>
            <a:r>
              <a:rPr lang="en-US" sz="1100" dirty="0">
                <a:latin typeface="Menlo Regular"/>
                <a:cs typeface="Menlo Regular"/>
              </a:rPr>
              <a:t>) IBOutlet </a:t>
            </a:r>
            <a:r>
              <a:rPr lang="en-US" sz="1100" dirty="0" err="1">
                <a:latin typeface="Menlo Regular"/>
                <a:cs typeface="Menlo Regular"/>
              </a:rPr>
              <a:t>UIActivityIndicatorView</a:t>
            </a:r>
            <a:r>
              <a:rPr lang="en-US" sz="1100" dirty="0">
                <a:latin typeface="Menlo Regular"/>
                <a:cs typeface="Menlo Regular"/>
              </a:rPr>
              <a:t> *</a:t>
            </a:r>
            <a:r>
              <a:rPr lang="en-US" sz="1100" dirty="0" err="1">
                <a:latin typeface="Menlo Regular"/>
                <a:cs typeface="Menlo Regular"/>
              </a:rPr>
              <a:t>activityView</a:t>
            </a:r>
            <a:r>
              <a:rPr lang="en-US" sz="1100" dirty="0">
                <a:latin typeface="Menlo Regular"/>
                <a:cs typeface="Menlo Regular"/>
              </a:rPr>
              <a:t>;</a:t>
            </a: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- (IBAction)</a:t>
            </a:r>
            <a:r>
              <a:rPr lang="en-US" sz="1100" dirty="0" err="1">
                <a:latin typeface="Menlo Regular"/>
                <a:cs typeface="Menlo Regular"/>
              </a:rPr>
              <a:t>sliderValueChanged</a:t>
            </a:r>
            <a:r>
              <a:rPr lang="en-US" sz="1100" dirty="0">
                <a:latin typeface="Menlo Regular"/>
                <a:cs typeface="Menlo Regular"/>
              </a:rPr>
              <a:t>:(id)sender;</a:t>
            </a:r>
          </a:p>
          <a:p>
            <a:r>
              <a:rPr lang="en-US" sz="1100" dirty="0">
                <a:latin typeface="Menlo Regular"/>
                <a:cs typeface="Menlo Regular"/>
              </a:rPr>
              <a:t>- (IBAction)</a:t>
            </a:r>
            <a:r>
              <a:rPr lang="en-US" sz="1100" dirty="0" err="1">
                <a:latin typeface="Menlo Regular"/>
                <a:cs typeface="Menlo Regular"/>
              </a:rPr>
              <a:t>btnGoTapped</a:t>
            </a:r>
            <a:r>
              <a:rPr lang="en-US" sz="1100" dirty="0">
                <a:latin typeface="Menlo Regular"/>
                <a:cs typeface="Menlo Regular"/>
              </a:rPr>
              <a:t>:(id)sender;</a:t>
            </a: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@end</a:t>
            </a:r>
          </a:p>
        </p:txBody>
      </p:sp>
      <p:sp>
        <p:nvSpPr>
          <p:cNvPr id="9" name="Rectangle 8"/>
          <p:cNvSpPr/>
          <p:nvPr/>
        </p:nvSpPr>
        <p:spPr>
          <a:xfrm>
            <a:off x="1175083" y="5511245"/>
            <a:ext cx="67569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- (void)</a:t>
            </a:r>
            <a:r>
              <a:rPr lang="en-US" sz="1200" dirty="0" err="1">
                <a:latin typeface="Menlo Regular"/>
                <a:cs typeface="Menlo Regular"/>
              </a:rPr>
              <a:t>viewDidLoad</a:t>
            </a:r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r>
              <a:rPr lang="en-US" sz="1200" dirty="0">
                <a:latin typeface="Menlo Regular"/>
                <a:cs typeface="Menlo Regular"/>
              </a:rPr>
              <a:t>    [super </a:t>
            </a:r>
            <a:r>
              <a:rPr lang="en-US" sz="1200" dirty="0" err="1">
                <a:latin typeface="Menlo Regular"/>
                <a:cs typeface="Menlo Regular"/>
              </a:rPr>
              <a:t>viewDidLoad</a:t>
            </a:r>
            <a:r>
              <a:rPr lang="en-US" sz="1200" dirty="0">
                <a:latin typeface="Menlo Regular"/>
                <a:cs typeface="Menlo Regular"/>
              </a:rPr>
              <a:t>];</a:t>
            </a: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self.worker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[[Worker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init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284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6302</TotalTime>
  <Words>2529</Words>
  <Application>Microsoft Macintosh PowerPoint</Application>
  <PresentationFormat>On-screen Show (4:3)</PresentationFormat>
  <Paragraphs>476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Story</vt:lpstr>
      <vt:lpstr>Chapter 13</vt:lpstr>
      <vt:lpstr>Multi-Threading</vt:lpstr>
      <vt:lpstr>Lab 1-3 : Single Thread (1/8)</vt:lpstr>
      <vt:lpstr>Task : Create Project (2/8)</vt:lpstr>
      <vt:lpstr>Task : UI Design (3/8)</vt:lpstr>
      <vt:lpstr>Task : Binding Outlet &amp; Action (4/8)</vt:lpstr>
      <vt:lpstr>Task : Coding –  Create Worker Class (5/8)</vt:lpstr>
      <vt:lpstr>Task : Coding –  Create Worker Class (6/8)</vt:lpstr>
      <vt:lpstr>Task : Coding –  Call Worker (7/8)</vt:lpstr>
      <vt:lpstr>Task : Coding –  Call Worker (8/8)</vt:lpstr>
      <vt:lpstr>Lab 2-3 : Multi-Thread (1/3)</vt:lpstr>
      <vt:lpstr>Task : Coding –  Do Background Thread (2/3)</vt:lpstr>
      <vt:lpstr>Task : Coding –  Run &amp; Monitoring (3/3)</vt:lpstr>
      <vt:lpstr>Lab 3-3 : Multi-Thread Callback with Objective-C Block (1/6)</vt:lpstr>
      <vt:lpstr>Task : Declare Block TypeDef (2/6)</vt:lpstr>
      <vt:lpstr>Task : Declare Block Method (3/6)</vt:lpstr>
      <vt:lpstr>Task : Block Callback (4/6)</vt:lpstr>
      <vt:lpstr>Task : Call back to Main Thread (5/6)</vt:lpstr>
      <vt:lpstr>Task : Update UI (6/6)</vt:lpstr>
      <vt:lpstr>Objective-C Block</vt:lpstr>
      <vt:lpstr>Delegate vs. Block</vt:lpstr>
      <vt:lpstr>Delegate vs. Block</vt:lpstr>
      <vt:lpstr>Objective-C Block</vt:lpstr>
      <vt:lpstr>Declaration with Typedef</vt:lpstr>
      <vt:lpstr>Using Block Instant</vt:lpstr>
      <vt:lpstr>Using Block in Method</vt:lpstr>
      <vt:lpstr>Local Block</vt:lpstr>
      <vt:lpstr>Block Type vs. Block Declaration</vt:lpstr>
      <vt:lpstr>Writing Methods That Return Blocks</vt:lpstr>
      <vt:lpstr>Blocks Are Closures</vt:lpstr>
      <vt:lpstr>Blocks Are Closures (cont.)</vt:lpstr>
      <vt:lpstr>Blocks Are Closures (cont.)</vt:lpstr>
      <vt:lpstr>References</vt:lpstr>
    </vt:vector>
  </TitlesOfParts>
  <Company>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Fibo U</dc:creator>
  <cp:lastModifiedBy>Olarn U.</cp:lastModifiedBy>
  <cp:revision>439</cp:revision>
  <cp:lastPrinted>2011-04-19T02:03:07Z</cp:lastPrinted>
  <dcterms:created xsi:type="dcterms:W3CDTF">2011-04-05T07:15:23Z</dcterms:created>
  <dcterms:modified xsi:type="dcterms:W3CDTF">2014-06-25T07:09:46Z</dcterms:modified>
</cp:coreProperties>
</file>