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0" r:id="rId3"/>
    <p:sldId id="257" r:id="rId4"/>
    <p:sldId id="284" r:id="rId5"/>
    <p:sldId id="259" r:id="rId6"/>
    <p:sldId id="280" r:id="rId7"/>
    <p:sldId id="281" r:id="rId8"/>
    <p:sldId id="282" r:id="rId9"/>
    <p:sldId id="283" r:id="rId10"/>
    <p:sldId id="295" r:id="rId11"/>
    <p:sldId id="296" r:id="rId12"/>
    <p:sldId id="294" r:id="rId13"/>
    <p:sldId id="258" r:id="rId14"/>
    <p:sldId id="261" r:id="rId15"/>
    <p:sldId id="260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5" r:id="rId33"/>
    <p:sldId id="286" r:id="rId34"/>
    <p:sldId id="287" r:id="rId35"/>
    <p:sldId id="288" r:id="rId36"/>
    <p:sldId id="291" r:id="rId37"/>
    <p:sldId id="292" r:id="rId38"/>
    <p:sldId id="293" r:id="rId39"/>
    <p:sldId id="298" r:id="rId40"/>
    <p:sldId id="301" r:id="rId41"/>
    <p:sldId id="299" r:id="rId42"/>
    <p:sldId id="302" r:id="rId43"/>
    <p:sldId id="303" r:id="rId44"/>
    <p:sldId id="304" r:id="rId45"/>
    <p:sldId id="306" r:id="rId46"/>
    <p:sldId id="307" r:id="rId47"/>
    <p:sldId id="308" r:id="rId48"/>
    <p:sldId id="30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90000"/>
    <a:srgbClr val="FF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3" autoAdjust="0"/>
    <p:restoredTop sz="98095" autoAdjust="0"/>
  </p:normalViewPr>
  <p:slideViewPr>
    <p:cSldViewPr snapToGrid="0" snapToObjects="1">
      <p:cViewPr varScale="1">
        <p:scale>
          <a:sx n="88" d="100"/>
          <a:sy n="88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iOS RESTful Client +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NSURLConnection &amp; </a:t>
            </a:r>
            <a:br>
              <a:rPr lang="en-US" dirty="0" smtClean="0"/>
            </a:br>
            <a:r>
              <a:rPr lang="en-US" dirty="0" smtClean="0"/>
              <a:t>NSURLSession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5477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2000" dirty="0" smtClean="0"/>
              <a:t>การติดต่อกับ </a:t>
            </a:r>
            <a:r>
              <a:rPr lang="en-US" sz="2000" dirty="0" smtClean="0"/>
              <a:t>REST Server </a:t>
            </a:r>
            <a:r>
              <a:rPr lang="th-TH" sz="2000" dirty="0" smtClean="0"/>
              <a:t>นั้น ใช้เทคโนโลยี </a:t>
            </a:r>
            <a:r>
              <a:rPr lang="en-US" sz="2000" dirty="0" smtClean="0"/>
              <a:t>HTTP</a:t>
            </a:r>
            <a:r>
              <a:rPr lang="th-TH" sz="2000" dirty="0" smtClean="0"/>
              <a:t> ปกติไม่มีอะไรพิเศษ เพราะฉะนั้นใน </a:t>
            </a:r>
            <a:r>
              <a:rPr lang="en-US" sz="2000" dirty="0" smtClean="0"/>
              <a:t>iOS </a:t>
            </a:r>
            <a:r>
              <a:rPr lang="th-TH" sz="2000" dirty="0" smtClean="0"/>
              <a:t>จึงใช้ </a:t>
            </a:r>
            <a:r>
              <a:rPr lang="en-US" sz="2000" dirty="0" smtClean="0"/>
              <a:t>class </a:t>
            </a:r>
            <a:r>
              <a:rPr lang="th-TH" sz="2000" dirty="0" smtClean="0"/>
              <a:t>พื้นฐานของ </a:t>
            </a:r>
            <a:r>
              <a:rPr lang="en-US" sz="2000" dirty="0" smtClean="0"/>
              <a:t>HTTP Client </a:t>
            </a:r>
            <a:r>
              <a:rPr lang="th-TH" sz="2000" dirty="0" smtClean="0"/>
              <a:t>ก็สามารถทำงานกับ </a:t>
            </a:r>
            <a:r>
              <a:rPr lang="en-US" sz="2000" dirty="0" smtClean="0"/>
              <a:t>application </a:t>
            </a:r>
            <a:r>
              <a:rPr lang="th-TH" sz="2000" dirty="0" smtClean="0"/>
              <a:t>ฝั่ง </a:t>
            </a:r>
            <a:r>
              <a:rPr lang="en-US" sz="2000" dirty="0" smtClean="0"/>
              <a:t>server </a:t>
            </a:r>
            <a:r>
              <a:rPr lang="th-TH" sz="2000" dirty="0" smtClean="0"/>
              <a:t>ได้แล้ว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เมื่อเวลาผ่านไป การติดต่อกับ </a:t>
            </a:r>
            <a:r>
              <a:rPr lang="en-US" sz="2000" dirty="0" smtClean="0"/>
              <a:t>server </a:t>
            </a:r>
            <a:r>
              <a:rPr lang="th-TH" sz="2000" dirty="0" smtClean="0"/>
              <a:t>ด้วย </a:t>
            </a:r>
            <a:r>
              <a:rPr lang="en-US" sz="2000" dirty="0" smtClean="0"/>
              <a:t>HTTP Protocol </a:t>
            </a:r>
            <a:r>
              <a:rPr lang="th-TH" sz="2000" dirty="0" smtClean="0"/>
              <a:t>ได้รับความนิยมมากขึ้น </a:t>
            </a:r>
            <a:r>
              <a:rPr lang="en-US" sz="2000" dirty="0" smtClean="0"/>
              <a:t>API </a:t>
            </a:r>
            <a:r>
              <a:rPr lang="th-TH" sz="2000" dirty="0" smtClean="0"/>
              <a:t>ใน </a:t>
            </a:r>
            <a:r>
              <a:rPr lang="en-US" sz="2000" dirty="0" smtClean="0"/>
              <a:t>NSURLConnection </a:t>
            </a:r>
            <a:r>
              <a:rPr lang="th-TH" sz="2000" dirty="0" smtClean="0"/>
              <a:t>เพิ่มไม่เพียงพอต่อการใช้งาน </a:t>
            </a:r>
            <a:r>
              <a:rPr lang="th-TH" sz="2000" dirty="0" smtClean="0">
                <a:solidFill>
                  <a:srgbClr val="FFFF00"/>
                </a:solidFill>
              </a:rPr>
              <a:t>ใน </a:t>
            </a:r>
            <a:r>
              <a:rPr lang="en-US" sz="2000" dirty="0" smtClean="0">
                <a:solidFill>
                  <a:srgbClr val="FFFF00"/>
                </a:solidFill>
              </a:rPr>
              <a:t>iOS 7 </a:t>
            </a:r>
            <a:r>
              <a:rPr lang="th-TH" sz="2000" dirty="0" smtClean="0"/>
              <a:t>จะมี </a:t>
            </a:r>
            <a:r>
              <a:rPr lang="en-US" sz="2000" dirty="0" smtClean="0"/>
              <a:t>class </a:t>
            </a:r>
            <a:r>
              <a:rPr lang="th-TH" sz="2000" dirty="0" smtClean="0"/>
              <a:t>ใหม่เพิ่มขึ้นมา คือ </a:t>
            </a:r>
            <a:r>
              <a:rPr lang="en-US" sz="2000" dirty="0" err="1" smtClean="0"/>
              <a:t>NSURLSession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192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NSURLConnection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3345299"/>
          </a:xfrm>
        </p:spPr>
        <p:txBody>
          <a:bodyPr>
            <a:normAutofit fontScale="85000" lnSpcReduction="10000"/>
          </a:bodyPr>
          <a:lstStyle/>
          <a:p>
            <a:r>
              <a:rPr lang="th-TH" sz="2000" dirty="0"/>
              <a:t>ใน iOS จะมี http client เตรียมไว้ให้แล้ว คือ NSURLConnection </a:t>
            </a:r>
            <a:endParaRPr lang="en-US" sz="2000" dirty="0" smtClean="0"/>
          </a:p>
          <a:p>
            <a:r>
              <a:rPr lang="en-US" sz="2000" dirty="0" smtClean="0"/>
              <a:t>Class NSURLConnection </a:t>
            </a:r>
            <a:r>
              <a:rPr lang="th-TH" sz="2000" dirty="0" smtClean="0"/>
              <a:t>ใช้เพื่อจัดการกับ </a:t>
            </a:r>
            <a:r>
              <a:rPr lang="en-US" sz="2000" dirty="0" smtClean="0"/>
              <a:t>Connection </a:t>
            </a:r>
            <a:r>
              <a:rPr lang="th-TH" sz="2000" dirty="0" smtClean="0"/>
              <a:t>ระหว่าง </a:t>
            </a:r>
            <a:r>
              <a:rPr lang="en-US" sz="2000" dirty="0" smtClean="0"/>
              <a:t>client </a:t>
            </a:r>
            <a:r>
              <a:rPr lang="th-TH" sz="2000" dirty="0" smtClean="0"/>
              <a:t>กับ </a:t>
            </a:r>
            <a:r>
              <a:rPr lang="en-US" sz="2000" dirty="0" smtClean="0"/>
              <a:t>server </a:t>
            </a:r>
            <a:r>
              <a:rPr lang="th-TH" sz="2000" dirty="0" smtClean="0"/>
              <a:t>แต่ต้องอาศัย </a:t>
            </a:r>
            <a:r>
              <a:rPr lang="en-US" sz="2000" dirty="0" smtClean="0"/>
              <a:t>class </a:t>
            </a:r>
            <a:r>
              <a:rPr lang="th-TH" sz="2000" dirty="0" smtClean="0"/>
              <a:t>อ</a:t>
            </a:r>
            <a:r>
              <a:rPr lang="th-TH" sz="2000" dirty="0"/>
              <a:t>ี</a:t>
            </a:r>
            <a:r>
              <a:rPr lang="th-TH" sz="2000" dirty="0" smtClean="0"/>
              <a:t>ก </a:t>
            </a:r>
            <a:r>
              <a:rPr lang="en-US" sz="2000" dirty="0" smtClean="0"/>
              <a:t>2 </a:t>
            </a:r>
            <a:r>
              <a:rPr lang="th-TH" sz="2000" dirty="0" smtClean="0"/>
              <a:t>ตัว คือ </a:t>
            </a:r>
            <a:r>
              <a:rPr lang="en-US" sz="2000" dirty="0" smtClean="0"/>
              <a:t>NSURL </a:t>
            </a:r>
            <a:r>
              <a:rPr lang="th-TH" sz="2000" dirty="0" smtClean="0"/>
              <a:t>และ </a:t>
            </a:r>
            <a:r>
              <a:rPr lang="en-US" sz="2000" dirty="0" smtClean="0"/>
              <a:t>NSURLRequest</a:t>
            </a:r>
          </a:p>
          <a:p>
            <a:r>
              <a:rPr lang="th-TH" sz="2000" dirty="0" smtClean="0"/>
              <a:t>หลัก</a:t>
            </a:r>
            <a:r>
              <a:rPr lang="th-TH" sz="2000" dirty="0"/>
              <a:t>การในการ connect ก็</a:t>
            </a:r>
            <a:r>
              <a:rPr lang="th-TH" sz="2000" dirty="0" smtClean="0"/>
              <a:t>คือ</a:t>
            </a:r>
            <a:endParaRPr lang="en-US" sz="2000" dirty="0" smtClean="0"/>
          </a:p>
          <a:p>
            <a:pPr lvl="1"/>
            <a:r>
              <a:rPr lang="th-TH" sz="1600" dirty="0" smtClean="0"/>
              <a:t>กำหนด URL ของ </a:t>
            </a:r>
            <a:r>
              <a:rPr lang="en-US" sz="1600" dirty="0" smtClean="0"/>
              <a:t>server </a:t>
            </a:r>
            <a:r>
              <a:rPr lang="th-TH" sz="1600" dirty="0" smtClean="0"/>
              <a:t>ใน </a:t>
            </a:r>
            <a:r>
              <a:rPr lang="en-US" sz="1600" dirty="0" smtClean="0"/>
              <a:t>object</a:t>
            </a:r>
            <a:r>
              <a:rPr lang="th-TH" sz="1600" dirty="0" smtClean="0"/>
              <a:t>ของ </a:t>
            </a:r>
            <a:r>
              <a:rPr lang="en-US" sz="1600" dirty="0" smtClean="0"/>
              <a:t>class NSURL</a:t>
            </a:r>
            <a:endParaRPr lang="en-US" sz="1600" dirty="0"/>
          </a:p>
          <a:p>
            <a:pPr lvl="1"/>
            <a:r>
              <a:rPr lang="th-TH" sz="1600" dirty="0" smtClean="0"/>
              <a:t>สร้าง </a:t>
            </a:r>
            <a:r>
              <a:rPr lang="th-TH" sz="1600" dirty="0"/>
              <a:t>object </a:t>
            </a:r>
            <a:r>
              <a:rPr lang="en-US" sz="1600" dirty="0" smtClean="0"/>
              <a:t>NS</a:t>
            </a:r>
            <a:r>
              <a:rPr lang="th-TH" sz="1600" dirty="0" smtClean="0"/>
              <a:t>URLRequest </a:t>
            </a:r>
            <a:r>
              <a:rPr lang="th-TH" sz="1600" dirty="0"/>
              <a:t>เพื่อกำหนด header / body ของ HTML </a:t>
            </a:r>
            <a:r>
              <a:rPr lang="th-TH" sz="1600" dirty="0" smtClean="0"/>
              <a:t>Document</a:t>
            </a:r>
            <a:endParaRPr lang="en-US" sz="1600" dirty="0" smtClean="0"/>
          </a:p>
          <a:p>
            <a:pPr lvl="1"/>
            <a:r>
              <a:rPr lang="th-TH" sz="1600" dirty="0" smtClean="0"/>
              <a:t>สร้าง </a:t>
            </a:r>
            <a:r>
              <a:rPr lang="th-TH" sz="1600" dirty="0"/>
              <a:t>object </a:t>
            </a:r>
            <a:r>
              <a:rPr lang="en-US" sz="1600" dirty="0" smtClean="0"/>
              <a:t>NSURL</a:t>
            </a:r>
            <a:r>
              <a:rPr lang="th-TH" sz="1600" dirty="0" smtClean="0"/>
              <a:t>Connection </a:t>
            </a:r>
            <a:r>
              <a:rPr lang="th-TH" sz="1600" dirty="0"/>
              <a:t>เพื่อจัดการกับการคุยกับ server ตาม configuration ที่กำหนดไว้ใน URL Request</a:t>
            </a:r>
          </a:p>
          <a:p>
            <a:r>
              <a:rPr lang="th-TH" sz="2000" dirty="0" smtClean="0"/>
              <a:t>การ </a:t>
            </a:r>
            <a:r>
              <a:rPr lang="en-US" sz="2000" dirty="0" smtClean="0"/>
              <a:t>connect </a:t>
            </a:r>
            <a:r>
              <a:rPr lang="th-TH" sz="2000" dirty="0" smtClean="0"/>
              <a:t>ไปยัง </a:t>
            </a:r>
            <a:r>
              <a:rPr lang="en-US" sz="2000" dirty="0" smtClean="0"/>
              <a:t>server </a:t>
            </a:r>
            <a:r>
              <a:rPr lang="th-TH" sz="2000" dirty="0" smtClean="0"/>
              <a:t>ทำได้ </a:t>
            </a:r>
            <a:r>
              <a:rPr lang="en-US" sz="2000" dirty="0" smtClean="0"/>
              <a:t>2 </a:t>
            </a:r>
            <a:r>
              <a:rPr lang="th-TH" sz="2000" dirty="0" smtClean="0"/>
              <a:t>แบบ คือ ใช้ </a:t>
            </a:r>
            <a:r>
              <a:rPr lang="en-US" sz="2000" dirty="0" smtClean="0"/>
              <a:t>method </a:t>
            </a:r>
            <a:r>
              <a:rPr lang="th-TH" sz="2000" dirty="0" smtClean="0"/>
              <a:t>แบบ </a:t>
            </a:r>
            <a:r>
              <a:rPr lang="en-US" sz="2000" dirty="0" smtClean="0"/>
              <a:t>asynchronous </a:t>
            </a:r>
            <a:r>
              <a:rPr lang="th-TH" sz="2000" dirty="0" smtClean="0"/>
              <a:t>และ </a:t>
            </a:r>
            <a:r>
              <a:rPr lang="en-US" sz="2000" dirty="0" smtClean="0"/>
              <a:t>implement Block </a:t>
            </a:r>
            <a:r>
              <a:rPr lang="th-TH" sz="2000" dirty="0" smtClean="0"/>
              <a:t>กับใช้วิธี </a:t>
            </a:r>
            <a:r>
              <a:rPr lang="en-US" sz="2000" dirty="0" smtClean="0"/>
              <a:t>implement</a:t>
            </a:r>
            <a:r>
              <a:rPr lang="th-TH" sz="2000" dirty="0" smtClean="0"/>
              <a:t> </a:t>
            </a:r>
            <a:r>
              <a:rPr lang="en-US" sz="2000" dirty="0" smtClean="0"/>
              <a:t>delegate </a:t>
            </a:r>
            <a:r>
              <a:rPr lang="th-TH" sz="2000" dirty="0" smtClean="0"/>
              <a:t>ของ </a:t>
            </a:r>
            <a:r>
              <a:rPr lang="en-US" sz="2000" dirty="0" smtClean="0"/>
              <a:t>NSURLConnection </a:t>
            </a:r>
            <a:endParaRPr lang="th-TH" sz="2000" dirty="0"/>
          </a:p>
          <a:p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462" y="5290270"/>
            <a:ext cx="7255565" cy="140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[NSURLConnection 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sendAsynchronousRequest:NSURLRequest</a:t>
            </a:r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queue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NSOperationQueue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mainQueue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completionHandler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:^( &lt;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params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&gt; ) { &lt;code&gt; } ];</a:t>
            </a:r>
          </a:p>
          <a:p>
            <a:pPr>
              <a:lnSpc>
                <a:spcPct val="110000"/>
              </a:lnSpc>
            </a:pPr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[NSURLConnection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connectionWithRequest:request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delegate:self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547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NSURLConnection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44" y="1756760"/>
            <a:ext cx="7770813" cy="49888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Class NSURLConnection </a:t>
            </a:r>
            <a:r>
              <a:rPr lang="th-TH" sz="2000" dirty="0" smtClean="0"/>
              <a:t>จะมี </a:t>
            </a:r>
            <a:r>
              <a:rPr lang="en-US" sz="2000" dirty="0" smtClean="0"/>
              <a:t>delegate method </a:t>
            </a:r>
            <a:r>
              <a:rPr lang="th-TH" sz="2000" dirty="0" smtClean="0"/>
              <a:t>เพื่อให้เราเขียน </a:t>
            </a:r>
            <a:r>
              <a:rPr lang="en-US" sz="2000" dirty="0" smtClean="0"/>
              <a:t>code </a:t>
            </a:r>
            <a:r>
              <a:rPr lang="th-TH" sz="2000" dirty="0" smtClean="0"/>
              <a:t>เมื่อเกิด </a:t>
            </a:r>
            <a:r>
              <a:rPr lang="en-US" sz="2000" dirty="0" smtClean="0"/>
              <a:t>event </a:t>
            </a:r>
            <a:r>
              <a:rPr lang="th-TH" sz="2000" dirty="0" smtClean="0"/>
              <a:t>ต่างๆ </a:t>
            </a:r>
            <a:r>
              <a:rPr lang="en-US" sz="2000" dirty="0" smtClean="0"/>
              <a:t>method </a:t>
            </a:r>
            <a:r>
              <a:rPr lang="th-TH" sz="2000" dirty="0" smtClean="0"/>
              <a:t>ที่ถูกใช้บ่อยๆ เช่น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th-TH" sz="1600" dirty="0" smtClean="0"/>
              <a:t>ใช้เพื่อ </a:t>
            </a:r>
            <a:r>
              <a:rPr lang="en-US" sz="1600" dirty="0" smtClean="0"/>
              <a:t>handle </a:t>
            </a:r>
            <a:r>
              <a:rPr lang="th-TH" sz="1600" dirty="0" smtClean="0"/>
              <a:t>เมื่อเกิด </a:t>
            </a:r>
            <a:r>
              <a:rPr lang="en-US" sz="1600" dirty="0" smtClean="0"/>
              <a:t>error </a:t>
            </a:r>
            <a:r>
              <a:rPr lang="th-TH" sz="1600" dirty="0" smtClean="0"/>
              <a:t>ในระหว่าง </a:t>
            </a:r>
            <a:r>
              <a:rPr lang="en-US" sz="1600" dirty="0" smtClean="0"/>
              <a:t>connect </a:t>
            </a:r>
            <a:r>
              <a:rPr lang="th-TH" sz="1600" dirty="0" smtClean="0"/>
              <a:t>ไปยัง </a:t>
            </a:r>
            <a:r>
              <a:rPr lang="en-US" sz="1600" dirty="0" smtClean="0"/>
              <a:t>server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th-TH" sz="1600" dirty="0" smtClean="0"/>
              <a:t>ใช้เพื่อ </a:t>
            </a:r>
            <a:r>
              <a:rPr lang="en-US" sz="1600" dirty="0" smtClean="0"/>
              <a:t>handle </a:t>
            </a:r>
            <a:r>
              <a:rPr lang="th-TH" sz="1600" dirty="0" smtClean="0"/>
              <a:t>เมื่อ </a:t>
            </a:r>
            <a:r>
              <a:rPr lang="en-US" sz="1600" dirty="0" smtClean="0"/>
              <a:t>server respond </a:t>
            </a:r>
            <a:r>
              <a:rPr lang="th-TH" sz="1600" dirty="0" smtClean="0"/>
              <a:t>กลับมา </a:t>
            </a:r>
            <a:r>
              <a:rPr lang="en-US" sz="1600" dirty="0" smtClean="0"/>
              <a:t>(</a:t>
            </a:r>
            <a:r>
              <a:rPr lang="th-TH" sz="1600" dirty="0" smtClean="0"/>
              <a:t>ก่อน </a:t>
            </a:r>
            <a:r>
              <a:rPr lang="en-US" sz="1600" dirty="0" smtClean="0"/>
              <a:t>POST </a:t>
            </a:r>
            <a:r>
              <a:rPr lang="th-TH" sz="1600" dirty="0" smtClean="0"/>
              <a:t>ไป</a:t>
            </a:r>
            <a:r>
              <a:rPr lang="en-US" sz="1600" dirty="0" smtClean="0"/>
              <a:t>)</a:t>
            </a: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th-TH" sz="1600" dirty="0" smtClean="0"/>
              <a:t>ใช้เพื่อส่ง </a:t>
            </a:r>
            <a:r>
              <a:rPr lang="en-US" sz="1600" dirty="0" smtClean="0"/>
              <a:t>username </a:t>
            </a:r>
            <a:r>
              <a:rPr lang="th-TH" sz="1600" dirty="0" smtClean="0"/>
              <a:t>และ </a:t>
            </a:r>
            <a:r>
              <a:rPr lang="en-US" sz="1600" dirty="0" smtClean="0"/>
              <a:t>password </a:t>
            </a:r>
            <a:r>
              <a:rPr lang="th-TH" sz="1600" dirty="0" smtClean="0"/>
              <a:t>ไปในกรณีที่ </a:t>
            </a:r>
            <a:r>
              <a:rPr lang="en-US" sz="1600" dirty="0" smtClean="0"/>
              <a:t>server </a:t>
            </a:r>
            <a:r>
              <a:rPr lang="th-TH" sz="1600" dirty="0" smtClean="0"/>
              <a:t>ต้องการ </a:t>
            </a:r>
            <a:r>
              <a:rPr lang="en-US" sz="1600" dirty="0" smtClean="0"/>
              <a:t>Basic Authentication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method 2 </a:t>
            </a:r>
            <a:r>
              <a:rPr lang="th-TH" sz="1600" dirty="0" smtClean="0"/>
              <a:t>ตัวนี้ใช้คู่กัน โดยที่ </a:t>
            </a:r>
            <a:r>
              <a:rPr lang="en-US" sz="1600" dirty="0" smtClean="0"/>
              <a:t>method </a:t>
            </a:r>
            <a:r>
              <a:rPr lang="th-TH" sz="1600" dirty="0" smtClean="0"/>
              <a:t>แรกจะทยอยส่ง </a:t>
            </a:r>
            <a:r>
              <a:rPr lang="en-US" sz="1600" dirty="0" smtClean="0"/>
              <a:t>data </a:t>
            </a:r>
            <a:r>
              <a:rPr lang="th-TH" sz="1600" dirty="0" smtClean="0"/>
              <a:t>กลับมาจาก </a:t>
            </a:r>
            <a:r>
              <a:rPr lang="en-US" sz="1600" dirty="0" smtClean="0"/>
              <a:t>server </a:t>
            </a:r>
            <a:r>
              <a:rPr lang="th-TH" sz="1600" dirty="0" smtClean="0"/>
              <a:t>ส่วน </a:t>
            </a:r>
            <a:r>
              <a:rPr lang="en-US" sz="1600" dirty="0" smtClean="0"/>
              <a:t>method </a:t>
            </a:r>
            <a:r>
              <a:rPr lang="th-TH" sz="1600" dirty="0" smtClean="0"/>
              <a:t>ที่ </a:t>
            </a:r>
            <a:r>
              <a:rPr lang="en-US" sz="1600" dirty="0" smtClean="0"/>
              <a:t>2 </a:t>
            </a:r>
            <a:r>
              <a:rPr lang="th-TH" sz="1600" dirty="0" smtClean="0"/>
              <a:t>จะทำงานเมื่อได้รับ </a:t>
            </a:r>
            <a:r>
              <a:rPr lang="en-US" sz="1600" dirty="0" smtClean="0"/>
              <a:t>data </a:t>
            </a:r>
            <a:r>
              <a:rPr lang="th-TH" sz="1600" dirty="0" smtClean="0"/>
              <a:t>จาก </a:t>
            </a:r>
            <a:r>
              <a:rPr lang="en-US" sz="1600" dirty="0" smtClean="0"/>
              <a:t>server </a:t>
            </a:r>
            <a:r>
              <a:rPr lang="th-TH" sz="1600" dirty="0" smtClean="0"/>
              <a:t>ครบแล้ว</a:t>
            </a: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275" y="2540290"/>
            <a:ext cx="7807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- (void)connection:(NSURLConnection *)connection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didFailWithError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NSError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*)error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275" y="3383373"/>
            <a:ext cx="7807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- (void)connection:(NSURLConnection *)connection </a:t>
            </a:r>
            <a:r>
              <a:rPr lang="en-US" sz="1200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2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didReceiveResponse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NSURLResponse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*)response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275" y="4343771"/>
            <a:ext cx="8435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- (void)connection:(NSURLConnection *)connection </a:t>
            </a:r>
            <a:b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2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willSendRequestForAuthenticationChallenge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NSURLAuthenticationChallenge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*)challenge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275" y="5316546"/>
            <a:ext cx="7807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- (void)connection:(NSURLConnection *)connection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didReceiveData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NSData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200" dirty="0" smtClean="0">
                <a:solidFill>
                  <a:srgbClr val="FFFF00"/>
                </a:solidFill>
                <a:latin typeface="Menlo Regular"/>
                <a:cs typeface="Menlo Regular"/>
              </a:rPr>
              <a:t>data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connectionDidFinishLoading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:(NSURLConnection *)connection</a:t>
            </a:r>
          </a:p>
        </p:txBody>
      </p:sp>
    </p:spTree>
    <p:extLst>
      <p:ext uri="{BB962C8B-B14F-4D97-AF65-F5344CB8AC3E}">
        <p14:creationId xmlns:p14="http://schemas.microsoft.com/office/powerpoint/2010/main" val="43867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1-4 : Start Web Server (1/2)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141"/>
            <a:ext cx="4020148" cy="42570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800" dirty="0" smtClean="0"/>
              <a:t>เปิดโปรแกรม </a:t>
            </a:r>
            <a:r>
              <a:rPr lang="en-US" sz="1800" dirty="0" smtClean="0"/>
              <a:t>Terminal </a:t>
            </a:r>
            <a:r>
              <a:rPr lang="th-TH" sz="1800" dirty="0" smtClean="0"/>
              <a:t>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Spotlight </a:t>
            </a:r>
            <a:r>
              <a:rPr lang="th-TH" sz="1800" dirty="0" smtClean="0"/>
              <a:t>แล้วพิมพ์ </a:t>
            </a:r>
            <a:r>
              <a:rPr lang="en-US" sz="1800" dirty="0" smtClean="0"/>
              <a:t>Terminal </a:t>
            </a:r>
            <a:r>
              <a:rPr lang="th-TH" sz="1800" dirty="0" smtClean="0"/>
              <a:t>ในช่อง </a:t>
            </a:r>
            <a:r>
              <a:rPr lang="en-US" sz="1800" dirty="0" smtClean="0"/>
              <a:t>search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800" dirty="0" smtClean="0"/>
              <a:t>จาก </a:t>
            </a:r>
            <a:r>
              <a:rPr lang="en-US" sz="1800" dirty="0" smtClean="0"/>
              <a:t>Terminal </a:t>
            </a:r>
            <a:r>
              <a:rPr lang="th-TH" sz="1800" dirty="0" smtClean="0"/>
              <a:t>ให้ </a:t>
            </a:r>
            <a:r>
              <a:rPr lang="en-US" sz="1800" dirty="0" smtClean="0"/>
              <a:t>cd </a:t>
            </a:r>
            <a:r>
              <a:rPr lang="th-TH" sz="1800" dirty="0" smtClean="0"/>
              <a:t>ไปที่ </a:t>
            </a:r>
            <a:r>
              <a:rPr lang="en-US" sz="1800" dirty="0" smtClean="0"/>
              <a:t>folder </a:t>
            </a:r>
            <a:br>
              <a:rPr lang="en-US" sz="1800" dirty="0" smtClean="0"/>
            </a:br>
            <a:r>
              <a:rPr lang="en-US" sz="1800" dirty="0" smtClean="0"/>
              <a:t>../Resources/</a:t>
            </a:r>
            <a:r>
              <a:rPr lang="tr-TR" sz="1800" dirty="0" smtClean="0"/>
              <a:t>Day4\ -\ Lab14</a:t>
            </a:r>
            <a:r>
              <a:rPr lang="tr-TR" sz="1800" dirty="0"/>
              <a:t>/</a:t>
            </a:r>
            <a:r>
              <a:rPr lang="tr-TR" sz="1800" dirty="0" err="1" smtClean="0"/>
              <a:t>RESTServer</a:t>
            </a:r>
            <a:r>
              <a:rPr lang="tr-TR" sz="1800" dirty="0" smtClean="0"/>
              <a:t>/ (</a:t>
            </a:r>
            <a:r>
              <a:rPr lang="th-TH" sz="1800" dirty="0" smtClean="0"/>
              <a:t>หรือ </a:t>
            </a:r>
            <a:r>
              <a:rPr lang="en-US" sz="1800" dirty="0" smtClean="0"/>
              <a:t>drag folder Resource </a:t>
            </a:r>
            <a:r>
              <a:rPr lang="th-TH" sz="1800" dirty="0" smtClean="0"/>
              <a:t>แล้ว </a:t>
            </a:r>
            <a:r>
              <a:rPr lang="en-US" sz="1800" dirty="0" smtClean="0"/>
              <a:t>drop </a:t>
            </a:r>
            <a:r>
              <a:rPr lang="th-TH" sz="1800" dirty="0" smtClean="0"/>
              <a:t>ลงบน </a:t>
            </a:r>
            <a:r>
              <a:rPr lang="en-US" sz="1800" dirty="0" smtClean="0"/>
              <a:t>Terminal</a:t>
            </a:r>
            <a:r>
              <a:rPr lang="tr-TR" sz="1800" dirty="0" smtClean="0"/>
              <a:t>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r-TR" sz="1800" dirty="0" smtClean="0"/>
              <a:t>Start web server </a:t>
            </a:r>
            <a:r>
              <a:rPr lang="th-TH" sz="1800" dirty="0" smtClean="0"/>
              <a:t>ด้วยคำสั่ง </a:t>
            </a:r>
            <a:r>
              <a:rPr lang="en-US" sz="1800" dirty="0" smtClean="0"/>
              <a:t>./</a:t>
            </a:r>
            <a:r>
              <a:rPr lang="en-US" sz="1800" dirty="0" err="1" smtClean="0"/>
              <a:t>start.sh</a:t>
            </a:r>
            <a:endParaRPr lang="th-TH" sz="1800" dirty="0" smtClean="0"/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38" y="1782290"/>
            <a:ext cx="3557706" cy="1481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38" y="3606113"/>
            <a:ext cx="3889222" cy="2835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6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Lab 1-4 : Start Web Server</a:t>
            </a:r>
            <a:r>
              <a:rPr lang="th-TH" sz="4400" dirty="0" smtClean="0"/>
              <a:t> </a:t>
            </a:r>
            <a:r>
              <a:rPr lang="en-US" sz="4400" dirty="0" smtClean="0"/>
              <a:t>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140"/>
            <a:ext cx="7770812" cy="466014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4"/>
            </a:pPr>
            <a:r>
              <a:rPr lang="th-TH" sz="2000" dirty="0" smtClean="0"/>
              <a:t>ทดสอบว่า </a:t>
            </a:r>
            <a:r>
              <a:rPr lang="en-US" sz="2000" dirty="0" smtClean="0"/>
              <a:t>web server </a:t>
            </a:r>
            <a:r>
              <a:rPr lang="th-TH" sz="2000" dirty="0" smtClean="0"/>
              <a:t>ทำงานหรือไม่ โดย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800" dirty="0" smtClean="0"/>
              <a:t>เปิด </a:t>
            </a:r>
            <a:r>
              <a:rPr lang="en-US" sz="1800" dirty="0" smtClean="0"/>
              <a:t>Safari </a:t>
            </a:r>
            <a:r>
              <a:rPr lang="th-TH" sz="1800" dirty="0" smtClean="0"/>
              <a:t>บน </a:t>
            </a:r>
            <a:r>
              <a:rPr lang="en-US" sz="1800" dirty="0" smtClean="0"/>
              <a:t>Mac </a:t>
            </a:r>
            <a:r>
              <a:rPr lang="th-TH" sz="1800" dirty="0" smtClean="0"/>
              <a:t>แล้ว </a:t>
            </a:r>
            <a:r>
              <a:rPr lang="en-US" sz="1800" dirty="0" smtClean="0"/>
              <a:t>browse </a:t>
            </a:r>
            <a:r>
              <a:rPr lang="th-TH" sz="1800" dirty="0" smtClean="0"/>
              <a:t>ไปที่ </a:t>
            </a:r>
            <a:r>
              <a:rPr lang="en-US" sz="1800" dirty="0" smtClean="0"/>
              <a:t>http://localhost:8000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800" dirty="0" smtClean="0"/>
              <a:t>ทดสอบ </a:t>
            </a:r>
            <a:r>
              <a:rPr lang="en-US" sz="1800" dirty="0" smtClean="0"/>
              <a:t>JSON </a:t>
            </a:r>
            <a:r>
              <a:rPr lang="th-TH" sz="1800" dirty="0" smtClean="0"/>
              <a:t>โดย </a:t>
            </a:r>
            <a:r>
              <a:rPr lang="en-US" sz="1800" dirty="0" smtClean="0"/>
              <a:t>browse </a:t>
            </a:r>
            <a:r>
              <a:rPr lang="th-TH" sz="1800" dirty="0" smtClean="0"/>
              <a:t>ไปที่ </a:t>
            </a:r>
            <a:r>
              <a:rPr lang="en-US" sz="1800" dirty="0" smtClean="0"/>
              <a:t>http://localhost:8000/</a:t>
            </a:r>
            <a:r>
              <a:rPr lang="en-US" sz="1800" dirty="0" err="1" smtClean="0"/>
              <a:t>customers.json</a:t>
            </a:r>
            <a:endParaRPr lang="en-US" sz="1800" dirty="0" smtClean="0"/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800" dirty="0" smtClean="0"/>
              <a:t>ทดสอบเปิดรูปบน </a:t>
            </a:r>
            <a:r>
              <a:rPr lang="en-US" sz="1800" dirty="0" smtClean="0"/>
              <a:t>web server </a:t>
            </a:r>
            <a:r>
              <a:rPr lang="th-TH" sz="1800" dirty="0" smtClean="0"/>
              <a:t>โดย </a:t>
            </a:r>
            <a:r>
              <a:rPr lang="en-US" sz="1800" dirty="0" smtClean="0"/>
              <a:t>browse </a:t>
            </a:r>
            <a:r>
              <a:rPr lang="th-TH" sz="1800" dirty="0" smtClean="0"/>
              <a:t>ไปที่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http://localhost:8000/</a:t>
            </a:r>
            <a:r>
              <a:rPr lang="en-US" sz="1800" dirty="0" err="1" smtClean="0"/>
              <a:t>jobs.png</a:t>
            </a:r>
            <a:endParaRPr lang="en-US" sz="1800" dirty="0" smtClean="0"/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th-TH" sz="2000" dirty="0" smtClean="0"/>
              <a:t>เปิด </a:t>
            </a:r>
            <a:r>
              <a:rPr lang="en-US" sz="2000" dirty="0" smtClean="0"/>
              <a:t>iOS Emulator </a:t>
            </a:r>
            <a:r>
              <a:rPr lang="th-TH" sz="2000" dirty="0" smtClean="0"/>
              <a:t>โดยเปิด </a:t>
            </a:r>
            <a:r>
              <a:rPr lang="en-US" sz="2000" dirty="0" smtClean="0"/>
              <a:t>Xcode </a:t>
            </a:r>
            <a:r>
              <a:rPr lang="th-TH" sz="2000" dirty="0" smtClean="0"/>
              <a:t>แล้วไปที่เมนู </a:t>
            </a:r>
            <a:r>
              <a:rPr lang="en-US" sz="2000" dirty="0" smtClean="0"/>
              <a:t>Xcode &gt; Open Developer Tool &gt; iOS Simulator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800" dirty="0"/>
              <a:t>เปิด </a:t>
            </a:r>
            <a:r>
              <a:rPr lang="en-US" sz="1800" dirty="0"/>
              <a:t>Safari </a:t>
            </a:r>
            <a:r>
              <a:rPr lang="th-TH" sz="1800" dirty="0"/>
              <a:t>บน </a:t>
            </a:r>
            <a:r>
              <a:rPr lang="en-US" sz="1800" dirty="0" smtClean="0"/>
              <a:t>iOS </a:t>
            </a:r>
            <a:r>
              <a:rPr lang="th-TH" sz="1800" dirty="0"/>
              <a:t>แล้ว </a:t>
            </a:r>
            <a:r>
              <a:rPr lang="en-US" sz="1800" dirty="0"/>
              <a:t>browse </a:t>
            </a:r>
            <a:r>
              <a:rPr lang="th-TH" sz="1800" dirty="0"/>
              <a:t>ไปที่ </a:t>
            </a:r>
            <a:r>
              <a:rPr lang="en-US" sz="1800" dirty="0"/>
              <a:t>http://localhost:8000</a:t>
            </a:r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800" dirty="0"/>
              <a:t>ทดสอบ </a:t>
            </a:r>
            <a:r>
              <a:rPr lang="en-US" sz="1800" dirty="0"/>
              <a:t>JSON </a:t>
            </a:r>
            <a:r>
              <a:rPr lang="th-TH" sz="1800" dirty="0"/>
              <a:t>โดย </a:t>
            </a:r>
            <a:r>
              <a:rPr lang="en-US" sz="1800" dirty="0"/>
              <a:t>browse </a:t>
            </a:r>
            <a:r>
              <a:rPr lang="th-TH" sz="1800" dirty="0"/>
              <a:t>ไปที่ </a:t>
            </a:r>
            <a:r>
              <a:rPr lang="en-US" sz="1800" dirty="0"/>
              <a:t>http://localhost:8000/</a:t>
            </a:r>
            <a:r>
              <a:rPr lang="en-US" sz="1800" dirty="0" err="1"/>
              <a:t>customers.json</a:t>
            </a:r>
            <a:endParaRPr lang="en-US" sz="1800" dirty="0"/>
          </a:p>
          <a:p>
            <a:pPr marL="800100" lvl="1" indent="-457200">
              <a:lnSpc>
                <a:spcPct val="120000"/>
              </a:lnSpc>
              <a:buFont typeface="Arial"/>
              <a:buChar char="•"/>
            </a:pPr>
            <a:r>
              <a:rPr lang="th-TH" sz="1800" dirty="0"/>
              <a:t>ทดสอบเปิดรูปบน </a:t>
            </a:r>
            <a:r>
              <a:rPr lang="en-US" sz="1800" dirty="0"/>
              <a:t>web server </a:t>
            </a:r>
            <a:r>
              <a:rPr lang="th-TH" sz="1800" dirty="0"/>
              <a:t>โดย </a:t>
            </a:r>
            <a:r>
              <a:rPr lang="en-US" sz="1800" dirty="0"/>
              <a:t>browse </a:t>
            </a:r>
            <a:r>
              <a:rPr lang="th-TH" sz="1800" dirty="0"/>
              <a:t>ไปที่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http://localhost:8000/</a:t>
            </a:r>
            <a:r>
              <a:rPr lang="en-US" sz="1800" dirty="0" err="1" smtClean="0"/>
              <a:t>jobs.png</a:t>
            </a:r>
            <a:endParaRPr lang="en-US" sz="1800" dirty="0" smtClean="0"/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th-TH" dirty="0" smtClean="0"/>
              <a:t>ปิด </a:t>
            </a:r>
            <a:r>
              <a:rPr lang="en-US" dirty="0" smtClean="0"/>
              <a:t>web server </a:t>
            </a:r>
            <a:r>
              <a:rPr lang="th-TH" dirty="0" smtClean="0"/>
              <a:t>โดยกด </a:t>
            </a:r>
            <a:r>
              <a:rPr lang="en-US" dirty="0" smtClean="0"/>
              <a:t>control + c </a:t>
            </a:r>
            <a:r>
              <a:rPr lang="th-TH" dirty="0" smtClean="0"/>
              <a:t>บน </a:t>
            </a:r>
            <a:r>
              <a:rPr lang="en-US" dirty="0" smtClean="0"/>
              <a:t>keyboard</a:t>
            </a:r>
            <a:br>
              <a:rPr lang="en-US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1900" i="1" u="sng" dirty="0" smtClean="0">
                <a:solidFill>
                  <a:schemeClr val="tx1">
                    <a:lumMod val="65000"/>
                  </a:schemeClr>
                </a:solidFill>
              </a:rPr>
              <a:t>Note</a:t>
            </a:r>
            <a:r>
              <a:rPr lang="en-US" sz="1900" i="1" dirty="0" smtClean="0">
                <a:solidFill>
                  <a:schemeClr val="tx1">
                    <a:lumMod val="65000"/>
                  </a:schemeClr>
                </a:solidFill>
              </a:rPr>
              <a:t> : </a:t>
            </a:r>
            <a:r>
              <a:rPr lang="th-TH" sz="1900" i="1" dirty="0" smtClean="0">
                <a:solidFill>
                  <a:schemeClr val="tx1">
                    <a:lumMod val="65000"/>
                  </a:schemeClr>
                </a:solidFill>
              </a:rPr>
              <a:t>ถ้า </a:t>
            </a:r>
            <a:r>
              <a:rPr lang="en-US" sz="1900" i="1" dirty="0" smtClean="0">
                <a:solidFill>
                  <a:schemeClr val="tx1">
                    <a:lumMod val="65000"/>
                  </a:schemeClr>
                </a:solidFill>
              </a:rPr>
              <a:t>process </a:t>
            </a:r>
            <a:r>
              <a:rPr lang="th-TH" sz="1900" i="1" dirty="0" smtClean="0">
                <a:solidFill>
                  <a:schemeClr val="tx1">
                    <a:lumMod val="65000"/>
                  </a:schemeClr>
                </a:solidFill>
              </a:rPr>
              <a:t>ค้างให้เปิด </a:t>
            </a:r>
            <a:r>
              <a:rPr lang="en-US" sz="1900" i="1" dirty="0" smtClean="0">
                <a:solidFill>
                  <a:schemeClr val="tx1">
                    <a:lumMod val="65000"/>
                  </a:schemeClr>
                </a:solidFill>
              </a:rPr>
              <a:t>Activity Monitor </a:t>
            </a:r>
            <a:r>
              <a:rPr lang="th-TH" sz="1900" i="1" dirty="0" smtClean="0">
                <a:solidFill>
                  <a:schemeClr val="tx1">
                    <a:lumMod val="65000"/>
                  </a:schemeClr>
                </a:solidFill>
              </a:rPr>
              <a:t>แล้วสั่ง </a:t>
            </a:r>
            <a:r>
              <a:rPr lang="en-US" sz="1900" i="1" dirty="0" smtClean="0">
                <a:solidFill>
                  <a:schemeClr val="tx1">
                    <a:lumMod val="65000"/>
                  </a:schemeClr>
                </a:solidFill>
              </a:rPr>
              <a:t>quit process </a:t>
            </a:r>
            <a:r>
              <a:rPr lang="th-TH" sz="1900" i="1" dirty="0" smtClean="0">
                <a:solidFill>
                  <a:schemeClr val="tx1">
                    <a:lumMod val="65000"/>
                  </a:schemeClr>
                </a:solidFill>
              </a:rPr>
              <a:t>ชื่อ </a:t>
            </a:r>
            <a:r>
              <a:rPr lang="en-US" sz="1900" i="1" dirty="0" smtClean="0">
                <a:solidFill>
                  <a:schemeClr val="tx1">
                    <a:lumMod val="65000"/>
                  </a:schemeClr>
                </a:solidFill>
              </a:rPr>
              <a:t>“python”</a:t>
            </a:r>
            <a:endParaRPr lang="en-US" sz="2100" i="1" dirty="0" smtClean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820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2-4 : Prepare Client (1</a:t>
            </a:r>
            <a:r>
              <a:rPr lang="en-US" sz="4000" dirty="0"/>
              <a:t>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iOS App RESTful Client </a:t>
            </a:r>
            <a:r>
              <a:rPr lang="th-TH" dirty="0" smtClean="0"/>
              <a:t>เพื่อใช้แสดงข้อมูลที่ </a:t>
            </a:r>
            <a:r>
              <a:rPr lang="en-US" dirty="0" smtClean="0"/>
              <a:t>download </a:t>
            </a:r>
            <a:r>
              <a:rPr lang="th-TH" dirty="0" smtClean="0"/>
              <a:t>มาจาก </a:t>
            </a:r>
            <a:r>
              <a:rPr lang="en-US" dirty="0" smtClean="0"/>
              <a:t>server</a:t>
            </a:r>
          </a:p>
          <a:p>
            <a:pPr>
              <a:lnSpc>
                <a:spcPct val="11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project</a:t>
            </a:r>
            <a:r>
              <a:rPr lang="th-TH" dirty="0" smtClean="0"/>
              <a:t>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th-TH" dirty="0" smtClean="0"/>
              <a:t>เพิ่ม</a:t>
            </a:r>
            <a:r>
              <a:rPr lang="en-US" dirty="0" smtClean="0"/>
              <a:t> Table View </a:t>
            </a:r>
            <a:r>
              <a:rPr lang="th-TH" dirty="0" smtClean="0"/>
              <a:t>และ </a:t>
            </a:r>
            <a:r>
              <a:rPr lang="en-US" dirty="0" smtClean="0"/>
              <a:t>View </a:t>
            </a:r>
            <a:r>
              <a:rPr lang="th-TH" dirty="0" smtClean="0"/>
              <a:t>บน </a:t>
            </a:r>
            <a:r>
              <a:rPr lang="en-US" dirty="0" smtClean="0"/>
              <a:t>Storyboard</a:t>
            </a:r>
            <a:r>
              <a:rPr lang="th-TH" dirty="0" smtClean="0"/>
              <a:t>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th-TH" dirty="0" smtClean="0"/>
              <a:t>วาง </a:t>
            </a:r>
            <a:r>
              <a:rPr lang="en-US" dirty="0" smtClean="0"/>
              <a:t>control </a:t>
            </a:r>
            <a:r>
              <a:rPr lang="th-TH" dirty="0" smtClean="0"/>
              <a:t>ต่างๆ</a:t>
            </a:r>
            <a:r>
              <a:rPr lang="en-US" dirty="0" smtClean="0"/>
              <a:t> </a:t>
            </a:r>
            <a:r>
              <a:rPr lang="th-TH" dirty="0" smtClean="0"/>
              <a:t>สำหรับแสดงข้อมูล </a:t>
            </a:r>
            <a:r>
              <a:rPr lang="en-US" dirty="0" smtClean="0"/>
              <a:t>customer</a:t>
            </a:r>
            <a:endParaRPr lang="th-TH" dirty="0" smtClean="0"/>
          </a:p>
          <a:p>
            <a:pPr lvl="1">
              <a:lnSpc>
                <a:spcPct val="110000"/>
              </a:lnSpc>
            </a:pPr>
            <a:r>
              <a:rPr lang="th-TH" dirty="0" smtClean="0"/>
              <a:t>ผูก </a:t>
            </a:r>
            <a:r>
              <a:rPr lang="en-US" dirty="0" smtClean="0"/>
              <a:t>delegate </a:t>
            </a:r>
            <a:r>
              <a:rPr lang="th-TH" dirty="0" smtClean="0"/>
              <a:t>และ </a:t>
            </a:r>
            <a:r>
              <a:rPr lang="en-US" dirty="0" smtClean="0"/>
              <a:t>action</a:t>
            </a:r>
            <a:endParaRPr lang="th-TH" dirty="0" smtClean="0"/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loop </a:t>
            </a:r>
            <a:r>
              <a:rPr lang="th-TH" dirty="0" smtClean="0"/>
              <a:t>เพื่อจำลอง </a:t>
            </a:r>
            <a:r>
              <a:rPr lang="en-US" dirty="0" smtClean="0"/>
              <a:t>process </a:t>
            </a:r>
            <a:r>
              <a:rPr lang="th-TH" dirty="0" smtClean="0"/>
              <a:t>ที่ใช้เวลานานๆ</a:t>
            </a: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6161869"/>
            <a:ext cx="7762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u="sng" dirty="0" smtClean="0">
                <a:solidFill>
                  <a:srgbClr val="A6A6A6"/>
                </a:solidFill>
              </a:rPr>
              <a:t>Note</a:t>
            </a:r>
            <a:r>
              <a:rPr lang="en-US" sz="1600" i="1" dirty="0" smtClean="0">
                <a:solidFill>
                  <a:srgbClr val="A6A6A6"/>
                </a:solidFill>
              </a:rPr>
              <a:t> : </a:t>
            </a:r>
            <a:r>
              <a:rPr lang="th-TH" sz="1600" i="1" dirty="0" smtClean="0">
                <a:solidFill>
                  <a:srgbClr val="A6A6A6"/>
                </a:solidFill>
              </a:rPr>
              <a:t>ข้าม </a:t>
            </a:r>
            <a:r>
              <a:rPr lang="en-US" sz="1600" i="1" dirty="0" smtClean="0">
                <a:solidFill>
                  <a:srgbClr val="A6A6A6"/>
                </a:solidFill>
              </a:rPr>
              <a:t>Lab 2-4 </a:t>
            </a:r>
            <a:r>
              <a:rPr lang="th-TH" sz="1600" i="1" dirty="0" smtClean="0">
                <a:solidFill>
                  <a:srgbClr val="A6A6A6"/>
                </a:solidFill>
              </a:rPr>
              <a:t>ไป โดยใช้ </a:t>
            </a:r>
            <a:r>
              <a:rPr lang="en-US" sz="1600" i="1" dirty="0" smtClean="0">
                <a:solidFill>
                  <a:srgbClr val="A6A6A6"/>
                </a:solidFill>
              </a:rPr>
              <a:t>code </a:t>
            </a:r>
            <a:r>
              <a:rPr lang="th-TH" sz="1600" i="1" dirty="0" smtClean="0">
                <a:solidFill>
                  <a:srgbClr val="A6A6A6"/>
                </a:solidFill>
              </a:rPr>
              <a:t>ที่เตรียมไว้ให้ใน </a:t>
            </a:r>
            <a:r>
              <a:rPr lang="en-US" sz="1600" i="1" dirty="0" smtClean="0">
                <a:solidFill>
                  <a:srgbClr val="A6A6A6"/>
                </a:solidFill>
              </a:rPr>
              <a:t>path ..</a:t>
            </a:r>
            <a:r>
              <a:rPr lang="en-US" sz="1600" i="1" dirty="0">
                <a:solidFill>
                  <a:srgbClr val="A6A6A6"/>
                </a:solidFill>
              </a:rPr>
              <a:t>/Resources/Day4 - Lab14 </a:t>
            </a:r>
            <a:r>
              <a:rPr lang="en-US" sz="1600" i="1" dirty="0" smtClean="0">
                <a:solidFill>
                  <a:srgbClr val="A6A6A6"/>
                </a:solidFill>
              </a:rPr>
              <a:t>/Project/</a:t>
            </a:r>
            <a:endParaRPr lang="en-US" sz="1600" i="1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</a:t>
            </a:r>
            <a:r>
              <a:rPr lang="en-US" sz="4000" dirty="0"/>
              <a:t>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จาก </a:t>
            </a:r>
            <a:r>
              <a:rPr lang="en-US" sz="2000" dirty="0"/>
              <a:t>Xcode </a:t>
            </a:r>
            <a:r>
              <a:rPr lang="th-TH" sz="2000" dirty="0"/>
              <a:t>สร้าง </a:t>
            </a:r>
            <a:r>
              <a:rPr lang="en-US" sz="2000" dirty="0"/>
              <a:t>project </a:t>
            </a:r>
            <a:r>
              <a:rPr lang="th-TH" sz="2000" dirty="0"/>
              <a:t>ใหม่โดยเลือก </a:t>
            </a:r>
            <a:r>
              <a:rPr lang="en-US" sz="2000" dirty="0"/>
              <a:t>iOS &gt; Application &gt; Single View Application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ตั้งชื่อ </a:t>
            </a:r>
            <a:r>
              <a:rPr lang="en-US" sz="2000" dirty="0"/>
              <a:t>project </a:t>
            </a:r>
            <a:r>
              <a:rPr lang="th-TH" sz="2000" dirty="0"/>
              <a:t>ว่า </a:t>
            </a:r>
            <a:r>
              <a:rPr lang="en-US" sz="2000" dirty="0" smtClean="0"/>
              <a:t>“</a:t>
            </a:r>
            <a:r>
              <a:rPr lang="en-US" sz="2000" dirty="0" err="1" smtClean="0"/>
              <a:t>iContact</a:t>
            </a:r>
            <a:r>
              <a:rPr lang="en-US" sz="2000" dirty="0" smtClean="0"/>
              <a:t>” </a:t>
            </a:r>
            <a:r>
              <a:rPr lang="th-TH" sz="2000" dirty="0"/>
              <a:t>และเลือก </a:t>
            </a:r>
            <a:r>
              <a:rPr lang="en-US" sz="2000" dirty="0" smtClean="0"/>
              <a:t>Devices </a:t>
            </a:r>
            <a:r>
              <a:rPr lang="th-TH" sz="2000" dirty="0"/>
              <a:t>เป็น </a:t>
            </a:r>
            <a:r>
              <a:rPr lang="en-US" sz="2000" dirty="0"/>
              <a:t>iPhone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Click “Next” </a:t>
            </a:r>
            <a:r>
              <a:rPr lang="th-TH" sz="2000" dirty="0"/>
              <a:t>เลือก </a:t>
            </a:r>
            <a:r>
              <a:rPr lang="en-US" sz="2000" dirty="0"/>
              <a:t>folder </a:t>
            </a:r>
            <a:r>
              <a:rPr lang="th-TH" sz="2000" dirty="0"/>
              <a:t>ที่จะ </a:t>
            </a:r>
            <a:r>
              <a:rPr lang="en-US" sz="2000" dirty="0"/>
              <a:t>save project </a:t>
            </a:r>
            <a:r>
              <a:rPr lang="th-TH" sz="2000" dirty="0"/>
              <a:t>แล้ว </a:t>
            </a:r>
            <a:r>
              <a:rPr lang="en-US" sz="2000" dirty="0" smtClean="0"/>
              <a:t>click </a:t>
            </a:r>
            <a:r>
              <a:rPr lang="th-TH" sz="2000" dirty="0"/>
              <a:t>ปุ่ม </a:t>
            </a:r>
            <a:r>
              <a:rPr lang="en-US" sz="2000" dirty="0"/>
              <a:t>“Create”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เปิด </a:t>
            </a:r>
            <a:r>
              <a:rPr lang="en-US" sz="2000" dirty="0"/>
              <a:t>Main.storyboard </a:t>
            </a:r>
            <a:r>
              <a:rPr lang="th-TH" sz="2000" dirty="0" smtClean="0"/>
              <a:t>แล้วลบ </a:t>
            </a:r>
            <a:r>
              <a:rPr lang="en-US" sz="2000" dirty="0" smtClean="0"/>
              <a:t>View Controller </a:t>
            </a:r>
            <a:r>
              <a:rPr lang="th-TH" sz="2000" dirty="0" smtClean="0"/>
              <a:t>ออกจาก </a:t>
            </a:r>
            <a:r>
              <a:rPr lang="en-US" sz="2000" dirty="0" smtClean="0"/>
              <a:t>storyboard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ลบ </a:t>
            </a:r>
            <a:r>
              <a:rPr lang="en-US" sz="2000" dirty="0" smtClean="0"/>
              <a:t>ViewController.h </a:t>
            </a:r>
            <a:r>
              <a:rPr lang="th-TH" sz="2000" dirty="0" smtClean="0"/>
              <a:t>และ </a:t>
            </a:r>
            <a:r>
              <a:rPr lang="en-US" sz="2000" dirty="0" smtClean="0"/>
              <a:t>ViewController.m </a:t>
            </a:r>
            <a:r>
              <a:rPr lang="th-TH" sz="2000" dirty="0" smtClean="0"/>
              <a:t>ออกจาก </a:t>
            </a:r>
            <a:r>
              <a:rPr lang="en-US" sz="2000" dirty="0" smtClean="0"/>
              <a:t>project </a:t>
            </a:r>
            <a:r>
              <a:rPr lang="th-TH" sz="2000" dirty="0" smtClean="0"/>
              <a:t>โดย </a:t>
            </a:r>
            <a:r>
              <a:rPr lang="en-US" sz="2000" dirty="0" smtClean="0"/>
              <a:t>click </a:t>
            </a:r>
            <a:r>
              <a:rPr lang="th-TH" sz="2000" dirty="0" smtClean="0"/>
              <a:t>ขวา เลือก </a:t>
            </a:r>
            <a:r>
              <a:rPr lang="en-US" sz="2000" dirty="0" smtClean="0"/>
              <a:t>Delete </a:t>
            </a:r>
            <a:r>
              <a:rPr lang="th-TH" sz="2000" dirty="0" smtClean="0"/>
              <a:t>และเลือก </a:t>
            </a:r>
            <a:r>
              <a:rPr lang="en-US" sz="2000" dirty="0" smtClean="0"/>
              <a:t>Move To Trash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94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UI Design – </a:t>
            </a:r>
            <a:br>
              <a:rPr lang="en-US" sz="3200" dirty="0" smtClean="0"/>
            </a:br>
            <a:r>
              <a:rPr lang="en-US" sz="3200" dirty="0" smtClean="0"/>
              <a:t>Add Table View for Customer List (3</a:t>
            </a:r>
            <a:r>
              <a:rPr lang="en-US" sz="3200" dirty="0"/>
              <a:t>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8861"/>
            <a:ext cx="7770813" cy="29568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600" dirty="0" smtClean="0"/>
              <a:t>สร้าง </a:t>
            </a:r>
            <a:r>
              <a:rPr lang="en-US" sz="1600" dirty="0" smtClean="0"/>
              <a:t>class </a:t>
            </a:r>
            <a:r>
              <a:rPr lang="th-TH" sz="1600" dirty="0" smtClean="0"/>
              <a:t>ใหม่ โดย </a:t>
            </a:r>
            <a:r>
              <a:rPr lang="en-US" sz="1600" dirty="0" smtClean="0"/>
              <a:t>click </a:t>
            </a:r>
            <a:r>
              <a:rPr lang="th-TH" sz="1600" dirty="0" smtClean="0"/>
              <a:t>ขวาที่ </a:t>
            </a:r>
            <a:r>
              <a:rPr lang="en-US" sz="1600" dirty="0" smtClean="0"/>
              <a:t>project </a:t>
            </a:r>
            <a:r>
              <a:rPr lang="th-TH" sz="1600" dirty="0" smtClean="0"/>
              <a:t>ใน </a:t>
            </a:r>
            <a:r>
              <a:rPr lang="en-US" sz="1600" dirty="0" smtClean="0"/>
              <a:t>Navig</a:t>
            </a:r>
            <a:r>
              <a:rPr lang="en-US" sz="1600" dirty="0"/>
              <a:t>a</a:t>
            </a:r>
            <a:r>
              <a:rPr lang="en-US" sz="1600" dirty="0" smtClean="0"/>
              <a:t>tion Pane </a:t>
            </a:r>
            <a:r>
              <a:rPr lang="th-TH" sz="1600" dirty="0" smtClean="0"/>
              <a:t>เลือก </a:t>
            </a:r>
            <a:r>
              <a:rPr lang="en-US" sz="1600" dirty="0" smtClean="0"/>
              <a:t>New File... &gt; iOS &gt; Cocoa Touch &gt; Objective-C class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“Next”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600" dirty="0" smtClean="0"/>
              <a:t>ตั้งชื่อ </a:t>
            </a:r>
            <a:r>
              <a:rPr lang="en-US" sz="1600" dirty="0" smtClean="0"/>
              <a:t>class </a:t>
            </a:r>
            <a:r>
              <a:rPr lang="th-TH" sz="1600" dirty="0" smtClean="0"/>
              <a:t>ว่า </a:t>
            </a:r>
            <a:r>
              <a:rPr lang="en-US" sz="1600" dirty="0" smtClean="0"/>
              <a:t>“</a:t>
            </a:r>
            <a:r>
              <a:rPr lang="en-US" sz="1600" dirty="0" err="1" smtClean="0"/>
              <a:t>ContactTableViewController</a:t>
            </a:r>
            <a:r>
              <a:rPr lang="en-US" sz="1600" dirty="0" smtClean="0"/>
              <a:t>” </a:t>
            </a:r>
            <a:r>
              <a:rPr lang="th-TH" sz="1600" dirty="0" smtClean="0"/>
              <a:t>และเลือก </a:t>
            </a:r>
            <a:r>
              <a:rPr lang="en-US" sz="1600" dirty="0" smtClean="0"/>
              <a:t>Subclass of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</a:t>
            </a:r>
            <a:r>
              <a:rPr lang="en-US" sz="1600" dirty="0" err="1" smtClean="0"/>
              <a:t>UITableViewController</a:t>
            </a:r>
            <a:r>
              <a:rPr lang="en-US" sz="1600" dirty="0" smtClean="0"/>
              <a:t>”</a:t>
            </a:r>
            <a:r>
              <a:rPr lang="th-TH" sz="1600" dirty="0" smtClean="0"/>
              <a:t> </a:t>
            </a:r>
            <a:r>
              <a:rPr lang="en-US" sz="1600" dirty="0" smtClean="0"/>
              <a:t>(</a:t>
            </a:r>
            <a:r>
              <a:rPr lang="th-TH" sz="1600" dirty="0" smtClean="0"/>
              <a:t>ไม่ต้องเลือก </a:t>
            </a:r>
            <a:r>
              <a:rPr lang="en-US" sz="1600" dirty="0" smtClean="0"/>
              <a:t>check box </a:t>
            </a:r>
            <a:r>
              <a:rPr lang="th-TH" sz="1600" dirty="0" smtClean="0"/>
              <a:t>ทั้ง </a:t>
            </a:r>
            <a:r>
              <a:rPr lang="en-US" sz="1600" dirty="0" smtClean="0"/>
              <a:t>2 </a:t>
            </a:r>
            <a:r>
              <a:rPr lang="th-TH" sz="1600" dirty="0" smtClean="0"/>
              <a:t>ตัว</a:t>
            </a:r>
            <a:r>
              <a:rPr lang="en-US" sz="1600" dirty="0" smtClean="0"/>
              <a:t>) </a:t>
            </a:r>
            <a:r>
              <a:rPr lang="th-TH" sz="1600" dirty="0" smtClean="0"/>
              <a:t>จากนั้น </a:t>
            </a:r>
            <a:r>
              <a:rPr lang="en-US" sz="1600" dirty="0" smtClean="0"/>
              <a:t>click </a:t>
            </a:r>
            <a:r>
              <a:rPr lang="th-TH" sz="1600" dirty="0" smtClean="0"/>
              <a:t>ปุ่ม </a:t>
            </a:r>
            <a:r>
              <a:rPr lang="en-US" sz="1600" dirty="0" smtClean="0"/>
              <a:t>Next </a:t>
            </a:r>
            <a:r>
              <a:rPr lang="th-TH" sz="1600" dirty="0" smtClean="0"/>
              <a:t>และ </a:t>
            </a:r>
            <a:r>
              <a:rPr lang="en-US" sz="1600" dirty="0" smtClean="0"/>
              <a:t>Create </a:t>
            </a:r>
            <a:r>
              <a:rPr lang="th-TH" sz="1600" dirty="0" smtClean="0"/>
              <a:t>ตามลำดับ</a:t>
            </a: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Main.storyboard </a:t>
            </a:r>
            <a:r>
              <a:rPr lang="th-TH" sz="1600" dirty="0" smtClean="0"/>
              <a:t>แล้วลาก </a:t>
            </a:r>
            <a:r>
              <a:rPr lang="en-US" sz="1600" dirty="0" smtClean="0"/>
              <a:t>Table View Controller </a:t>
            </a:r>
            <a:r>
              <a:rPr lang="th-TH" sz="1600" dirty="0" smtClean="0"/>
              <a:t>จาก </a:t>
            </a:r>
            <a:r>
              <a:rPr lang="en-US" sz="1600" dirty="0" smtClean="0"/>
              <a:t>Library Pane </a:t>
            </a:r>
            <a:r>
              <a:rPr lang="th-TH" sz="1600" dirty="0" smtClean="0"/>
              <a:t>มาวางลงบน </a:t>
            </a:r>
            <a:r>
              <a:rPr lang="en-US" sz="1600" dirty="0" smtClean="0"/>
              <a:t>storyboard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en-US" sz="1600" dirty="0" smtClean="0"/>
              <a:t>Click </a:t>
            </a:r>
            <a:r>
              <a:rPr lang="th-TH" sz="1600" dirty="0" smtClean="0"/>
              <a:t>ที่ </a:t>
            </a:r>
            <a:r>
              <a:rPr lang="en-US" sz="1600" dirty="0" smtClean="0"/>
              <a:t>table view </a:t>
            </a:r>
            <a:r>
              <a:rPr lang="th-TH" sz="1600" dirty="0" smtClean="0"/>
              <a:t>แล้วเปิด </a:t>
            </a:r>
            <a:r>
              <a:rPr lang="en-US" sz="1600" dirty="0" smtClean="0"/>
              <a:t>Identity Inspector </a:t>
            </a:r>
            <a:r>
              <a:rPr lang="th-TH" sz="1600" dirty="0" smtClean="0"/>
              <a:t>บน </a:t>
            </a:r>
            <a:r>
              <a:rPr lang="en-US" sz="1600" dirty="0" smtClean="0"/>
              <a:t>Inspector Pane </a:t>
            </a:r>
            <a:r>
              <a:rPr lang="th-TH" sz="1600" dirty="0" smtClean="0"/>
              <a:t>แล้วเปลี่ยน </a:t>
            </a:r>
            <a:r>
              <a:rPr lang="en-US" sz="1600" dirty="0" smtClean="0"/>
              <a:t>class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</a:t>
            </a:r>
            <a:r>
              <a:rPr lang="en-US" sz="1600" dirty="0" err="1" smtClean="0"/>
              <a:t>ContactTableViewController</a:t>
            </a:r>
            <a:r>
              <a:rPr lang="en-US" sz="1600" dirty="0" smtClean="0"/>
              <a:t>”</a:t>
            </a:r>
            <a:endParaRPr lang="th-TH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95" y="4662948"/>
            <a:ext cx="6894286" cy="196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948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UI Design – </a:t>
            </a:r>
            <a:br>
              <a:rPr lang="en-US" sz="3200" dirty="0" smtClean="0"/>
            </a:br>
            <a:r>
              <a:rPr lang="en-US" sz="3200" dirty="0" smtClean="0"/>
              <a:t>Embed in Navigation (</a:t>
            </a:r>
            <a:r>
              <a:rPr lang="en-US" sz="3200" dirty="0"/>
              <a:t>4/13)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8861"/>
            <a:ext cx="7770813" cy="47830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r>
              <a:rPr lang="th-TH" sz="1800" dirty="0" smtClean="0"/>
              <a:t>เพิ่ม </a:t>
            </a:r>
            <a:r>
              <a:rPr lang="en-US" sz="1800" dirty="0" smtClean="0"/>
              <a:t>Navigation Controller </a:t>
            </a:r>
            <a:r>
              <a:rPr lang="th-TH" sz="1800" dirty="0" smtClean="0"/>
              <a:t>ลงใน </a:t>
            </a:r>
            <a:r>
              <a:rPr lang="en-US" sz="1800" dirty="0" smtClean="0"/>
              <a:t>Table View </a:t>
            </a:r>
            <a:r>
              <a:rPr lang="th-TH" sz="1800" dirty="0" smtClean="0"/>
              <a:t>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Table View </a:t>
            </a:r>
            <a:r>
              <a:rPr lang="th-TH" sz="1800" dirty="0" smtClean="0"/>
              <a:t>บน </a:t>
            </a:r>
            <a:r>
              <a:rPr lang="en-US" sz="1800" dirty="0" smtClean="0"/>
              <a:t>Storyboard </a:t>
            </a:r>
            <a:r>
              <a:rPr lang="th-TH" sz="1800" dirty="0" smtClean="0"/>
              <a:t>แล้วเลือกเมนู </a:t>
            </a:r>
            <a:r>
              <a:rPr lang="en-US" sz="1800" dirty="0" smtClean="0"/>
              <a:t>Editor &gt; Embed In &gt; Navigation Controller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r>
              <a:rPr lang="en-US" sz="1800" dirty="0" smtClean="0"/>
              <a:t>Double 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title </a:t>
            </a:r>
            <a:r>
              <a:rPr lang="th-TH" sz="1800" dirty="0" smtClean="0"/>
              <a:t>ของ </a:t>
            </a:r>
            <a:r>
              <a:rPr lang="en-US" sz="1800" dirty="0" smtClean="0"/>
              <a:t>Navigation Pane </a:t>
            </a:r>
            <a:r>
              <a:rPr lang="th-TH" sz="1800" dirty="0" smtClean="0"/>
              <a:t>บน </a:t>
            </a:r>
            <a:r>
              <a:rPr lang="en-US" sz="1800" dirty="0" smtClean="0"/>
              <a:t>Table View </a:t>
            </a:r>
            <a:r>
              <a:rPr lang="th-TH" sz="1800" dirty="0" smtClean="0"/>
              <a:t>แล้วตั้งชื่อ </a:t>
            </a:r>
            <a:r>
              <a:rPr lang="en-US" sz="1800" dirty="0" smtClean="0"/>
              <a:t>title </a:t>
            </a:r>
            <a:r>
              <a:rPr lang="th-TH" sz="1800" dirty="0" smtClean="0"/>
              <a:t>ว่า </a:t>
            </a:r>
            <a:r>
              <a:rPr lang="en-US" sz="1800" dirty="0" smtClean="0"/>
              <a:t>“Customers”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Table Cell </a:t>
            </a:r>
            <a:r>
              <a:rPr lang="th-TH" sz="1800" dirty="0" smtClean="0"/>
              <a:t>ของ </a:t>
            </a:r>
            <a:r>
              <a:rPr lang="en-US" sz="1800" dirty="0" smtClean="0"/>
              <a:t>Table view </a:t>
            </a:r>
            <a:r>
              <a:rPr lang="th-TH" sz="1800" dirty="0" smtClean="0"/>
              <a:t>แล้วเปิด </a:t>
            </a:r>
            <a:r>
              <a:rPr lang="en-US" sz="1800" dirty="0" smtClean="0"/>
              <a:t>Attribute Inspector </a:t>
            </a:r>
            <a:r>
              <a:rPr lang="th-TH" sz="1800" dirty="0" smtClean="0"/>
              <a:t>ใน </a:t>
            </a:r>
            <a:r>
              <a:rPr lang="en-US" sz="1800" dirty="0" smtClean="0"/>
              <a:t>Inspector Pane </a:t>
            </a:r>
            <a:r>
              <a:rPr lang="th-TH" sz="1800" dirty="0" smtClean="0"/>
              <a:t>ใส่ค่า </a:t>
            </a:r>
            <a:r>
              <a:rPr lang="en-US" sz="1800" dirty="0" smtClean="0"/>
              <a:t>property “Identifier”</a:t>
            </a:r>
            <a:r>
              <a:rPr lang="th-TH" sz="1800" dirty="0" smtClean="0"/>
              <a:t> เป็น </a:t>
            </a:r>
            <a:r>
              <a:rPr lang="en-US" sz="1800" dirty="0" smtClean="0"/>
              <a:t>“</a:t>
            </a:r>
            <a:r>
              <a:rPr lang="en-US" sz="1800" dirty="0" err="1" smtClean="0"/>
              <a:t>CustomerCell</a:t>
            </a:r>
            <a:r>
              <a:rPr lang="en-US" sz="1800" dirty="0" smtClean="0"/>
              <a:t>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0"/>
            </a:pPr>
            <a:endParaRPr lang="th-TH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95" y="4265112"/>
            <a:ext cx="5295611" cy="2333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056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UI Design – </a:t>
            </a:r>
            <a:br>
              <a:rPr lang="en-US" sz="3200" dirty="0" smtClean="0"/>
            </a:br>
            <a:r>
              <a:rPr lang="en-US" sz="3200" dirty="0" smtClean="0"/>
              <a:t>Add View &amp; Segue (</a:t>
            </a:r>
            <a:r>
              <a:rPr lang="en-US" sz="3200" dirty="0"/>
              <a:t>5/13)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3095"/>
            <a:ext cx="7770813" cy="491543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3"/>
            </a:pPr>
            <a:r>
              <a:rPr lang="th-TH" sz="1800" dirty="0" smtClean="0"/>
              <a:t>เพิ่ม </a:t>
            </a:r>
            <a:r>
              <a:rPr lang="en-US" sz="1800" dirty="0" smtClean="0"/>
              <a:t>View Controller </a:t>
            </a:r>
            <a:r>
              <a:rPr lang="th-TH" sz="1800" dirty="0" smtClean="0"/>
              <a:t>ใหม่ลงบน </a:t>
            </a:r>
            <a:r>
              <a:rPr lang="en-US" sz="1800" dirty="0" smtClean="0"/>
              <a:t>storyboard</a:t>
            </a:r>
            <a:endParaRPr lang="th-TH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3"/>
            </a:pPr>
            <a:r>
              <a:rPr lang="th-TH" sz="1800" dirty="0" smtClean="0"/>
              <a:t>สร้าง </a:t>
            </a:r>
            <a:r>
              <a:rPr lang="en-US" sz="1800" dirty="0" smtClean="0"/>
              <a:t>Segue </a:t>
            </a:r>
            <a:r>
              <a:rPr lang="th-TH" sz="1800" dirty="0" smtClean="0"/>
              <a:t>จาก </a:t>
            </a:r>
            <a:r>
              <a:rPr lang="en-US" sz="1800" dirty="0" smtClean="0"/>
              <a:t>Cell </a:t>
            </a:r>
            <a:r>
              <a:rPr lang="th-TH" sz="1800" dirty="0" smtClean="0"/>
              <a:t>ของ </a:t>
            </a:r>
            <a:r>
              <a:rPr lang="en-US" sz="1800" dirty="0" smtClean="0"/>
              <a:t>Table View </a:t>
            </a:r>
            <a:r>
              <a:rPr lang="th-TH" sz="1800" dirty="0" smtClean="0"/>
              <a:t>ไปยัง </a:t>
            </a:r>
            <a:r>
              <a:rPr lang="en-US" sz="1800" dirty="0" smtClean="0"/>
              <a:t>View </a:t>
            </a:r>
            <a:r>
              <a:rPr lang="th-TH" sz="1800" dirty="0" smtClean="0"/>
              <a:t>ใหม่ โดยกด </a:t>
            </a:r>
            <a:r>
              <a:rPr lang="en-US" sz="1800" dirty="0" smtClean="0"/>
              <a:t>control </a:t>
            </a:r>
            <a:r>
              <a:rPr lang="th-TH" sz="1800" dirty="0" smtClean="0"/>
              <a:t>บน </a:t>
            </a:r>
            <a:r>
              <a:rPr lang="en-US" sz="1800" dirty="0" smtClean="0"/>
              <a:t>keyboard </a:t>
            </a:r>
            <a:r>
              <a:rPr lang="th-TH" sz="1800" dirty="0" smtClean="0"/>
              <a:t>ค้างไว้ แล้ว </a:t>
            </a:r>
            <a:r>
              <a:rPr lang="en-US" sz="1800" dirty="0" smtClean="0"/>
              <a:t>drag </a:t>
            </a:r>
            <a:r>
              <a:rPr lang="th-TH" sz="1800" dirty="0" smtClean="0"/>
              <a:t>จาก </a:t>
            </a:r>
            <a:r>
              <a:rPr lang="en-US" sz="1800" dirty="0" smtClean="0"/>
              <a:t>Cell </a:t>
            </a:r>
            <a:r>
              <a:rPr lang="th-TH" sz="1800" dirty="0" smtClean="0"/>
              <a:t>ของ </a:t>
            </a:r>
            <a:r>
              <a:rPr lang="en-US" sz="1800" dirty="0" smtClean="0"/>
              <a:t>Table </a:t>
            </a:r>
            <a:r>
              <a:rPr lang="th-TH" sz="1800" dirty="0" smtClean="0"/>
              <a:t>ไป </a:t>
            </a:r>
            <a:r>
              <a:rPr lang="en-US" sz="1800" dirty="0" smtClean="0"/>
              <a:t>drop </a:t>
            </a:r>
            <a:r>
              <a:rPr lang="th-TH" sz="1800" dirty="0" smtClean="0"/>
              <a:t>ลงบน </a:t>
            </a:r>
            <a:r>
              <a:rPr lang="en-US" sz="1800" dirty="0" smtClean="0"/>
              <a:t>View </a:t>
            </a:r>
            <a:r>
              <a:rPr lang="th-TH" sz="1800" dirty="0" smtClean="0"/>
              <a:t>แล้วเลือก </a:t>
            </a:r>
            <a:r>
              <a:rPr lang="en-US" sz="1800" dirty="0" smtClean="0"/>
              <a:t>“push” </a:t>
            </a:r>
            <a:r>
              <a:rPr lang="th-TH" sz="1800" dirty="0" smtClean="0"/>
              <a:t>ภายใต้กลุ่ม </a:t>
            </a:r>
            <a:r>
              <a:rPr lang="en-US" sz="1800" dirty="0" smtClean="0"/>
              <a:t>“Selection Segue”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3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3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3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3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3"/>
            </a:pP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segue </a:t>
            </a:r>
            <a:r>
              <a:rPr lang="th-TH" sz="1800" dirty="0" smtClean="0"/>
              <a:t>แล้วกำหนด </a:t>
            </a:r>
            <a:r>
              <a:rPr lang="en-US" sz="1800" dirty="0" smtClean="0"/>
              <a:t>property “Identifier” </a:t>
            </a:r>
            <a:r>
              <a:rPr lang="th-TH" sz="1800" dirty="0" smtClean="0"/>
              <a:t>ใน </a:t>
            </a:r>
            <a:r>
              <a:rPr lang="en-US" sz="1800" dirty="0" smtClean="0"/>
              <a:t>Attributes Inspector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</a:t>
            </a:r>
            <a:r>
              <a:rPr lang="en-US" sz="1800" dirty="0" err="1" smtClean="0"/>
              <a:t>sugueCustomerDetail</a:t>
            </a:r>
            <a:r>
              <a:rPr lang="en-US" sz="1800" dirty="0" smtClean="0"/>
              <a:t>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3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3"/>
            </a:pPr>
            <a:endParaRPr lang="th-TH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47" y="3579982"/>
            <a:ext cx="5020818" cy="2076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972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+ Server + Web</a:t>
            </a:r>
            <a:endParaRPr lang="en-US" dirty="0"/>
          </a:p>
        </p:txBody>
      </p:sp>
      <p:pic>
        <p:nvPicPr>
          <p:cNvPr id="6" name="Picture 5" descr="iPadMin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6" y="2796415"/>
            <a:ext cx="1065924" cy="1521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loud 6"/>
          <p:cNvSpPr/>
          <p:nvPr/>
        </p:nvSpPr>
        <p:spPr>
          <a:xfrm>
            <a:off x="2877080" y="3017406"/>
            <a:ext cx="1730744" cy="109008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/ </a:t>
            </a:r>
            <a:br>
              <a:rPr lang="en-US" dirty="0" smtClean="0"/>
            </a:br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8" name="Picture 7" descr="firew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81" y="3178690"/>
            <a:ext cx="1191291" cy="816034"/>
          </a:xfrm>
          <a:prstGeom prst="rect">
            <a:avLst/>
          </a:prstGeom>
        </p:spPr>
      </p:pic>
      <p:pic>
        <p:nvPicPr>
          <p:cNvPr id="10" name="Picture 9" descr="ser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772" y="2796415"/>
            <a:ext cx="1130300" cy="1651000"/>
          </a:xfrm>
          <a:prstGeom prst="rect">
            <a:avLst/>
          </a:prstGeom>
        </p:spPr>
      </p:pic>
      <p:sp>
        <p:nvSpPr>
          <p:cNvPr id="9" name="Can 8"/>
          <p:cNvSpPr/>
          <p:nvPr/>
        </p:nvSpPr>
        <p:spPr>
          <a:xfrm>
            <a:off x="7867015" y="3279832"/>
            <a:ext cx="752986" cy="59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00467" y="3562451"/>
            <a:ext cx="79794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2684" y="3562451"/>
            <a:ext cx="79794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0467" y="4447415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HTTP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Web Services / RESTful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XML /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UI Design – </a:t>
            </a:r>
            <a:br>
              <a:rPr lang="en-US" sz="3200" dirty="0" smtClean="0"/>
            </a:br>
            <a:r>
              <a:rPr lang="en-US" sz="3200" dirty="0" smtClean="0"/>
              <a:t>Decorate View for Customer Data  (6</a:t>
            </a:r>
            <a:r>
              <a:rPr lang="en-US" sz="3200" dirty="0"/>
              <a:t>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6836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6"/>
            </a:pPr>
            <a:r>
              <a:rPr lang="th-TH" sz="1800" dirty="0" smtClean="0"/>
              <a:t>สร้าง </a:t>
            </a:r>
            <a:r>
              <a:rPr lang="en-US" sz="1800" dirty="0" smtClean="0"/>
              <a:t>class </a:t>
            </a:r>
            <a:r>
              <a:rPr lang="th-TH" sz="1800" dirty="0" smtClean="0"/>
              <a:t>ใหม่สำหรับใช้เป็น </a:t>
            </a:r>
            <a:r>
              <a:rPr lang="en-US" sz="1800" dirty="0" smtClean="0"/>
              <a:t>View Controller class </a:t>
            </a:r>
            <a:r>
              <a:rPr lang="th-TH" sz="1800" dirty="0" smtClean="0"/>
              <a:t>เพื่อแสดงรายละเอียดของ </a:t>
            </a:r>
            <a:r>
              <a:rPr lang="en-US" sz="1800" dirty="0" smtClean="0"/>
              <a:t>Customer </a:t>
            </a:r>
            <a:r>
              <a:rPr lang="th-TH" sz="1800" dirty="0" smtClean="0"/>
              <a:t>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ขวาที่ </a:t>
            </a:r>
            <a:r>
              <a:rPr lang="en-US" sz="1800" dirty="0" smtClean="0"/>
              <a:t>project </a:t>
            </a:r>
            <a:r>
              <a:rPr lang="th-TH" sz="1800" dirty="0" smtClean="0"/>
              <a:t>แล้วเลือกเมนู </a:t>
            </a:r>
            <a:r>
              <a:rPr lang="en-US" sz="1800" dirty="0" smtClean="0"/>
              <a:t>New File ... &gt; iOS &gt; Cocoa Touch &gt; Objective-C class &gt;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Subclass of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“UIViewController” </a:t>
            </a:r>
            <a:r>
              <a:rPr lang="th-TH" sz="1800" dirty="0" smtClean="0"/>
              <a:t>และตั้งชื่อ </a:t>
            </a:r>
            <a:r>
              <a:rPr lang="en-US" sz="1800" dirty="0" smtClean="0"/>
              <a:t>class </a:t>
            </a:r>
            <a:r>
              <a:rPr lang="th-TH" sz="1800" dirty="0" smtClean="0"/>
              <a:t>ว่า </a:t>
            </a:r>
            <a:r>
              <a:rPr lang="en-US" sz="1800" dirty="0"/>
              <a:t>“</a:t>
            </a:r>
            <a:r>
              <a:rPr lang="en-US" sz="1800" dirty="0" err="1"/>
              <a:t>CustomerDetailViewController</a:t>
            </a:r>
            <a:r>
              <a:rPr lang="en-US" sz="1800" dirty="0" smtClean="0"/>
              <a:t>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6"/>
            </a:pPr>
            <a:r>
              <a:rPr lang="th-TH" sz="1800" dirty="0" smtClean="0"/>
              <a:t>เปิด </a:t>
            </a:r>
            <a:r>
              <a:rPr lang="en-US" sz="1800" dirty="0" smtClean="0"/>
              <a:t>Main.storyboard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View </a:t>
            </a:r>
            <a:r>
              <a:rPr lang="th-TH" sz="1800" dirty="0" smtClean="0"/>
              <a:t>ที่ </a:t>
            </a:r>
            <a:r>
              <a:rPr lang="en-US" sz="1800" dirty="0" smtClean="0"/>
              <a:t>2 </a:t>
            </a:r>
            <a:r>
              <a:rPr lang="th-TH" sz="1800" dirty="0" smtClean="0"/>
              <a:t>จากนั้นเปิด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Identifier Inspector </a:t>
            </a:r>
            <a:r>
              <a:rPr lang="th-TH" sz="1800" dirty="0" smtClean="0"/>
              <a:t>ใน </a:t>
            </a:r>
            <a:r>
              <a:rPr lang="en-US" sz="1800" dirty="0" smtClean="0"/>
              <a:t>Inspector Pane </a:t>
            </a:r>
            <a:r>
              <a:rPr lang="th-TH" sz="1800" dirty="0" smtClean="0"/>
              <a:t>แล้วเลือก </a:t>
            </a:r>
            <a:r>
              <a:rPr lang="en-US" sz="1800" dirty="0" smtClean="0"/>
              <a:t>Class </a:t>
            </a:r>
            <a:r>
              <a:rPr lang="th-TH" sz="1800" dirty="0" smtClean="0"/>
              <a:t>เป็น </a:t>
            </a:r>
            <a:r>
              <a:rPr lang="en-US" sz="1800" dirty="0"/>
              <a:t>“</a:t>
            </a:r>
            <a:r>
              <a:rPr lang="en-US" sz="1800" dirty="0" err="1"/>
              <a:t>CustomerDetailViewController</a:t>
            </a:r>
            <a:r>
              <a:rPr lang="en-US" sz="1800" dirty="0" smtClean="0"/>
              <a:t>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6"/>
            </a:pPr>
            <a:r>
              <a:rPr lang="th-TH" sz="2000" dirty="0" smtClean="0"/>
              <a:t>เพิ่ม </a:t>
            </a:r>
            <a:r>
              <a:rPr lang="en-US" sz="2000" dirty="0"/>
              <a:t>control </a:t>
            </a:r>
            <a:r>
              <a:rPr lang="th-TH" sz="2000" dirty="0"/>
              <a:t>ลงบน </a:t>
            </a:r>
            <a:r>
              <a:rPr lang="en-US" sz="2000" dirty="0"/>
              <a:t>View </a:t>
            </a:r>
            <a:r>
              <a:rPr lang="th-TH" sz="2000" dirty="0"/>
              <a:t>ดังนี้</a:t>
            </a:r>
            <a:endParaRPr lang="en-US" sz="2000" dirty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/>
              <a:t>Image View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/>
              <a:t>Label :- 	Text = “Name :”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/>
              <a:t>Label :- 	Text = “Company :</a:t>
            </a:r>
            <a:r>
              <a:rPr lang="en-US" sz="1800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116" y="3464240"/>
            <a:ext cx="1776212" cy="3163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60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UI Design – </a:t>
            </a:r>
            <a:br>
              <a:rPr lang="en-US" sz="3200" dirty="0" smtClean="0"/>
            </a:br>
            <a:r>
              <a:rPr lang="en-US" sz="3200" dirty="0" smtClean="0"/>
              <a:t>Binding Outlet for Customer Detail (7</a:t>
            </a:r>
            <a:r>
              <a:rPr lang="en-US" sz="3200" dirty="0"/>
              <a:t>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6836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en-US" sz="1800" dirty="0" smtClean="0"/>
              <a:t>Click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View Controller </a:t>
            </a:r>
            <a:r>
              <a:rPr lang="th-TH" sz="1800" dirty="0" smtClean="0"/>
              <a:t>แล้วเปลี่ยน </a:t>
            </a:r>
            <a:r>
              <a:rPr lang="en-US" sz="1800" dirty="0" smtClean="0"/>
              <a:t>editor mode </a:t>
            </a:r>
            <a:r>
              <a:rPr lang="th-TH" sz="1800" dirty="0" smtClean="0"/>
              <a:t>เป็น </a:t>
            </a:r>
            <a:r>
              <a:rPr lang="en-US" sz="1800" dirty="0" smtClean="0"/>
              <a:t>Assistant editor (</a:t>
            </a:r>
            <a:r>
              <a:rPr lang="th-TH" sz="1800" dirty="0" smtClean="0"/>
              <a:t>ไฟล์ด้านขวาจะต้องเป็น </a:t>
            </a:r>
            <a:r>
              <a:rPr lang="en-US" sz="1800" dirty="0" err="1" smtClean="0"/>
              <a:t>CustomerDetailViewController.h</a:t>
            </a:r>
            <a:r>
              <a:rPr lang="en-US" sz="1800" dirty="0" smtClean="0"/>
              <a:t>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th-TH" sz="1800" dirty="0" smtClean="0"/>
              <a:t>ผูก </a:t>
            </a:r>
            <a:r>
              <a:rPr lang="en-US" sz="1800" dirty="0" smtClean="0"/>
              <a:t>Outlet </a:t>
            </a:r>
            <a:r>
              <a:rPr lang="th-TH" sz="1800" dirty="0" smtClean="0"/>
              <a:t>ให้กับ </a:t>
            </a:r>
            <a:r>
              <a:rPr lang="en-US" sz="1800" dirty="0" smtClean="0"/>
              <a:t>Image View </a:t>
            </a:r>
            <a:r>
              <a:rPr lang="th-TH" sz="1800" dirty="0" smtClean="0"/>
              <a:t>และ </a:t>
            </a:r>
            <a:r>
              <a:rPr lang="en-US" sz="1800" dirty="0" smtClean="0"/>
              <a:t>Label </a:t>
            </a:r>
            <a:r>
              <a:rPr lang="th-TH" sz="1800" dirty="0" smtClean="0"/>
              <a:t>ทั้ง </a:t>
            </a:r>
            <a:r>
              <a:rPr lang="en-US" sz="1800" dirty="0" smtClean="0"/>
              <a:t>2 </a:t>
            </a:r>
            <a:r>
              <a:rPr lang="th-TH" sz="1800" dirty="0" smtClean="0"/>
              <a:t>ตัว โดยที่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Image View	 :- 	</a:t>
            </a:r>
            <a:br>
              <a:rPr lang="en-US" sz="1600" dirty="0" smtClean="0"/>
            </a:br>
            <a:r>
              <a:rPr lang="en-US" sz="1600" dirty="0" smtClean="0"/>
              <a:t>		Type = “Outlet”</a:t>
            </a:r>
            <a:br>
              <a:rPr lang="en-US" sz="1600" dirty="0" smtClean="0"/>
            </a:br>
            <a:r>
              <a:rPr lang="en-US" sz="1600" dirty="0" smtClean="0"/>
              <a:t>		Property Name = “</a:t>
            </a:r>
            <a:r>
              <a:rPr lang="en-US" sz="1600" dirty="0" err="1" smtClean="0"/>
              <a:t>imgCustomer</a:t>
            </a:r>
            <a:r>
              <a:rPr lang="en-US" sz="1600" dirty="0" smtClean="0"/>
              <a:t>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Label :-</a:t>
            </a:r>
            <a:br>
              <a:rPr lang="en-US" sz="1600" dirty="0" smtClean="0"/>
            </a:br>
            <a:r>
              <a:rPr lang="en-US" sz="1600" dirty="0" smtClean="0"/>
              <a:t>		Type = “Outlet”</a:t>
            </a:r>
            <a:br>
              <a:rPr lang="en-US" sz="1600" dirty="0" smtClean="0"/>
            </a:br>
            <a:r>
              <a:rPr lang="en-US" sz="1600" dirty="0" smtClean="0"/>
              <a:t>		Property Name = “</a:t>
            </a:r>
            <a:r>
              <a:rPr lang="en-US" sz="1600" dirty="0" err="1" smtClean="0"/>
              <a:t>txtName</a:t>
            </a:r>
            <a:r>
              <a:rPr lang="en-US" sz="1600" dirty="0" smtClean="0"/>
              <a:t>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Label :-</a:t>
            </a:r>
            <a:br>
              <a:rPr lang="en-US" sz="1600" dirty="0" smtClean="0"/>
            </a:br>
            <a:r>
              <a:rPr lang="en-US" sz="1600" dirty="0" smtClean="0"/>
              <a:t>		Type = “Outlet”</a:t>
            </a:r>
            <a:br>
              <a:rPr lang="en-US" sz="1600" dirty="0" smtClean="0"/>
            </a:br>
            <a:r>
              <a:rPr lang="en-US" sz="1600" dirty="0" smtClean="0"/>
              <a:t>		Property Name = “</a:t>
            </a:r>
            <a:r>
              <a:rPr lang="en-US" sz="1600" dirty="0" err="1" smtClean="0"/>
              <a:t>txtCompany</a:t>
            </a:r>
            <a:r>
              <a:rPr lang="en-US" sz="1600" dirty="0" smtClean="0"/>
              <a:t>”</a:t>
            </a:r>
            <a:endParaRPr lang="th-TH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th-TH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th-TH" sz="1800" dirty="0" smtClean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049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</a:t>
            </a:r>
            <a:br>
              <a:rPr lang="en-US" sz="3200" dirty="0" smtClean="0"/>
            </a:br>
            <a:r>
              <a:rPr lang="en-US" sz="3200" dirty="0" smtClean="0"/>
              <a:t>Create Class for Customer (8</a:t>
            </a:r>
            <a:r>
              <a:rPr lang="en-US" sz="3200" dirty="0"/>
              <a:t>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6836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1"/>
            </a:pPr>
            <a:r>
              <a:rPr lang="th-TH" sz="1800" dirty="0"/>
              <a:t>สร้าง </a:t>
            </a:r>
            <a:r>
              <a:rPr lang="en-US" sz="1800" dirty="0"/>
              <a:t>class </a:t>
            </a:r>
            <a:r>
              <a:rPr lang="th-TH" sz="1800" dirty="0"/>
              <a:t>ใหม่สำหรับ</a:t>
            </a:r>
            <a:r>
              <a:rPr lang="th-TH" sz="1800" dirty="0" smtClean="0"/>
              <a:t>ใช้เก็บข้อมูล </a:t>
            </a:r>
            <a:r>
              <a:rPr lang="en-US" sz="1800" dirty="0" smtClean="0"/>
              <a:t>Customer </a:t>
            </a:r>
            <a:r>
              <a:rPr lang="th-TH" sz="1800" dirty="0" smtClean="0"/>
              <a:t>โดย </a:t>
            </a:r>
            <a:r>
              <a:rPr lang="en-US" sz="1800" dirty="0"/>
              <a:t>click </a:t>
            </a:r>
            <a:r>
              <a:rPr lang="th-TH" sz="1800" dirty="0"/>
              <a:t>ขวาที่ </a:t>
            </a:r>
            <a:r>
              <a:rPr lang="en-US" sz="1800" dirty="0"/>
              <a:t>project </a:t>
            </a:r>
            <a:r>
              <a:rPr lang="th-TH" sz="1800" dirty="0"/>
              <a:t>แล้วเลือกเมนู </a:t>
            </a:r>
            <a:r>
              <a:rPr lang="en-US" sz="1800" dirty="0"/>
              <a:t>New File ... &gt; iOS &gt; Cocoa Touch &gt; Objective-C class &gt; </a:t>
            </a:r>
            <a:r>
              <a:rPr lang="th-TH" sz="1800" dirty="0"/>
              <a:t>เลือก </a:t>
            </a:r>
            <a:r>
              <a:rPr lang="en-US" sz="1800" dirty="0"/>
              <a:t>Subclass of </a:t>
            </a:r>
            <a:r>
              <a:rPr lang="th-TH" sz="1800" dirty="0"/>
              <a:t>เป็น </a:t>
            </a:r>
            <a:r>
              <a:rPr lang="en-US" sz="1800" dirty="0" smtClean="0"/>
              <a:t>“</a:t>
            </a:r>
            <a:r>
              <a:rPr lang="en-US" sz="1800" dirty="0" err="1" smtClean="0"/>
              <a:t>NSObject</a:t>
            </a:r>
            <a:r>
              <a:rPr lang="en-US" sz="1800" dirty="0" smtClean="0"/>
              <a:t>” </a:t>
            </a:r>
            <a:r>
              <a:rPr lang="th-TH" sz="1800" dirty="0"/>
              <a:t>และตั้งชื่อ </a:t>
            </a:r>
            <a:r>
              <a:rPr lang="en-US" sz="1800" dirty="0"/>
              <a:t>class </a:t>
            </a:r>
            <a:r>
              <a:rPr lang="th-TH" sz="1800" dirty="0"/>
              <a:t>ว่า </a:t>
            </a:r>
            <a:r>
              <a:rPr lang="en-US" sz="1800" dirty="0"/>
              <a:t>“</a:t>
            </a:r>
            <a:r>
              <a:rPr lang="en-US" sz="1800" dirty="0" smtClean="0"/>
              <a:t>Customer”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21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Customer.h</a:t>
            </a:r>
            <a:r>
              <a:rPr lang="en-US" sz="1800" dirty="0" smtClean="0"/>
              <a:t>” </a:t>
            </a:r>
            <a:r>
              <a:rPr lang="th-TH" sz="1800" dirty="0" smtClean="0"/>
              <a:t>แล้วเพิ่ม </a:t>
            </a:r>
            <a:r>
              <a:rPr lang="en-US" sz="1800" dirty="0" smtClean="0"/>
              <a:t>property </a:t>
            </a:r>
            <a:r>
              <a:rPr lang="th-TH" sz="1800" dirty="0" smtClean="0"/>
              <a:t>ดังนี้</a:t>
            </a: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1"/>
            </a:pPr>
            <a:endParaRPr lang="th-TH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1"/>
            </a:pPr>
            <a:endParaRPr lang="th-TH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5871" y="3758527"/>
            <a:ext cx="7250741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#import &lt;Foundation/</a:t>
            </a:r>
            <a:r>
              <a:rPr lang="en-US" sz="1300" dirty="0" err="1">
                <a:latin typeface="Menlo Regular"/>
                <a:cs typeface="Menlo Regular"/>
              </a:rPr>
              <a:t>Foundation.h</a:t>
            </a:r>
            <a:r>
              <a:rPr lang="en-US" sz="1300" dirty="0">
                <a:latin typeface="Menlo Regular"/>
                <a:cs typeface="Menlo Regular"/>
              </a:rPr>
              <a:t>&gt;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@interface Customer : </a:t>
            </a:r>
            <a:r>
              <a:rPr lang="en-US" sz="1300" dirty="0" err="1">
                <a:latin typeface="Menlo Regular"/>
                <a:cs typeface="Menlo Regular"/>
              </a:rPr>
              <a:t>NSObject</a:t>
            </a:r>
            <a:endParaRPr lang="en-US" sz="1300" dirty="0">
              <a:latin typeface="Menlo Regular"/>
              <a:cs typeface="Menlo Regular"/>
            </a:endParaRP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firstName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lastName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company;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*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imageName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UIImage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*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image;</a:t>
            </a:r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906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</a:t>
            </a:r>
            <a:br>
              <a:rPr lang="en-US" sz="3200" dirty="0" smtClean="0"/>
            </a:br>
            <a:r>
              <a:rPr lang="en-US" sz="3200" dirty="0" smtClean="0"/>
              <a:t>Implement Customer List (9</a:t>
            </a:r>
            <a:r>
              <a:rPr lang="en-US" sz="3200" dirty="0"/>
              <a:t>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6836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3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ContactTableViewController.h</a:t>
            </a:r>
            <a:r>
              <a:rPr lang="en-US" sz="1800" dirty="0" smtClean="0"/>
              <a:t>” </a:t>
            </a:r>
            <a:r>
              <a:rPr lang="th-TH" sz="1800" dirty="0" smtClean="0"/>
              <a:t>เพิ่ม </a:t>
            </a:r>
            <a:r>
              <a:rPr lang="en-US" sz="1800" dirty="0" smtClean="0"/>
              <a:t>#import </a:t>
            </a:r>
            <a:r>
              <a:rPr lang="th-TH" sz="1800" dirty="0" smtClean="0"/>
              <a:t>และ </a:t>
            </a:r>
            <a:r>
              <a:rPr lang="en-US" sz="1800" dirty="0" smtClean="0"/>
              <a:t>property </a:t>
            </a:r>
            <a:r>
              <a:rPr lang="th-TH" sz="1800" dirty="0" smtClean="0"/>
              <a:t>ดังนี้</a:t>
            </a: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3"/>
            </a:pPr>
            <a:endParaRPr lang="en-US" sz="12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3"/>
            </a:pPr>
            <a:endParaRPr lang="en-US" sz="12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3"/>
            </a:pPr>
            <a:endParaRPr lang="en-US" sz="12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3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23"/>
            </a:pPr>
            <a:r>
              <a:rPr lang="th-TH" sz="1800" dirty="0" smtClean="0"/>
              <a:t>เปิดไฟล์</a:t>
            </a:r>
            <a:r>
              <a:rPr lang="en-US" sz="1800" dirty="0" smtClean="0"/>
              <a:t> “</a:t>
            </a:r>
            <a:r>
              <a:rPr lang="en-US" sz="1800" dirty="0" err="1" smtClean="0"/>
              <a:t>ContactTableViewController.m</a:t>
            </a:r>
            <a:r>
              <a:rPr lang="en-US" sz="1800" dirty="0" smtClean="0"/>
              <a:t>” </a:t>
            </a:r>
            <a:r>
              <a:rPr lang="th-TH" sz="1800" dirty="0" smtClean="0"/>
              <a:t>แก้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viewDidLoad</a:t>
            </a:r>
            <a:r>
              <a:rPr lang="en-US" sz="1800" dirty="0" smtClean="0"/>
              <a:t>:” </a:t>
            </a:r>
            <a:r>
              <a:rPr lang="th-TH" sz="1800" dirty="0" smtClean="0"/>
              <a:t>ดังนี้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0693" y="2472647"/>
            <a:ext cx="733537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#import &lt;</a:t>
            </a:r>
            <a:r>
              <a:rPr lang="en-US" sz="1300" dirty="0" err="1">
                <a:latin typeface="Menlo Regular"/>
                <a:cs typeface="Menlo Regular"/>
              </a:rPr>
              <a:t>UIKit</a:t>
            </a:r>
            <a:r>
              <a:rPr lang="en-US" sz="1300" dirty="0">
                <a:latin typeface="Menlo Regular"/>
                <a:cs typeface="Menlo Regular"/>
              </a:rPr>
              <a:t>/</a:t>
            </a:r>
            <a:r>
              <a:rPr lang="en-US" sz="1300" dirty="0" err="1">
                <a:latin typeface="Menlo Regular"/>
                <a:cs typeface="Menlo Regular"/>
              </a:rPr>
              <a:t>UIKit.h</a:t>
            </a:r>
            <a:r>
              <a:rPr lang="en-US" sz="1300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sz="1300" dirty="0" smtClean="0">
                <a:latin typeface="Menlo Regular"/>
                <a:cs typeface="Menlo Regular"/>
              </a:rPr>
              <a:t>#import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CustomerDetailViewController.h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#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import "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Customer.h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@interface </a:t>
            </a:r>
            <a:r>
              <a:rPr lang="en-US" sz="1300" dirty="0" err="1">
                <a:latin typeface="Menlo Regular"/>
                <a:cs typeface="Menlo Regular"/>
              </a:rPr>
              <a:t>ContactTableViewController</a:t>
            </a:r>
            <a:r>
              <a:rPr lang="en-US" sz="1300" dirty="0">
                <a:latin typeface="Menlo Regular"/>
                <a:cs typeface="Menlo Regular"/>
              </a:rPr>
              <a:t> : </a:t>
            </a:r>
            <a:r>
              <a:rPr lang="en-US" sz="1300" dirty="0" err="1">
                <a:latin typeface="Menlo Regular"/>
                <a:cs typeface="Menlo Regular"/>
              </a:rPr>
              <a:t>UITableViewController</a:t>
            </a:r>
            <a:endParaRPr lang="en-US" sz="1300" dirty="0">
              <a:latin typeface="Menlo Regular"/>
              <a:cs typeface="Menlo Regular"/>
            </a:endParaRPr>
          </a:p>
          <a:p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customers;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0693" y="5342813"/>
            <a:ext cx="724592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latin typeface="Menlo Regular"/>
                <a:cs typeface="Menlo Regular"/>
              </a:rPr>
              <a:t>viewDidLoad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[super </a:t>
            </a:r>
            <a:r>
              <a:rPr lang="en-US" sz="1300" dirty="0" err="1">
                <a:latin typeface="Menlo Regular"/>
                <a:cs typeface="Menlo Regular"/>
              </a:rPr>
              <a:t>viewDidLoad</a:t>
            </a:r>
            <a:r>
              <a:rPr lang="en-US" sz="1300" dirty="0"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147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Implement Table View Data Source </a:t>
            </a:r>
            <a:r>
              <a:rPr lang="en-US" sz="3200" dirty="0" smtClean="0"/>
              <a:t>(10</a:t>
            </a:r>
            <a:r>
              <a:rPr lang="en-US" sz="3200" dirty="0"/>
              <a:t>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6836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4"/>
            </a:pPr>
            <a:r>
              <a:rPr lang="th-TH" sz="1800" dirty="0" smtClean="0"/>
              <a:t>แก้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numberOfSectionsInTableView</a:t>
            </a:r>
            <a:r>
              <a:rPr lang="en-US" sz="1800" dirty="0" smtClean="0"/>
              <a:t>:” </a:t>
            </a:r>
            <a:r>
              <a:rPr lang="th-TH" sz="1800" dirty="0" smtClean="0"/>
              <a:t>และ </a:t>
            </a:r>
            <a:r>
              <a:rPr lang="en-US" sz="1800" dirty="0" smtClean="0"/>
              <a:t>“</a:t>
            </a:r>
            <a:r>
              <a:rPr lang="en-US" sz="1800" dirty="0" err="1" smtClean="0"/>
              <a:t>tableView:numberOfRowsInSection</a:t>
            </a:r>
            <a:r>
              <a:rPr lang="en-US" sz="1800" dirty="0" smtClean="0"/>
              <a:t>:” </a:t>
            </a:r>
            <a:r>
              <a:rPr lang="th-TH" sz="1800" dirty="0" smtClean="0"/>
              <a:t>ดังนี้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5219" y="2824767"/>
            <a:ext cx="719139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</a:t>
            </a:r>
            <a:r>
              <a:rPr lang="en-US" sz="1300" dirty="0" err="1">
                <a:latin typeface="Menlo Regular"/>
                <a:cs typeface="Menlo Regular"/>
              </a:rPr>
              <a:t>numberOfSectionsInTableView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UITableView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is-IS" sz="1300" dirty="0">
                <a:latin typeface="Menlo Regular"/>
                <a:cs typeface="Menlo Regular"/>
              </a:rPr>
              <a:t>    return </a:t>
            </a:r>
            <a:r>
              <a:rPr lang="is-IS" sz="1300" b="1" dirty="0">
                <a:solidFill>
                  <a:srgbClr val="FFFF00"/>
                </a:solidFill>
                <a:latin typeface="Menlo Regular"/>
                <a:cs typeface="Menlo Regular"/>
              </a:rPr>
              <a:t>1</a:t>
            </a:r>
            <a:r>
              <a:rPr lang="is-IS" sz="1300" dirty="0">
                <a:latin typeface="Menlo Regular"/>
                <a:cs typeface="Menlo Regular"/>
              </a:rPr>
              <a:t>;</a:t>
            </a:r>
          </a:p>
          <a:p>
            <a:r>
              <a:rPr lang="is-IS" sz="1300" dirty="0">
                <a:latin typeface="Menlo Regular"/>
                <a:cs typeface="Menlo Regular"/>
              </a:rPr>
              <a:t>}</a:t>
            </a:r>
          </a:p>
          <a:p>
            <a:endParaRPr lang="is-I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- 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UITableView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tableView</a:t>
            </a:r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err="1">
                <a:latin typeface="Menlo Regular"/>
                <a:cs typeface="Menlo Regular"/>
              </a:rPr>
              <a:t>numberOfRowsInSection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NSInteger</a:t>
            </a:r>
            <a:r>
              <a:rPr lang="en-US" sz="1300" dirty="0">
                <a:latin typeface="Menlo Regular"/>
                <a:cs typeface="Menlo Regular"/>
              </a:rPr>
              <a:t>)section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return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count]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146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Implement Table View Data Source </a:t>
            </a:r>
            <a:r>
              <a:rPr lang="en-US" sz="3200" dirty="0" smtClean="0"/>
              <a:t>(11</a:t>
            </a:r>
            <a:r>
              <a:rPr lang="en-US" sz="3200" dirty="0"/>
              <a:t>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6836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5"/>
            </a:pPr>
            <a:r>
              <a:rPr lang="th-TH" sz="1800" dirty="0" smtClean="0"/>
              <a:t>แก้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tableView:</a:t>
            </a:r>
            <a:r>
              <a:rPr lang="en-US" sz="1800" dirty="0" err="1"/>
              <a:t>cellForRowAtIndexPath</a:t>
            </a:r>
            <a:r>
              <a:rPr lang="en-US" sz="1800" dirty="0" smtClean="0"/>
              <a:t>” </a:t>
            </a:r>
            <a:r>
              <a:rPr lang="th-TH" sz="1800" dirty="0" smtClean="0"/>
              <a:t>ดังนี้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0262" y="2634844"/>
            <a:ext cx="7973738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UITableViewCell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UITableView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   </a:t>
            </a:r>
            <a:r>
              <a:rPr lang="en-US" sz="1200" dirty="0" err="1" smtClean="0">
                <a:latin typeface="Menlo Regular"/>
                <a:cs typeface="Menlo Regular"/>
              </a:rPr>
              <a:t>cellForRowAtIndexPath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NSIndexPath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indexPath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static </a:t>
            </a:r>
            <a:r>
              <a:rPr lang="en-US" sz="1200" dirty="0" err="1">
                <a:latin typeface="Menlo Regular"/>
                <a:cs typeface="Menlo Regular"/>
              </a:rPr>
              <a:t>NSString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CellIdentifier</a:t>
            </a:r>
            <a:r>
              <a:rPr lang="en-US" sz="1200" dirty="0">
                <a:latin typeface="Menlo Regular"/>
                <a:cs typeface="Menlo Regular"/>
              </a:rPr>
              <a:t> = @"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CustomerCell</a:t>
            </a:r>
            <a:r>
              <a:rPr lang="en-US" sz="1200" dirty="0">
                <a:latin typeface="Menlo Regular"/>
                <a:cs typeface="Menlo Regular"/>
              </a:rPr>
              <a:t>";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UITableViewCell</a:t>
            </a:r>
            <a:r>
              <a:rPr lang="en-US" sz="1200" dirty="0">
                <a:latin typeface="Menlo Regular"/>
                <a:cs typeface="Menlo Regular"/>
              </a:rPr>
              <a:t> *cell =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   [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dequeueReusableCellWithIdentifier:CellIdentifier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endParaRPr lang="en-US" sz="1200" dirty="0" smtClean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    </a:t>
            </a:r>
            <a:r>
              <a:rPr lang="en-US" sz="1200" dirty="0" err="1" smtClean="0">
                <a:latin typeface="Menlo Regular"/>
                <a:cs typeface="Menlo Regular"/>
              </a:rPr>
              <a:t>forIndexPath:indexPath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if (!cell) 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cell = [[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UITableViewCell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initWithStyle:UITableViewCellStyleDefault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reuseIdentifier:CellIdentifier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Customer * c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:@"%@ %@",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c.firstName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c.lastName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return cell;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48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</a:t>
            </a:r>
            <a:br>
              <a:rPr lang="en-US" sz="3200" dirty="0" smtClean="0"/>
            </a:br>
            <a:r>
              <a:rPr lang="en-US" sz="3200" dirty="0" smtClean="0"/>
              <a:t>Implement Customer View (12</a:t>
            </a:r>
            <a:r>
              <a:rPr lang="en-US" sz="3200" dirty="0"/>
              <a:t>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3826"/>
            <a:ext cx="8212138" cy="41900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6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CustomerDetailViewController.h</a:t>
            </a:r>
            <a:r>
              <a:rPr lang="en-US" sz="1600" dirty="0" smtClean="0"/>
              <a:t>” </a:t>
            </a:r>
            <a:r>
              <a:rPr lang="th-TH" sz="1600" dirty="0" smtClean="0"/>
              <a:t>แล้วเพิ่ม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ดังนี้</a:t>
            </a:r>
            <a:endParaRPr lang="en-US" sz="1600" dirty="0" smtClean="0"/>
          </a:p>
          <a:p>
            <a:pPr marL="457200" indent="-457200">
              <a:buFont typeface="+mj-lt"/>
              <a:buAutoNum type="arabicPeriod" startAt="26"/>
            </a:pPr>
            <a:endParaRPr lang="en-US" sz="700" dirty="0"/>
          </a:p>
          <a:p>
            <a:pPr marL="457200" indent="-457200">
              <a:buFont typeface="+mj-lt"/>
              <a:buAutoNum type="arabicPeriod" startAt="26"/>
            </a:pPr>
            <a:endParaRPr lang="en-US" sz="700" dirty="0" smtClean="0"/>
          </a:p>
          <a:p>
            <a:pPr marL="457200" indent="-457200">
              <a:buFont typeface="+mj-lt"/>
              <a:buAutoNum type="arabicPeriod" startAt="26"/>
            </a:pPr>
            <a:endParaRPr lang="en-US" sz="700" dirty="0"/>
          </a:p>
          <a:p>
            <a:pPr marL="457200" indent="-457200">
              <a:buFont typeface="+mj-lt"/>
              <a:buAutoNum type="arabicPeriod" startAt="26"/>
            </a:pPr>
            <a:endParaRPr lang="en-US" sz="700" dirty="0" smtClean="0"/>
          </a:p>
          <a:p>
            <a:pPr marL="457200" indent="-457200">
              <a:buFont typeface="+mj-lt"/>
              <a:buAutoNum type="arabicPeriod" startAt="26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26"/>
            </a:pPr>
            <a:r>
              <a:rPr lang="th-TH" sz="1600" dirty="0"/>
              <a:t>เปิดไฟล์ </a:t>
            </a:r>
            <a:r>
              <a:rPr lang="en-US" sz="1600" dirty="0"/>
              <a:t>“</a:t>
            </a:r>
            <a:r>
              <a:rPr lang="en-US" sz="1600" dirty="0" err="1"/>
              <a:t>CustomerDetailViewController.h</a:t>
            </a:r>
            <a:r>
              <a:rPr lang="en-US" sz="1600" dirty="0"/>
              <a:t>” </a:t>
            </a:r>
            <a:r>
              <a:rPr lang="th-TH" sz="1600" dirty="0"/>
              <a:t>แล้วเพิ่ม</a:t>
            </a:r>
            <a:r>
              <a:rPr lang="en-US" sz="1600" dirty="0"/>
              <a:t>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ViewWillAppear</a:t>
            </a:r>
            <a:r>
              <a:rPr lang="en-US" sz="1600" dirty="0" smtClean="0"/>
              <a:t>:” </a:t>
            </a:r>
            <a:r>
              <a:rPr lang="th-TH" sz="1600" dirty="0" smtClean="0"/>
              <a:t>ดังนี้</a:t>
            </a:r>
            <a:r>
              <a:rPr lang="en-US" sz="1600" dirty="0" smtClean="0"/>
              <a:t> </a:t>
            </a:r>
            <a:endParaRPr lang="th-TH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17741" y="2117310"/>
            <a:ext cx="723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Menlo Regular"/>
                <a:cs typeface="Menlo Regular"/>
              </a:rPr>
              <a:t>#import &lt;</a:t>
            </a:r>
            <a:r>
              <a:rPr lang="en-US" sz="1000" dirty="0" err="1">
                <a:latin typeface="Menlo Regular"/>
                <a:cs typeface="Menlo Regular"/>
              </a:rPr>
              <a:t>UIKit</a:t>
            </a:r>
            <a:r>
              <a:rPr lang="en-US" sz="1000" dirty="0">
                <a:latin typeface="Menlo Regular"/>
                <a:cs typeface="Menlo Regular"/>
              </a:rPr>
              <a:t>/</a:t>
            </a:r>
            <a:r>
              <a:rPr lang="en-US" sz="1000" dirty="0" err="1">
                <a:latin typeface="Menlo Regular"/>
                <a:cs typeface="Menlo Regular"/>
              </a:rPr>
              <a:t>UIKit.h</a:t>
            </a:r>
            <a:r>
              <a:rPr lang="en-US" sz="1000" dirty="0">
                <a:latin typeface="Menlo Regular"/>
                <a:cs typeface="Menlo Regular"/>
              </a:rPr>
              <a:t>&gt;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Customer.h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@interface </a:t>
            </a:r>
            <a:r>
              <a:rPr lang="en-US" sz="1000" dirty="0" err="1">
                <a:latin typeface="Menlo Regular"/>
                <a:cs typeface="Menlo Regular"/>
              </a:rPr>
              <a:t>CustomerDetailViewController</a:t>
            </a:r>
            <a:r>
              <a:rPr lang="en-US" sz="1000" dirty="0">
                <a:latin typeface="Menlo Regular"/>
                <a:cs typeface="Menlo Regular"/>
              </a:rPr>
              <a:t> : UIViewController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(weak,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) Customer * customer;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@property (weak, </a:t>
            </a:r>
            <a:r>
              <a:rPr lang="en-US" sz="1000" dirty="0" err="1">
                <a:latin typeface="Menlo Regular"/>
                <a:cs typeface="Menlo Regular"/>
              </a:rPr>
              <a:t>nonatomic</a:t>
            </a:r>
            <a:r>
              <a:rPr lang="en-US" sz="1000" dirty="0">
                <a:latin typeface="Menlo Regular"/>
                <a:cs typeface="Menlo Regular"/>
              </a:rPr>
              <a:t>) IBOutlet </a:t>
            </a:r>
            <a:r>
              <a:rPr lang="en-US" sz="1000" dirty="0" err="1">
                <a:latin typeface="Menlo Regular"/>
                <a:cs typeface="Menlo Regular"/>
              </a:rPr>
              <a:t>UIImageView</a:t>
            </a:r>
            <a:r>
              <a:rPr lang="en-US" sz="1000" dirty="0">
                <a:latin typeface="Menlo Regular"/>
                <a:cs typeface="Menlo Regular"/>
              </a:rPr>
              <a:t> *</a:t>
            </a:r>
            <a:r>
              <a:rPr lang="en-US" sz="1000" dirty="0" err="1">
                <a:latin typeface="Menlo Regular"/>
                <a:cs typeface="Menlo Regular"/>
              </a:rPr>
              <a:t>imgCustomer</a:t>
            </a:r>
            <a:r>
              <a:rPr lang="en-US" sz="1000" dirty="0">
                <a:latin typeface="Menlo Regular"/>
                <a:cs typeface="Menlo Regular"/>
              </a:rPr>
              <a:t>;</a:t>
            </a:r>
          </a:p>
          <a:p>
            <a:r>
              <a:rPr lang="en-US" sz="1000" dirty="0">
                <a:latin typeface="Menlo Regular"/>
                <a:cs typeface="Menlo Regular"/>
              </a:rPr>
              <a:t>@property (weak, </a:t>
            </a:r>
            <a:r>
              <a:rPr lang="en-US" sz="1000" dirty="0" err="1">
                <a:latin typeface="Menlo Regular"/>
                <a:cs typeface="Menlo Regular"/>
              </a:rPr>
              <a:t>nonatomic</a:t>
            </a:r>
            <a:r>
              <a:rPr lang="en-US" sz="1000" dirty="0">
                <a:latin typeface="Menlo Regular"/>
                <a:cs typeface="Menlo Regular"/>
              </a:rPr>
              <a:t>) IBOutlet </a:t>
            </a:r>
            <a:r>
              <a:rPr lang="en-US" sz="1000" dirty="0" err="1">
                <a:latin typeface="Menlo Regular"/>
                <a:cs typeface="Menlo Regular"/>
              </a:rPr>
              <a:t>UILabel</a:t>
            </a:r>
            <a:r>
              <a:rPr lang="en-US" sz="1000" dirty="0">
                <a:latin typeface="Menlo Regular"/>
                <a:cs typeface="Menlo Regular"/>
              </a:rPr>
              <a:t> *</a:t>
            </a:r>
            <a:r>
              <a:rPr lang="en-US" sz="1000" dirty="0" err="1">
                <a:latin typeface="Menlo Regular"/>
                <a:cs typeface="Menlo Regular"/>
              </a:rPr>
              <a:t>txtName</a:t>
            </a:r>
            <a:r>
              <a:rPr lang="en-US" sz="1000" dirty="0">
                <a:latin typeface="Menlo Regular"/>
                <a:cs typeface="Menlo Regular"/>
              </a:rPr>
              <a:t>;</a:t>
            </a:r>
          </a:p>
          <a:p>
            <a:r>
              <a:rPr lang="en-US" sz="1000" dirty="0">
                <a:latin typeface="Menlo Regular"/>
                <a:cs typeface="Menlo Regular"/>
              </a:rPr>
              <a:t>@property (weak, </a:t>
            </a:r>
            <a:r>
              <a:rPr lang="en-US" sz="1000" dirty="0" err="1">
                <a:latin typeface="Menlo Regular"/>
                <a:cs typeface="Menlo Regular"/>
              </a:rPr>
              <a:t>nonatomic</a:t>
            </a:r>
            <a:r>
              <a:rPr lang="en-US" sz="1000" dirty="0">
                <a:latin typeface="Menlo Regular"/>
                <a:cs typeface="Menlo Regular"/>
              </a:rPr>
              <a:t>) IBOutlet </a:t>
            </a:r>
            <a:r>
              <a:rPr lang="en-US" sz="1000" dirty="0" err="1">
                <a:latin typeface="Menlo Regular"/>
                <a:cs typeface="Menlo Regular"/>
              </a:rPr>
              <a:t>UILabel</a:t>
            </a:r>
            <a:r>
              <a:rPr lang="en-US" sz="1000" dirty="0">
                <a:latin typeface="Menlo Regular"/>
                <a:cs typeface="Menlo Regular"/>
              </a:rPr>
              <a:t> *</a:t>
            </a:r>
            <a:r>
              <a:rPr lang="en-US" sz="1000" dirty="0" err="1">
                <a:latin typeface="Menlo Regular"/>
                <a:cs typeface="Menlo Regular"/>
              </a:rPr>
              <a:t>txtCompany</a:t>
            </a:r>
            <a:r>
              <a:rPr lang="en-US" sz="1000" dirty="0">
                <a:latin typeface="Menlo Regular"/>
                <a:cs typeface="Menlo Regular"/>
              </a:rPr>
              <a:t>;</a:t>
            </a:r>
          </a:p>
          <a:p>
            <a:endParaRPr lang="en-US" sz="1000" dirty="0">
              <a:latin typeface="Menlo Regular"/>
              <a:cs typeface="Menlo Regular"/>
            </a:endParaRPr>
          </a:p>
          <a:p>
            <a:r>
              <a:rPr lang="en-US" sz="10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085" y="4547415"/>
            <a:ext cx="72815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viewWillAppear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:(BOOL)animated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if 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	 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self.txtName.text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=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		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:@"Name : %@ %@",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self.customer.firstName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endParaRPr lang="en-US" sz="11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										  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self.customer.lastName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self.txtCompany.text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@”Company 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 %@",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self.customer.company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  <a:endParaRPr lang="en-US" sz="11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if 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self.customer.image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self.imgCustomer.image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self.customer.image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906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</a:t>
            </a:r>
            <a:br>
              <a:rPr lang="en-US" sz="3200" dirty="0" smtClean="0"/>
            </a:br>
            <a:r>
              <a:rPr lang="en-US" sz="3200" dirty="0" smtClean="0"/>
              <a:t>Implement Customer View (13/13)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6836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8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ContactTableViewController.m</a:t>
            </a:r>
            <a:r>
              <a:rPr lang="en-US" sz="1800" dirty="0" smtClean="0"/>
              <a:t>” </a:t>
            </a:r>
            <a:r>
              <a:rPr lang="th-TH" sz="1800" dirty="0" smtClean="0"/>
              <a:t>ลงมาด้านล่างสุดแล้วเอา </a:t>
            </a:r>
            <a:r>
              <a:rPr lang="en-US" sz="1800" dirty="0" smtClean="0"/>
              <a:t>comment </a:t>
            </a:r>
            <a:r>
              <a:rPr lang="th-TH" sz="1800" dirty="0" smtClean="0"/>
              <a:t>ของ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prepareForSegue:sender</a:t>
            </a:r>
            <a:r>
              <a:rPr lang="en-US" sz="1800" dirty="0" smtClean="0"/>
              <a:t>:” </a:t>
            </a:r>
            <a:r>
              <a:rPr lang="th-TH" sz="1800" dirty="0" smtClean="0"/>
              <a:t>ออก จากนั้นเพิ่ม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ดังนี้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9653" y="3199955"/>
            <a:ext cx="770393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latin typeface="Menlo Regular"/>
                <a:cs typeface="Menlo Regular"/>
              </a:rPr>
              <a:t>prepareForSegue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UIStoryboardSegue</a:t>
            </a:r>
            <a:r>
              <a:rPr lang="en-US" sz="1300" dirty="0">
                <a:latin typeface="Menlo Regular"/>
                <a:cs typeface="Menlo Regular"/>
              </a:rPr>
              <a:t> *)segue sender:(id)sender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if ([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segue.identifier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isEqualToString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sugueCustomerDetail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"]) 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CustomerDetailViewController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endParaRPr lang="en-US" sz="13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detailView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=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CustomerDetailViewController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b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	[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segue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destinationViewController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NSIndexPath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indexPath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self.tableView.indexPathForSelectedRow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detailView.customer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self.customers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301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3-4 : Implement </a:t>
            </a:r>
            <a:br>
              <a:rPr lang="en-US" sz="4000" dirty="0" smtClean="0"/>
            </a:br>
            <a:r>
              <a:rPr lang="en-US" sz="4000" dirty="0" smtClean="0"/>
              <a:t>RESTful Client (1/7)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20000"/>
              </a:lnSpc>
            </a:pPr>
            <a:r>
              <a:rPr lang="th-TH" sz="1800" dirty="0" smtClean="0"/>
              <a:t>เพื่อให้เข้าใจการเรียกข้อมูล </a:t>
            </a:r>
            <a:r>
              <a:rPr lang="en-US" sz="1800" dirty="0" smtClean="0"/>
              <a:t>JSON </a:t>
            </a:r>
            <a:r>
              <a:rPr lang="th-TH" sz="1800" dirty="0" smtClean="0"/>
              <a:t>จาก </a:t>
            </a:r>
            <a:r>
              <a:rPr lang="en-US" sz="1800" dirty="0" smtClean="0"/>
              <a:t>RESTful web service </a:t>
            </a:r>
            <a:r>
              <a:rPr lang="th-TH" sz="1800" dirty="0" smtClean="0"/>
              <a:t>ด้วย </a:t>
            </a:r>
            <a:r>
              <a:rPr lang="en-US" sz="1800" dirty="0" smtClean="0"/>
              <a:t>class NSURLConnection</a:t>
            </a:r>
          </a:p>
          <a:p>
            <a:pPr>
              <a:lnSpc>
                <a:spcPct val="12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20000"/>
              </a:lnSpc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“Pull-down to Refresh” </a:t>
            </a:r>
            <a:r>
              <a:rPr lang="th-TH" sz="1800" dirty="0" smtClean="0"/>
              <a:t>บน </a:t>
            </a:r>
            <a:r>
              <a:rPr lang="en-US" sz="1800" dirty="0" smtClean="0"/>
              <a:t>Table </a:t>
            </a:r>
            <a:r>
              <a:rPr lang="th-TH" sz="1800" dirty="0" smtClean="0"/>
              <a:t>เพื่อ </a:t>
            </a:r>
            <a:r>
              <a:rPr lang="en-US" sz="1800" dirty="0" smtClean="0"/>
              <a:t>download </a:t>
            </a:r>
            <a:r>
              <a:rPr lang="th-TH" sz="1800" dirty="0" smtClean="0"/>
              <a:t>ข้อมูล</a:t>
            </a:r>
          </a:p>
          <a:p>
            <a:pPr lvl="1">
              <a:lnSpc>
                <a:spcPct val="120000"/>
              </a:lnSpc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การ </a:t>
            </a:r>
            <a:r>
              <a:rPr lang="en-US" sz="1800" dirty="0" smtClean="0"/>
              <a:t>download </a:t>
            </a:r>
            <a:r>
              <a:rPr lang="th-TH" sz="1800" dirty="0" smtClean="0"/>
              <a:t>ข้อมูล </a:t>
            </a:r>
            <a:r>
              <a:rPr lang="en-US" sz="1800" dirty="0" smtClean="0"/>
              <a:t>JSON </a:t>
            </a:r>
            <a:r>
              <a:rPr lang="th-TH" sz="1800" dirty="0" smtClean="0"/>
              <a:t>และแปลงเป็น </a:t>
            </a:r>
            <a:r>
              <a:rPr lang="en-US" sz="1800" dirty="0" smtClean="0"/>
              <a:t>object</a:t>
            </a:r>
          </a:p>
          <a:p>
            <a:pPr lvl="1">
              <a:lnSpc>
                <a:spcPct val="120000"/>
              </a:lnSpc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การ </a:t>
            </a:r>
            <a:r>
              <a:rPr lang="en-US" sz="1800" dirty="0" smtClean="0"/>
              <a:t>download </a:t>
            </a:r>
            <a:r>
              <a:rPr lang="th-TH" sz="1800" dirty="0" smtClean="0"/>
              <a:t>รูปเมื่อแสดงข้อมูลในหน้า </a:t>
            </a:r>
            <a:r>
              <a:rPr lang="en-US" sz="1800" dirty="0" smtClean="0"/>
              <a:t>detail</a:t>
            </a:r>
            <a:endParaRPr lang="th-TH" sz="1800" dirty="0" smtClean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295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</a:t>
            </a:r>
            <a:br>
              <a:rPr lang="en-US" sz="3200" dirty="0" smtClean="0"/>
            </a:br>
            <a:r>
              <a:rPr lang="en-US" sz="3200" dirty="0" smtClean="0"/>
              <a:t>Pull Down to Refresh (2/7)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8362"/>
            <a:ext cx="7770813" cy="495330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ContactTableViewController.m</a:t>
            </a:r>
            <a:r>
              <a:rPr lang="en-US" sz="1600" dirty="0" smtClean="0"/>
              <a:t>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method </a:t>
            </a:r>
            <a:r>
              <a:rPr lang="th-TH" sz="1600" dirty="0" smtClean="0"/>
              <a:t>ใหม่เพื่อ </a:t>
            </a:r>
            <a:r>
              <a:rPr lang="en-US" sz="1600" dirty="0" smtClean="0"/>
              <a:t>download </a:t>
            </a:r>
            <a:r>
              <a:rPr lang="th-TH" sz="1600" dirty="0" smtClean="0"/>
              <a:t>ข้อมูลจาก </a:t>
            </a:r>
            <a:r>
              <a:rPr lang="en-US" sz="1600" dirty="0" smtClean="0"/>
              <a:t>server </a:t>
            </a:r>
            <a:r>
              <a:rPr lang="th-TH" sz="1600" dirty="0" smtClean="0"/>
              <a:t>และหยุด</a:t>
            </a:r>
            <a:r>
              <a:rPr lang="th-TH" sz="1600" dirty="0"/>
              <a:t> </a:t>
            </a:r>
            <a:r>
              <a:rPr lang="en-US" sz="1600" dirty="0" smtClean="0"/>
              <a:t>animation </a:t>
            </a:r>
            <a:r>
              <a:rPr lang="th-TH" sz="1600" dirty="0" smtClean="0"/>
              <a:t>การ </a:t>
            </a:r>
            <a:r>
              <a:rPr lang="en-US" sz="1600" dirty="0" smtClean="0"/>
              <a:t>refresh </a:t>
            </a:r>
            <a:r>
              <a:rPr lang="th-TH" sz="1600" dirty="0" smtClean="0"/>
              <a:t>ข้อมูลของ </a:t>
            </a:r>
            <a:r>
              <a:rPr lang="en-US" sz="1600" dirty="0" smtClean="0"/>
              <a:t>Table View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2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2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:” </a:t>
            </a:r>
            <a:r>
              <a:rPr lang="th-TH" sz="1600" dirty="0" smtClean="0"/>
              <a:t>เพื่อเปิด </a:t>
            </a:r>
            <a:r>
              <a:rPr lang="en-US" sz="1600" dirty="0" smtClean="0"/>
              <a:t>feature “Pull down to Refresh” </a:t>
            </a:r>
            <a:r>
              <a:rPr lang="th-TH" sz="1600" dirty="0" smtClean="0"/>
              <a:t>ให้กับ </a:t>
            </a:r>
            <a:r>
              <a:rPr lang="en-US" sz="1600" dirty="0" smtClean="0"/>
              <a:t>Table View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600" dirty="0" smtClean="0"/>
              <a:t>ทดลอง </a:t>
            </a:r>
            <a:r>
              <a:rPr lang="en-US" sz="1600" dirty="0" smtClean="0"/>
              <a:t>run </a:t>
            </a:r>
            <a:r>
              <a:rPr lang="th-TH" sz="1600" dirty="0" smtClean="0"/>
              <a:t>โปรแกรมดู จะเห็นว่าสามารถดึง </a:t>
            </a:r>
            <a:r>
              <a:rPr lang="en-US" sz="1600" dirty="0" smtClean="0"/>
              <a:t>Table View </a:t>
            </a:r>
            <a:r>
              <a:rPr lang="th-TH" sz="1600" dirty="0" smtClean="0"/>
              <a:t>ลงมาเพื่อ </a:t>
            </a:r>
            <a:r>
              <a:rPr lang="en-US" sz="1600" dirty="0" smtClean="0"/>
              <a:t>refresh </a:t>
            </a:r>
            <a:r>
              <a:rPr lang="th-TH" sz="1600" dirty="0" smtClean="0"/>
              <a:t>ข้อมูลได้แล้ว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1291" y="2356840"/>
            <a:ext cx="7265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refreshCustomers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self.refreshControl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endRefreshing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1291" y="4053101"/>
            <a:ext cx="72653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[super 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latin typeface="Menlo Regular"/>
                <a:cs typeface="Menlo Regular"/>
              </a:rPr>
              <a:t>self.customers</a:t>
            </a:r>
            <a:r>
              <a:rPr lang="en-US" sz="1200" dirty="0">
                <a:latin typeface="Menlo Regular"/>
                <a:cs typeface="Menlo Regular"/>
              </a:rPr>
              <a:t> = [[</a:t>
            </a:r>
            <a:r>
              <a:rPr lang="en-US" sz="1200" dirty="0" err="1">
                <a:latin typeface="Menlo Regular"/>
                <a:cs typeface="Menlo Regular"/>
              </a:rPr>
              <a:t>NSMutableArray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alloc</a:t>
            </a:r>
            <a:r>
              <a:rPr lang="en-US" sz="1200" dirty="0">
                <a:latin typeface="Menlo Regular"/>
                <a:cs typeface="Menlo Regular"/>
              </a:rPr>
              <a:t>] </a:t>
            </a:r>
            <a:r>
              <a:rPr lang="en-US" sz="1200" dirty="0" err="1">
                <a:latin typeface="Menlo Regular"/>
                <a:cs typeface="Menlo Regular"/>
              </a:rPr>
              <a:t>init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UIRefreshControl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refreshControl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UIRefreshControl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refreshControl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addTarget:self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action:@selector(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refreshCustomers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forControlEvents:UIControlEventValueChanged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self.refreshControl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refreshControl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566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RESTful </a:t>
            </a:r>
            <a:r>
              <a:rPr lang="th-TH" sz="1800" dirty="0" smtClean="0"/>
              <a:t>ย่อมาจาก </a:t>
            </a:r>
            <a:r>
              <a:rPr lang="en-US" sz="1800" dirty="0" smtClean="0"/>
              <a:t>Representational </a:t>
            </a:r>
            <a:r>
              <a:rPr lang="en-US" sz="1800" dirty="0"/>
              <a:t>State Transfer </a:t>
            </a:r>
            <a:r>
              <a:rPr lang="en-US" sz="1800" dirty="0" smtClean="0"/>
              <a:t>(</a:t>
            </a:r>
            <a:r>
              <a:rPr lang="th-TH" sz="1800" dirty="0" smtClean="0"/>
              <a:t>หรือ</a:t>
            </a:r>
            <a:r>
              <a:rPr lang="en-US" sz="1800" dirty="0" smtClean="0"/>
              <a:t> </a:t>
            </a:r>
            <a:r>
              <a:rPr lang="en-US" sz="1800" dirty="0"/>
              <a:t>REST</a:t>
            </a:r>
            <a:r>
              <a:rPr lang="en-US" sz="1800" dirty="0" smtClean="0"/>
              <a:t>)</a:t>
            </a:r>
            <a:endParaRPr lang="th-TH" sz="1800" dirty="0" smtClean="0"/>
          </a:p>
          <a:p>
            <a:pPr>
              <a:lnSpc>
                <a:spcPct val="110000"/>
              </a:lnSpc>
            </a:pPr>
            <a:r>
              <a:rPr lang="th-TH" sz="1800" dirty="0" smtClean="0"/>
              <a:t>มาตรฐานของ </a:t>
            </a:r>
            <a:r>
              <a:rPr lang="en-US" sz="1800" dirty="0" smtClean="0"/>
              <a:t>REST </a:t>
            </a:r>
            <a:r>
              <a:rPr lang="th-TH" sz="1800" dirty="0" smtClean="0"/>
              <a:t>ถูกกำหนด</a:t>
            </a:r>
            <a:r>
              <a:rPr lang="th-TH" sz="1800" dirty="0"/>
              <a:t>โดย </a:t>
            </a:r>
            <a:r>
              <a:rPr lang="th-TH" sz="1800" dirty="0" smtClean="0"/>
              <a:t>W3</a:t>
            </a:r>
            <a:r>
              <a:rPr lang="en-US" sz="1800" dirty="0" smtClean="0"/>
              <a:t>C</a:t>
            </a:r>
            <a:r>
              <a:rPr lang="th-TH" sz="1800" dirty="0" smtClean="0"/>
              <a:t> </a:t>
            </a:r>
            <a:r>
              <a:rPr lang="th-TH" sz="1800" dirty="0"/>
              <a:t>เพื่อเป็นทางเลือกในการ implement solution แบบ web service ด้วยเทคโนโลยีของ web ที่มีอยู่</a:t>
            </a:r>
            <a:r>
              <a:rPr lang="th-TH" sz="1800" dirty="0" smtClean="0"/>
              <a:t>แล้ว</a:t>
            </a:r>
          </a:p>
          <a:p>
            <a:pPr>
              <a:lnSpc>
                <a:spcPct val="110000"/>
              </a:lnSpc>
            </a:pPr>
            <a:r>
              <a:rPr lang="th-TH" sz="1800" dirty="0" smtClean="0"/>
              <a:t>เน้น</a:t>
            </a:r>
            <a:r>
              <a:rPr lang="th-TH" sz="1800" dirty="0"/>
              <a:t>ความเรียบ</a:t>
            </a:r>
            <a:r>
              <a:rPr lang="th-TH" sz="1800" dirty="0" smtClean="0"/>
              <a:t>ง่าย ไม่มีกฏเกณฑ์มากมายแบบ </a:t>
            </a:r>
            <a:r>
              <a:rPr lang="th-TH" sz="1800" dirty="0"/>
              <a:t>XML Web </a:t>
            </a:r>
            <a:r>
              <a:rPr lang="th-TH" sz="1800" dirty="0" smtClean="0"/>
              <a:t>Service</a:t>
            </a: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1800" dirty="0" smtClean="0"/>
              <a:t>RESTful </a:t>
            </a:r>
            <a:r>
              <a:rPr lang="th-TH" sz="1800" dirty="0" smtClean="0"/>
              <a:t>ออกแบบโดยมองว่า </a:t>
            </a:r>
            <a:r>
              <a:rPr lang="en-US" sz="1800" dirty="0" smtClean="0"/>
              <a:t>Server </a:t>
            </a:r>
            <a:r>
              <a:rPr lang="th-TH" sz="1800" dirty="0" smtClean="0"/>
              <a:t>ให้บริการ</a:t>
            </a:r>
            <a:r>
              <a:rPr lang="en-US" sz="1800" dirty="0" smtClean="0"/>
              <a:t> Resource </a:t>
            </a:r>
            <a:r>
              <a:rPr lang="th-TH" sz="1800" dirty="0" smtClean="0"/>
              <a:t>ในขณะที่ </a:t>
            </a:r>
            <a:r>
              <a:rPr lang="en-US" sz="1800" dirty="0" smtClean="0"/>
              <a:t>Web Services </a:t>
            </a:r>
            <a:r>
              <a:rPr lang="th-TH" sz="1800" dirty="0" smtClean="0"/>
              <a:t>ให้บริการ </a:t>
            </a:r>
            <a:r>
              <a:rPr lang="en-US" sz="1800" dirty="0" smtClean="0"/>
              <a:t>Function</a:t>
            </a:r>
            <a:r>
              <a:rPr lang="th-TH" sz="1800" dirty="0" smtClean="0"/>
              <a:t> โดยผู้ออกแบบจะออกแบบ </a:t>
            </a:r>
            <a:r>
              <a:rPr lang="en-US" sz="1800" dirty="0" smtClean="0"/>
              <a:t>URL </a:t>
            </a:r>
            <a:r>
              <a:rPr lang="th-TH" sz="1800" dirty="0" smtClean="0"/>
              <a:t>เป็นช่องทางสำหรับเข้าถึง </a:t>
            </a:r>
            <a:r>
              <a:rPr lang="en-US" sz="1800" dirty="0" smtClean="0"/>
              <a:t>resource</a:t>
            </a:r>
            <a:r>
              <a:rPr lang="th-TH" sz="1800" dirty="0" smtClean="0"/>
              <a:t> เช่น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http://server/items/ 	  </a:t>
            </a:r>
            <a:r>
              <a:rPr lang="th-TH" sz="1600" dirty="0" smtClean="0"/>
              <a:t>หมายถึง </a:t>
            </a:r>
            <a:r>
              <a:rPr lang="en-US" sz="1600" dirty="0" smtClean="0"/>
              <a:t>item </a:t>
            </a:r>
            <a:r>
              <a:rPr lang="th-TH" sz="1600" dirty="0" smtClean="0"/>
              <a:t>ทั้งหมดที่ </a:t>
            </a:r>
            <a:r>
              <a:rPr lang="en-US" sz="1600" dirty="0" smtClean="0"/>
              <a:t>server </a:t>
            </a:r>
            <a:r>
              <a:rPr lang="th-TH" sz="1600" dirty="0" smtClean="0"/>
              <a:t>เปิดให้ใช้ได้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http://server/items/1/   </a:t>
            </a:r>
            <a:r>
              <a:rPr lang="th-TH" sz="1600" dirty="0" smtClean="0"/>
              <a:t>หมายถึง </a:t>
            </a:r>
            <a:r>
              <a:rPr lang="en-US" sz="1600" dirty="0" smtClean="0"/>
              <a:t>item</a:t>
            </a:r>
            <a:r>
              <a:rPr lang="th-TH" sz="1600" dirty="0" smtClean="0"/>
              <a:t> ที่มี </a:t>
            </a:r>
            <a:r>
              <a:rPr lang="en-US" sz="1600" dirty="0" smtClean="0"/>
              <a:t>id </a:t>
            </a:r>
            <a:r>
              <a:rPr lang="th-TH" sz="1600" dirty="0" smtClean="0"/>
              <a:t>เป็น </a:t>
            </a:r>
            <a:r>
              <a:rPr lang="en-US" sz="1600" dirty="0" smtClean="0"/>
              <a:t>1 </a:t>
            </a:r>
            <a:r>
              <a:rPr lang="th-TH" sz="1600" dirty="0" smtClean="0"/>
              <a:t>เท่านั้น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47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</a:t>
            </a:r>
            <a:br>
              <a:rPr lang="en-US" sz="3200" dirty="0" smtClean="0"/>
            </a:br>
            <a:r>
              <a:rPr lang="en-US" sz="3200" dirty="0" smtClean="0"/>
              <a:t>Download JSON (3/7)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6836"/>
            <a:ext cx="7900485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r>
              <a:rPr lang="th-TH" sz="1700" dirty="0" smtClean="0"/>
              <a:t>จาก </a:t>
            </a:r>
            <a:r>
              <a:rPr lang="en-US" sz="1700" dirty="0" smtClean="0"/>
              <a:t>method “</a:t>
            </a:r>
            <a:r>
              <a:rPr lang="en-US" sz="1700" dirty="0" err="1" smtClean="0"/>
              <a:t>refreshCustomers</a:t>
            </a:r>
            <a:r>
              <a:rPr lang="en-US" sz="1700" dirty="0" smtClean="0"/>
              <a:t>”</a:t>
            </a:r>
            <a:r>
              <a:rPr lang="th-TH" sz="1700" dirty="0" smtClean="0"/>
              <a:t> ลบ </a:t>
            </a:r>
            <a:r>
              <a:rPr lang="en-US" sz="1700" dirty="0" smtClean="0"/>
              <a:t>code </a:t>
            </a:r>
            <a:r>
              <a:rPr lang="th-TH" sz="1700" dirty="0" smtClean="0"/>
              <a:t>เดิมออก</a:t>
            </a:r>
            <a:r>
              <a:rPr lang="en-US" sz="1700" dirty="0" smtClean="0"/>
              <a:t> (</a:t>
            </a:r>
            <a:r>
              <a:rPr lang="th-TH" sz="1700" dirty="0" smtClean="0"/>
              <a:t>ย้ายไปอยู่ใน </a:t>
            </a:r>
            <a:r>
              <a:rPr lang="en-US" sz="1700" dirty="0" smtClean="0"/>
              <a:t>code </a:t>
            </a:r>
            <a:r>
              <a:rPr lang="th-TH" sz="1700" dirty="0" smtClean="0"/>
              <a:t>ของข้อ </a:t>
            </a:r>
            <a:r>
              <a:rPr lang="en-US" sz="1700" dirty="0" smtClean="0"/>
              <a:t>5.) </a:t>
            </a:r>
            <a:r>
              <a:rPr lang="th-TH" sz="1700" dirty="0" smtClean="0"/>
              <a:t>แล้วเพิ่ม </a:t>
            </a:r>
            <a:r>
              <a:rPr lang="en-US" sz="1700" dirty="0" smtClean="0"/>
              <a:t>code </a:t>
            </a:r>
            <a:r>
              <a:rPr lang="th-TH" sz="1700" dirty="0" smtClean="0"/>
              <a:t>เพื่อสร้าง </a:t>
            </a:r>
            <a:r>
              <a:rPr lang="en-US" sz="1700" dirty="0" smtClean="0"/>
              <a:t>NSURLConnection </a:t>
            </a:r>
            <a:r>
              <a:rPr lang="th-TH" sz="1700" dirty="0" smtClean="0"/>
              <a:t>และ </a:t>
            </a:r>
            <a:r>
              <a:rPr lang="en-US" sz="1700" dirty="0" smtClean="0"/>
              <a:t>download </a:t>
            </a:r>
            <a:r>
              <a:rPr lang="th-TH" sz="1700" dirty="0" smtClean="0"/>
              <a:t>ข้อมูล </a:t>
            </a:r>
            <a:r>
              <a:rPr lang="en-US" sz="1700" dirty="0" smtClean="0"/>
              <a:t>JSON</a:t>
            </a:r>
            <a:endParaRPr lang="th-TH" sz="17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37552" y="2864717"/>
            <a:ext cx="7670473" cy="341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refreshCustomers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[[UIApplication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sharedApplication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setNetworkActivityIndicatorVisible:YES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NSURL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url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[NSURL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URLWithString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:@"http://localhost:8000/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customers.json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NSURLRequest * request = [NSURLRequest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requestWithURL:url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[NSURLConnection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sendAsynchronousRequest:request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queue:[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NSOperationQueue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mainQueue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completionHandler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:^(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NSURLResponse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*response,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NSData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*data,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NSError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*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connectionError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// ...</a:t>
            </a:r>
          </a:p>
          <a:p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	  </a:t>
            </a:r>
            <a:r>
              <a:rPr lang="en-US" sz="1200" b="1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// </a:t>
            </a:r>
            <a:r>
              <a:rPr lang="th-TH" sz="1200" b="1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เพิ่ม </a:t>
            </a:r>
            <a:r>
              <a:rPr lang="en-US" sz="1200" b="1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code </a:t>
            </a:r>
            <a:r>
              <a:rPr lang="th-TH" sz="1200" b="1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ในข้อ </a:t>
            </a:r>
            <a:r>
              <a:rPr lang="en-US" sz="1200" b="1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5.</a:t>
            </a:r>
            <a:endParaRPr lang="en-US" sz="1200" b="1" i="1" dirty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// ..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.</a:t>
            </a:r>
          </a:p>
          <a:p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}];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  <a:p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286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</a:t>
            </a:r>
            <a:br>
              <a:rPr lang="en-US" sz="3200" dirty="0" smtClean="0"/>
            </a:br>
            <a:r>
              <a:rPr lang="en-US" sz="3200" dirty="0" smtClean="0"/>
              <a:t>Convert JSON to Objects (</a:t>
            </a:r>
            <a:r>
              <a:rPr lang="en-US" sz="3200" dirty="0"/>
              <a:t>4</a:t>
            </a:r>
            <a:r>
              <a:rPr lang="en-US" sz="3200" dirty="0" smtClean="0"/>
              <a:t>/7)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8505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ภายใต้ </a:t>
            </a:r>
            <a:r>
              <a:rPr lang="en-US" sz="1800" dirty="0" smtClean="0"/>
              <a:t>Block code </a:t>
            </a:r>
            <a:r>
              <a:rPr lang="th-TH" sz="1800" dirty="0" smtClean="0"/>
              <a:t>ที่เว้นไว้ในข้อ </a:t>
            </a:r>
            <a:r>
              <a:rPr lang="en-US" sz="1800" dirty="0" smtClean="0"/>
              <a:t>4.</a:t>
            </a:r>
            <a:r>
              <a:rPr lang="th-TH" sz="1800" dirty="0" smtClean="0"/>
              <a:t> เพื่อแปลง </a:t>
            </a:r>
            <a:r>
              <a:rPr lang="en-US" sz="1800" dirty="0" smtClean="0"/>
              <a:t>JSON Document </a:t>
            </a:r>
            <a:r>
              <a:rPr lang="th-TH" sz="1800" dirty="0" smtClean="0"/>
              <a:t>ไปเป็น </a:t>
            </a:r>
            <a:r>
              <a:rPr lang="en-US" sz="1800" dirty="0" smtClean="0"/>
              <a:t>NSDictionary </a:t>
            </a:r>
            <a:r>
              <a:rPr lang="th-TH" sz="1800" dirty="0" smtClean="0"/>
              <a:t>แล้วเอาค่าจาก </a:t>
            </a:r>
            <a:r>
              <a:rPr lang="en-US" sz="1800" dirty="0" smtClean="0"/>
              <a:t>dictionary </a:t>
            </a:r>
            <a:r>
              <a:rPr lang="th-TH" sz="1800" dirty="0" smtClean="0"/>
              <a:t>ไปสร้าง </a:t>
            </a:r>
            <a:r>
              <a:rPr lang="en-US" sz="1800" dirty="0" smtClean="0"/>
              <a:t>object Customer</a:t>
            </a:r>
            <a:endParaRPr lang="th-TH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93747" y="2366471"/>
            <a:ext cx="767047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// ...</a:t>
            </a:r>
          </a:p>
          <a:p>
            <a:endParaRPr lang="en-US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[UIApplication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sharedApplication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setNetworkActivityIndicatorVisible:NO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self.refreshControl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endRefreshing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endParaRPr lang="de-DE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e-DE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NSError</a:t>
            </a:r>
            <a:r>
              <a:rPr lang="de-DE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e-DE" sz="1100" b="1" dirty="0">
                <a:solidFill>
                  <a:srgbClr val="FFFF00"/>
                </a:solidFill>
                <a:latin typeface="Menlo Regular"/>
                <a:cs typeface="Menlo Regular"/>
              </a:rPr>
              <a:t>* </a:t>
            </a:r>
            <a:r>
              <a:rPr lang="de-DE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error</a:t>
            </a:r>
            <a:r>
              <a:rPr lang="de-DE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de-DE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NSDictionary</a:t>
            </a:r>
            <a:r>
              <a:rPr lang="de-DE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e-DE" sz="1100" b="1" dirty="0">
                <a:solidFill>
                  <a:srgbClr val="FFFF00"/>
                </a:solidFill>
                <a:latin typeface="Menlo Regular"/>
                <a:cs typeface="Menlo Regular"/>
              </a:rPr>
              <a:t>*</a:t>
            </a:r>
            <a:r>
              <a:rPr lang="de-DE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jsonDoc</a:t>
            </a:r>
            <a:r>
              <a:rPr lang="de-DE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de-DE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NSJSONSerialization</a:t>
            </a:r>
            <a:r>
              <a:rPr lang="de-DE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e-DE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JSONObjectWithData:data</a:t>
            </a:r>
            <a:endParaRPr lang="de-DE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options:NSJSONReadingMutableContainers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e-DE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</a:t>
            </a:r>
            <a:r>
              <a:rPr lang="de-DE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error</a:t>
            </a:r>
            <a:r>
              <a:rPr lang="de-DE" sz="1100" b="1" dirty="0">
                <a:solidFill>
                  <a:srgbClr val="FFFF00"/>
                </a:solidFill>
                <a:latin typeface="Menlo Regular"/>
                <a:cs typeface="Menlo Regular"/>
              </a:rPr>
              <a:t>:&amp;</a:t>
            </a:r>
            <a:r>
              <a:rPr lang="de-DE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error</a:t>
            </a:r>
            <a:r>
              <a:rPr lang="de-DE" sz="11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de-DE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                        </a:t>
            </a:r>
            <a:endParaRPr lang="de-DE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if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(!error) {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removeAllObjects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cs-CZ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NSArray </a:t>
            </a:r>
            <a:r>
              <a:rPr lang="cs-CZ" sz="1100" b="1" dirty="0">
                <a:solidFill>
                  <a:srgbClr val="FFFF00"/>
                </a:solidFill>
                <a:latin typeface="Menlo Regular"/>
                <a:cs typeface="Menlo Regular"/>
              </a:rPr>
              <a:t>* </a:t>
            </a:r>
            <a:r>
              <a:rPr lang="cs-CZ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customerArray</a:t>
            </a:r>
            <a:r>
              <a:rPr lang="cs-CZ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cs-CZ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jsonDoc</a:t>
            </a:r>
            <a:r>
              <a:rPr lang="cs-CZ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cs-CZ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objectForKey</a:t>
            </a:r>
            <a:r>
              <a:rPr lang="cs-CZ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cs-CZ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customers</a:t>
            </a:r>
            <a:r>
              <a:rPr lang="cs-CZ" sz="1100" b="1" dirty="0">
                <a:solidFill>
                  <a:srgbClr val="FFFF00"/>
                </a:solidFill>
                <a:latin typeface="Menlo Regular"/>
                <a:cs typeface="Menlo Regular"/>
              </a:rPr>
              <a:t>"];</a:t>
            </a:r>
          </a:p>
          <a:p>
            <a:r>
              <a:rPr lang="cs-CZ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for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(NSDictionary *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eachProperty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in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customerArray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Customer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* c = [[Customer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c.firstName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eachProperty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objectForKey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firstname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"];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c.lastName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eachProperty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objectForKey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lastname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"];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c.company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eachProperty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objectForKey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:@"company"];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c.imageName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eachProperty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objectForKey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:@"image"];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addObject:c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}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self.tableView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reloadData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  <a:b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endParaRPr lang="en-US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// ...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67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Run &amp; Test (5/7)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0694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en-US" sz="1800" dirty="0" smtClean="0"/>
              <a:t>Run </a:t>
            </a:r>
            <a:r>
              <a:rPr lang="th-TH" sz="1800" dirty="0" smtClean="0"/>
              <a:t>โปรแกรมเพื่อดูผลลัพธ์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51" y="2560434"/>
            <a:ext cx="2115398" cy="390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59" y="2560434"/>
            <a:ext cx="4073754" cy="390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93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Coding –</a:t>
            </a:r>
            <a:br>
              <a:rPr lang="en-US" sz="3600" dirty="0" smtClean="0"/>
            </a:br>
            <a:r>
              <a:rPr lang="en-US" sz="3600" dirty="0" smtClean="0"/>
              <a:t>Download Image (6/7)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00" y="1708450"/>
            <a:ext cx="8439938" cy="6603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7"/>
            </a:pPr>
            <a:r>
              <a:rPr lang="th-TH" sz="1600" dirty="0" smtClean="0"/>
              <a:t>เปิดไฟล์</a:t>
            </a:r>
            <a:r>
              <a:rPr lang="en-US" sz="1600" dirty="0" smtClean="0"/>
              <a:t> “</a:t>
            </a:r>
            <a:r>
              <a:rPr lang="en-US" sz="1600" dirty="0" err="1" smtClean="0"/>
              <a:t>CustomerDetailViewController.m</a:t>
            </a:r>
            <a:r>
              <a:rPr lang="en-US" sz="1600" dirty="0" smtClean="0"/>
              <a:t>” </a:t>
            </a:r>
            <a:r>
              <a:rPr lang="th-TH" sz="1600" dirty="0" smtClean="0"/>
              <a:t>แก้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viewWillAppear</a:t>
            </a:r>
            <a:r>
              <a:rPr lang="en-US" sz="1600" dirty="0" smtClean="0"/>
              <a:t>:” </a:t>
            </a:r>
            <a:r>
              <a:rPr lang="th-TH" sz="1600" dirty="0" smtClean="0"/>
              <a:t>เพื่อ</a:t>
            </a:r>
            <a:r>
              <a:rPr lang="en-US" sz="1600" dirty="0" smtClean="0"/>
              <a:t> </a:t>
            </a:r>
            <a:r>
              <a:rPr lang="en-US" sz="1600" dirty="0"/>
              <a:t> </a:t>
            </a:r>
            <a:r>
              <a:rPr lang="en-US" sz="1600" dirty="0" smtClean="0"/>
              <a:t>download </a:t>
            </a:r>
            <a:r>
              <a:rPr lang="th-TH" sz="1600" dirty="0" smtClean="0"/>
              <a:t>รูปและแสดงผล 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7534" y="2511204"/>
            <a:ext cx="8406466" cy="4247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Menlo Regular"/>
                <a:cs typeface="Menlo Regular"/>
              </a:rPr>
              <a:t>- (void)</a:t>
            </a:r>
            <a:r>
              <a:rPr lang="en-US" sz="900" dirty="0" err="1">
                <a:latin typeface="Menlo Regular"/>
                <a:cs typeface="Menlo Regular"/>
              </a:rPr>
              <a:t>viewWillAppear</a:t>
            </a:r>
            <a:r>
              <a:rPr lang="en-US" sz="900" dirty="0">
                <a:latin typeface="Menlo Regular"/>
                <a:cs typeface="Menlo Regular"/>
              </a:rPr>
              <a:t>:(BOOL)animated</a:t>
            </a:r>
          </a:p>
          <a:p>
            <a:r>
              <a:rPr lang="en-US" sz="900" dirty="0">
                <a:latin typeface="Menlo Regular"/>
                <a:cs typeface="Menlo Regular"/>
              </a:rPr>
              <a:t>{</a:t>
            </a:r>
          </a:p>
          <a:p>
            <a:r>
              <a:rPr lang="en-US" sz="900" dirty="0">
                <a:latin typeface="Menlo Regular"/>
                <a:cs typeface="Menlo Regular"/>
              </a:rPr>
              <a:t>    if (</a:t>
            </a:r>
            <a:r>
              <a:rPr lang="en-US" sz="900" dirty="0" err="1">
                <a:latin typeface="Menlo Regular"/>
                <a:cs typeface="Menlo Regular"/>
              </a:rPr>
              <a:t>self.customer</a:t>
            </a:r>
            <a:r>
              <a:rPr lang="en-US" sz="900" dirty="0">
                <a:latin typeface="Menlo Regular"/>
                <a:cs typeface="Menlo Regular"/>
              </a:rPr>
              <a:t>) {</a:t>
            </a:r>
          </a:p>
          <a:p>
            <a:r>
              <a:rPr lang="en-US" sz="900" dirty="0">
                <a:latin typeface="Menlo Regular"/>
                <a:cs typeface="Menlo Regular"/>
              </a:rPr>
              <a:t>        </a:t>
            </a:r>
            <a:r>
              <a:rPr lang="en-US" sz="900" dirty="0" err="1">
                <a:latin typeface="Menlo Regular"/>
                <a:cs typeface="Menlo Regular"/>
              </a:rPr>
              <a:t>self.txtName.text</a:t>
            </a:r>
            <a:r>
              <a:rPr lang="en-US" sz="900" dirty="0">
                <a:latin typeface="Menlo Regular"/>
                <a:cs typeface="Menlo Regular"/>
              </a:rPr>
              <a:t> = [</a:t>
            </a:r>
            <a:r>
              <a:rPr lang="en-US" sz="900" dirty="0" err="1">
                <a:latin typeface="Menlo Regular"/>
                <a:cs typeface="Menlo Regular"/>
              </a:rPr>
              <a:t>NSString</a:t>
            </a:r>
            <a:r>
              <a:rPr lang="en-US" sz="900" dirty="0">
                <a:latin typeface="Menlo Regular"/>
                <a:cs typeface="Menlo Regular"/>
              </a:rPr>
              <a:t> </a:t>
            </a:r>
            <a:r>
              <a:rPr lang="en-US" sz="900" dirty="0" err="1">
                <a:latin typeface="Menlo Regular"/>
                <a:cs typeface="Menlo Regular"/>
              </a:rPr>
              <a:t>stringWithFormat</a:t>
            </a:r>
            <a:r>
              <a:rPr lang="en-US" sz="900" dirty="0">
                <a:latin typeface="Menlo Regular"/>
                <a:cs typeface="Menlo Regular"/>
              </a:rPr>
              <a:t>:@"Name : %@ %@", </a:t>
            </a:r>
            <a:r>
              <a:rPr lang="en-US" sz="900" dirty="0" err="1">
                <a:latin typeface="Menlo Regular"/>
                <a:cs typeface="Menlo Regular"/>
              </a:rPr>
              <a:t>self.customer.firstName</a:t>
            </a:r>
            <a:r>
              <a:rPr lang="en-US" sz="900" dirty="0">
                <a:latin typeface="Menlo Regular"/>
                <a:cs typeface="Menlo Regular"/>
              </a:rPr>
              <a:t>, </a:t>
            </a:r>
            <a:r>
              <a:rPr lang="en-US" sz="900" dirty="0" smtClean="0">
                <a:latin typeface="Menlo Regular"/>
                <a:cs typeface="Menlo Regular"/>
              </a:rPr>
              <a:t/>
            </a:r>
            <a:br>
              <a:rPr lang="en-US" sz="900" dirty="0" smtClean="0">
                <a:latin typeface="Menlo Regular"/>
                <a:cs typeface="Menlo Regular"/>
              </a:rPr>
            </a:br>
            <a:r>
              <a:rPr lang="en-US" sz="900" dirty="0" smtClean="0">
                <a:latin typeface="Menlo Regular"/>
                <a:cs typeface="Menlo Regular"/>
              </a:rPr>
              <a:t>										     </a:t>
            </a:r>
            <a:r>
              <a:rPr lang="en-US" sz="900" dirty="0" err="1" smtClean="0">
                <a:latin typeface="Menlo Regular"/>
                <a:cs typeface="Menlo Regular"/>
              </a:rPr>
              <a:t>self.customer.lastName</a:t>
            </a:r>
            <a:r>
              <a:rPr lang="en-US" sz="900" dirty="0">
                <a:latin typeface="Menlo Regular"/>
                <a:cs typeface="Menlo Regular"/>
              </a:rPr>
              <a:t>];</a:t>
            </a:r>
          </a:p>
          <a:p>
            <a:r>
              <a:rPr lang="en-US" sz="900" dirty="0">
                <a:latin typeface="Menlo Regular"/>
                <a:cs typeface="Menlo Regular"/>
              </a:rPr>
              <a:t>        </a:t>
            </a:r>
            <a:r>
              <a:rPr lang="en-US" sz="900" dirty="0" err="1">
                <a:latin typeface="Menlo Regular"/>
                <a:cs typeface="Menlo Regular"/>
              </a:rPr>
              <a:t>self.txtCompany.text</a:t>
            </a:r>
            <a:r>
              <a:rPr lang="en-US" sz="900" dirty="0">
                <a:latin typeface="Menlo Regular"/>
                <a:cs typeface="Menlo Regular"/>
              </a:rPr>
              <a:t> = [</a:t>
            </a:r>
            <a:r>
              <a:rPr lang="en-US" sz="900" dirty="0" err="1">
                <a:latin typeface="Menlo Regular"/>
                <a:cs typeface="Menlo Regular"/>
              </a:rPr>
              <a:t>NSString</a:t>
            </a:r>
            <a:r>
              <a:rPr lang="en-US" sz="900" dirty="0">
                <a:latin typeface="Menlo Regular"/>
                <a:cs typeface="Menlo Regular"/>
              </a:rPr>
              <a:t> </a:t>
            </a:r>
            <a:r>
              <a:rPr lang="en-US" sz="900" dirty="0" err="1">
                <a:latin typeface="Menlo Regular"/>
                <a:cs typeface="Menlo Regular"/>
              </a:rPr>
              <a:t>stringWithFormat</a:t>
            </a:r>
            <a:r>
              <a:rPr lang="en-US" sz="900" dirty="0">
                <a:latin typeface="Menlo Regular"/>
                <a:cs typeface="Menlo Regular"/>
              </a:rPr>
              <a:t>:@"Company : %@", </a:t>
            </a:r>
            <a:r>
              <a:rPr lang="en-US" sz="900" dirty="0" err="1">
                <a:latin typeface="Menlo Regular"/>
                <a:cs typeface="Menlo Regular"/>
              </a:rPr>
              <a:t>self.customer.company</a:t>
            </a:r>
            <a:r>
              <a:rPr lang="en-US" sz="900" dirty="0">
                <a:latin typeface="Menlo Regular"/>
                <a:cs typeface="Menlo Regular"/>
              </a:rPr>
              <a:t>];</a:t>
            </a:r>
          </a:p>
          <a:p>
            <a:r>
              <a:rPr lang="en-US" sz="900" dirty="0">
                <a:latin typeface="Menlo Regular"/>
                <a:cs typeface="Menlo Regular"/>
              </a:rPr>
              <a:t>        if (</a:t>
            </a:r>
            <a:r>
              <a:rPr lang="en-US" sz="900" dirty="0" err="1">
                <a:latin typeface="Menlo Regular"/>
                <a:cs typeface="Menlo Regular"/>
              </a:rPr>
              <a:t>self.customer.image</a:t>
            </a:r>
            <a:r>
              <a:rPr lang="en-US" sz="900" dirty="0">
                <a:latin typeface="Menlo Regular"/>
                <a:cs typeface="Menlo Regular"/>
              </a:rPr>
              <a:t>) </a:t>
            </a:r>
            <a:r>
              <a:rPr lang="en-US" sz="900" dirty="0" smtClean="0">
                <a:latin typeface="Menlo Regular"/>
                <a:cs typeface="Menlo Regular"/>
              </a:rPr>
              <a:t>{</a:t>
            </a:r>
            <a:endParaRPr lang="en-US" sz="900" dirty="0">
              <a:latin typeface="Menlo Regular"/>
              <a:cs typeface="Menlo Regular"/>
            </a:endParaRPr>
          </a:p>
          <a:p>
            <a:r>
              <a:rPr lang="en-US" sz="900" dirty="0">
                <a:latin typeface="Menlo Regular"/>
                <a:cs typeface="Menlo Regular"/>
              </a:rPr>
              <a:t>            </a:t>
            </a:r>
            <a:r>
              <a:rPr lang="en-US" sz="900" dirty="0" err="1">
                <a:latin typeface="Menlo Regular"/>
                <a:cs typeface="Menlo Regular"/>
              </a:rPr>
              <a:t>self.imgCustomer.image</a:t>
            </a:r>
            <a:r>
              <a:rPr lang="en-US" sz="900" dirty="0">
                <a:latin typeface="Menlo Regular"/>
                <a:cs typeface="Menlo Regular"/>
              </a:rPr>
              <a:t> = </a:t>
            </a:r>
            <a:r>
              <a:rPr lang="en-US" sz="900" dirty="0" err="1">
                <a:latin typeface="Menlo Regular"/>
                <a:cs typeface="Menlo Regular"/>
              </a:rPr>
              <a:t>self.customer.image</a:t>
            </a:r>
            <a:r>
              <a:rPr lang="en-US" sz="900" dirty="0" smtClean="0">
                <a:latin typeface="Menlo Regular"/>
                <a:cs typeface="Menlo Regular"/>
              </a:rPr>
              <a:t>;</a:t>
            </a:r>
          </a:p>
          <a:p>
            <a:endParaRPr lang="en-US" sz="900" dirty="0">
              <a:latin typeface="Menlo Regular"/>
              <a:cs typeface="Menlo Regular"/>
            </a:endParaRPr>
          </a:p>
          <a:p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      </a:t>
            </a:r>
            <a:r>
              <a:rPr lang="da-DK" sz="950" dirty="0" smtClean="0">
                <a:latin typeface="Menlo Regular"/>
                <a:cs typeface="Menlo Regular"/>
              </a:rPr>
              <a:t>}</a:t>
            </a:r>
            <a:r>
              <a:rPr lang="da-DK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95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else</a:t>
            </a:r>
            <a:r>
              <a:rPr lang="da-DK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 {   </a:t>
            </a:r>
          </a:p>
          <a:p>
            <a:r>
              <a:rPr lang="da-DK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</a:t>
            </a:r>
            <a:endParaRPr lang="da-DK" sz="95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           [[UIApplication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sharedApplication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setNetworkActivityIndicatorVisible:YES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endParaRPr lang="da-DK" sz="95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urlStr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:@"http://localhost:8000/%@",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self.customer.imageName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           NSURL *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url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= [NSURL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URLWithString:urlStr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NSURLRequest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request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NSURLRequest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requestWithURL:url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</a:p>
          <a:p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           [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NSURLConnection</a:t>
            </a:r>
            <a:r>
              <a:rPr lang="da-DK" sz="9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a-DK" sz="950" dirty="0" err="1">
                <a:solidFill>
                  <a:srgbClr val="FFFF00"/>
                </a:solidFill>
                <a:latin typeface="Menlo Regular"/>
                <a:cs typeface="Menlo Regular"/>
              </a:rPr>
              <a:t>sendAsynchronousRequest:request</a:t>
            </a:r>
            <a:endParaRPr lang="da-DK" sz="95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queue:[</a:t>
            </a:r>
            <a:r>
              <a:rPr lang="fr-FR" sz="950" dirty="0" err="1">
                <a:solidFill>
                  <a:srgbClr val="FFFF00"/>
                </a:solidFill>
                <a:latin typeface="Menlo Regular"/>
                <a:cs typeface="Menlo Regular"/>
              </a:rPr>
              <a:t>NSOperationQueue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950" dirty="0" err="1">
                <a:solidFill>
                  <a:srgbClr val="FFFF00"/>
                </a:solidFill>
                <a:latin typeface="Menlo Regular"/>
                <a:cs typeface="Menlo Regular"/>
              </a:rPr>
              <a:t>mainQueue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</a:p>
          <a:p>
            <a:r>
              <a:rPr lang="fr-FR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</a:t>
            </a:r>
            <a:r>
              <a:rPr lang="fr-FR" sz="95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completionHandler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:^(</a:t>
            </a:r>
            <a:r>
              <a:rPr lang="fr-FR" sz="950" dirty="0" err="1">
                <a:solidFill>
                  <a:srgbClr val="FFFF00"/>
                </a:solidFill>
                <a:latin typeface="Menlo Regular"/>
                <a:cs typeface="Menlo Regular"/>
              </a:rPr>
              <a:t>NSURLResponse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fr-FR" sz="950" dirty="0" err="1">
                <a:solidFill>
                  <a:srgbClr val="FFFF00"/>
                </a:solidFill>
                <a:latin typeface="Menlo Regular"/>
                <a:cs typeface="Menlo Regular"/>
              </a:rPr>
              <a:t>response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fr-FR" sz="950" dirty="0" err="1">
                <a:solidFill>
                  <a:srgbClr val="FFFF00"/>
                </a:solidFill>
                <a:latin typeface="Menlo Regular"/>
                <a:cs typeface="Menlo Regular"/>
              </a:rPr>
              <a:t>NSData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 *data, </a:t>
            </a:r>
            <a:r>
              <a:rPr lang="fr-FR" sz="950" dirty="0" err="1">
                <a:solidFill>
                  <a:srgbClr val="FFFF00"/>
                </a:solidFill>
                <a:latin typeface="Menlo Regular"/>
                <a:cs typeface="Menlo Regular"/>
              </a:rPr>
              <a:t>NSError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fr-FR" sz="950" dirty="0" err="1">
                <a:solidFill>
                  <a:srgbClr val="FFFF00"/>
                </a:solidFill>
                <a:latin typeface="Menlo Regular"/>
                <a:cs typeface="Menlo Regular"/>
              </a:rPr>
              <a:t>connectionError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fr-FR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  <a:endParaRPr lang="fr-FR" sz="95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</a:t>
            </a:r>
          </a:p>
          <a:p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                 </a:t>
            </a:r>
            <a:r>
              <a:rPr lang="fr-FR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[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[UIApplication </a:t>
            </a:r>
            <a:r>
              <a:rPr lang="fr-FR" sz="950" dirty="0" err="1">
                <a:solidFill>
                  <a:srgbClr val="FFFF00"/>
                </a:solidFill>
                <a:latin typeface="Menlo Regular"/>
                <a:cs typeface="Menlo Regular"/>
              </a:rPr>
              <a:t>sharedApplication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fr-FR" sz="950" dirty="0" err="1">
                <a:solidFill>
                  <a:srgbClr val="FFFF00"/>
                </a:solidFill>
                <a:latin typeface="Menlo Regular"/>
                <a:cs typeface="Menlo Regular"/>
              </a:rPr>
              <a:t>setNetworkActivityIndicatorVisible:NO</a:t>
            </a:r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fr-FR" sz="95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</a:t>
            </a:r>
          </a:p>
          <a:p>
            <a:r>
              <a:rPr lang="en-US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</a:t>
            </a:r>
            <a:r>
              <a:rPr lang="en-US" sz="95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self.customer.image</a:t>
            </a:r>
            <a:r>
              <a:rPr lang="en-US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950" dirty="0">
                <a:solidFill>
                  <a:srgbClr val="FFFF00"/>
                </a:solidFill>
                <a:latin typeface="Menlo Regular"/>
                <a:cs typeface="Menlo Regular"/>
              </a:rPr>
              <a:t>= [</a:t>
            </a:r>
            <a:r>
              <a:rPr lang="en-US" sz="950" dirty="0" err="1">
                <a:solidFill>
                  <a:srgbClr val="FFFF00"/>
                </a:solidFill>
                <a:latin typeface="Menlo Regular"/>
                <a:cs typeface="Menlo Regular"/>
              </a:rPr>
              <a:t>UIImage</a:t>
            </a:r>
            <a:r>
              <a:rPr lang="en-US" sz="9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950" dirty="0" err="1">
                <a:solidFill>
                  <a:srgbClr val="FFFF00"/>
                </a:solidFill>
                <a:latin typeface="Menlo Regular"/>
                <a:cs typeface="Menlo Regular"/>
              </a:rPr>
              <a:t>imageWithData:data</a:t>
            </a:r>
            <a:r>
              <a:rPr lang="en-US" sz="9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pl-PL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</a:t>
            </a:r>
            <a:r>
              <a:rPr lang="pl-PL" sz="95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self.imgCustomer.image</a:t>
            </a:r>
            <a:r>
              <a:rPr lang="pl-PL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pl-PL" sz="950" dirty="0">
                <a:solidFill>
                  <a:srgbClr val="FFFF00"/>
                </a:solidFill>
                <a:latin typeface="Menlo Regular"/>
                <a:cs typeface="Menlo Regular"/>
              </a:rPr>
              <a:t>= </a:t>
            </a:r>
            <a:r>
              <a:rPr lang="pl-PL" sz="950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self.customer.image</a:t>
            </a:r>
            <a:r>
              <a:rPr lang="pl-PL" sz="95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pl-PL" sz="95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}</a:t>
            </a:r>
            <a:r>
              <a:rPr lang="pl-PL" sz="95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pl-PL" sz="950" dirty="0">
                <a:solidFill>
                  <a:srgbClr val="FFFF00"/>
                </a:solidFill>
                <a:latin typeface="Menlo Regular"/>
                <a:cs typeface="Menlo Regular"/>
              </a:rPr>
              <a:t>        }</a:t>
            </a:r>
          </a:p>
          <a:p>
            <a:r>
              <a:rPr lang="pl-PL" sz="900" dirty="0">
                <a:latin typeface="Menlo Regular"/>
                <a:cs typeface="Menlo Regular"/>
              </a:rPr>
              <a:t>    }</a:t>
            </a:r>
          </a:p>
          <a:p>
            <a:r>
              <a:rPr lang="pl-PL" sz="900" dirty="0">
                <a:latin typeface="Menlo Regular"/>
                <a:cs typeface="Menlo Regular"/>
              </a:rPr>
              <a:t>}</a:t>
            </a:r>
            <a:endParaRPr lang="en-US" sz="9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033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Run &amp; Test (7/7)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0694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en-US" sz="1800" dirty="0" smtClean="0"/>
              <a:t>Run </a:t>
            </a:r>
            <a:r>
              <a:rPr lang="th-TH" sz="1800" dirty="0" smtClean="0"/>
              <a:t>โปรแกรมเพื่อดูผลลัพธ์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86" y="2717767"/>
            <a:ext cx="1841743" cy="3395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305" y="2717767"/>
            <a:ext cx="1841743" cy="3395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2310035" y="3382644"/>
            <a:ext cx="719270" cy="0"/>
          </a:xfrm>
          <a:prstGeom prst="straightConnector1">
            <a:avLst/>
          </a:prstGeom>
          <a:ln w="31750">
            <a:solidFill>
              <a:srgbClr val="C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146" y="2480793"/>
            <a:ext cx="3887808" cy="3868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42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4-4 : POST (1/7)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20000"/>
              </a:lnSpc>
            </a:pPr>
            <a:r>
              <a:rPr lang="th-TH" sz="1800" dirty="0" smtClean="0"/>
              <a:t>เพื่อให้เข้าใจการใช้ </a:t>
            </a:r>
            <a:r>
              <a:rPr lang="en-US" sz="1800" dirty="0" smtClean="0"/>
              <a:t>HTTP POST </a:t>
            </a:r>
            <a:r>
              <a:rPr lang="th-TH" sz="1800" dirty="0" smtClean="0"/>
              <a:t>เพื่อ </a:t>
            </a:r>
            <a:r>
              <a:rPr lang="en-US" sz="1800" dirty="0" smtClean="0"/>
              <a:t>update </a:t>
            </a:r>
            <a:r>
              <a:rPr lang="th-TH" sz="1800" dirty="0" smtClean="0"/>
              <a:t>ช้อมูลกลับไปยัง </a:t>
            </a:r>
            <a:r>
              <a:rPr lang="en-US" sz="1800" dirty="0" smtClean="0"/>
              <a:t>server</a:t>
            </a:r>
          </a:p>
          <a:p>
            <a:pPr>
              <a:lnSpc>
                <a:spcPct val="12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20000"/>
              </a:lnSpc>
            </a:pPr>
            <a:r>
              <a:rPr lang="th-TH" sz="1800" dirty="0" smtClean="0"/>
              <a:t>เพิ่มปุ่ม </a:t>
            </a:r>
            <a:r>
              <a:rPr lang="en-US" sz="1800" dirty="0" smtClean="0"/>
              <a:t>Save </a:t>
            </a:r>
            <a:r>
              <a:rPr lang="th-TH" sz="1800" dirty="0" smtClean="0"/>
              <a:t>ในหน้า </a:t>
            </a:r>
            <a:r>
              <a:rPr lang="en-US" sz="1800" dirty="0" smtClean="0"/>
              <a:t>Detail</a:t>
            </a:r>
          </a:p>
          <a:p>
            <a:pPr lvl="1">
              <a:lnSpc>
                <a:spcPct val="120000"/>
              </a:lnSpc>
            </a:pPr>
            <a:r>
              <a:rPr lang="th-TH" sz="1800" dirty="0" smtClean="0"/>
              <a:t>เขียน </a:t>
            </a:r>
            <a:r>
              <a:rPr lang="en-US" sz="1800" dirty="0" smtClean="0"/>
              <a:t>code </a:t>
            </a:r>
            <a:r>
              <a:rPr lang="th-TH" sz="1800" dirty="0" smtClean="0"/>
              <a:t>เพื่อกำหนดค่าของ </a:t>
            </a:r>
            <a:r>
              <a:rPr lang="en-US" sz="1800" dirty="0" smtClean="0"/>
              <a:t>HTTP Header</a:t>
            </a:r>
          </a:p>
          <a:p>
            <a:pPr lvl="1">
              <a:lnSpc>
                <a:spcPct val="120000"/>
              </a:lnSpc>
            </a:pPr>
            <a:r>
              <a:rPr lang="th-TH" sz="1800" dirty="0" smtClean="0"/>
              <a:t>แปลง </a:t>
            </a:r>
            <a:r>
              <a:rPr lang="en-US" sz="1800" dirty="0" smtClean="0"/>
              <a:t>Object </a:t>
            </a:r>
            <a:r>
              <a:rPr lang="th-TH" sz="1800" dirty="0" smtClean="0"/>
              <a:t>เป็น </a:t>
            </a:r>
            <a:r>
              <a:rPr lang="en-US" sz="1800" dirty="0" smtClean="0"/>
              <a:t>JSON Data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Upload </a:t>
            </a:r>
            <a:r>
              <a:rPr lang="th-TH" sz="1800" dirty="0" smtClean="0"/>
              <a:t>กลับไปยัง </a:t>
            </a:r>
            <a:r>
              <a:rPr lang="en-US" sz="1800" dirty="0" smtClean="0"/>
              <a:t>server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u="sng" dirty="0" smtClean="0"/>
              <a:t>Note</a:t>
            </a:r>
            <a:r>
              <a:rPr lang="en-US" sz="1800" i="1" dirty="0" smtClean="0"/>
              <a:t>: web server </a:t>
            </a:r>
            <a:r>
              <a:rPr lang="th-TH" sz="1800" i="1" dirty="0" smtClean="0"/>
              <a:t>ที่ใช้ใน </a:t>
            </a:r>
            <a:r>
              <a:rPr lang="en-US" sz="1800" i="1" dirty="0" smtClean="0"/>
              <a:t>lab </a:t>
            </a:r>
            <a:r>
              <a:rPr lang="th-TH" sz="1800" i="1" dirty="0" smtClean="0"/>
              <a:t>เป็นแค่ </a:t>
            </a:r>
            <a:r>
              <a:rPr lang="en-US" sz="1800" i="1" dirty="0" smtClean="0"/>
              <a:t>server </a:t>
            </a:r>
            <a:r>
              <a:rPr lang="th-TH" sz="1800" i="1" dirty="0" smtClean="0"/>
              <a:t>จำลอง สามารถรับ </a:t>
            </a:r>
            <a:r>
              <a:rPr lang="en-US" sz="1800" i="1" dirty="0" smtClean="0"/>
              <a:t>POST message </a:t>
            </a:r>
            <a:r>
              <a:rPr lang="th-TH" sz="1800" i="1" dirty="0" smtClean="0"/>
              <a:t>ได้แต่ไม่มีอะไร </a:t>
            </a:r>
            <a:r>
              <a:rPr lang="en-US" sz="1800" i="1" dirty="0" smtClean="0"/>
              <a:t>update </a:t>
            </a:r>
            <a:r>
              <a:rPr lang="th-TH" sz="1800" i="1" dirty="0" smtClean="0"/>
              <a:t>ที่ </a:t>
            </a:r>
            <a:r>
              <a:rPr lang="en-US" sz="1800" i="1" dirty="0" smtClean="0"/>
              <a:t>server </a:t>
            </a:r>
            <a:r>
              <a:rPr lang="th-TH" sz="1800" i="1" dirty="0" smtClean="0"/>
              <a:t>จริง</a:t>
            </a:r>
            <a:r>
              <a:rPr lang="en-US" sz="1800" i="1" dirty="0" smtClean="0"/>
              <a:t> </a:t>
            </a:r>
            <a:endParaRPr lang="th-TH" sz="1800" i="1" dirty="0" smtClean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584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UI Design &amp; </a:t>
            </a:r>
            <a:br>
              <a:rPr lang="en-US" sz="3200" dirty="0" smtClean="0"/>
            </a:br>
            <a:r>
              <a:rPr lang="en-US" sz="3200" dirty="0" smtClean="0"/>
              <a:t>Binding Action (2/7)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6836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700" dirty="0" smtClean="0"/>
              <a:t>เพิ่ม </a:t>
            </a:r>
            <a:r>
              <a:rPr lang="en-US" sz="1700" dirty="0" smtClean="0"/>
              <a:t>control “Bar Button Item” </a:t>
            </a:r>
            <a:r>
              <a:rPr lang="th-TH" sz="1700" dirty="0" smtClean="0"/>
              <a:t>ลงบน </a:t>
            </a:r>
            <a:r>
              <a:rPr lang="en-US" sz="1700" dirty="0" smtClean="0"/>
              <a:t>Navigation Bar </a:t>
            </a:r>
            <a:r>
              <a:rPr lang="th-TH" sz="1700" dirty="0" smtClean="0"/>
              <a:t>ของ </a:t>
            </a:r>
            <a:r>
              <a:rPr lang="en-US" sz="1700" dirty="0" smtClean="0"/>
              <a:t>view Detail </a:t>
            </a:r>
            <a:r>
              <a:rPr lang="th-TH" sz="1700" dirty="0" smtClean="0"/>
              <a:t>แล้วเปลี่ยน </a:t>
            </a:r>
            <a:r>
              <a:rPr lang="en-US" sz="1700" dirty="0" smtClean="0"/>
              <a:t>property “Identifier” (</a:t>
            </a:r>
            <a:r>
              <a:rPr lang="th-TH" sz="1700" dirty="0" smtClean="0"/>
              <a:t>ใน </a:t>
            </a:r>
            <a:r>
              <a:rPr lang="en-US" sz="1700" dirty="0" smtClean="0"/>
              <a:t>Attribute inspector) </a:t>
            </a:r>
            <a:r>
              <a:rPr lang="th-TH" sz="1700" dirty="0" smtClean="0"/>
              <a:t>เป็น </a:t>
            </a:r>
            <a:r>
              <a:rPr lang="en-US" sz="1700" dirty="0" smtClean="0"/>
              <a:t>“Save”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700" dirty="0" smtClean="0"/>
              <a:t>เปลี่ยน </a:t>
            </a:r>
            <a:r>
              <a:rPr lang="en-US" sz="1700" dirty="0" smtClean="0"/>
              <a:t>editor mode </a:t>
            </a:r>
            <a:r>
              <a:rPr lang="th-TH" sz="1700" dirty="0" smtClean="0"/>
              <a:t>เป็น </a:t>
            </a:r>
            <a:r>
              <a:rPr lang="en-US" sz="1700" dirty="0" smtClean="0"/>
              <a:t>Assistant Editor </a:t>
            </a:r>
            <a:r>
              <a:rPr lang="th-TH" sz="1700" dirty="0" smtClean="0"/>
              <a:t>แล้วผูก </a:t>
            </a:r>
            <a:r>
              <a:rPr lang="en-US" sz="1700" dirty="0" smtClean="0"/>
              <a:t>Action </a:t>
            </a:r>
            <a:r>
              <a:rPr lang="th-TH" sz="1700" dirty="0" smtClean="0"/>
              <a:t>กับไฟล์ </a:t>
            </a:r>
            <a:r>
              <a:rPr lang="en-US" sz="1700" dirty="0" smtClean="0"/>
              <a:t>“</a:t>
            </a:r>
            <a:r>
              <a:rPr lang="en-US" sz="1700" dirty="0" err="1"/>
              <a:t>CustomerDetailViewController.h</a:t>
            </a:r>
            <a:r>
              <a:rPr lang="en-US" sz="1700" dirty="0" smtClean="0"/>
              <a:t>”</a:t>
            </a:r>
            <a:r>
              <a:rPr lang="th-TH" sz="1700" dirty="0" smtClean="0"/>
              <a:t> ตั้งชื่อว่า </a:t>
            </a:r>
            <a:r>
              <a:rPr lang="en-US" sz="1700" dirty="0" smtClean="0"/>
              <a:t>“</a:t>
            </a:r>
            <a:r>
              <a:rPr lang="en-US" sz="1700" dirty="0" err="1" smtClean="0"/>
              <a:t>btnSaveTapped</a:t>
            </a:r>
            <a:r>
              <a:rPr lang="en-US" sz="1700" dirty="0" smtClean="0"/>
              <a:t>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th-TH" sz="1700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06" y="3729981"/>
            <a:ext cx="5603843" cy="2756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41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 </a:t>
            </a:r>
            <a:br>
              <a:rPr lang="en-US" sz="3200" dirty="0" smtClean="0"/>
            </a:br>
            <a:r>
              <a:rPr lang="en-US" sz="3200" dirty="0" smtClean="0"/>
              <a:t>Delegate Handler</a:t>
            </a:r>
            <a:r>
              <a:rPr lang="th-TH" sz="3200" dirty="0" smtClean="0"/>
              <a:t> </a:t>
            </a:r>
            <a:r>
              <a:rPr lang="en-US" sz="3200" dirty="0" smtClean="0"/>
              <a:t>Declaration (3/7)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5467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</a:pPr>
            <a:r>
              <a:rPr lang="th-TH" sz="1700" dirty="0" smtClean="0"/>
              <a:t>เพิ่ม </a:t>
            </a:r>
            <a:r>
              <a:rPr lang="en-US" sz="1700" dirty="0" smtClean="0"/>
              <a:t>delegate declaration </a:t>
            </a:r>
            <a:r>
              <a:rPr lang="th-TH" sz="1700" dirty="0" smtClean="0"/>
              <a:t>ใน </a:t>
            </a:r>
            <a:r>
              <a:rPr lang="en-US" sz="1700" dirty="0" smtClean="0"/>
              <a:t>@interface </a:t>
            </a:r>
            <a:r>
              <a:rPr lang="th-TH" sz="1700" dirty="0" smtClean="0"/>
              <a:t>ของไฟล์ </a:t>
            </a:r>
            <a:r>
              <a:rPr lang="en-US" sz="1700" dirty="0" smtClean="0"/>
              <a:t>“</a:t>
            </a:r>
            <a:r>
              <a:rPr lang="en-US" sz="1800" dirty="0" err="1"/>
              <a:t>CustomerDetailViewController.h</a:t>
            </a:r>
            <a:r>
              <a:rPr lang="en-US" sz="1700" dirty="0" smtClean="0"/>
              <a:t>” </a:t>
            </a:r>
            <a:r>
              <a:rPr lang="th-TH" sz="1700" dirty="0" smtClean="0"/>
              <a:t>เพื่อ </a:t>
            </a:r>
            <a:r>
              <a:rPr lang="en-US" sz="1700" dirty="0" smtClean="0"/>
              <a:t>handle</a:t>
            </a:r>
            <a:r>
              <a:rPr lang="th-TH" sz="1700" dirty="0" smtClean="0"/>
              <a:t> </a:t>
            </a:r>
            <a:r>
              <a:rPr lang="en-US" sz="1700" dirty="0" smtClean="0"/>
              <a:t>delegate </a:t>
            </a:r>
            <a:r>
              <a:rPr lang="th-TH" sz="1700" dirty="0" smtClean="0"/>
              <a:t>ของ </a:t>
            </a:r>
            <a:r>
              <a:rPr lang="en-US" sz="1700" dirty="0" smtClean="0"/>
              <a:t>NSURLConnection </a:t>
            </a:r>
            <a:r>
              <a:rPr lang="th-TH" sz="1700" dirty="0" smtClean="0"/>
              <a:t>และเพิ่ม </a:t>
            </a:r>
            <a:r>
              <a:rPr lang="en-US" sz="1700" dirty="0" smtClean="0"/>
              <a:t>property “</a:t>
            </a:r>
            <a:r>
              <a:rPr lang="en-US" sz="1700" dirty="0" err="1" smtClean="0"/>
              <a:t>returnedData</a:t>
            </a:r>
            <a:r>
              <a:rPr lang="en-US" sz="1700" dirty="0" smtClean="0"/>
              <a:t>” </a:t>
            </a:r>
            <a:r>
              <a:rPr lang="th-TH" sz="1700" dirty="0" smtClean="0"/>
              <a:t>เพื่อใช้รับ </a:t>
            </a:r>
            <a:r>
              <a:rPr lang="en-US" sz="1700" dirty="0" smtClean="0"/>
              <a:t>data </a:t>
            </a:r>
            <a:r>
              <a:rPr lang="th-TH" sz="1700" dirty="0" smtClean="0"/>
              <a:t>จาก </a:t>
            </a:r>
            <a:r>
              <a:rPr lang="en-US" sz="1700" dirty="0" smtClean="0"/>
              <a:t>server</a:t>
            </a:r>
            <a:endParaRPr lang="th-TH" sz="1700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7986" y="3027001"/>
            <a:ext cx="7597291" cy="310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latin typeface="Menlo Regular"/>
                <a:cs typeface="Menlo Regular"/>
              </a:rPr>
              <a:t>#import &lt;</a:t>
            </a:r>
            <a:r>
              <a:rPr lang="en-US" sz="1150" dirty="0" err="1">
                <a:latin typeface="Menlo Regular"/>
                <a:cs typeface="Menlo Regular"/>
              </a:rPr>
              <a:t>UIKit</a:t>
            </a:r>
            <a:r>
              <a:rPr lang="en-US" sz="1150" dirty="0">
                <a:latin typeface="Menlo Regular"/>
                <a:cs typeface="Menlo Regular"/>
              </a:rPr>
              <a:t>/</a:t>
            </a:r>
            <a:r>
              <a:rPr lang="en-US" sz="1150" dirty="0" err="1">
                <a:latin typeface="Menlo Regular"/>
                <a:cs typeface="Menlo Regular"/>
              </a:rPr>
              <a:t>UIKit.h</a:t>
            </a:r>
            <a:r>
              <a:rPr lang="en-US" sz="1150" dirty="0">
                <a:latin typeface="Menlo Regular"/>
                <a:cs typeface="Menlo Regular"/>
              </a:rPr>
              <a:t>&gt;</a:t>
            </a:r>
          </a:p>
          <a:p>
            <a:r>
              <a:rPr lang="en-US" sz="1150" dirty="0">
                <a:latin typeface="Menlo Regular"/>
                <a:cs typeface="Menlo Regular"/>
              </a:rPr>
              <a:t>#import "</a:t>
            </a:r>
            <a:r>
              <a:rPr lang="en-US" sz="1150" dirty="0" err="1">
                <a:latin typeface="Menlo Regular"/>
                <a:cs typeface="Menlo Regular"/>
              </a:rPr>
              <a:t>Customer.h</a:t>
            </a:r>
            <a:r>
              <a:rPr lang="en-US" sz="1150" dirty="0">
                <a:latin typeface="Menlo Regular"/>
                <a:cs typeface="Menlo Regular"/>
              </a:rPr>
              <a:t>"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@interface </a:t>
            </a:r>
            <a:r>
              <a:rPr lang="en-US" sz="1150" dirty="0" err="1">
                <a:latin typeface="Menlo Regular"/>
                <a:cs typeface="Menlo Regular"/>
              </a:rPr>
              <a:t>CustomerDetailViewController</a:t>
            </a:r>
            <a:r>
              <a:rPr lang="en-US" sz="1150" dirty="0">
                <a:latin typeface="Menlo Regular"/>
                <a:cs typeface="Menlo Regular"/>
              </a:rPr>
              <a:t> : UIViewController </a:t>
            </a:r>
          </a:p>
          <a:p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&lt;</a:t>
            </a:r>
            <a:r>
              <a:rPr lang="en-US" sz="11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NSURLConnectionDelegate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1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NSURLConnectionDataDelegate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@property (weak, </a:t>
            </a:r>
            <a:r>
              <a:rPr lang="en-US" sz="1150" dirty="0" err="1">
                <a:latin typeface="Menlo Regular"/>
                <a:cs typeface="Menlo Regular"/>
              </a:rPr>
              <a:t>nonatomic</a:t>
            </a:r>
            <a:r>
              <a:rPr lang="en-US" sz="1150" dirty="0">
                <a:latin typeface="Menlo Regular"/>
                <a:cs typeface="Menlo Regular"/>
              </a:rPr>
              <a:t>) Customer * customer</a:t>
            </a:r>
            <a:r>
              <a:rPr lang="en-US" sz="1150" dirty="0" smtClean="0">
                <a:latin typeface="Menlo Regular"/>
                <a:cs typeface="Menlo Regular"/>
              </a:rPr>
              <a:t>;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NSMutableData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returnedData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@property (weak, </a:t>
            </a:r>
            <a:r>
              <a:rPr lang="en-US" sz="1150" dirty="0" err="1">
                <a:latin typeface="Menlo Regular"/>
                <a:cs typeface="Menlo Regular"/>
              </a:rPr>
              <a:t>nonatomic</a:t>
            </a:r>
            <a:r>
              <a:rPr lang="en-US" sz="1150" dirty="0">
                <a:latin typeface="Menlo Regular"/>
                <a:cs typeface="Menlo Regular"/>
              </a:rPr>
              <a:t>) IBOutlet </a:t>
            </a:r>
            <a:r>
              <a:rPr lang="en-US" sz="1150" dirty="0" err="1">
                <a:latin typeface="Menlo Regular"/>
                <a:cs typeface="Menlo Regular"/>
              </a:rPr>
              <a:t>UIImageView</a:t>
            </a:r>
            <a:r>
              <a:rPr lang="en-US" sz="1150" dirty="0">
                <a:latin typeface="Menlo Regular"/>
                <a:cs typeface="Menlo Regular"/>
              </a:rPr>
              <a:t> *</a:t>
            </a:r>
            <a:r>
              <a:rPr lang="en-US" sz="1150" dirty="0" err="1">
                <a:latin typeface="Menlo Regular"/>
                <a:cs typeface="Menlo Regular"/>
              </a:rPr>
              <a:t>imgCustomer</a:t>
            </a:r>
            <a:r>
              <a:rPr lang="en-US" sz="1150" dirty="0">
                <a:latin typeface="Menlo Regular"/>
                <a:cs typeface="Menlo Regular"/>
              </a:rPr>
              <a:t>;</a:t>
            </a:r>
          </a:p>
          <a:p>
            <a:r>
              <a:rPr lang="en-US" sz="1150" dirty="0">
                <a:latin typeface="Menlo Regular"/>
                <a:cs typeface="Menlo Regular"/>
              </a:rPr>
              <a:t>@property (weak, </a:t>
            </a:r>
            <a:r>
              <a:rPr lang="en-US" sz="1150" dirty="0" err="1">
                <a:latin typeface="Menlo Regular"/>
                <a:cs typeface="Menlo Regular"/>
              </a:rPr>
              <a:t>nonatomic</a:t>
            </a:r>
            <a:r>
              <a:rPr lang="en-US" sz="1150" dirty="0">
                <a:latin typeface="Menlo Regular"/>
                <a:cs typeface="Menlo Regular"/>
              </a:rPr>
              <a:t>) IBOutlet </a:t>
            </a:r>
            <a:r>
              <a:rPr lang="en-US" sz="1150" dirty="0" err="1">
                <a:latin typeface="Menlo Regular"/>
                <a:cs typeface="Menlo Regular"/>
              </a:rPr>
              <a:t>UILabel</a:t>
            </a:r>
            <a:r>
              <a:rPr lang="en-US" sz="1150" dirty="0">
                <a:latin typeface="Menlo Regular"/>
                <a:cs typeface="Menlo Regular"/>
              </a:rPr>
              <a:t> *</a:t>
            </a:r>
            <a:r>
              <a:rPr lang="en-US" sz="1150" dirty="0" err="1">
                <a:latin typeface="Menlo Regular"/>
                <a:cs typeface="Menlo Regular"/>
              </a:rPr>
              <a:t>txtName</a:t>
            </a:r>
            <a:r>
              <a:rPr lang="en-US" sz="1150" dirty="0">
                <a:latin typeface="Menlo Regular"/>
                <a:cs typeface="Menlo Regular"/>
              </a:rPr>
              <a:t>;</a:t>
            </a:r>
          </a:p>
          <a:p>
            <a:r>
              <a:rPr lang="en-US" sz="1150" dirty="0">
                <a:latin typeface="Menlo Regular"/>
                <a:cs typeface="Menlo Regular"/>
              </a:rPr>
              <a:t>@property (weak, </a:t>
            </a:r>
            <a:r>
              <a:rPr lang="en-US" sz="1150" dirty="0" err="1">
                <a:latin typeface="Menlo Regular"/>
                <a:cs typeface="Menlo Regular"/>
              </a:rPr>
              <a:t>nonatomic</a:t>
            </a:r>
            <a:r>
              <a:rPr lang="en-US" sz="1150" dirty="0">
                <a:latin typeface="Menlo Regular"/>
                <a:cs typeface="Menlo Regular"/>
              </a:rPr>
              <a:t>) IBOutlet </a:t>
            </a:r>
            <a:r>
              <a:rPr lang="en-US" sz="1150" dirty="0" err="1">
                <a:latin typeface="Menlo Regular"/>
                <a:cs typeface="Menlo Regular"/>
              </a:rPr>
              <a:t>UILabel</a:t>
            </a:r>
            <a:r>
              <a:rPr lang="en-US" sz="1150" dirty="0">
                <a:latin typeface="Menlo Regular"/>
                <a:cs typeface="Menlo Regular"/>
              </a:rPr>
              <a:t> *</a:t>
            </a:r>
            <a:r>
              <a:rPr lang="en-US" sz="1150" dirty="0" err="1">
                <a:latin typeface="Menlo Regular"/>
                <a:cs typeface="Menlo Regular"/>
              </a:rPr>
              <a:t>txtCompany</a:t>
            </a:r>
            <a:r>
              <a:rPr lang="en-US" sz="1150" dirty="0">
                <a:latin typeface="Menlo Regular"/>
                <a:cs typeface="Menlo Regular"/>
              </a:rPr>
              <a:t>;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- (IBAction)</a:t>
            </a:r>
            <a:r>
              <a:rPr lang="en-US" sz="1150" dirty="0" err="1">
                <a:latin typeface="Menlo Regular"/>
                <a:cs typeface="Menlo Regular"/>
              </a:rPr>
              <a:t>btnSaveTapped</a:t>
            </a:r>
            <a:r>
              <a:rPr lang="en-US" sz="1150" dirty="0">
                <a:latin typeface="Menlo Regular"/>
                <a:cs typeface="Menlo Regular"/>
              </a:rPr>
              <a:t>:(id)sender;</a:t>
            </a:r>
          </a:p>
          <a:p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7069" y="5981974"/>
            <a:ext cx="66008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>Note: </a:t>
            </a:r>
            <a: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  <a:t>ใน </a:t>
            </a:r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>iOS 6 </a:t>
            </a:r>
            <a: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  <a:t>ลงไป เรา </a:t>
            </a:r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>implement delegate </a:t>
            </a:r>
            <a: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  <a:t>แค่ </a:t>
            </a:r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  <a:t>เดียว คือ </a:t>
            </a:r>
            <a:r>
              <a:rPr lang="en-US" sz="1400" i="1" dirty="0" err="1" smtClean="0">
                <a:solidFill>
                  <a:schemeClr val="tx1">
                    <a:lumMod val="50000"/>
                  </a:schemeClr>
                </a:solidFill>
              </a:rPr>
              <a:t>NSURLConnectionDelegate</a:t>
            </a:r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  <a:t>แต่ใน </a:t>
            </a:r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>iOS 7 method </a:t>
            </a:r>
            <a: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  <a:t>ส่วนหนึ่งถูกย้ายไปอยู่ใน  </a:t>
            </a:r>
            <a:r>
              <a:rPr lang="en-US" sz="1400" i="1" dirty="0" err="1" smtClean="0">
                <a:solidFill>
                  <a:schemeClr val="tx1">
                    <a:lumMod val="50000"/>
                  </a:schemeClr>
                </a:solidFill>
              </a:rPr>
              <a:t>NSURLConnectionDataDelegate</a:t>
            </a:r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  <a:t>จึงต้องเพิ่ม </a:t>
            </a:r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>delegate handler </a:t>
            </a:r>
            <a: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  <a:t>เป็น </a:t>
            </a:r>
            <a:r>
              <a:rPr lang="en-US" sz="1400" i="1" dirty="0" smtClean="0">
                <a:solidFill>
                  <a:schemeClr val="tx1">
                    <a:lumMod val="50000"/>
                  </a:schemeClr>
                </a:solidFill>
              </a:rPr>
              <a:t>2 </a:t>
            </a:r>
            <a:r>
              <a:rPr lang="th-TH" sz="1400" i="1" dirty="0" smtClean="0">
                <a:solidFill>
                  <a:schemeClr val="tx1">
                    <a:lumMod val="50000"/>
                  </a:schemeClr>
                </a:solidFill>
              </a:rPr>
              <a:t>ตัว</a:t>
            </a:r>
            <a:endParaRPr lang="en-US" sz="14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7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 </a:t>
            </a:r>
            <a:br>
              <a:rPr lang="en-US" sz="3200" dirty="0" smtClean="0"/>
            </a:br>
            <a:r>
              <a:rPr lang="en-US" sz="3200" dirty="0" smtClean="0"/>
              <a:t>Implement Delegate Handler (4/7)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5" y="1755790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r>
              <a:rPr lang="th-TH" sz="1600" dirty="0" smtClean="0"/>
              <a:t>เพิ่ม </a:t>
            </a:r>
            <a:r>
              <a:rPr lang="en-US" sz="1600" dirty="0" smtClean="0"/>
              <a:t>method “</a:t>
            </a:r>
            <a:r>
              <a:rPr lang="en-US" sz="1200" dirty="0" err="1" smtClean="0">
                <a:latin typeface="Menlo Regular"/>
                <a:cs typeface="Menlo Regular"/>
              </a:rPr>
              <a:t>connection:didFailWithError</a:t>
            </a:r>
            <a:r>
              <a:rPr lang="en-US" sz="1200" dirty="0" smtClean="0">
                <a:latin typeface="Menlo Regular"/>
                <a:cs typeface="Menlo Regular"/>
              </a:rPr>
              <a:t>:</a:t>
            </a:r>
            <a:r>
              <a:rPr lang="en-US" sz="1600" dirty="0" smtClean="0"/>
              <a:t>”, “</a:t>
            </a:r>
            <a:r>
              <a:rPr lang="en-US" sz="1200" dirty="0" err="1" smtClean="0">
                <a:latin typeface="Menlo Regular"/>
                <a:cs typeface="Menlo Regular"/>
              </a:rPr>
              <a:t>connection:didReceiveResponse</a:t>
            </a:r>
            <a:r>
              <a:rPr lang="en-US" sz="1200" dirty="0" smtClean="0">
                <a:latin typeface="Menlo Regular"/>
                <a:cs typeface="Menlo Regular"/>
              </a:rPr>
              <a:t>:</a:t>
            </a:r>
            <a:r>
              <a:rPr lang="en-US" sz="1600" dirty="0" smtClean="0"/>
              <a:t>” </a:t>
            </a:r>
            <a:r>
              <a:rPr lang="th-TH" sz="1600" dirty="0" smtClean="0"/>
              <a:t>และ  </a:t>
            </a:r>
            <a:r>
              <a:rPr lang="en-US" sz="1600" dirty="0" smtClean="0"/>
              <a:t>“</a:t>
            </a:r>
            <a:r>
              <a:rPr lang="en-US" sz="1200" dirty="0" err="1" smtClean="0">
                <a:latin typeface="Menlo Regular"/>
                <a:cs typeface="Menlo Regular"/>
              </a:rPr>
              <a:t>connection:willSendRequestForAuthenticationChallenge</a:t>
            </a:r>
            <a:r>
              <a:rPr lang="en-US" sz="1200" dirty="0" smtClean="0">
                <a:latin typeface="Menlo Regular"/>
                <a:cs typeface="Menlo Regular"/>
              </a:rPr>
              <a:t>:</a:t>
            </a:r>
            <a:r>
              <a:rPr lang="en-US" sz="1600" dirty="0" smtClean="0"/>
              <a:t>” </a:t>
            </a:r>
            <a:r>
              <a:rPr lang="th-TH" sz="1600" dirty="0" smtClean="0"/>
              <a:t>เพื่อ </a:t>
            </a:r>
            <a:r>
              <a:rPr lang="en-US" sz="1600" dirty="0" smtClean="0"/>
              <a:t>handle delegate </a:t>
            </a:r>
            <a:r>
              <a:rPr lang="th-TH" sz="1600" dirty="0" smtClean="0"/>
              <a:t>ของ </a:t>
            </a:r>
            <a:r>
              <a:rPr lang="en-US" sz="1600" dirty="0" smtClean="0"/>
              <a:t>NSURLConnection</a:t>
            </a:r>
            <a:endParaRPr lang="th-TH" sz="1600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4531" y="2859362"/>
            <a:ext cx="7982474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- (void)connection:(NSURLConnection *)connection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didFailWithError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NSError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*)error</a:t>
            </a:r>
          </a:p>
          <a:p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[[UIApplication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sharedApplication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setNetworkActivityIndicatorVisible:NO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NSLog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(@"Connection Error");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1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- (void)connection:(NSURLConnection *)connection </a:t>
            </a: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1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didReceiveResponse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NSURLResponse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*)response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NSLog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(@"Respond from server");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1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 marL="171450" indent="-171450">
              <a:buFontTx/>
              <a:buChar char="-"/>
            </a:pP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void)connection:(NSURLConnection *)</a:t>
            </a: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connection 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1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willSendRequestForAuthenticationChallenge</a:t>
            </a: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NSURLAuthenticationChallenge</a:t>
            </a: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*)challenge</a:t>
            </a:r>
          </a:p>
          <a:p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  <a:endParaRPr lang="en-US" sz="11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50" i="1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// Replace username and password with basic user </a:t>
            </a:r>
            <a:r>
              <a:rPr lang="en-US" sz="1150" i="1" dirty="0" err="1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authentiction</a:t>
            </a:r>
            <a:r>
              <a:rPr lang="en-US" sz="1150" i="1" dirty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 if requires</a:t>
            </a:r>
            <a:r>
              <a:rPr lang="en-US" sz="115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.</a:t>
            </a:r>
            <a:endParaRPr lang="en-US" sz="11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NSURLCredential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*credential = 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NSURLCredential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credentialWithUser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:@"user"</a:t>
            </a:r>
          </a:p>
          <a:p>
            <a:r>
              <a:rPr lang="nl-NL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             password:@"</a:t>
            </a:r>
            <a:r>
              <a:rPr lang="nl-NL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password”</a:t>
            </a:r>
          </a:p>
          <a:p>
            <a:r>
              <a:rPr lang="nl-NL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nl-NL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</a:t>
            </a: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persistence:NSURLCredentialPersistenceForSession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[[challenge sender]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useCredential:credential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forAuthenticationChallenge:challenge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45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 </a:t>
            </a:r>
            <a:br>
              <a:rPr lang="en-US" sz="3200" dirty="0" smtClean="0"/>
            </a:br>
            <a:r>
              <a:rPr lang="en-US" sz="3200" dirty="0" smtClean="0"/>
              <a:t>Implement Delegate Handler (5/7)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5" y="1688362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th-TH" sz="1600" dirty="0" smtClean="0"/>
              <a:t>เพิ่ม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connection:</a:t>
            </a:r>
            <a:r>
              <a:rPr lang="en-US" sz="1600" dirty="0" err="1"/>
              <a:t>didReceiveData</a:t>
            </a:r>
            <a:r>
              <a:rPr lang="en-US" sz="1600" dirty="0" smtClean="0"/>
              <a:t>: </a:t>
            </a:r>
            <a:r>
              <a:rPr lang="th-TH" sz="1600" dirty="0" smtClean="0"/>
              <a:t>เพื่อรับข้อมูลจาก </a:t>
            </a:r>
            <a:r>
              <a:rPr lang="en-US" sz="1600" dirty="0" smtClean="0"/>
              <a:t>server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endParaRPr lang="en-US" sz="7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endParaRPr lang="en-US" sz="7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en-US" sz="1600" dirty="0" smtClean="0"/>
              <a:t>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connectionDidFinishLoading</a:t>
            </a:r>
            <a:r>
              <a:rPr lang="en-US" sz="1600" dirty="0" smtClean="0"/>
              <a:t>:” </a:t>
            </a:r>
            <a:r>
              <a:rPr lang="th-TH" sz="1600" dirty="0" smtClean="0"/>
              <a:t>เพื่อเพื่อแสดงข้อมูลที่ได้จาก </a:t>
            </a:r>
            <a:r>
              <a:rPr lang="en-US" sz="1600" dirty="0" smtClean="0"/>
              <a:t>server</a:t>
            </a:r>
            <a:endParaRPr lang="th-TH" sz="1600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0993" y="2132696"/>
            <a:ext cx="739562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- (void)connection:(NSURLConnection *)connection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didReceiveData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*)data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if (!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self.returnedData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self.returnedData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self.returnedData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appendData:data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993" y="3935069"/>
            <a:ext cx="7592724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connectionDidFinishLoading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:(NSURLConnection *)connection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[[UIApplication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sharedApplication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setNetworkActivityIndicatorVisible:NO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NSError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*error = nil;</a:t>
            </a:r>
          </a:p>
          <a:p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if 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self.returnedData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NSDictionary * result = [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NSJSONSerialization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JSONObjectWithData:self.returnedData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      </a:t>
            </a:r>
            <a:r>
              <a:rPr lang="en-US" sz="10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options:NSJSONReadingMutableLeaves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                  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error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:&amp;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error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[[[UIAlertView 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initWithTitle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Success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message:[result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objectForKey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:@"result"]</a:t>
            </a:r>
          </a:p>
          <a:p>
            <a:r>
              <a:rPr lang="it-IT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</a:t>
            </a:r>
            <a:r>
              <a:rPr lang="it-IT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delegate:nil</a:t>
            </a:r>
            <a:endParaRPr lang="it-IT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it-IT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</a:t>
            </a:r>
            <a:r>
              <a:rPr lang="it-IT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cancelButtonTitle</a:t>
            </a:r>
            <a:r>
              <a:rPr lang="it-IT" sz="1050" b="1" dirty="0">
                <a:solidFill>
                  <a:srgbClr val="FFFF00"/>
                </a:solidFill>
                <a:latin typeface="Menlo Regular"/>
                <a:cs typeface="Menlo Regular"/>
              </a:rPr>
              <a:t>:@"OK"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otherButtonTitles:nil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, nil] show];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43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9075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th-TH" sz="1700" dirty="0" smtClean="0"/>
              <a:t>เมื่อใช้ </a:t>
            </a:r>
            <a:r>
              <a:rPr lang="en-US" sz="1700" dirty="0" smtClean="0"/>
              <a:t>URL </a:t>
            </a:r>
            <a:r>
              <a:rPr lang="th-TH" sz="1700" dirty="0" smtClean="0"/>
              <a:t>เป็น </a:t>
            </a:r>
            <a:r>
              <a:rPr lang="en-US" sz="1700" dirty="0" smtClean="0"/>
              <a:t>resource </a:t>
            </a:r>
            <a:r>
              <a:rPr lang="th-TH" sz="1700" dirty="0" smtClean="0"/>
              <a:t>การจัดการกับ </a:t>
            </a:r>
            <a:r>
              <a:rPr lang="en-US" sz="1700" dirty="0" smtClean="0"/>
              <a:t>resource </a:t>
            </a:r>
            <a:r>
              <a:rPr lang="th-TH" sz="1700" dirty="0" smtClean="0"/>
              <a:t>ก็จะใช้ </a:t>
            </a:r>
            <a:r>
              <a:rPr lang="en-US" sz="1700" dirty="0" smtClean="0"/>
              <a:t>HTTP Method </a:t>
            </a:r>
            <a:r>
              <a:rPr lang="th-TH" sz="1700" dirty="0" smtClean="0"/>
              <a:t>ที่เป็นมาตรฐานของ </a:t>
            </a:r>
            <a:r>
              <a:rPr lang="en-US" sz="1700" dirty="0" smtClean="0"/>
              <a:t>HTTP </a:t>
            </a:r>
            <a:r>
              <a:rPr lang="th-TH" sz="1700" dirty="0" smtClean="0"/>
              <a:t>อยู่แล้ว </a:t>
            </a:r>
          </a:p>
          <a:p>
            <a:pPr>
              <a:lnSpc>
                <a:spcPct val="110000"/>
              </a:lnSpc>
            </a:pPr>
            <a:r>
              <a:rPr lang="en-US" sz="1700" dirty="0" smtClean="0"/>
              <a:t>Method </a:t>
            </a:r>
            <a:r>
              <a:rPr lang="th-TH" sz="1700" dirty="0" smtClean="0"/>
              <a:t>ที่ใช้กันบ่อยๆ จะมี </a:t>
            </a:r>
            <a:r>
              <a:rPr lang="en-US" sz="1700" dirty="0" smtClean="0"/>
              <a:t>4 methods </a:t>
            </a:r>
            <a:r>
              <a:rPr lang="th-TH" sz="1700" dirty="0" smtClean="0"/>
              <a:t>คือ </a:t>
            </a:r>
            <a:r>
              <a:rPr lang="en-US" sz="1700" dirty="0" smtClean="0"/>
              <a:t>GET</a:t>
            </a:r>
            <a:r>
              <a:rPr lang="en-US" sz="1700" dirty="0"/>
              <a:t>,</a:t>
            </a:r>
            <a:r>
              <a:rPr lang="en-US" sz="1700" dirty="0" smtClean="0"/>
              <a:t> PUT, POST, DELETE </a:t>
            </a:r>
            <a:endParaRPr lang="th-TH" sz="1700" dirty="0" smtClean="0"/>
          </a:p>
          <a:p>
            <a:pPr>
              <a:lnSpc>
                <a:spcPct val="110000"/>
              </a:lnSpc>
            </a:pPr>
            <a:r>
              <a:rPr lang="en-US" sz="1700" dirty="0" smtClean="0"/>
              <a:t>RESTful </a:t>
            </a:r>
            <a:r>
              <a:rPr lang="th-TH" sz="1700" dirty="0" smtClean="0"/>
              <a:t>ก็จะนำ </a:t>
            </a:r>
            <a:r>
              <a:rPr lang="en-US" sz="1700" dirty="0" smtClean="0"/>
              <a:t>method </a:t>
            </a:r>
            <a:r>
              <a:rPr lang="th-TH" sz="1700" dirty="0" smtClean="0"/>
              <a:t>เหล่านี้มา </a:t>
            </a:r>
            <a:r>
              <a:rPr lang="en-US" sz="1700" dirty="0" smtClean="0"/>
              <a:t>implement </a:t>
            </a:r>
            <a:r>
              <a:rPr lang="th-TH" sz="1700" dirty="0" smtClean="0"/>
              <a:t>ว่า ถ้ามีการ </a:t>
            </a:r>
            <a:r>
              <a:rPr lang="en-US" sz="1700" dirty="0" smtClean="0"/>
              <a:t>request </a:t>
            </a:r>
            <a:r>
              <a:rPr lang="th-TH" sz="1700" dirty="0" smtClean="0"/>
              <a:t>จาก </a:t>
            </a:r>
            <a:r>
              <a:rPr lang="en-US" sz="1700" dirty="0" smtClean="0"/>
              <a:t>client </a:t>
            </a:r>
            <a:r>
              <a:rPr lang="th-TH" sz="1700" dirty="0" smtClean="0"/>
              <a:t>ว่าเป็น </a:t>
            </a:r>
            <a:r>
              <a:rPr lang="en-US" sz="1700" dirty="0" smtClean="0"/>
              <a:t>GET </a:t>
            </a:r>
            <a:r>
              <a:rPr lang="th-TH" sz="1700" dirty="0" smtClean="0"/>
              <a:t>ก็จะอ่าน </a:t>
            </a:r>
            <a:r>
              <a:rPr lang="en-US" sz="1700" dirty="0" smtClean="0"/>
              <a:t>resource </a:t>
            </a:r>
            <a:r>
              <a:rPr lang="th-TH" sz="1700" dirty="0" smtClean="0"/>
              <a:t>ที่ถูกระบุใน </a:t>
            </a:r>
            <a:r>
              <a:rPr lang="en-US" sz="1700" dirty="0" smtClean="0"/>
              <a:t>URL </a:t>
            </a:r>
            <a:r>
              <a:rPr lang="th-TH" sz="1700" dirty="0" smtClean="0"/>
              <a:t>ส่งกลับไป แต่ถ้าเป็น </a:t>
            </a:r>
            <a:r>
              <a:rPr lang="en-US" sz="1700" dirty="0" smtClean="0"/>
              <a:t>POST </a:t>
            </a:r>
            <a:r>
              <a:rPr lang="th-TH" sz="1700" dirty="0" smtClean="0"/>
              <a:t>หมายถึงการขอสร้าง </a:t>
            </a:r>
            <a:r>
              <a:rPr lang="en-US" sz="1700" dirty="0" smtClean="0"/>
              <a:t>object </a:t>
            </a:r>
            <a:r>
              <a:rPr lang="th-TH" sz="1700" dirty="0" smtClean="0"/>
              <a:t>ใหม่ โดยดู </a:t>
            </a:r>
            <a:r>
              <a:rPr lang="en-US" sz="1700" dirty="0" smtClean="0"/>
              <a:t>detail </a:t>
            </a:r>
            <a:r>
              <a:rPr lang="th-TH" sz="1700" dirty="0" smtClean="0"/>
              <a:t>ของ </a:t>
            </a:r>
            <a:r>
              <a:rPr lang="en-US" sz="1700" dirty="0" smtClean="0"/>
              <a:t>object </a:t>
            </a:r>
            <a:r>
              <a:rPr lang="th-TH" sz="1700" dirty="0" smtClean="0"/>
              <a:t>จาก </a:t>
            </a:r>
            <a:r>
              <a:rPr lang="en-US" sz="1700" dirty="0" smtClean="0"/>
              <a:t>body </a:t>
            </a:r>
            <a:r>
              <a:rPr lang="th-TH" sz="1700" dirty="0" smtClean="0"/>
              <a:t>เป็นต้น</a:t>
            </a:r>
            <a:endParaRPr lang="en-US" sz="1700" dirty="0" smtClean="0"/>
          </a:p>
          <a:p>
            <a:pPr>
              <a:lnSpc>
                <a:spcPct val="110000"/>
              </a:lnSpc>
            </a:pPr>
            <a:r>
              <a:rPr lang="th-TH" sz="1700" dirty="0" smtClean="0"/>
              <a:t>รูปแบบของข้อมูลมักจะใช้ </a:t>
            </a:r>
            <a:r>
              <a:rPr lang="en-US" sz="1700" dirty="0" smtClean="0"/>
              <a:t>JSON </a:t>
            </a:r>
            <a:r>
              <a:rPr lang="th-TH" sz="1700" dirty="0" smtClean="0"/>
              <a:t>แต่จะใช้ </a:t>
            </a:r>
            <a:r>
              <a:rPr lang="en-US" sz="1700" dirty="0" smtClean="0"/>
              <a:t>XML </a:t>
            </a:r>
            <a:r>
              <a:rPr lang="th-TH" sz="1700" dirty="0" smtClean="0"/>
              <a:t>ก็ได้</a:t>
            </a:r>
          </a:p>
          <a:p>
            <a:pPr>
              <a:lnSpc>
                <a:spcPct val="110000"/>
              </a:lnSpc>
            </a:pPr>
            <a:r>
              <a:rPr lang="th-TH" sz="1700" dirty="0" smtClean="0"/>
              <a:t>ตัวอย่าง</a:t>
            </a:r>
            <a:endParaRPr lang="en-US" sz="1700" dirty="0" smtClean="0"/>
          </a:p>
          <a:p>
            <a:pPr lvl="1">
              <a:lnSpc>
                <a:spcPct val="110000"/>
              </a:lnSpc>
            </a:pPr>
            <a:r>
              <a:rPr lang="en-US" sz="1500" dirty="0" smtClean="0"/>
              <a:t>URL 	 http://server/items/1</a:t>
            </a:r>
            <a:br>
              <a:rPr lang="en-US" sz="1500" dirty="0" smtClean="0"/>
            </a:br>
            <a:r>
              <a:rPr lang="en-US" sz="1500" dirty="0" smtClean="0"/>
              <a:t>Method 	GET</a:t>
            </a:r>
            <a:br>
              <a:rPr lang="en-US" sz="1500" dirty="0" smtClean="0"/>
            </a:br>
            <a:r>
              <a:rPr lang="en-US" sz="1500" dirty="0" smtClean="0"/>
              <a:t>Meaning 	Read item id = 1</a:t>
            </a:r>
          </a:p>
          <a:p>
            <a:pPr lvl="1">
              <a:lnSpc>
                <a:spcPct val="110000"/>
              </a:lnSpc>
            </a:pPr>
            <a:r>
              <a:rPr lang="en-US" sz="1500" dirty="0" smtClean="0"/>
              <a:t>URL 	http</a:t>
            </a:r>
            <a:r>
              <a:rPr lang="en-US" sz="1500" dirty="0"/>
              <a:t>://server/items/</a:t>
            </a:r>
            <a:r>
              <a:rPr lang="en-US" sz="1500" dirty="0" smtClean="0"/>
              <a:t>1</a:t>
            </a:r>
            <a:br>
              <a:rPr lang="en-US" sz="1500" dirty="0" smtClean="0"/>
            </a:br>
            <a:r>
              <a:rPr lang="en-US" sz="1500" dirty="0" smtClean="0"/>
              <a:t>Method 	POST</a:t>
            </a:r>
            <a:br>
              <a:rPr lang="en-US" sz="1500" dirty="0" smtClean="0"/>
            </a:br>
            <a:r>
              <a:rPr lang="en-US" sz="1500" dirty="0" smtClean="0"/>
              <a:t>Meaning 	Insert item id = 1</a:t>
            </a:r>
            <a:br>
              <a:rPr lang="en-US" sz="1500" dirty="0" smtClean="0"/>
            </a:br>
            <a:r>
              <a:rPr lang="en-US" sz="1500" dirty="0" smtClean="0"/>
              <a:t>body 	{“item” : { “name”, “iPhone5s”, “type” : “Smart Phone” }</a:t>
            </a:r>
            <a:endParaRPr lang="en-US" sz="15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1720" y="6413455"/>
            <a:ext cx="4956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h-TH" sz="1200" i="1" dirty="0">
                <a:solidFill>
                  <a:srgbClr val="A6A6A6"/>
                </a:solidFill>
              </a:rPr>
              <a:t>รายละเอียดเพิ่มเติม ดูได้ที่นี่ http://en.wikipedia.org/wiki/RESTful</a:t>
            </a:r>
            <a:endParaRPr lang="en-US" sz="1200" i="1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8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Coding – </a:t>
            </a:r>
            <a:br>
              <a:rPr lang="en-US" sz="3200" dirty="0" smtClean="0"/>
            </a:br>
            <a:r>
              <a:rPr lang="en-US" sz="3200" dirty="0" smtClean="0"/>
              <a:t>POST to Server (5/6)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88" y="1654648"/>
            <a:ext cx="7770813" cy="4190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7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btnSaveTapped</a:t>
            </a:r>
            <a:r>
              <a:rPr lang="en-US" sz="1800" dirty="0" smtClean="0"/>
              <a:t>:” </a:t>
            </a:r>
            <a:r>
              <a:rPr lang="th-TH" sz="1800" dirty="0" smtClean="0"/>
              <a:t>เพื่อ </a:t>
            </a:r>
            <a:r>
              <a:rPr lang="en-US" sz="1800" dirty="0" smtClean="0"/>
              <a:t>POST </a:t>
            </a:r>
            <a:r>
              <a:rPr lang="th-TH" sz="1800" dirty="0" smtClean="0"/>
              <a:t>ข้อมูลกลับ </a:t>
            </a:r>
            <a:r>
              <a:rPr lang="en-US" sz="1800" dirty="0" smtClean="0"/>
              <a:t>server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552" y="2176544"/>
            <a:ext cx="8114018" cy="4455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Menlo Regular"/>
                <a:cs typeface="Menlo Regular"/>
              </a:rPr>
              <a:t>- (void)</a:t>
            </a:r>
            <a:r>
              <a:rPr lang="en-US" sz="1050" dirty="0" err="1">
                <a:latin typeface="Menlo Regular"/>
                <a:cs typeface="Menlo Regular"/>
              </a:rPr>
              <a:t>btnSaveTapped</a:t>
            </a:r>
            <a:r>
              <a:rPr lang="en-US" sz="105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050" dirty="0">
                <a:latin typeface="Menlo Regular"/>
                <a:cs typeface="Menlo Regular"/>
              </a:rPr>
              <a:t>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[[UIApplication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sharedApplication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setNetworkActivityIndicatorVisible:YES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NSDictionary *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customerDictionary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[NSDictionary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dictionaryWithObjectsAndKeys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self.customer.firstName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, @"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firstName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",</a:t>
            </a:r>
          </a:p>
          <a:p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self.customer.lastName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, @"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lastName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",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self.customer.company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, @"company", nil];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NSError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 error;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customerData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NSJSONSerialization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dataWithJSONObject:customerDictionary</a:t>
            </a:r>
            <a:endParaRPr lang="en-US" sz="105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				      </a:t>
            </a:r>
            <a:r>
              <a:rPr lang="en-US" sz="10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options:NSJSONWritingPrettyPrinted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              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error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:&amp;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error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NSURL *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url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[NSURL 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URLWithString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:@"http://localhost:8000/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result.json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"];</a:t>
            </a:r>
          </a:p>
          <a:p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NSMutableURLRequest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request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de-DE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NSMutableURLRequest</a:t>
            </a:r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e-DE" sz="10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requestWithURL:url</a:t>
            </a:r>
            <a:endParaRPr lang="de-DE" sz="105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de-DE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e-DE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   </a:t>
            </a:r>
            <a:r>
              <a:rPr lang="en-US" sz="105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cachePolicy:NSURLRequestUseProtocolCachePolicy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      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timeoutInterval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:30];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[request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setValue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:@"application/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json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; charset=utf-8"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forHTTPHeaderField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:@"Content-Type"];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[request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setValue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:@"application/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json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"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forHTTPHeaderField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:@"Accept"];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[request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setHTTPMethod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:@"POST"];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[request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setHTTPBody:customerData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self.returnedData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nil;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[NSURLConnection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connectionWithRequest:request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delegate:self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latin typeface="Menlo Regular"/>
                <a:cs typeface="Menlo Regular"/>
              </a:rPr>
              <a:t>}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606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Task : Run &amp; Test (7/7)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1800" dirty="0" smtClean="0"/>
              <a:t>Run </a:t>
            </a:r>
            <a:r>
              <a:rPr lang="th-TH" sz="1800" dirty="0" smtClean="0"/>
              <a:t>โปรแกรมเพื่อดูผลลัพธ์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3" y="2648506"/>
            <a:ext cx="1793975" cy="3307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47" y="2648507"/>
            <a:ext cx="1793975" cy="3307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2632369" y="3038739"/>
            <a:ext cx="469478" cy="0"/>
          </a:xfrm>
          <a:prstGeom prst="straightConnector1">
            <a:avLst/>
          </a:prstGeom>
          <a:ln w="31750">
            <a:solidFill>
              <a:srgbClr val="C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658" y="2432512"/>
            <a:ext cx="3652674" cy="3838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24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NSURLSession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NSURLConnection</a:t>
            </a:r>
            <a:r>
              <a:rPr lang="en-US" sz="1800" dirty="0" smtClean="0"/>
              <a:t> </a:t>
            </a:r>
            <a:r>
              <a:rPr lang="th-TH" sz="1800" dirty="0" smtClean="0"/>
              <a:t>สามารถ </a:t>
            </a:r>
            <a:r>
              <a:rPr lang="en-US" sz="1800" dirty="0" smtClean="0"/>
              <a:t>request </a:t>
            </a:r>
            <a:r>
              <a:rPr lang="th-TH" sz="1800" dirty="0" smtClean="0"/>
              <a:t>แบบ </a:t>
            </a:r>
            <a:r>
              <a:rPr lang="en-US" sz="1800" dirty="0" smtClean="0"/>
              <a:t>asynchronous </a:t>
            </a:r>
            <a:r>
              <a:rPr lang="th-TH" sz="1800" dirty="0" smtClean="0"/>
              <a:t>ได้ผ่าน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sendAsynchronousRequest</a:t>
            </a:r>
            <a:r>
              <a:rPr lang="en-US" sz="1800" dirty="0" smtClean="0"/>
              <a:t>” </a:t>
            </a:r>
            <a:r>
              <a:rPr lang="th-TH" sz="1800" dirty="0" smtClean="0"/>
              <a:t>ได้ แต่จะทำงานกับ </a:t>
            </a:r>
            <a:r>
              <a:rPr lang="en-US" sz="1800" dirty="0" smtClean="0"/>
              <a:t>server </a:t>
            </a:r>
            <a:r>
              <a:rPr lang="th-TH" sz="1800" dirty="0" smtClean="0"/>
              <a:t>ที่มี </a:t>
            </a:r>
            <a:r>
              <a:rPr lang="en-US" sz="1800" dirty="0" smtClean="0"/>
              <a:t>authentication </a:t>
            </a:r>
            <a:r>
              <a:rPr lang="th-TH" sz="1800" dirty="0" smtClean="0"/>
              <a:t>และ</a:t>
            </a:r>
            <a:r>
              <a:rPr lang="en-US" sz="1800" dirty="0" smtClean="0"/>
              <a:t> security </a:t>
            </a:r>
            <a:r>
              <a:rPr lang="th-TH" sz="1800" dirty="0" smtClean="0"/>
              <a:t>ไม่ได้ ต้องใช้ </a:t>
            </a:r>
            <a:r>
              <a:rPr lang="en-US" sz="1800" dirty="0" smtClean="0"/>
              <a:t>delegate method</a:t>
            </a:r>
          </a:p>
          <a:p>
            <a:r>
              <a:rPr lang="th-TH" sz="1800" dirty="0" smtClean="0"/>
              <a:t>แต่เมื่อใช้ </a:t>
            </a:r>
            <a:r>
              <a:rPr lang="en-US" sz="1800" dirty="0" smtClean="0"/>
              <a:t>delegate method </a:t>
            </a:r>
            <a:r>
              <a:rPr lang="th-TH" sz="1800" dirty="0" smtClean="0"/>
              <a:t>จะทำให้เราเขียนโปรแกรมยาก เพราะส่วนใหญ่การติดต่อกับ </a:t>
            </a:r>
            <a:r>
              <a:rPr lang="en-US" sz="1800" dirty="0" smtClean="0"/>
              <a:t>RESTful Server </a:t>
            </a:r>
            <a:r>
              <a:rPr lang="th-TH" sz="1800" dirty="0" smtClean="0"/>
              <a:t>นั้นไม่ได้จบแค่การ </a:t>
            </a:r>
            <a:r>
              <a:rPr lang="en-US" sz="1800" dirty="0" smtClean="0"/>
              <a:t>request </a:t>
            </a:r>
            <a:r>
              <a:rPr lang="th-TH" sz="1800" dirty="0" smtClean="0"/>
              <a:t>ครั้งเดียว แต่ต้องเรียกซ้ำเมื่อ </a:t>
            </a:r>
            <a:r>
              <a:rPr lang="en-US" sz="1800" dirty="0" smtClean="0"/>
              <a:t>server response </a:t>
            </a:r>
            <a:r>
              <a:rPr lang="th-TH" sz="1800" dirty="0" smtClean="0"/>
              <a:t>กลับมาแล้ว เช่น </a:t>
            </a:r>
            <a:r>
              <a:rPr lang="en-US" sz="1800" dirty="0" smtClean="0"/>
              <a:t>request </a:t>
            </a:r>
            <a:r>
              <a:rPr lang="th-TH" sz="1800" dirty="0" smtClean="0"/>
              <a:t>ครั้งแรกได้ </a:t>
            </a:r>
            <a:r>
              <a:rPr lang="en-US" sz="1800" dirty="0" smtClean="0"/>
              <a:t>JSON </a:t>
            </a:r>
            <a:r>
              <a:rPr lang="th-TH" sz="1800" dirty="0" smtClean="0"/>
              <a:t>แล้วค่อยเอา </a:t>
            </a:r>
            <a:r>
              <a:rPr lang="en-US" sz="1800" dirty="0" smtClean="0"/>
              <a:t>field </a:t>
            </a:r>
            <a:r>
              <a:rPr lang="th-TH" sz="1800" dirty="0" smtClean="0"/>
              <a:t>ของ </a:t>
            </a:r>
            <a:r>
              <a:rPr lang="en-US" sz="1800" dirty="0" smtClean="0"/>
              <a:t>JSON </a:t>
            </a:r>
            <a:r>
              <a:rPr lang="th-TH" sz="1800" dirty="0" smtClean="0"/>
              <a:t>ได้ </a:t>
            </a:r>
            <a:r>
              <a:rPr lang="en-US" sz="1800" dirty="0" smtClean="0"/>
              <a:t>download </a:t>
            </a:r>
            <a:r>
              <a:rPr lang="th-TH" sz="1800" dirty="0" smtClean="0"/>
              <a:t>รูป เป็นต้น การเขียนโปรแกรมจะยุ่งยากมาก รวมทั้งการติดต่อกับ </a:t>
            </a:r>
            <a:r>
              <a:rPr lang="en-US" sz="1800" dirty="0" smtClean="0"/>
              <a:t>server </a:t>
            </a:r>
            <a:r>
              <a:rPr lang="th-TH" sz="1800" dirty="0" smtClean="0"/>
              <a:t>มีความซับซ้อนมากขึ้นเรื่อยๆ ซึ่งโครงสร้างของ </a:t>
            </a:r>
            <a:r>
              <a:rPr lang="en-US" sz="1800" dirty="0" err="1" smtClean="0"/>
              <a:t>NSURLConnection</a:t>
            </a:r>
            <a:r>
              <a:rPr lang="en-US" sz="1800" dirty="0" smtClean="0"/>
              <a:t> </a:t>
            </a:r>
            <a:r>
              <a:rPr lang="th-TH" sz="1800" dirty="0" smtClean="0"/>
              <a:t>ไม่สามารถรองรับได้อีก </a:t>
            </a:r>
          </a:p>
          <a:p>
            <a:r>
              <a:rPr lang="en-US" sz="1800" dirty="0" smtClean="0"/>
              <a:t>Apple </a:t>
            </a:r>
            <a:r>
              <a:rPr lang="th-TH" sz="1800" dirty="0" smtClean="0"/>
              <a:t>จึงเพิ่ม </a:t>
            </a:r>
            <a:r>
              <a:rPr lang="en-US" sz="1800" dirty="0" err="1" smtClean="0"/>
              <a:t>NSURLSession</a:t>
            </a:r>
            <a:r>
              <a:rPr lang="en-US" sz="1800" dirty="0" smtClean="0"/>
              <a:t> </a:t>
            </a:r>
            <a:r>
              <a:rPr lang="th-TH" sz="1800" dirty="0" smtClean="0"/>
              <a:t>ใน </a:t>
            </a:r>
            <a:r>
              <a:rPr lang="en-US" sz="1800" dirty="0" smtClean="0"/>
              <a:t>iOS 7 </a:t>
            </a:r>
            <a:r>
              <a:rPr lang="th-TH" sz="1800" dirty="0" smtClean="0"/>
              <a:t>แทนที่จะเปลี่ยน </a:t>
            </a:r>
            <a:r>
              <a:rPr lang="en-US" sz="1800" dirty="0" smtClean="0"/>
              <a:t>API </a:t>
            </a:r>
            <a:r>
              <a:rPr lang="th-TH" sz="1800" dirty="0" smtClean="0"/>
              <a:t>ของ </a:t>
            </a:r>
            <a:r>
              <a:rPr lang="en-US" sz="1800" dirty="0" err="1" smtClean="0"/>
              <a:t>NSURLConnection</a:t>
            </a:r>
            <a:r>
              <a:rPr lang="en-US" sz="1800" dirty="0" smtClean="0"/>
              <a:t> </a:t>
            </a:r>
            <a:r>
              <a:rPr lang="th-TH" sz="1800" dirty="0" smtClean="0"/>
              <a:t>เพื่อให้ </a:t>
            </a:r>
            <a:r>
              <a:rPr lang="en-US" sz="1800" dirty="0" smtClean="0"/>
              <a:t>code </a:t>
            </a:r>
            <a:r>
              <a:rPr lang="th-TH" sz="1800" dirty="0" smtClean="0"/>
              <a:t>เดิมไม่กระทบกับ </a:t>
            </a:r>
            <a:r>
              <a:rPr lang="en-US" sz="1800" dirty="0" smtClean="0"/>
              <a:t>API </a:t>
            </a:r>
            <a:r>
              <a:rPr lang="th-TH" sz="1800" dirty="0" smtClean="0"/>
              <a:t>ที่เปลี่ยนไป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562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NSURLSession</a:t>
            </a:r>
            <a:r>
              <a:rPr lang="en-US" dirty="0" smtClean="0"/>
              <a:t> 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uploads and </a:t>
            </a:r>
            <a:r>
              <a:rPr lang="en-US" dirty="0" smtClean="0"/>
              <a:t>downloads</a:t>
            </a:r>
          </a:p>
          <a:p>
            <a:r>
              <a:rPr lang="en-US" dirty="0"/>
              <a:t>Ability to pause and resume networking </a:t>
            </a:r>
            <a:r>
              <a:rPr lang="en-US" dirty="0" smtClean="0"/>
              <a:t>operations</a:t>
            </a:r>
          </a:p>
          <a:p>
            <a:r>
              <a:rPr lang="en-US" dirty="0"/>
              <a:t>Configurable </a:t>
            </a:r>
            <a:r>
              <a:rPr lang="en-US" dirty="0" smtClean="0"/>
              <a:t>container</a:t>
            </a:r>
          </a:p>
          <a:p>
            <a:r>
              <a:rPr lang="en-US" dirty="0" smtClean="0"/>
              <a:t>Sub-classable </a:t>
            </a:r>
            <a:r>
              <a:rPr lang="en-US" dirty="0"/>
              <a:t>and private </a:t>
            </a:r>
            <a:r>
              <a:rPr lang="en-US" dirty="0" smtClean="0"/>
              <a:t>storage</a:t>
            </a:r>
          </a:p>
          <a:p>
            <a:r>
              <a:rPr lang="en-US" dirty="0"/>
              <a:t>Improved authentication </a:t>
            </a:r>
            <a:r>
              <a:rPr lang="en-US" dirty="0" smtClean="0"/>
              <a:t>handling</a:t>
            </a:r>
          </a:p>
          <a:p>
            <a:r>
              <a:rPr lang="en-US" dirty="0"/>
              <a:t>Rich delegate </a:t>
            </a:r>
            <a:r>
              <a:rPr lang="en-US" dirty="0" smtClean="0"/>
              <a:t>model</a:t>
            </a:r>
          </a:p>
          <a:p>
            <a:r>
              <a:rPr lang="en-US" dirty="0"/>
              <a:t>Uploads and downloads through the file system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611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are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039" y="3514003"/>
            <a:ext cx="1984435" cy="730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>
                    <a:lumMod val="65000"/>
                  </a:schemeClr>
                </a:solidFill>
              </a:rPr>
              <a:t>&lt;&lt;Factory / Singleton&gt;&gt;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NSURLSession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646591" y="3557962"/>
            <a:ext cx="898493" cy="299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NSURL</a:t>
            </a:r>
            <a:endParaRPr lang="en-US" sz="1400" dirty="0"/>
          </a:p>
        </p:txBody>
      </p:sp>
      <p:sp>
        <p:nvSpPr>
          <p:cNvPr id="7" name="Diamond 6"/>
          <p:cNvSpPr/>
          <p:nvPr/>
        </p:nvSpPr>
        <p:spPr>
          <a:xfrm>
            <a:off x="3950474" y="3635092"/>
            <a:ext cx="362869" cy="1927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Connector 8"/>
          <p:cNvCxnSpPr/>
          <p:nvPr/>
        </p:nvCxnSpPr>
        <p:spPr>
          <a:xfrm>
            <a:off x="4313343" y="3727453"/>
            <a:ext cx="33324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53475" y="3963284"/>
            <a:ext cx="3014526" cy="561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A6A6A6"/>
                </a:solidFill>
              </a:rPr>
              <a:t>&lt;&lt;immutable&gt;&gt;</a:t>
            </a:r>
            <a:br>
              <a:rPr lang="en-US" sz="1400" i="1" dirty="0" smtClean="0">
                <a:solidFill>
                  <a:srgbClr val="A6A6A6"/>
                </a:solidFill>
              </a:rPr>
            </a:br>
            <a:r>
              <a:rPr lang="en-US" sz="1400" dirty="0" err="1" smtClean="0"/>
              <a:t>NSURLSessionConfiguration</a:t>
            </a:r>
            <a:endParaRPr lang="en-US" sz="1400" dirty="0"/>
          </a:p>
        </p:txBody>
      </p:sp>
      <p:sp>
        <p:nvSpPr>
          <p:cNvPr id="12" name="Diamond 11"/>
          <p:cNvSpPr/>
          <p:nvPr/>
        </p:nvSpPr>
        <p:spPr>
          <a:xfrm>
            <a:off x="3950474" y="3995268"/>
            <a:ext cx="362869" cy="1927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313343" y="4091737"/>
            <a:ext cx="1440132" cy="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7591" y="4796874"/>
            <a:ext cx="2110814" cy="408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NSURLSession</a:t>
            </a:r>
            <a:r>
              <a:rPr lang="en-US" sz="1400" dirty="0" err="1" smtClean="0">
                <a:solidFill>
                  <a:srgbClr val="FFFF00"/>
                </a:solidFill>
              </a:rPr>
              <a:t>Data</a:t>
            </a:r>
            <a:r>
              <a:rPr lang="en-US" sz="1400" dirty="0" err="1" smtClean="0"/>
              <a:t>Task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1583" y="4244757"/>
            <a:ext cx="318781" cy="5521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05006" y="4796874"/>
            <a:ext cx="2540078" cy="408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NSURLSession</a:t>
            </a:r>
            <a:r>
              <a:rPr lang="en-US" sz="1400" dirty="0" err="1" smtClean="0">
                <a:solidFill>
                  <a:srgbClr val="FFFF00"/>
                </a:solidFill>
              </a:rPr>
              <a:t>Download</a:t>
            </a:r>
            <a:r>
              <a:rPr lang="en-US" sz="1400" dirty="0" err="1" smtClean="0"/>
              <a:t>Task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5185" y="5609540"/>
            <a:ext cx="2360349" cy="403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NSURLSession</a:t>
            </a:r>
            <a:r>
              <a:rPr lang="en-US" sz="1400" dirty="0" err="1" smtClean="0">
                <a:solidFill>
                  <a:srgbClr val="FFFF00"/>
                </a:solidFill>
              </a:rPr>
              <a:t>Upload</a:t>
            </a:r>
            <a:r>
              <a:rPr lang="en-US" sz="1400" dirty="0" err="1" smtClean="0"/>
              <a:t>Task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73231" y="5205204"/>
            <a:ext cx="0" cy="396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172384" y="4244757"/>
            <a:ext cx="329731" cy="5521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583325" y="2179490"/>
            <a:ext cx="280369" cy="244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594665" y="2179490"/>
            <a:ext cx="0" cy="132550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863694" y="1995776"/>
            <a:ext cx="2138915" cy="356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NSURLSessionDelegate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394265" y="2685942"/>
            <a:ext cx="1402437" cy="487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NSURLSession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>
                <a:solidFill>
                  <a:srgbClr val="FFFF00"/>
                </a:solidFill>
              </a:rPr>
              <a:t>Data</a:t>
            </a:r>
            <a:r>
              <a:rPr lang="en-US" sz="1400" dirty="0" err="1" smtClean="0"/>
              <a:t>Delegate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656367" y="2422740"/>
            <a:ext cx="430906" cy="263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53475" y="4524788"/>
            <a:ext cx="3014526" cy="848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767473" y="4550187"/>
            <a:ext cx="30005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</a:t>
            </a:r>
            <a:r>
              <a:rPr lang="en-US" sz="1400" dirty="0" err="1" smtClean="0">
                <a:solidFill>
                  <a:srgbClr val="FFFF00"/>
                </a:solidFill>
              </a:rPr>
              <a:t>default</a:t>
            </a:r>
            <a:r>
              <a:rPr lang="en-US" sz="1400" dirty="0" err="1" smtClean="0"/>
              <a:t>SessionConfiguration</a:t>
            </a:r>
            <a:r>
              <a:rPr lang="en-US" sz="1400" dirty="0" smtClean="0"/>
              <a:t>()</a:t>
            </a:r>
            <a:br>
              <a:rPr lang="en-US" sz="1400" dirty="0" smtClean="0"/>
            </a:br>
            <a:r>
              <a:rPr lang="en-US" sz="1400" dirty="0" smtClean="0"/>
              <a:t>+ </a:t>
            </a:r>
            <a:r>
              <a:rPr lang="en-US" sz="1400" dirty="0" err="1" smtClean="0">
                <a:solidFill>
                  <a:srgbClr val="FFFF00"/>
                </a:solidFill>
              </a:rPr>
              <a:t>ephemeral</a:t>
            </a:r>
            <a:r>
              <a:rPr lang="en-US" sz="1400" dirty="0" err="1" smtClean="0"/>
              <a:t>SessionConfiguration</a:t>
            </a:r>
            <a:r>
              <a:rPr lang="en-US" sz="1400" dirty="0" smtClean="0"/>
              <a:t>()</a:t>
            </a:r>
            <a:br>
              <a:rPr lang="en-US" sz="1400" dirty="0" smtClean="0"/>
            </a:br>
            <a:r>
              <a:rPr lang="en-US" sz="1400" dirty="0" smtClean="0"/>
              <a:t>+ </a:t>
            </a:r>
            <a:r>
              <a:rPr lang="en-US" sz="1400" dirty="0" err="1" smtClean="0">
                <a:solidFill>
                  <a:srgbClr val="FFFF00"/>
                </a:solidFill>
              </a:rPr>
              <a:t>background</a:t>
            </a:r>
            <a:r>
              <a:rPr lang="en-US" sz="1400" dirty="0" err="1" smtClean="0"/>
              <a:t>SessionConfiguration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5522404" y="2685942"/>
            <a:ext cx="1696665" cy="487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NSURLSession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>
                <a:solidFill>
                  <a:srgbClr val="FFFF00"/>
                </a:solidFill>
              </a:rPr>
              <a:t>Download</a:t>
            </a:r>
            <a:r>
              <a:rPr lang="en-US" sz="1400" dirty="0" err="1" smtClean="0"/>
              <a:t>Delegate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6411173" y="1917001"/>
            <a:ext cx="1798726" cy="487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NSURLSession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>
                <a:solidFill>
                  <a:srgbClr val="FFFF00"/>
                </a:solidFill>
              </a:rPr>
              <a:t>Task</a:t>
            </a:r>
            <a:r>
              <a:rPr lang="en-US" sz="1400" dirty="0" err="1" smtClean="0"/>
              <a:t>Delegate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995873" y="2181939"/>
            <a:ext cx="4085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394265" y="2422739"/>
            <a:ext cx="402873" cy="26320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95184" y="1993711"/>
            <a:ext cx="2777200" cy="3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NSURLSessionTaskState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395184" y="2390452"/>
            <a:ext cx="2777200" cy="965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 smtClean="0"/>
              <a:t>NSURLSessionTaskState</a:t>
            </a:r>
            <a:r>
              <a:rPr lang="en-US" sz="1300" dirty="0" err="1" smtClean="0">
                <a:solidFill>
                  <a:srgbClr val="FFFF00"/>
                </a:solidFill>
              </a:rPr>
              <a:t>Running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err="1" smtClean="0"/>
              <a:t>NSURLSessionTaskState</a:t>
            </a:r>
            <a:r>
              <a:rPr lang="en-US" sz="1300" dirty="0" err="1" smtClean="0">
                <a:solidFill>
                  <a:srgbClr val="FFFF00"/>
                </a:solidFill>
              </a:rPr>
              <a:t>Suspended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err="1" smtClean="0"/>
              <a:t>NSURLSessionTaskState</a:t>
            </a:r>
            <a:r>
              <a:rPr lang="en-US" sz="1300" dirty="0" err="1" smtClean="0">
                <a:solidFill>
                  <a:srgbClr val="FFFF00"/>
                </a:solidFill>
              </a:rPr>
              <a:t>Canceling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err="1" smtClean="0"/>
              <a:t>NSURLSessionTaskState</a:t>
            </a:r>
            <a:r>
              <a:rPr lang="en-US" sz="1300" dirty="0" err="1" smtClean="0">
                <a:solidFill>
                  <a:srgbClr val="FFFF00"/>
                </a:solidFill>
              </a:rPr>
              <a:t>Completed</a:t>
            </a:r>
            <a:endParaRPr lang="en-US" sz="1300" dirty="0">
              <a:solidFill>
                <a:srgbClr val="FFFF00"/>
              </a:solidFill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1707700" y="3788923"/>
            <a:ext cx="228400" cy="1375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372882" y="3356076"/>
            <a:ext cx="0" cy="50162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4" idx="1"/>
          </p:cNvCxnSpPr>
          <p:nvPr/>
        </p:nvCxnSpPr>
        <p:spPr>
          <a:xfrm>
            <a:off x="1372882" y="3857705"/>
            <a:ext cx="3348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28494" y="6408011"/>
            <a:ext cx="8562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tx2"/>
                </a:solidFill>
              </a:rPr>
              <a:t>iOS7.0, 7.1</a:t>
            </a:r>
            <a:endParaRPr lang="en-US" sz="11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9038"/>
            <a:ext cx="7966343" cy="425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 Regular"/>
                <a:cs typeface="Menlo Regular"/>
              </a:rPr>
              <a:t>NSURLSession</a:t>
            </a:r>
            <a:r>
              <a:rPr lang="en-US" sz="1400" dirty="0" smtClean="0">
                <a:latin typeface="Menlo Regular"/>
                <a:cs typeface="Menlo Regular"/>
              </a:rPr>
              <a:t> * 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session</a:t>
            </a:r>
            <a:r>
              <a:rPr lang="en-US" sz="1400" dirty="0" smtClean="0">
                <a:latin typeface="Menlo Regular"/>
                <a:cs typeface="Menlo Regular"/>
              </a:rPr>
              <a:t> = [</a:t>
            </a:r>
            <a:r>
              <a:rPr lang="en-US" sz="1400" dirty="0" err="1" smtClean="0">
                <a:latin typeface="Menlo Regular"/>
                <a:cs typeface="Menlo Regular"/>
              </a:rPr>
              <a:t>NSURLSession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sharedSession</a:t>
            </a:r>
            <a:r>
              <a:rPr lang="en-US" sz="1400" dirty="0" smtClean="0">
                <a:latin typeface="Menlo Regular"/>
                <a:cs typeface="Menlo Regular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NSURL * </a:t>
            </a:r>
            <a:r>
              <a:rPr lang="en-US" sz="1400" dirty="0" err="1" smtClean="0">
                <a:latin typeface="Menlo Regular"/>
                <a:cs typeface="Menlo Regular"/>
              </a:rPr>
              <a:t>url</a:t>
            </a:r>
            <a:r>
              <a:rPr lang="en-US" sz="1400" dirty="0" smtClean="0">
                <a:latin typeface="Menlo Regular"/>
                <a:cs typeface="Menlo Regular"/>
              </a:rPr>
              <a:t> = [NSULR </a:t>
            </a:r>
            <a:r>
              <a:rPr lang="en-US" sz="1400" dirty="0" err="1" smtClean="0">
                <a:latin typeface="Menlo Regular"/>
                <a:cs typeface="Menlo Regular"/>
              </a:rPr>
              <a:t>URLWithString</a:t>
            </a:r>
            <a:r>
              <a:rPr lang="en-US" sz="1400" dirty="0" smtClean="0">
                <a:latin typeface="Menlo Regular"/>
                <a:cs typeface="Menlo Regular"/>
              </a:rPr>
              <a:t>:@”https://</a:t>
            </a:r>
            <a:r>
              <a:rPr lang="en-US" sz="1400" dirty="0" err="1" smtClean="0">
                <a:latin typeface="Menlo Regular"/>
                <a:cs typeface="Menlo Regular"/>
              </a:rPr>
              <a:t>www.google.com</a:t>
            </a:r>
            <a:r>
              <a:rPr lang="en-US" sz="1400" dirty="0" smtClean="0">
                <a:latin typeface="Menlo Regular"/>
                <a:cs typeface="Menlo Regular"/>
              </a:rPr>
              <a:t>”];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err="1" smtClean="0">
                <a:latin typeface="Menlo Regular"/>
                <a:cs typeface="Menlo Regular"/>
              </a:rPr>
              <a:t>NSURLSessionDataTask</a:t>
            </a:r>
            <a:r>
              <a:rPr lang="en-US" sz="1400" dirty="0" smtClean="0">
                <a:latin typeface="Menlo Regular"/>
                <a:cs typeface="Menlo Regular"/>
              </a:rPr>
              <a:t> *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 Regular"/>
                <a:cs typeface="Menlo Regular"/>
              </a:rPr>
              <a:t>dataTask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= [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session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dataWithURL:url</a:t>
            </a:r>
            <a:r>
              <a:rPr lang="en-US" sz="1400" dirty="0">
                <a:latin typeface="Menlo Regular"/>
                <a:cs typeface="Menlo Regular"/>
              </a:rPr>
              <a:t/>
            </a:r>
            <a:br>
              <a:rPr lang="en-US" sz="1400" dirty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			</a:t>
            </a:r>
            <a:r>
              <a:rPr lang="en-US" sz="1400" dirty="0" err="1" smtClean="0">
                <a:latin typeface="Menlo Regular"/>
                <a:cs typeface="Menlo Regular"/>
              </a:rPr>
              <a:t>completionHandler</a:t>
            </a:r>
            <a:r>
              <a:rPr lang="en-US" sz="1400" dirty="0">
                <a:latin typeface="Menlo Regular"/>
                <a:cs typeface="Menlo Regular"/>
              </a:rPr>
              <a:t>:^(</a:t>
            </a:r>
            <a:r>
              <a:rPr lang="en-US" sz="1400" dirty="0" err="1">
                <a:latin typeface="Menlo Regular"/>
                <a:cs typeface="Menlo Regular"/>
              </a:rPr>
              <a:t>NSData</a:t>
            </a:r>
            <a:r>
              <a:rPr lang="en-US" sz="1400" dirty="0">
                <a:latin typeface="Menlo Regular"/>
                <a:cs typeface="Menlo Regular"/>
              </a:rPr>
              <a:t> *data, </a:t>
            </a:r>
            <a:r>
              <a:rPr lang="en-US" sz="1400" dirty="0" smtClean="0">
                <a:latin typeface="Menlo Regular"/>
                <a:cs typeface="Menlo Regular"/>
              </a:rPr>
              <a:t/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					   </a:t>
            </a:r>
            <a:r>
              <a:rPr lang="en-US" sz="1400" dirty="0" err="1" smtClean="0">
                <a:latin typeface="Menlo Regular"/>
                <a:cs typeface="Menlo Regular"/>
              </a:rPr>
              <a:t>NSURLResponse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>
                <a:latin typeface="Menlo Regular"/>
                <a:cs typeface="Menlo Regular"/>
              </a:rPr>
              <a:t>*response, </a:t>
            </a:r>
            <a:r>
              <a:rPr lang="en-US" sz="1400" dirty="0" smtClean="0">
                <a:latin typeface="Menlo Regular"/>
                <a:cs typeface="Menlo Regular"/>
              </a:rPr>
              <a:t/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					   </a:t>
            </a:r>
            <a:r>
              <a:rPr lang="en-US" sz="1400" dirty="0" err="1" smtClean="0">
                <a:latin typeface="Menlo Regular"/>
                <a:cs typeface="Menlo Regular"/>
              </a:rPr>
              <a:t>NSError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>
                <a:latin typeface="Menlo Regular"/>
                <a:cs typeface="Menlo Regular"/>
              </a:rPr>
              <a:t>*error) </a:t>
            </a:r>
            <a:r>
              <a:rPr lang="en-US" sz="1400" dirty="0" smtClean="0">
                <a:latin typeface="Menlo Regular"/>
                <a:cs typeface="Menlo Regular"/>
              </a:rPr>
              <a:t/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			{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			    </a:t>
            </a:r>
            <a:r>
              <a:rPr lang="en-US" sz="1200" i="1" dirty="0" smtClean="0">
                <a:solidFill>
                  <a:srgbClr val="A6A6A6"/>
                </a:solidFill>
                <a:latin typeface="Menlo Regular"/>
                <a:cs typeface="Menlo Regular"/>
              </a:rPr>
              <a:t>// code here;</a:t>
            </a:r>
            <a:r>
              <a:rPr lang="en-US" sz="1400" dirty="0" smtClean="0">
                <a:latin typeface="Menlo Regular"/>
                <a:cs typeface="Menlo Regular"/>
              </a:rPr>
              <a:t/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			}];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[</a:t>
            </a:r>
            <a:r>
              <a:rPr lang="en-US" sz="1400" dirty="0" err="1" smtClean="0">
                <a:solidFill>
                  <a:srgbClr val="B8E39D"/>
                </a:solidFill>
                <a:latin typeface="Menlo Regular"/>
                <a:cs typeface="Menlo Regular"/>
              </a:rPr>
              <a:t>dataTask</a:t>
            </a:r>
            <a:r>
              <a:rPr lang="en-US" sz="1400" dirty="0" smtClean="0">
                <a:solidFill>
                  <a:srgbClr val="B8E39D"/>
                </a:solidFill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resume];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74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22" y="1446836"/>
            <a:ext cx="7966343" cy="5130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NSURLSessionConfiguration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*</a:t>
            </a:r>
            <a:r>
              <a:rPr lang="en-US" sz="1200" dirty="0" err="1">
                <a:latin typeface="Menlo Regular"/>
                <a:cs typeface="Menlo Regular"/>
              </a:rPr>
              <a:t>sessionConfiguration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	[</a:t>
            </a:r>
            <a:r>
              <a:rPr lang="en-US" sz="1200" dirty="0" err="1">
                <a:latin typeface="Menlo Regular"/>
                <a:cs typeface="Menlo Regular"/>
              </a:rPr>
              <a:t>NSURLSessionConfiguration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defaultSessionConfiguration</a:t>
            </a:r>
            <a:r>
              <a:rPr lang="en-US" sz="1200" dirty="0">
                <a:latin typeface="Menlo Regular"/>
                <a:cs typeface="Menlo Regular"/>
              </a:rPr>
              <a:t>]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err="1" smtClean="0">
                <a:latin typeface="Menlo Regular"/>
                <a:cs typeface="Menlo Regular"/>
              </a:rPr>
              <a:t>NSURLSession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*session = [</a:t>
            </a:r>
            <a:r>
              <a:rPr lang="en-US" sz="1200" dirty="0" err="1">
                <a:latin typeface="Menlo Regular"/>
                <a:cs typeface="Menlo Regular"/>
              </a:rPr>
              <a:t>NSURLSession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sessionWithConfiguration:sessionConfiguration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				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</a:t>
            </a:r>
            <a:r>
              <a:rPr lang="en-US" sz="1200" dirty="0" err="1" smtClean="0">
                <a:latin typeface="Menlo Regular"/>
                <a:cs typeface="Menlo Regular"/>
              </a:rPr>
              <a:t>delegate:</a:t>
            </a:r>
            <a:r>
              <a:rPr lang="en-US" sz="12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				    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delegateQueue:nil</a:t>
            </a:r>
            <a:r>
              <a:rPr lang="en-US" sz="1200" dirty="0">
                <a:latin typeface="Menlo Regular"/>
                <a:cs typeface="Menlo Regular"/>
              </a:rPr>
              <a:t>]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NSURL * </a:t>
            </a:r>
            <a:r>
              <a:rPr lang="en-US" sz="1200" dirty="0" err="1" smtClean="0">
                <a:latin typeface="Menlo Regular"/>
                <a:cs typeface="Menlo Regular"/>
              </a:rPr>
              <a:t>url</a:t>
            </a:r>
            <a:r>
              <a:rPr lang="en-US" sz="1200" dirty="0" smtClean="0">
                <a:latin typeface="Menlo Regular"/>
                <a:cs typeface="Menlo Regular"/>
              </a:rPr>
              <a:t> = </a:t>
            </a:r>
            <a:r>
              <a:rPr lang="en-US" sz="1200" dirty="0">
                <a:latin typeface="Menlo Regular"/>
                <a:cs typeface="Menlo Regular"/>
              </a:rPr>
              <a:t>[NSURL </a:t>
            </a:r>
            <a:r>
              <a:rPr lang="en-US" sz="1200" dirty="0" err="1">
                <a:latin typeface="Menlo Regular"/>
                <a:cs typeface="Menlo Regular"/>
              </a:rPr>
              <a:t>URLWithString</a:t>
            </a:r>
            <a:r>
              <a:rPr lang="en-US" sz="1200" dirty="0">
                <a:latin typeface="Menlo Regular"/>
                <a:cs typeface="Menlo Regular"/>
              </a:rPr>
              <a:t>:@"http:/</a:t>
            </a:r>
            <a:r>
              <a:rPr lang="en-US" sz="1200" dirty="0" smtClean="0">
                <a:latin typeface="Menlo Regular"/>
                <a:cs typeface="Menlo Regular"/>
              </a:rPr>
              <a:t>/</a:t>
            </a:r>
            <a:r>
              <a:rPr lang="en-US" sz="1200" dirty="0" err="1" smtClean="0">
                <a:latin typeface="Menlo Regular"/>
                <a:cs typeface="Menlo Regular"/>
              </a:rPr>
              <a:t>www.test.com</a:t>
            </a:r>
            <a:r>
              <a:rPr lang="en-US" sz="1200" dirty="0" smtClean="0">
                <a:latin typeface="Menlo Regular"/>
                <a:cs typeface="Menlo Regular"/>
              </a:rPr>
              <a:t>/</a:t>
            </a:r>
            <a:r>
              <a:rPr lang="en-US" sz="1200" dirty="0" err="1" smtClean="0">
                <a:latin typeface="Menlo Regular"/>
                <a:cs typeface="Menlo Regular"/>
              </a:rPr>
              <a:t>sample.jpg</a:t>
            </a:r>
            <a:r>
              <a:rPr lang="en-US" sz="1200" dirty="0">
                <a:latin typeface="Menlo Regular"/>
                <a:cs typeface="Menlo Regular"/>
              </a:rPr>
              <a:t>"</a:t>
            </a:r>
            <a:r>
              <a:rPr lang="en-US" sz="1200" dirty="0" smtClean="0">
                <a:latin typeface="Menlo Regular"/>
                <a:cs typeface="Menlo Regular"/>
              </a:rPr>
              <a:t>];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err="1" smtClean="0">
                <a:latin typeface="Menlo Regular"/>
                <a:cs typeface="Menlo Regular"/>
              </a:rPr>
              <a:t>NSURLSessionDownloadTask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*</a:t>
            </a:r>
            <a:r>
              <a:rPr lang="en-US" sz="1200" dirty="0" err="1">
                <a:solidFill>
                  <a:srgbClr val="B8E39D"/>
                </a:solidFill>
                <a:latin typeface="Menlo Regular"/>
                <a:cs typeface="Menlo Regular"/>
              </a:rPr>
              <a:t>downloadTask</a:t>
            </a:r>
            <a:r>
              <a:rPr lang="en-US" sz="1200" dirty="0">
                <a:solidFill>
                  <a:srgbClr val="B8E39D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= [session </a:t>
            </a:r>
            <a:r>
              <a:rPr lang="en-US" sz="1200" dirty="0" err="1" smtClean="0">
                <a:latin typeface="Menlo Regular"/>
                <a:cs typeface="Menlo Regular"/>
              </a:rPr>
              <a:t>downloadTaskWithURL:url</a:t>
            </a:r>
            <a:r>
              <a:rPr lang="en-US" sz="1200" dirty="0" smtClean="0">
                <a:latin typeface="Menlo Regular"/>
                <a:cs typeface="Menlo Regular"/>
              </a:rPr>
              <a:t>];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B8E39D"/>
                </a:solidFill>
                <a:latin typeface="Menlo Regular"/>
                <a:cs typeface="Menlo Regular"/>
              </a:rPr>
              <a:t>downloadTask</a:t>
            </a:r>
            <a:r>
              <a:rPr lang="en-US" sz="1200" dirty="0" smtClean="0">
                <a:solidFill>
                  <a:srgbClr val="B8E39D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resume];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@</a:t>
            </a:r>
            <a:r>
              <a:rPr lang="en-US" sz="1200" dirty="0">
                <a:latin typeface="Menlo Regular"/>
                <a:cs typeface="Menlo Regular"/>
              </a:rPr>
              <a:t>interface </a:t>
            </a:r>
            <a:r>
              <a:rPr lang="en-US" sz="1200" dirty="0" err="1">
                <a:latin typeface="Menlo Regular"/>
                <a:cs typeface="Menlo Regular"/>
              </a:rPr>
              <a:t>MTViewController</a:t>
            </a:r>
            <a:r>
              <a:rPr lang="en-US" sz="1200" dirty="0">
                <a:latin typeface="Menlo Regular"/>
                <a:cs typeface="Menlo Regular"/>
              </a:rPr>
              <a:t> () &lt;</a:t>
            </a:r>
            <a:r>
              <a:rPr lang="en-US" sz="1200" dirty="0" err="1">
                <a:latin typeface="Menlo Regular"/>
                <a:cs typeface="Menlo Regular"/>
              </a:rPr>
              <a:t>NSURLSessionDelegate</a:t>
            </a:r>
            <a:r>
              <a:rPr lang="en-US" sz="1200" dirty="0">
                <a:latin typeface="Menlo Regular"/>
                <a:cs typeface="Menlo Regular"/>
              </a:rPr>
              <a:t>,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NSURLSessionDownloadDelegate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URLSession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NSURLSession</a:t>
            </a:r>
            <a:r>
              <a:rPr lang="en-US" sz="1200" dirty="0">
                <a:latin typeface="Menlo Regular"/>
                <a:cs typeface="Menlo Regular"/>
              </a:rPr>
              <a:t> *)session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</a:t>
            </a:r>
            <a:r>
              <a:rPr lang="en-US" sz="1200" dirty="0" err="1" smtClean="0">
                <a:latin typeface="Menlo Regular"/>
                <a:cs typeface="Menlo Regular"/>
              </a:rPr>
              <a:t>downloadTask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NSURLSessionDownloadTask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 smtClean="0">
                <a:latin typeface="Menlo Regular"/>
                <a:cs typeface="Menlo Regular"/>
              </a:rPr>
              <a:t>downloadTask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</a:t>
            </a:r>
            <a:r>
              <a:rPr lang="en-US" sz="1200" dirty="0" err="1" smtClean="0">
                <a:latin typeface="Menlo Regular"/>
                <a:cs typeface="Menlo Regular"/>
              </a:rPr>
              <a:t>didFinishDownloadingToURL</a:t>
            </a:r>
            <a:r>
              <a:rPr lang="en-US" sz="1200" dirty="0">
                <a:latin typeface="Menlo Regular"/>
                <a:cs typeface="Menlo Regular"/>
              </a:rPr>
              <a:t>:(NSURL *)location </a:t>
            </a:r>
            <a:r>
              <a:rPr lang="en-US" sz="1200" dirty="0" smtClean="0">
                <a:latin typeface="Menlo Regular"/>
                <a:cs typeface="Menlo Regular"/>
              </a:rPr>
              <a:t>{ }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- (</a:t>
            </a:r>
            <a:r>
              <a:rPr lang="en-US" sz="1200" dirty="0">
                <a:latin typeface="Menlo Regular"/>
                <a:cs typeface="Menlo Regular"/>
              </a:rPr>
              <a:t>void)</a:t>
            </a:r>
            <a:r>
              <a:rPr lang="en-US" sz="1200" dirty="0" err="1">
                <a:latin typeface="Menlo Regular"/>
                <a:cs typeface="Menlo Regular"/>
              </a:rPr>
              <a:t>URLSession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NSURLSession</a:t>
            </a:r>
            <a:r>
              <a:rPr lang="en-US" sz="1200" dirty="0">
                <a:latin typeface="Menlo Regular"/>
                <a:cs typeface="Menlo Regular"/>
              </a:rPr>
              <a:t> *)session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</a:t>
            </a:r>
            <a:r>
              <a:rPr lang="en-US" sz="1200" dirty="0" err="1" smtClean="0">
                <a:latin typeface="Menlo Regular"/>
                <a:cs typeface="Menlo Regular"/>
              </a:rPr>
              <a:t>downloadTask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NSURLSessionDownloadTask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downloadTask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didResumeAtOffset</a:t>
            </a:r>
            <a:r>
              <a:rPr lang="en-US" sz="1200" dirty="0">
                <a:latin typeface="Menlo Regular"/>
                <a:cs typeface="Menlo Regular"/>
              </a:rPr>
              <a:t>:(int64_t)</a:t>
            </a:r>
            <a:r>
              <a:rPr lang="en-US" sz="1200" dirty="0" err="1">
                <a:latin typeface="Menlo Regular"/>
                <a:cs typeface="Menlo Regular"/>
              </a:rPr>
              <a:t>fileOffset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err="1" smtClean="0">
                <a:latin typeface="Menlo Regular"/>
                <a:cs typeface="Menlo Regular"/>
              </a:rPr>
              <a:t>expectedTotalBytes</a:t>
            </a:r>
            <a:r>
              <a:rPr lang="en-US" sz="1200" dirty="0">
                <a:latin typeface="Menlo Regular"/>
                <a:cs typeface="Menlo Regular"/>
              </a:rPr>
              <a:t>:(int64_t)</a:t>
            </a:r>
            <a:r>
              <a:rPr lang="en-US" sz="1200" dirty="0" err="1">
                <a:latin typeface="Menlo Regular"/>
                <a:cs typeface="Menlo Regular"/>
              </a:rPr>
              <a:t>expectedTotalBytes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{ }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URLSession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NSURLSession</a:t>
            </a:r>
            <a:r>
              <a:rPr lang="en-US" sz="1200" dirty="0">
                <a:latin typeface="Menlo Regular"/>
                <a:cs typeface="Menlo Regular"/>
              </a:rPr>
              <a:t> *)session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</a:t>
            </a:r>
            <a:r>
              <a:rPr lang="en-US" sz="1200" dirty="0" err="1" smtClean="0">
                <a:latin typeface="Menlo Regular"/>
                <a:cs typeface="Menlo Regular"/>
              </a:rPr>
              <a:t>downloadTask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NSURLSessionDownloadTask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downloadTask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</a:t>
            </a:r>
            <a:r>
              <a:rPr lang="en-US" sz="1200" dirty="0" err="1" smtClean="0">
                <a:latin typeface="Menlo Regular"/>
                <a:cs typeface="Menlo Regular"/>
              </a:rPr>
              <a:t>didWriteData</a:t>
            </a:r>
            <a:r>
              <a:rPr lang="en-US" sz="1200" dirty="0">
                <a:latin typeface="Menlo Regular"/>
                <a:cs typeface="Menlo Regular"/>
              </a:rPr>
              <a:t>:(int64_t)</a:t>
            </a:r>
            <a:r>
              <a:rPr lang="en-US" sz="1200" dirty="0" err="1">
                <a:latin typeface="Menlo Regular"/>
                <a:cs typeface="Menlo Regular"/>
              </a:rPr>
              <a:t>bytesWritten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totalBytesWritten</a:t>
            </a:r>
            <a:r>
              <a:rPr lang="en-US" sz="1200" dirty="0">
                <a:latin typeface="Menlo Regular"/>
                <a:cs typeface="Menlo Regular"/>
              </a:rPr>
              <a:t>:(int64_t)</a:t>
            </a:r>
            <a:r>
              <a:rPr lang="en-US" sz="1200" dirty="0" err="1">
                <a:latin typeface="Menlo Regular"/>
                <a:cs typeface="Menlo Regular"/>
              </a:rPr>
              <a:t>totalBytesWritten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totalBytesExpectedToWrite</a:t>
            </a:r>
            <a:r>
              <a:rPr lang="en-US" sz="1200" dirty="0">
                <a:latin typeface="Menlo Regular"/>
                <a:cs typeface="Menlo Regular"/>
              </a:rPr>
              <a:t>:(int64_t)</a:t>
            </a:r>
            <a:r>
              <a:rPr lang="en-US" sz="1200" dirty="0" err="1">
                <a:latin typeface="Menlo Regular"/>
                <a:cs typeface="Menlo Regular"/>
              </a:rPr>
              <a:t>totalBytesExpectedToWrite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{ }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488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NSURLSessionConfiguration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1800" dirty="0" smtClean="0"/>
              <a:t>เป็น </a:t>
            </a:r>
            <a:r>
              <a:rPr lang="en-US" sz="1800" dirty="0" smtClean="0"/>
              <a:t>dictionary of property </a:t>
            </a:r>
            <a:r>
              <a:rPr lang="th-TH" sz="1800" dirty="0" smtClean="0"/>
              <a:t>เพื่อกำหนดพฤติกรรมของ </a:t>
            </a:r>
            <a:r>
              <a:rPr lang="en-US" sz="1800" dirty="0" smtClean="0"/>
              <a:t>session </a:t>
            </a:r>
            <a:r>
              <a:rPr lang="th-TH" sz="1800" dirty="0" smtClean="0"/>
              <a:t>เช่น กำหนด </a:t>
            </a:r>
            <a:r>
              <a:rPr lang="en-US" sz="1800" dirty="0" smtClean="0"/>
              <a:t>cookie, security, cache policy, max connection, resource, network timeout, </a:t>
            </a:r>
            <a:r>
              <a:rPr lang="th-TH" sz="1800" dirty="0" smtClean="0"/>
              <a:t>และอื่นๆ</a:t>
            </a:r>
            <a:endParaRPr lang="en-US" sz="1800" dirty="0" smtClean="0"/>
          </a:p>
          <a:p>
            <a:r>
              <a:rPr lang="th-TH" sz="1800" dirty="0" smtClean="0"/>
              <a:t>เมื่อ</a:t>
            </a:r>
            <a:r>
              <a:rPr lang="en-US" sz="1800" dirty="0" smtClean="0"/>
              <a:t> assign object </a:t>
            </a:r>
            <a:r>
              <a:rPr lang="th-TH" sz="1800" dirty="0" smtClean="0"/>
              <a:t>ให้กับ </a:t>
            </a:r>
            <a:r>
              <a:rPr lang="en-US" sz="1800" dirty="0" smtClean="0"/>
              <a:t>session </a:t>
            </a:r>
            <a:r>
              <a:rPr lang="th-TH" sz="1800" dirty="0" smtClean="0"/>
              <a:t>แล้วจะไม่สามารถแก้ไขค่าได้อีก ถ้าจะเปลี่ยน </a:t>
            </a:r>
            <a:r>
              <a:rPr lang="en-US" sz="1800" dirty="0" smtClean="0"/>
              <a:t>configuration </a:t>
            </a:r>
            <a:r>
              <a:rPr lang="th-TH" sz="1800" dirty="0" smtClean="0"/>
              <a:t>ต้องสร้าง </a:t>
            </a:r>
            <a:r>
              <a:rPr lang="en-US" sz="1800" dirty="0" smtClean="0"/>
              <a:t>session </a:t>
            </a:r>
            <a:r>
              <a:rPr lang="th-TH" sz="1800" dirty="0" smtClean="0"/>
              <a:t>ใหม่เลย</a:t>
            </a:r>
          </a:p>
          <a:p>
            <a:r>
              <a:rPr lang="en-US" sz="1800" dirty="0" smtClean="0"/>
              <a:t>Factory constructor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NSURLSessionConfiguration</a:t>
            </a:r>
            <a:r>
              <a:rPr lang="en-US" sz="1600" dirty="0"/>
              <a:t> </a:t>
            </a:r>
            <a:r>
              <a:rPr lang="en-US" sz="1600" dirty="0" err="1" smtClean="0"/>
              <a:t>defaultSessionConfiguration</a:t>
            </a:r>
            <a:r>
              <a:rPr lang="en-US" sz="1600" dirty="0" smtClean="0"/>
              <a:t>];</a:t>
            </a:r>
            <a:br>
              <a:rPr lang="en-US" sz="1600" dirty="0" smtClean="0"/>
            </a:br>
            <a:r>
              <a:rPr lang="th-TH" sz="1600" dirty="0" smtClean="0"/>
              <a:t>เหมือน </a:t>
            </a:r>
            <a:r>
              <a:rPr lang="en-US" sz="1600" dirty="0" err="1" smtClean="0"/>
              <a:t>NSURLConnection</a:t>
            </a:r>
            <a:endParaRPr lang="en-US" sz="1600" dirty="0" smtClean="0"/>
          </a:p>
          <a:p>
            <a:pPr lvl="1"/>
            <a:r>
              <a:rPr lang="en-US" sz="1600" dirty="0"/>
              <a:t>[</a:t>
            </a:r>
            <a:r>
              <a:rPr lang="en-US" sz="1600" dirty="0" err="1"/>
              <a:t>NSURLSessionConfiguration</a:t>
            </a:r>
            <a:r>
              <a:rPr lang="en-US" sz="1600" dirty="0"/>
              <a:t> </a:t>
            </a:r>
            <a:r>
              <a:rPr lang="en-US" sz="1600" dirty="0" err="1" smtClean="0"/>
              <a:t>ephemeralSessionConfiguration</a:t>
            </a:r>
            <a:r>
              <a:rPr lang="en-US" sz="1600" dirty="0" smtClean="0"/>
              <a:t>];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th-TH" sz="1600" dirty="0" smtClean="0"/>
              <a:t>เก็บ </a:t>
            </a:r>
            <a:r>
              <a:rPr lang="en-US" sz="1600" dirty="0"/>
              <a:t>cookies, caches, and </a:t>
            </a:r>
            <a:r>
              <a:rPr lang="en-US" sz="1600" dirty="0" smtClean="0"/>
              <a:t>credentials</a:t>
            </a:r>
            <a:r>
              <a:rPr lang="th-TH" sz="1600" dirty="0" smtClean="0"/>
              <a:t> ใน </a:t>
            </a:r>
            <a:r>
              <a:rPr lang="en-US" sz="1600" dirty="0" smtClean="0"/>
              <a:t>memory </a:t>
            </a:r>
            <a:r>
              <a:rPr lang="th-TH" sz="1600" dirty="0" smtClean="0"/>
              <a:t>เท่านั้น ไม่ </a:t>
            </a:r>
            <a:r>
              <a:rPr lang="en-US" sz="1600" dirty="0" smtClean="0"/>
              <a:t>write </a:t>
            </a:r>
            <a:r>
              <a:rPr lang="th-TH" sz="1600" dirty="0" smtClean="0"/>
              <a:t>ลง </a:t>
            </a:r>
            <a:r>
              <a:rPr lang="en-US" sz="1600" dirty="0" smtClean="0"/>
              <a:t>disk</a:t>
            </a:r>
          </a:p>
          <a:p>
            <a:pPr lvl="1"/>
            <a:r>
              <a:rPr lang="en-US" sz="1600" dirty="0"/>
              <a:t>[</a:t>
            </a:r>
            <a:r>
              <a:rPr lang="en-US" sz="1600" dirty="0" err="1"/>
              <a:t>NSURLSessionConfiguration</a:t>
            </a:r>
            <a:r>
              <a:rPr lang="en-US" sz="1600" dirty="0"/>
              <a:t> </a:t>
            </a:r>
            <a:r>
              <a:rPr lang="en-US" sz="1600" dirty="0" err="1" smtClean="0"/>
              <a:t>backgroundSessionConfiguration</a:t>
            </a:r>
            <a:r>
              <a:rPr lang="en-US" sz="1600" dirty="0" smtClean="0"/>
              <a:t>];</a:t>
            </a:r>
            <a:br>
              <a:rPr lang="en-US" sz="1600" dirty="0" smtClean="0"/>
            </a:br>
            <a:r>
              <a:rPr lang="th-TH" sz="1600" dirty="0" smtClean="0"/>
              <a:t>สามารถปล่อยให้ </a:t>
            </a:r>
            <a:r>
              <a:rPr lang="en-US" sz="1600" dirty="0" smtClean="0"/>
              <a:t>session </a:t>
            </a:r>
            <a:r>
              <a:rPr lang="th-TH" sz="1600" dirty="0" smtClean="0"/>
              <a:t>ทำการ </a:t>
            </a:r>
            <a:r>
              <a:rPr lang="en-US" sz="1600" dirty="0" smtClean="0"/>
              <a:t>download </a:t>
            </a:r>
            <a:r>
              <a:rPr lang="th-TH" sz="1600" dirty="0" smtClean="0"/>
              <a:t>หรือ </a:t>
            </a:r>
            <a:r>
              <a:rPr lang="en-US" sz="1600" dirty="0" smtClean="0"/>
              <a:t>upload </a:t>
            </a:r>
            <a:r>
              <a:rPr lang="th-TH" sz="1600" dirty="0" smtClean="0"/>
              <a:t>ต่อไปได้แม้จะ </a:t>
            </a:r>
            <a:r>
              <a:rPr lang="en-US" sz="1600" dirty="0" smtClean="0"/>
              <a:t>kill app </a:t>
            </a:r>
            <a:r>
              <a:rPr lang="th-TH" sz="1600" dirty="0" smtClean="0"/>
              <a:t>ไปแล้วก็ตาม </a:t>
            </a:r>
            <a:r>
              <a:rPr lang="en-US" sz="1600" dirty="0" smtClean="0"/>
              <a:t>(</a:t>
            </a:r>
            <a:r>
              <a:rPr lang="th-TH" sz="1600" dirty="0" smtClean="0"/>
              <a:t>จัดการโดย </a:t>
            </a:r>
            <a:r>
              <a:rPr lang="en-US" sz="1600" dirty="0" smtClean="0"/>
              <a:t>background </a:t>
            </a:r>
            <a:r>
              <a:rPr lang="en-US" sz="1600" dirty="0" err="1" smtClean="0"/>
              <a:t>deamon</a:t>
            </a:r>
            <a:r>
              <a:rPr lang="en-US" sz="1600" dirty="0" smtClean="0"/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173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90" y="1608321"/>
            <a:ext cx="8436692" cy="425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50" dirty="0" err="1">
                <a:latin typeface="Menlo Regular"/>
                <a:cs typeface="Menlo Regular"/>
              </a:rPr>
              <a:t>NSURLSessionConfiguration</a:t>
            </a:r>
            <a:r>
              <a:rPr lang="en-US" sz="1250" dirty="0">
                <a:latin typeface="Menlo Regular"/>
                <a:cs typeface="Menlo Regular"/>
              </a:rPr>
              <a:t> *</a:t>
            </a:r>
            <a:r>
              <a:rPr lang="en-US" sz="1250" dirty="0" err="1">
                <a:solidFill>
                  <a:srgbClr val="FFFF00"/>
                </a:solidFill>
                <a:latin typeface="Menlo Regular"/>
                <a:cs typeface="Menlo Regular"/>
              </a:rPr>
              <a:t>sessionConfiguration</a:t>
            </a:r>
            <a:r>
              <a:rPr lang="en-US" sz="12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50" dirty="0">
                <a:latin typeface="Menlo Regular"/>
                <a:cs typeface="Menlo Regular"/>
              </a:rPr>
              <a:t>= </a:t>
            </a:r>
            <a:r>
              <a:rPr lang="en-US" sz="1250" dirty="0" smtClean="0">
                <a:latin typeface="Menlo Regular"/>
                <a:cs typeface="Menlo Regular"/>
              </a:rPr>
              <a:t/>
            </a:r>
            <a:br>
              <a:rPr lang="en-US" sz="1250" dirty="0" smtClean="0">
                <a:latin typeface="Menlo Regular"/>
                <a:cs typeface="Menlo Regular"/>
              </a:rPr>
            </a:br>
            <a:r>
              <a:rPr lang="en-US" sz="1250" dirty="0" smtClean="0">
                <a:latin typeface="Menlo Regular"/>
                <a:cs typeface="Menlo Regular"/>
              </a:rPr>
              <a:t>	[</a:t>
            </a:r>
            <a:r>
              <a:rPr lang="en-US" sz="1250" dirty="0" err="1">
                <a:latin typeface="Menlo Regular"/>
                <a:cs typeface="Menlo Regular"/>
              </a:rPr>
              <a:t>NSURLSessionConfiguration</a:t>
            </a:r>
            <a:r>
              <a:rPr lang="en-US" sz="1250" dirty="0">
                <a:latin typeface="Menlo Regular"/>
                <a:cs typeface="Menlo Regular"/>
              </a:rPr>
              <a:t> </a:t>
            </a:r>
            <a:r>
              <a:rPr lang="en-US" sz="1250" dirty="0" err="1">
                <a:latin typeface="Menlo Regular"/>
                <a:cs typeface="Menlo Regular"/>
              </a:rPr>
              <a:t>defaultSessionConfiguration</a:t>
            </a:r>
            <a:r>
              <a:rPr lang="en-US" sz="1250" dirty="0">
                <a:latin typeface="Menlo Regular"/>
                <a:cs typeface="Menlo Regular"/>
              </a:rPr>
              <a:t>]</a:t>
            </a:r>
            <a:r>
              <a:rPr lang="en-US" sz="125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250" dirty="0">
                <a:latin typeface="Menlo Regular"/>
                <a:cs typeface="Menlo Regular"/>
              </a:rPr>
              <a:t>[</a:t>
            </a:r>
            <a:r>
              <a:rPr lang="en-US" sz="1250" dirty="0" err="1">
                <a:solidFill>
                  <a:srgbClr val="FFFF00"/>
                </a:solidFill>
                <a:latin typeface="Menlo Regular"/>
                <a:cs typeface="Menlo Regular"/>
              </a:rPr>
              <a:t>sessionConfiguration</a:t>
            </a:r>
            <a:r>
              <a:rPr lang="en-US" sz="12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50" dirty="0" err="1">
                <a:latin typeface="Menlo Regular"/>
                <a:cs typeface="Menlo Regular"/>
              </a:rPr>
              <a:t>setAllowsCellularAccess:YES</a:t>
            </a:r>
            <a:r>
              <a:rPr lang="en-US" sz="1250" dirty="0">
                <a:latin typeface="Menlo Regular"/>
                <a:cs typeface="Menlo Regular"/>
              </a:rPr>
              <a:t>]</a:t>
            </a:r>
            <a:r>
              <a:rPr lang="en-US" sz="1250" dirty="0" smtClean="0">
                <a:latin typeface="Menlo Regular"/>
                <a:cs typeface="Menlo Regular"/>
              </a:rPr>
              <a:t>;</a:t>
            </a:r>
            <a:br>
              <a:rPr lang="en-US" sz="1250" dirty="0" smtClean="0">
                <a:latin typeface="Menlo Regular"/>
                <a:cs typeface="Menlo Regular"/>
              </a:rPr>
            </a:br>
            <a:r>
              <a:rPr lang="en-US" sz="1250" dirty="0" smtClean="0">
                <a:latin typeface="Menlo Regular"/>
                <a:cs typeface="Menlo Regular"/>
              </a:rPr>
              <a:t>[</a:t>
            </a:r>
            <a:r>
              <a:rPr lang="en-US" sz="1250" dirty="0" err="1">
                <a:solidFill>
                  <a:srgbClr val="FFFF00"/>
                </a:solidFill>
                <a:latin typeface="Menlo Regular"/>
                <a:cs typeface="Menlo Regular"/>
              </a:rPr>
              <a:t>sessionConfiguration</a:t>
            </a:r>
            <a:r>
              <a:rPr lang="en-US" sz="125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50" dirty="0" err="1">
                <a:latin typeface="Menlo Regular"/>
                <a:cs typeface="Menlo Regular"/>
              </a:rPr>
              <a:t>setHTTPAdditionalHeaders</a:t>
            </a:r>
            <a:r>
              <a:rPr lang="en-US" sz="1250" dirty="0" smtClean="0">
                <a:latin typeface="Menlo Regular"/>
                <a:cs typeface="Menlo Regular"/>
              </a:rPr>
              <a:t>:@</a:t>
            </a:r>
            <a:r>
              <a:rPr lang="en-US" sz="1250" dirty="0">
                <a:latin typeface="Menlo Regular"/>
                <a:cs typeface="Menlo Regular"/>
              </a:rPr>
              <a:t>{ @"Accept" : @"application/</a:t>
            </a:r>
            <a:r>
              <a:rPr lang="en-US" sz="1250" dirty="0" err="1">
                <a:latin typeface="Menlo Regular"/>
                <a:cs typeface="Menlo Regular"/>
              </a:rPr>
              <a:t>json</a:t>
            </a:r>
            <a:r>
              <a:rPr lang="en-US" sz="1250" dirty="0">
                <a:latin typeface="Menlo Regular"/>
                <a:cs typeface="Menlo Regular"/>
              </a:rPr>
              <a:t>" }];</a:t>
            </a:r>
          </a:p>
          <a:p>
            <a:pPr marL="0" indent="0">
              <a:buNone/>
            </a:pPr>
            <a:r>
              <a:rPr lang="en-US" sz="1250" dirty="0" err="1">
                <a:latin typeface="Menlo Regular"/>
                <a:cs typeface="Menlo Regular"/>
              </a:rPr>
              <a:t>NSURLSession</a:t>
            </a:r>
            <a:r>
              <a:rPr lang="en-US" sz="1250" dirty="0">
                <a:latin typeface="Menlo Regular"/>
                <a:cs typeface="Menlo Regular"/>
              </a:rPr>
              <a:t> *</a:t>
            </a:r>
            <a:r>
              <a:rPr lang="en-US" sz="125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 Regular"/>
                <a:cs typeface="Menlo Regular"/>
              </a:rPr>
              <a:t>session</a:t>
            </a:r>
            <a:r>
              <a:rPr lang="en-US" sz="1250" dirty="0">
                <a:solidFill>
                  <a:schemeClr val="accent5">
                    <a:lumMod val="20000"/>
                    <a:lumOff val="80000"/>
                  </a:schemeClr>
                </a:solidFill>
                <a:latin typeface="Menlo Regular"/>
                <a:cs typeface="Menlo Regular"/>
              </a:rPr>
              <a:t> </a:t>
            </a:r>
            <a:r>
              <a:rPr lang="en-US" sz="1250" dirty="0">
                <a:latin typeface="Menlo Regular"/>
                <a:cs typeface="Menlo Regular"/>
              </a:rPr>
              <a:t>= [</a:t>
            </a:r>
            <a:r>
              <a:rPr lang="en-US" sz="1250" dirty="0" err="1" smtClean="0">
                <a:latin typeface="Menlo Regular"/>
                <a:cs typeface="Menlo Regular"/>
              </a:rPr>
              <a:t>NSURLSession</a:t>
            </a:r>
            <a:r>
              <a:rPr lang="en-US" sz="1250" dirty="0" smtClean="0">
                <a:latin typeface="Menlo Regular"/>
                <a:cs typeface="Menlo Regular"/>
              </a:rPr>
              <a:t> </a:t>
            </a:r>
            <a:r>
              <a:rPr lang="en-US" sz="1250" dirty="0" err="1" smtClean="0">
                <a:latin typeface="Menlo Regular"/>
                <a:cs typeface="Menlo Regular"/>
              </a:rPr>
              <a:t>sessionWithConfiguration:</a:t>
            </a:r>
            <a:r>
              <a:rPr lang="en-US" sz="125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sessionConfiguration</a:t>
            </a:r>
            <a:r>
              <a:rPr lang="en-US" sz="1250" dirty="0">
                <a:latin typeface="Menlo Regular"/>
                <a:cs typeface="Menlo Regular"/>
              </a:rPr>
              <a:t>]</a:t>
            </a:r>
            <a:r>
              <a:rPr lang="en-US" sz="125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250" dirty="0">
                <a:latin typeface="Menlo Regular"/>
                <a:cs typeface="Menlo Regular"/>
              </a:rPr>
              <a:t>NSURL *</a:t>
            </a:r>
            <a:r>
              <a:rPr lang="en-US" sz="1250" dirty="0" err="1">
                <a:latin typeface="Menlo Regular"/>
                <a:cs typeface="Menlo Regular"/>
              </a:rPr>
              <a:t>url</a:t>
            </a:r>
            <a:r>
              <a:rPr lang="en-US" sz="1250" dirty="0">
                <a:latin typeface="Menlo Regular"/>
                <a:cs typeface="Menlo Regular"/>
              </a:rPr>
              <a:t> = [NSURL </a:t>
            </a:r>
            <a:r>
              <a:rPr lang="en-US" sz="1250" dirty="0" err="1">
                <a:latin typeface="Menlo Regular"/>
                <a:cs typeface="Menlo Regular"/>
              </a:rPr>
              <a:t>URLWithString</a:t>
            </a:r>
            <a:r>
              <a:rPr lang="en-US" sz="1250" dirty="0" smtClean="0">
                <a:latin typeface="Menlo Regular"/>
                <a:cs typeface="Menlo Regular"/>
              </a:rPr>
              <a:t>:</a:t>
            </a:r>
            <a:br>
              <a:rPr lang="en-US" sz="1250" dirty="0" smtClean="0">
                <a:latin typeface="Menlo Regular"/>
                <a:cs typeface="Menlo Regular"/>
              </a:rPr>
            </a:br>
            <a:r>
              <a:rPr lang="en-US" sz="1250" dirty="0" smtClean="0">
                <a:latin typeface="Menlo Regular"/>
                <a:cs typeface="Menlo Regular"/>
              </a:rPr>
              <a:t>		@</a:t>
            </a:r>
            <a:r>
              <a:rPr lang="en-US" sz="1250" dirty="0">
                <a:latin typeface="Menlo Regular"/>
                <a:cs typeface="Menlo Regular"/>
              </a:rPr>
              <a:t>"https://</a:t>
            </a:r>
            <a:r>
              <a:rPr lang="en-US" sz="1250" dirty="0" err="1">
                <a:latin typeface="Menlo Regular"/>
                <a:cs typeface="Menlo Regular"/>
              </a:rPr>
              <a:t>itunes.apple.com</a:t>
            </a:r>
            <a:r>
              <a:rPr lang="en-US" sz="1250" dirty="0">
                <a:latin typeface="Menlo Regular"/>
                <a:cs typeface="Menlo Regular"/>
              </a:rPr>
              <a:t>/</a:t>
            </a:r>
            <a:r>
              <a:rPr lang="en-US" sz="1250" dirty="0" err="1">
                <a:latin typeface="Menlo Regular"/>
                <a:cs typeface="Menlo Regular"/>
              </a:rPr>
              <a:t>search?term</a:t>
            </a:r>
            <a:r>
              <a:rPr lang="en-US" sz="1250" dirty="0">
                <a:latin typeface="Menlo Regular"/>
                <a:cs typeface="Menlo Regular"/>
              </a:rPr>
              <a:t>=</a:t>
            </a:r>
            <a:r>
              <a:rPr lang="en-US" sz="1250" dirty="0" err="1">
                <a:latin typeface="Menlo Regular"/>
                <a:cs typeface="Menlo Regular"/>
              </a:rPr>
              <a:t>apple&amp;media</a:t>
            </a:r>
            <a:r>
              <a:rPr lang="en-US" sz="1250" dirty="0">
                <a:latin typeface="Menlo Regular"/>
                <a:cs typeface="Menlo Regular"/>
              </a:rPr>
              <a:t>=software"];</a:t>
            </a:r>
          </a:p>
          <a:p>
            <a:pPr marL="0" indent="0">
              <a:buNone/>
            </a:pPr>
            <a:r>
              <a:rPr lang="en-US" sz="1250" dirty="0">
                <a:latin typeface="Menlo Regular"/>
                <a:cs typeface="Menlo Regular"/>
              </a:rPr>
              <a:t>[[</a:t>
            </a:r>
            <a:r>
              <a:rPr lang="en-US" sz="1250" dirty="0">
                <a:solidFill>
                  <a:srgbClr val="B8E39D"/>
                </a:solidFill>
                <a:latin typeface="Menlo Regular"/>
                <a:cs typeface="Menlo Regular"/>
              </a:rPr>
              <a:t>session</a:t>
            </a:r>
            <a:r>
              <a:rPr lang="en-US" sz="1250" dirty="0">
                <a:latin typeface="Menlo Regular"/>
                <a:cs typeface="Menlo Regular"/>
              </a:rPr>
              <a:t> </a:t>
            </a:r>
            <a:r>
              <a:rPr lang="en-US" sz="1250" dirty="0" err="1">
                <a:latin typeface="Menlo Regular"/>
                <a:cs typeface="Menlo Regular"/>
              </a:rPr>
              <a:t>dataTaskWithURL:url</a:t>
            </a:r>
            <a:r>
              <a:rPr lang="en-US" sz="1250" dirty="0">
                <a:latin typeface="Menlo Regular"/>
                <a:cs typeface="Menlo Regular"/>
              </a:rPr>
              <a:t> </a:t>
            </a:r>
            <a:r>
              <a:rPr lang="en-US" sz="1250" dirty="0" smtClean="0">
                <a:latin typeface="Menlo Regular"/>
                <a:cs typeface="Menlo Regular"/>
              </a:rPr>
              <a:t/>
            </a:r>
            <a:br>
              <a:rPr lang="en-US" sz="1250" dirty="0" smtClean="0">
                <a:latin typeface="Menlo Regular"/>
                <a:cs typeface="Menlo Regular"/>
              </a:rPr>
            </a:br>
            <a:r>
              <a:rPr lang="en-US" sz="1250" dirty="0" smtClean="0">
                <a:latin typeface="Menlo Regular"/>
                <a:cs typeface="Menlo Regular"/>
              </a:rPr>
              <a:t>        </a:t>
            </a:r>
            <a:r>
              <a:rPr lang="en-US" sz="1250" dirty="0" err="1" smtClean="0">
                <a:latin typeface="Menlo Regular"/>
                <a:cs typeface="Menlo Regular"/>
              </a:rPr>
              <a:t>completionHandler</a:t>
            </a:r>
            <a:r>
              <a:rPr lang="en-US" sz="1250" dirty="0">
                <a:latin typeface="Menlo Regular"/>
                <a:cs typeface="Menlo Regular"/>
              </a:rPr>
              <a:t>:^(</a:t>
            </a:r>
            <a:r>
              <a:rPr lang="en-US" sz="1250" dirty="0" err="1">
                <a:latin typeface="Menlo Regular"/>
                <a:cs typeface="Menlo Regular"/>
              </a:rPr>
              <a:t>NSData</a:t>
            </a:r>
            <a:r>
              <a:rPr lang="en-US" sz="1250" dirty="0">
                <a:latin typeface="Menlo Regular"/>
                <a:cs typeface="Menlo Regular"/>
              </a:rPr>
              <a:t> *data, </a:t>
            </a:r>
            <a:r>
              <a:rPr lang="en-US" sz="1250" dirty="0" err="1">
                <a:latin typeface="Menlo Regular"/>
                <a:cs typeface="Menlo Regular"/>
              </a:rPr>
              <a:t>NSURLResponse</a:t>
            </a:r>
            <a:r>
              <a:rPr lang="en-US" sz="1250" dirty="0">
                <a:latin typeface="Menlo Regular"/>
                <a:cs typeface="Menlo Regular"/>
              </a:rPr>
              <a:t> *response, </a:t>
            </a:r>
            <a:r>
              <a:rPr lang="en-US" sz="1250" dirty="0" err="1">
                <a:latin typeface="Menlo Regular"/>
                <a:cs typeface="Menlo Regular"/>
              </a:rPr>
              <a:t>NSError</a:t>
            </a:r>
            <a:r>
              <a:rPr lang="en-US" sz="1250" dirty="0">
                <a:latin typeface="Menlo Regular"/>
                <a:cs typeface="Menlo Regular"/>
              </a:rPr>
              <a:t> *error</a:t>
            </a:r>
            <a:r>
              <a:rPr lang="en-US" sz="1250" dirty="0" smtClean="0">
                <a:latin typeface="Menlo Regular"/>
                <a:cs typeface="Menlo Regular"/>
              </a:rPr>
              <a:t>) {</a:t>
            </a:r>
            <a:br>
              <a:rPr lang="en-US" sz="1250" dirty="0" smtClean="0">
                <a:latin typeface="Menlo Regular"/>
                <a:cs typeface="Menlo Regular"/>
              </a:rPr>
            </a:br>
            <a:r>
              <a:rPr lang="en-US" sz="1250" dirty="0" smtClean="0">
                <a:latin typeface="Menlo Regular"/>
                <a:cs typeface="Menlo Regular"/>
              </a:rPr>
              <a:t>	    </a:t>
            </a:r>
            <a:r>
              <a:rPr lang="en-US" sz="1250" dirty="0" err="1" smtClean="0">
                <a:latin typeface="Menlo Regular"/>
                <a:cs typeface="Menlo Regular"/>
              </a:rPr>
              <a:t>NSLog</a:t>
            </a:r>
            <a:r>
              <a:rPr lang="en-US" sz="1250" dirty="0">
                <a:latin typeface="Menlo Regular"/>
                <a:cs typeface="Menlo Regular"/>
              </a:rPr>
              <a:t>(@"%@", [</a:t>
            </a:r>
            <a:r>
              <a:rPr lang="en-US" sz="1250" dirty="0" err="1">
                <a:latin typeface="Menlo Regular"/>
                <a:cs typeface="Menlo Regular"/>
              </a:rPr>
              <a:t>NSJSONSerialization</a:t>
            </a:r>
            <a:r>
              <a:rPr lang="en-US" sz="1250" dirty="0">
                <a:latin typeface="Menlo Regular"/>
                <a:cs typeface="Menlo Regular"/>
              </a:rPr>
              <a:t> </a:t>
            </a:r>
            <a:r>
              <a:rPr lang="en-US" sz="1250" dirty="0" err="1">
                <a:latin typeface="Menlo Regular"/>
                <a:cs typeface="Menlo Regular"/>
              </a:rPr>
              <a:t>JSONObjectWithData:data</a:t>
            </a:r>
            <a:r>
              <a:rPr lang="en-US" sz="1250" dirty="0">
                <a:latin typeface="Menlo Regular"/>
                <a:cs typeface="Menlo Regular"/>
              </a:rPr>
              <a:t> </a:t>
            </a:r>
            <a:r>
              <a:rPr lang="en-US" sz="1250" dirty="0" smtClean="0">
                <a:latin typeface="Menlo Regular"/>
                <a:cs typeface="Menlo Regular"/>
              </a:rPr>
              <a:t/>
            </a:r>
            <a:br>
              <a:rPr lang="en-US" sz="1250" dirty="0" smtClean="0">
                <a:latin typeface="Menlo Regular"/>
                <a:cs typeface="Menlo Regular"/>
              </a:rPr>
            </a:br>
            <a:r>
              <a:rPr lang="en-US" sz="1250" dirty="0" smtClean="0">
                <a:latin typeface="Menlo Regular"/>
                <a:cs typeface="Menlo Regular"/>
              </a:rPr>
              <a:t>						 options</a:t>
            </a:r>
            <a:r>
              <a:rPr lang="en-US" sz="1250" dirty="0">
                <a:latin typeface="Menlo Regular"/>
                <a:cs typeface="Menlo Regular"/>
              </a:rPr>
              <a:t>:0 </a:t>
            </a:r>
            <a:r>
              <a:rPr lang="en-US" sz="1250" dirty="0" smtClean="0">
                <a:latin typeface="Menlo Regular"/>
                <a:cs typeface="Menlo Regular"/>
              </a:rPr>
              <a:t/>
            </a:r>
            <a:br>
              <a:rPr lang="en-US" sz="1250" dirty="0" smtClean="0">
                <a:latin typeface="Menlo Regular"/>
                <a:cs typeface="Menlo Regular"/>
              </a:rPr>
            </a:br>
            <a:r>
              <a:rPr lang="en-US" sz="1250" dirty="0" smtClean="0">
                <a:latin typeface="Menlo Regular"/>
                <a:cs typeface="Menlo Regular"/>
              </a:rPr>
              <a:t>						  </a:t>
            </a:r>
            <a:r>
              <a:rPr lang="en-US" sz="1250" dirty="0" err="1" smtClean="0">
                <a:latin typeface="Menlo Regular"/>
                <a:cs typeface="Menlo Regular"/>
              </a:rPr>
              <a:t>error:nil</a:t>
            </a:r>
            <a:r>
              <a:rPr lang="en-US" sz="1250" dirty="0">
                <a:latin typeface="Menlo Regular"/>
                <a:cs typeface="Menlo Regular"/>
              </a:rPr>
              <a:t>])</a:t>
            </a:r>
            <a:r>
              <a:rPr lang="en-US" sz="1250" dirty="0" smtClean="0">
                <a:latin typeface="Menlo Regular"/>
                <a:cs typeface="Menlo Regular"/>
              </a:rPr>
              <a:t>;</a:t>
            </a:r>
            <a:br>
              <a:rPr lang="en-US" sz="1250" dirty="0" smtClean="0">
                <a:latin typeface="Menlo Regular"/>
                <a:cs typeface="Menlo Regular"/>
              </a:rPr>
            </a:br>
            <a:r>
              <a:rPr lang="en-US" sz="1250" dirty="0" smtClean="0">
                <a:latin typeface="Menlo Regular"/>
                <a:cs typeface="Menlo Regular"/>
              </a:rPr>
              <a:t>}</a:t>
            </a:r>
            <a:r>
              <a:rPr lang="en-US" sz="1250" dirty="0">
                <a:latin typeface="Menlo Regular"/>
                <a:cs typeface="Menlo Regular"/>
              </a:rPr>
              <a:t>] resume];</a:t>
            </a:r>
          </a:p>
        </p:txBody>
      </p:sp>
    </p:spTree>
    <p:extLst>
      <p:ext uri="{BB962C8B-B14F-4D97-AF65-F5344CB8AC3E}">
        <p14:creationId xmlns:p14="http://schemas.microsoft.com/office/powerpoint/2010/main" val="2791426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2"/>
            <a:ext cx="7770813" cy="21990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th-TH" sz="1800" dirty="0"/>
              <a:t>JSON ย่อมาจาก Java Script Object Notation เป็นมาตรฐานแบบ</a:t>
            </a:r>
            <a:r>
              <a:rPr lang="th-TH" sz="1800" dirty="0" smtClean="0"/>
              <a:t>เปิด</a:t>
            </a:r>
            <a:endParaRPr lang="th-TH" sz="1800" dirty="0"/>
          </a:p>
          <a:p>
            <a:pPr>
              <a:lnSpc>
                <a:spcPct val="110000"/>
              </a:lnSpc>
            </a:pPr>
            <a:r>
              <a:rPr lang="th-TH" sz="1800" dirty="0" smtClean="0"/>
              <a:t>ใช้เพื่ออธิบาย</a:t>
            </a:r>
            <a:r>
              <a:rPr lang="th-TH" sz="1800" dirty="0"/>
              <a:t>โครงสร้างของข้อมูลแบบเดียวกับ XML แต่ลดรูปให้สั้นกว่า ลดการใช้สัญลักษณ์ที่ไม่</a:t>
            </a:r>
            <a:r>
              <a:rPr lang="th-TH" sz="1800" dirty="0" smtClean="0"/>
              <a:t>จำเป็น</a:t>
            </a: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th-TH" sz="1800" dirty="0" smtClean="0"/>
              <a:t>คิดโดย </a:t>
            </a:r>
            <a:r>
              <a:rPr lang="en-US" sz="1800" dirty="0"/>
              <a:t>Douglas </a:t>
            </a:r>
            <a:r>
              <a:rPr lang="en-US" sz="1800" dirty="0" err="1"/>
              <a:t>Crockford</a:t>
            </a:r>
            <a:r>
              <a:rPr lang="en-US" sz="1800" dirty="0"/>
              <a:t> (http://</a:t>
            </a:r>
            <a:r>
              <a:rPr lang="en-US" sz="1800" dirty="0" err="1"/>
              <a:t>goo.gl</a:t>
            </a:r>
            <a:r>
              <a:rPr lang="en-US" sz="1800" dirty="0"/>
              <a:t>/5gR4W) </a:t>
            </a:r>
            <a:endParaRPr lang="th-TH" sz="1800" dirty="0" smtClean="0"/>
          </a:p>
          <a:p>
            <a:pPr>
              <a:lnSpc>
                <a:spcPct val="110000"/>
              </a:lnSpc>
            </a:pPr>
            <a:r>
              <a:rPr lang="th-TH" sz="1800" dirty="0" smtClean="0"/>
              <a:t>ตัวอย่าง </a:t>
            </a:r>
            <a:r>
              <a:rPr lang="en-US" sz="1800" dirty="0" smtClean="0"/>
              <a:t>XML </a:t>
            </a:r>
            <a:r>
              <a:rPr lang="th-TH" sz="1800" dirty="0" smtClean="0"/>
              <a:t>เปรียบเทียบกับ </a:t>
            </a:r>
            <a:r>
              <a:rPr lang="en-US" sz="1800" dirty="0" smtClean="0"/>
              <a:t>JSON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3703" y="4270448"/>
            <a:ext cx="3723937" cy="209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 Regular"/>
                <a:cs typeface="Menlo Regular"/>
              </a:rPr>
              <a:t>&lt;person</a:t>
            </a:r>
            <a:r>
              <a:rPr lang="en-US" sz="1400" dirty="0" smtClean="0">
                <a:latin typeface="Menlo Regular"/>
                <a:cs typeface="Menlo Regular"/>
              </a:rPr>
              <a:t>&gt;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    &lt;</a:t>
            </a:r>
            <a:r>
              <a:rPr lang="en-US" sz="1400" dirty="0" err="1">
                <a:latin typeface="Menlo Regular"/>
                <a:cs typeface="Menlo Regular"/>
              </a:rPr>
              <a:t>firstname</a:t>
            </a:r>
            <a:r>
              <a:rPr lang="en-US" sz="1400" dirty="0">
                <a:latin typeface="Menlo Regular"/>
                <a:cs typeface="Menlo Regular"/>
              </a:rPr>
              <a:t>&gt;Barack&lt;/</a:t>
            </a:r>
            <a:r>
              <a:rPr lang="en-US" sz="1400" dirty="0" err="1">
                <a:latin typeface="Menlo Regular"/>
                <a:cs typeface="Menlo Regular"/>
              </a:rPr>
              <a:t>firstname</a:t>
            </a:r>
            <a:r>
              <a:rPr lang="en-US" sz="1400" dirty="0" smtClean="0">
                <a:latin typeface="Menlo Regular"/>
                <a:cs typeface="Menlo Regular"/>
              </a:rPr>
              <a:t>&gt;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    &lt;</a:t>
            </a:r>
            <a:r>
              <a:rPr lang="en-US" sz="1400" dirty="0" err="1">
                <a:latin typeface="Menlo Regular"/>
                <a:cs typeface="Menlo Regular"/>
              </a:rPr>
              <a:t>lastname</a:t>
            </a:r>
            <a:r>
              <a:rPr lang="en-US" sz="1400" dirty="0">
                <a:latin typeface="Menlo Regular"/>
                <a:cs typeface="Menlo Regular"/>
              </a:rPr>
              <a:t>&gt;Obama&lt;/</a:t>
            </a:r>
            <a:r>
              <a:rPr lang="en-US" sz="1400" dirty="0" err="1">
                <a:latin typeface="Menlo Regular"/>
                <a:cs typeface="Menlo Regular"/>
              </a:rPr>
              <a:t>lastname</a:t>
            </a:r>
            <a:r>
              <a:rPr lang="en-US" sz="1400" dirty="0" smtClean="0">
                <a:latin typeface="Menlo Regular"/>
                <a:cs typeface="Menlo Regular"/>
              </a:rPr>
              <a:t>&gt;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    &lt;</a:t>
            </a:r>
            <a:r>
              <a:rPr lang="en-US" sz="1400" dirty="0">
                <a:latin typeface="Menlo Regular"/>
                <a:cs typeface="Menlo Regular"/>
              </a:rPr>
              <a:t>born&gt;1961&lt;/born</a:t>
            </a:r>
            <a:r>
              <a:rPr lang="en-US" sz="1400" dirty="0" smtClean="0">
                <a:latin typeface="Menlo Regular"/>
                <a:cs typeface="Menlo Regular"/>
              </a:rPr>
              <a:t>&gt;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&lt;</a:t>
            </a:r>
            <a:r>
              <a:rPr lang="en-US" sz="1400" dirty="0">
                <a:latin typeface="Menlo Regular"/>
                <a:cs typeface="Menlo Regular"/>
              </a:rPr>
              <a:t>/person&gt;</a:t>
            </a:r>
            <a:endParaRPr lang="en-US" sz="1400" dirty="0" smtClean="0">
              <a:latin typeface="Menlo Regular"/>
              <a:cs typeface="Menlo Regular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129990" y="4270448"/>
            <a:ext cx="3326623" cy="2090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{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   “</a:t>
            </a:r>
            <a:r>
              <a:rPr lang="en-US" sz="1400" dirty="0" err="1">
                <a:latin typeface="Menlo Regular"/>
                <a:cs typeface="Menlo Regular"/>
              </a:rPr>
              <a:t>firstname</a:t>
            </a:r>
            <a:r>
              <a:rPr lang="en-US" sz="1400" dirty="0">
                <a:latin typeface="Menlo Regular"/>
                <a:cs typeface="Menlo Regular"/>
              </a:rPr>
              <a:t>” : “Barack”</a:t>
            </a:r>
            <a:r>
              <a:rPr lang="en-US" sz="1400" dirty="0" smtClean="0">
                <a:latin typeface="Menlo Regular"/>
                <a:cs typeface="Menlo Regular"/>
              </a:rPr>
              <a:t>,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    “</a:t>
            </a:r>
            <a:r>
              <a:rPr lang="en-US" sz="1400" dirty="0" err="1">
                <a:latin typeface="Menlo Regular"/>
                <a:cs typeface="Menlo Regular"/>
              </a:rPr>
              <a:t>lastname</a:t>
            </a:r>
            <a:r>
              <a:rPr lang="en-US" sz="1400" dirty="0">
                <a:latin typeface="Menlo Regular"/>
                <a:cs typeface="Menlo Regular"/>
              </a:rPr>
              <a:t>” : “Obama</a:t>
            </a:r>
            <a:r>
              <a:rPr lang="en-US" sz="1400" dirty="0" smtClean="0">
                <a:latin typeface="Menlo Regular"/>
                <a:cs typeface="Menlo Regular"/>
              </a:rPr>
              <a:t>”,</a:t>
            </a:r>
            <a:r>
              <a:rPr lang="en-US" sz="1400" dirty="0">
                <a:latin typeface="Menlo Regular"/>
                <a:cs typeface="Menlo Regular"/>
              </a:rPr>
              <a:t/>
            </a:r>
            <a:br>
              <a:rPr lang="en-US" sz="1400" dirty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    “</a:t>
            </a:r>
            <a:r>
              <a:rPr lang="en-US" sz="1400" dirty="0">
                <a:latin typeface="Menlo Regular"/>
                <a:cs typeface="Menlo Regular"/>
              </a:rPr>
              <a:t>born” : 1961	</a:t>
            </a:r>
            <a:r>
              <a:rPr lang="en-US" sz="1400" dirty="0" smtClean="0">
                <a:latin typeface="Menlo Regular"/>
                <a:cs typeface="Menlo Regular"/>
              </a:rPr>
              <a:t/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58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44" y="1550894"/>
            <a:ext cx="8694456" cy="510201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1400" dirty="0" smtClean="0">
                <a:latin typeface="Menlo Regular"/>
                <a:cs typeface="Menlo Regular"/>
              </a:rPr>
              <a:t>Name &amp; Value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/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{ “name” : “value” }</a:t>
            </a:r>
          </a:p>
          <a:p>
            <a:pPr>
              <a:buFont typeface="Wingdings" charset="2"/>
              <a:buChar char="Ø"/>
            </a:pPr>
            <a:r>
              <a:rPr lang="en-US" sz="1400" dirty="0" smtClean="0">
                <a:latin typeface="Menlo Regular"/>
                <a:cs typeface="Menlo Regular"/>
              </a:rPr>
              <a:t>Array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/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{ “Regions” : [“North”, “South”, “Middle”, “Northeastern”] }  </a:t>
            </a:r>
            <a:endParaRPr lang="en-US" sz="14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sz="1400" dirty="0" smtClean="0">
                <a:latin typeface="Menlo Regular"/>
                <a:cs typeface="Menlo Regular"/>
              </a:rPr>
              <a:t>Anonymous Object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/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{ “</a:t>
            </a:r>
            <a:r>
              <a:rPr lang="en-US" sz="1400" dirty="0" err="1" smtClean="0">
                <a:latin typeface="Menlo Regular"/>
                <a:cs typeface="Menlo Regular"/>
              </a:rPr>
              <a:t>FirstName</a:t>
            </a:r>
            <a:r>
              <a:rPr lang="en-US" sz="1400" dirty="0" smtClean="0">
                <a:latin typeface="Menlo Regular"/>
                <a:cs typeface="Menlo Regular"/>
              </a:rPr>
              <a:t>” : “Steve”, “</a:t>
            </a:r>
            <a:r>
              <a:rPr lang="en-US" sz="1400" dirty="0" err="1" smtClean="0">
                <a:latin typeface="Menlo Regular"/>
                <a:cs typeface="Menlo Regular"/>
              </a:rPr>
              <a:t>LastName</a:t>
            </a:r>
            <a:r>
              <a:rPr lang="en-US" sz="1400" dirty="0" smtClean="0">
                <a:latin typeface="Menlo Regular"/>
                <a:cs typeface="Menlo Regular"/>
              </a:rPr>
              <a:t>” : “Jobs” }</a:t>
            </a:r>
          </a:p>
          <a:p>
            <a:pPr>
              <a:buFont typeface="Wingdings" charset="2"/>
              <a:buChar char="Ø"/>
            </a:pPr>
            <a:r>
              <a:rPr lang="en-US" sz="1400" dirty="0" smtClean="0">
                <a:latin typeface="Menlo Regular"/>
                <a:cs typeface="Menlo Regular"/>
              </a:rPr>
              <a:t>Object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/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{“Company” :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{“Name” : “G-ABLE”, “Email” : “</a:t>
            </a:r>
            <a:r>
              <a:rPr lang="en-US" sz="1400" dirty="0" err="1" smtClean="0">
                <a:latin typeface="Menlo Regular"/>
                <a:cs typeface="Menlo Regular"/>
              </a:rPr>
              <a:t>mail@g-able.com</a:t>
            </a:r>
            <a:r>
              <a:rPr lang="en-US" sz="1400" dirty="0" smtClean="0">
                <a:latin typeface="Menlo Regular"/>
                <a:cs typeface="Menlo Regular"/>
              </a:rPr>
              <a:t>”}}</a:t>
            </a:r>
          </a:p>
          <a:p>
            <a:pPr>
              <a:buFont typeface="Wingdings" charset="2"/>
              <a:buChar char="Ø"/>
            </a:pPr>
            <a:r>
              <a:rPr lang="en-US" sz="1400" dirty="0" smtClean="0">
                <a:latin typeface="Menlo Regular"/>
                <a:cs typeface="Menlo Regular"/>
              </a:rPr>
              <a:t>Array of Objects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/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{ “Contacts” : [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	{“name” : “Steve Jobs”, “Email” : “</a:t>
            </a:r>
            <a:r>
              <a:rPr lang="en-US" sz="1400" dirty="0" err="1" smtClean="0">
                <a:latin typeface="Menlo Regular"/>
                <a:cs typeface="Menlo Regular"/>
              </a:rPr>
              <a:t>stevejobs@apple.com</a:t>
            </a:r>
            <a:r>
              <a:rPr lang="en-US" sz="1400" dirty="0" smtClean="0">
                <a:latin typeface="Menlo Regular"/>
                <a:cs typeface="Menlo Regular"/>
              </a:rPr>
              <a:t>”},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	{“name” : “Mark </a:t>
            </a:r>
            <a:r>
              <a:rPr lang="en-US" sz="1400" dirty="0" err="1" smtClean="0">
                <a:latin typeface="Menlo Regular"/>
                <a:cs typeface="Menlo Regular"/>
              </a:rPr>
              <a:t>Zuckerbergs</a:t>
            </a:r>
            <a:r>
              <a:rPr lang="en-US" sz="1400" dirty="0" smtClean="0">
                <a:latin typeface="Menlo Regular"/>
                <a:cs typeface="Menlo Regular"/>
              </a:rPr>
              <a:t>”, “Email” : “</a:t>
            </a:r>
            <a:r>
              <a:rPr lang="en-US" sz="1400" dirty="0" err="1" smtClean="0">
                <a:latin typeface="Menlo Regular"/>
                <a:cs typeface="Menlo Regular"/>
              </a:rPr>
              <a:t>zuckerbergs@facebook.com</a:t>
            </a:r>
            <a:r>
              <a:rPr lang="en-US" sz="1400" dirty="0" smtClean="0">
                <a:latin typeface="Menlo Regular"/>
                <a:cs typeface="Menlo Regular"/>
              </a:rPr>
              <a:t>”} ]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}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245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vs.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768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{ “Customer” : 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{ “</a:t>
            </a:r>
            <a:r>
              <a:rPr lang="en-US" sz="1200" dirty="0" err="1" smtClean="0">
                <a:latin typeface="Menlo Regular"/>
                <a:cs typeface="Menlo Regular"/>
              </a:rPr>
              <a:t>FirstName</a:t>
            </a:r>
            <a:r>
              <a:rPr lang="en-US" sz="1200" dirty="0" smtClean="0">
                <a:latin typeface="Menlo Regular"/>
                <a:cs typeface="Menlo Regular"/>
              </a:rPr>
              <a:t>” : “Steve”,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“YearOfBirth”: 1950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}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{ “Regions” : [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{ “Name” : “Northern” },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{ “Name” : “Southern” } ]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{ “Customers” : 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{ “Contact” : 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{ “Name” : “Steve Jobs”,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“Company” : “Apple” }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},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“Address” :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{  “</a:t>
            </a:r>
            <a:r>
              <a:rPr lang="en-US" sz="1200" dirty="0" err="1" smtClean="0">
                <a:latin typeface="Menlo Regular"/>
                <a:cs typeface="Menlo Regular"/>
              </a:rPr>
              <a:t>AddressDetail</a:t>
            </a:r>
            <a:r>
              <a:rPr lang="en-US" sz="1200" dirty="0" smtClean="0">
                <a:latin typeface="Menlo Regular"/>
                <a:cs typeface="Menlo Regular"/>
              </a:rPr>
              <a:t>” : “”,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 “</a:t>
            </a:r>
            <a:r>
              <a:rPr lang="en-US" sz="1200" dirty="0" err="1" smtClean="0">
                <a:latin typeface="Menlo Regular"/>
                <a:cs typeface="Menlo Regular"/>
              </a:rPr>
              <a:t>ZipCode</a:t>
            </a:r>
            <a:r>
              <a:rPr lang="en-US" sz="1200" dirty="0" smtClean="0">
                <a:latin typeface="Menlo Regular"/>
                <a:cs typeface="Menlo Regular"/>
              </a:rPr>
              <a:t>” : “12345”}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} 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}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} 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509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class Customer {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string </a:t>
            </a:r>
            <a:r>
              <a:rPr lang="en-US" sz="1200" dirty="0" err="1" smtClean="0">
                <a:latin typeface="Menlo Regular"/>
                <a:cs typeface="Menlo Regular"/>
              </a:rPr>
              <a:t>FirstName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latin typeface="Menlo Regular"/>
                <a:cs typeface="Menlo Regular"/>
              </a:rPr>
              <a:t>int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YearOfBirth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}</a:t>
            </a:r>
            <a:br>
              <a:rPr lang="en-US" sz="1200" dirty="0" smtClean="0">
                <a:latin typeface="Menlo Regular"/>
                <a:cs typeface="Menlo Regular"/>
              </a:rPr>
            </a:b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class Region {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string [] Name;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}</a:t>
            </a:r>
            <a:r>
              <a:rPr lang="en-US" sz="1200" dirty="0">
                <a:latin typeface="Menlo Regular"/>
                <a:cs typeface="Menlo Regular"/>
              </a:rPr>
              <a:t/>
            </a:r>
            <a:br>
              <a:rPr lang="en-US" sz="1200" dirty="0">
                <a:latin typeface="Menlo Regular"/>
                <a:cs typeface="Menlo Regular"/>
              </a:rPr>
            </a:b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class Customers {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Contact contact;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Address address;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class Contact {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string Name;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string Company;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class Address {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string </a:t>
            </a:r>
            <a:r>
              <a:rPr lang="en-US" sz="1200" dirty="0" err="1" smtClean="0">
                <a:latin typeface="Menlo Regular"/>
                <a:cs typeface="Menlo Regular"/>
              </a:rPr>
              <a:t>AddressDetail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string </a:t>
            </a:r>
            <a:r>
              <a:rPr lang="en-US" sz="1200" dirty="0" err="1" smtClean="0">
                <a:latin typeface="Menlo Regular"/>
                <a:cs typeface="Menlo Regular"/>
              </a:rPr>
              <a:t>ZipCode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2854456"/>
            <a:ext cx="3528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" y="3827231"/>
            <a:ext cx="3528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44733" y="2854456"/>
            <a:ext cx="3528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33" y="3827231"/>
            <a:ext cx="3528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500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NSJSONSerialization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869141"/>
            <a:ext cx="8212138" cy="44691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1700" dirty="0" smtClean="0"/>
              <a:t>เป็น </a:t>
            </a:r>
            <a:r>
              <a:rPr lang="en-US" sz="1700" dirty="0" smtClean="0"/>
              <a:t>class </a:t>
            </a:r>
            <a:r>
              <a:rPr lang="th-TH" sz="1700" dirty="0" smtClean="0"/>
              <a:t>ที่ถูกเพิ่มเข้ามาใน </a:t>
            </a:r>
            <a:r>
              <a:rPr lang="en-US" sz="1700" dirty="0" smtClean="0"/>
              <a:t>iOS version 5</a:t>
            </a:r>
            <a:r>
              <a:rPr lang="th-TH" sz="1700" dirty="0" smtClean="0"/>
              <a:t> ใช้เพื่อแปลง </a:t>
            </a:r>
            <a:r>
              <a:rPr lang="en-US" sz="1700" dirty="0" smtClean="0"/>
              <a:t>JSON document </a:t>
            </a:r>
            <a:r>
              <a:rPr lang="th-TH" sz="1700" dirty="0" smtClean="0"/>
              <a:t>ไปเป็น </a:t>
            </a:r>
            <a:r>
              <a:rPr lang="en-US" sz="1700" dirty="0" smtClean="0"/>
              <a:t>NSDictionary </a:t>
            </a:r>
            <a:r>
              <a:rPr lang="th-TH" sz="1700" dirty="0" smtClean="0"/>
              <a:t>หรือ </a:t>
            </a:r>
            <a:r>
              <a:rPr lang="en-US" sz="1700" dirty="0" smtClean="0"/>
              <a:t>NSArray</a:t>
            </a:r>
            <a:r>
              <a:rPr lang="th-TH" sz="1700" dirty="0" smtClean="0"/>
              <a:t> และแปลง </a:t>
            </a:r>
            <a:r>
              <a:rPr lang="en-US" sz="1700" dirty="0" smtClean="0"/>
              <a:t>Object </a:t>
            </a:r>
            <a:r>
              <a:rPr lang="th-TH" sz="1700" dirty="0" smtClean="0"/>
              <a:t>ไปเป็น </a:t>
            </a:r>
            <a:r>
              <a:rPr lang="en-US" sz="1700" dirty="0" smtClean="0"/>
              <a:t>JSON Document</a:t>
            </a:r>
          </a:p>
          <a:p>
            <a:pPr>
              <a:lnSpc>
                <a:spcPct val="110000"/>
              </a:lnSpc>
            </a:pPr>
            <a:r>
              <a:rPr lang="en-US" sz="1700" dirty="0" smtClean="0"/>
              <a:t>Method </a:t>
            </a:r>
            <a:r>
              <a:rPr lang="th-TH" sz="1700" dirty="0" smtClean="0"/>
              <a:t>ที่ใช้เพื่อแปลงจาก </a:t>
            </a:r>
            <a:r>
              <a:rPr lang="en-US" sz="1700" dirty="0" smtClean="0"/>
              <a:t>JSON </a:t>
            </a:r>
            <a:r>
              <a:rPr lang="th-TH" sz="1700" dirty="0" smtClean="0"/>
              <a:t>คือ </a:t>
            </a:r>
            <a:r>
              <a:rPr lang="en-US" sz="1700" dirty="0" err="1" smtClean="0"/>
              <a:t>JSONObjectWithData:options:error</a:t>
            </a:r>
            <a:r>
              <a:rPr lang="en-US" sz="1700" dirty="0" smtClean="0"/>
              <a:t>: </a:t>
            </a:r>
            <a:r>
              <a:rPr lang="th-TH" sz="1700" dirty="0" smtClean="0"/>
              <a:t>ซึ่งจะ </a:t>
            </a:r>
            <a:r>
              <a:rPr lang="en-US" sz="1700" dirty="0" smtClean="0"/>
              <a:t>return id </a:t>
            </a:r>
            <a:r>
              <a:rPr lang="th-TH" sz="1700" dirty="0" smtClean="0"/>
              <a:t>ออกมา ซึ่งเราต้องรู้เองว่า </a:t>
            </a:r>
            <a:r>
              <a:rPr lang="en-US" sz="1700" dirty="0" smtClean="0"/>
              <a:t>id </a:t>
            </a:r>
            <a:r>
              <a:rPr lang="th-TH" sz="1700" dirty="0" smtClean="0"/>
              <a:t>นั้นเป็น </a:t>
            </a:r>
            <a:r>
              <a:rPr lang="en-US" sz="1700" dirty="0" smtClean="0"/>
              <a:t>dictionary </a:t>
            </a:r>
            <a:r>
              <a:rPr lang="th-TH" sz="1700" dirty="0" smtClean="0"/>
              <a:t>หรือ </a:t>
            </a:r>
            <a:r>
              <a:rPr lang="en-US" sz="1700" dirty="0" smtClean="0"/>
              <a:t>array</a:t>
            </a:r>
            <a:r>
              <a:rPr lang="th-TH" sz="1700" dirty="0" smtClean="0"/>
              <a:t> </a:t>
            </a:r>
            <a:r>
              <a:rPr lang="en-US" sz="1700" dirty="0" smtClean="0"/>
              <a:t>(JSON </a:t>
            </a:r>
            <a:r>
              <a:rPr lang="th-TH" sz="1700" dirty="0" smtClean="0"/>
              <a:t>เป็น </a:t>
            </a:r>
            <a:r>
              <a:rPr lang="en-US" sz="1700" dirty="0" smtClean="0"/>
              <a:t>type </a:t>
            </a:r>
            <a:r>
              <a:rPr lang="en-US" sz="1700" dirty="0" err="1" smtClean="0"/>
              <a:t>NSData</a:t>
            </a:r>
            <a:r>
              <a:rPr lang="en-US" sz="1700" dirty="0" smtClean="0"/>
              <a:t>)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 smtClean="0"/>
          </a:p>
          <a:p>
            <a:pPr>
              <a:lnSpc>
                <a:spcPct val="110000"/>
              </a:lnSpc>
            </a:pPr>
            <a:r>
              <a:rPr lang="en-US" sz="1700" dirty="0" smtClean="0"/>
              <a:t>Method </a:t>
            </a:r>
            <a:r>
              <a:rPr lang="th-TH" sz="1700" dirty="0" smtClean="0"/>
              <a:t>ที่ใช้แปลงจาก </a:t>
            </a:r>
            <a:r>
              <a:rPr lang="en-US" sz="1700" dirty="0" smtClean="0"/>
              <a:t>Object </a:t>
            </a:r>
            <a:r>
              <a:rPr lang="th-TH" sz="1700" dirty="0" smtClean="0"/>
              <a:t>เป็น </a:t>
            </a:r>
            <a:r>
              <a:rPr lang="en-US" sz="1700" dirty="0" smtClean="0"/>
              <a:t>JSON </a:t>
            </a:r>
            <a:r>
              <a:rPr lang="th-TH" sz="1700" dirty="0" smtClean="0"/>
              <a:t>คือ</a:t>
            </a:r>
            <a:r>
              <a:rPr lang="en-US" sz="1700" dirty="0" smtClean="0"/>
              <a:t> </a:t>
            </a:r>
            <a:r>
              <a:rPr lang="en-US" sz="1700" dirty="0" err="1" smtClean="0"/>
              <a:t>dataWithJSONObject:oprion:error</a:t>
            </a:r>
            <a:r>
              <a:rPr lang="en-US" sz="1700" dirty="0" smtClean="0"/>
              <a:t>:</a:t>
            </a:r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1090143" y="3893112"/>
            <a:ext cx="7366470" cy="862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e-DE" sz="1300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de-DE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NSJSONSerialization</a:t>
            </a:r>
            <a:r>
              <a:rPr lang="de-DE" sz="13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e-DE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JSONObjectWithData:NSData</a:t>
            </a:r>
            <a:endParaRPr lang="de-DE" sz="13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de-DE" sz="13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de-DE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options:NSJSONReadingMutableContainers</a:t>
            </a:r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de-DE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</a:t>
            </a:r>
            <a:r>
              <a:rPr lang="de-DE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error</a:t>
            </a:r>
            <a:r>
              <a:rPr lang="de-DE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:&amp;</a:t>
            </a:r>
            <a:r>
              <a:rPr lang="de-DE" sz="1300" dirty="0" err="1">
                <a:solidFill>
                  <a:srgbClr val="FFFF00"/>
                </a:solidFill>
                <a:latin typeface="Menlo Regular"/>
                <a:cs typeface="Menlo Regular"/>
              </a:rPr>
              <a:t>error</a:t>
            </a:r>
            <a:r>
              <a:rPr lang="de-DE" sz="1300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de-DE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de-DE" sz="1300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  <p:sp>
        <p:nvSpPr>
          <p:cNvPr id="11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0143" y="5531888"/>
            <a:ext cx="7366470" cy="862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[NSJSONSerialization 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dataWithJSONObject:id</a:t>
            </a:r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options:NSJSONWritingPrettyPrinted</a:t>
            </a:r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					           error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:&amp;error];</a:t>
            </a:r>
            <a:endParaRPr lang="de-DE" sz="1300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96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NSJSONSerialization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4144" y="1442096"/>
            <a:ext cx="7770813" cy="457024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Dictionary</a:t>
            </a:r>
          </a:p>
          <a:p>
            <a:endParaRPr lang="en-US" sz="1800" dirty="0"/>
          </a:p>
          <a:p>
            <a:r>
              <a:rPr lang="en-US" sz="1800" dirty="0" smtClean="0"/>
              <a:t>Dictionary </a:t>
            </a:r>
            <a:r>
              <a:rPr lang="th-TH" sz="1800" dirty="0" smtClean="0"/>
              <a:t>ซ้อน </a:t>
            </a:r>
            <a:r>
              <a:rPr lang="en-US" sz="1800" dirty="0" smtClean="0"/>
              <a:t>Dictionary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Dictionary &gt; Array &gt; Dictionary</a:t>
            </a:r>
            <a:endParaRPr lang="en-US" sz="18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63703" y="2000366"/>
            <a:ext cx="3169032" cy="456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{ “Name” : “Jobs” }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{ “Customer” : 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{ “Name” : “Steve”,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  “Company” : “Apple”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} 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}</a:t>
            </a:r>
            <a:r>
              <a:rPr lang="en-US" sz="1200" dirty="0">
                <a:latin typeface="Menlo Regular"/>
                <a:cs typeface="Menlo Regular"/>
              </a:rPr>
              <a:t/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{ “Customer” : </a:t>
            </a:r>
            <a:r>
              <a:rPr lang="en-US" sz="1200" dirty="0" smtClean="0">
                <a:latin typeface="Menlo Regular"/>
                <a:cs typeface="Menlo Regular"/>
              </a:rPr>
              <a:t>[</a:t>
            </a:r>
            <a:r>
              <a:rPr lang="en-US" sz="1200" dirty="0">
                <a:latin typeface="Menlo Regular"/>
                <a:cs typeface="Menlo Regular"/>
              </a:rPr>
              <a:t/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</a:t>
            </a:r>
            <a:r>
              <a:rPr lang="en-US" sz="1200" dirty="0">
                <a:latin typeface="Menlo Regular"/>
                <a:cs typeface="Menlo Regular"/>
              </a:rPr>
              <a:t>{ “Name” : “Steve”,</a:t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       “Company” : “Apple”</a:t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     </a:t>
            </a:r>
            <a:r>
              <a:rPr lang="en-US" sz="1200" dirty="0" smtClean="0">
                <a:latin typeface="Menlo Regular"/>
                <a:cs typeface="Menlo Regular"/>
              </a:rPr>
              <a:t>},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{ </a:t>
            </a:r>
            <a:r>
              <a:rPr lang="en-US" sz="1200" dirty="0">
                <a:latin typeface="Menlo Regular"/>
                <a:cs typeface="Menlo Regular"/>
              </a:rPr>
              <a:t>“Name” : </a:t>
            </a:r>
            <a:r>
              <a:rPr lang="en-US" sz="1200" dirty="0" smtClean="0">
                <a:latin typeface="Menlo Regular"/>
                <a:cs typeface="Menlo Regular"/>
              </a:rPr>
              <a:t>“Bill”</a:t>
            </a:r>
            <a:r>
              <a:rPr lang="en-US" sz="1200" dirty="0">
                <a:latin typeface="Menlo Regular"/>
                <a:cs typeface="Menlo Regular"/>
              </a:rPr>
              <a:t>,</a:t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       “Company” : </a:t>
            </a:r>
            <a:r>
              <a:rPr lang="en-US" sz="1200" dirty="0" smtClean="0">
                <a:latin typeface="Menlo Regular"/>
                <a:cs typeface="Menlo Regular"/>
              </a:rPr>
              <a:t>“Microsoft”</a:t>
            </a:r>
            <a:r>
              <a:rPr lang="en-US" sz="1200" dirty="0">
                <a:latin typeface="Menlo Regular"/>
                <a:cs typeface="Menlo Regular"/>
              </a:rPr>
              <a:t/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     </a:t>
            </a:r>
            <a:r>
              <a:rPr lang="en-US" sz="1200" dirty="0" smtClean="0">
                <a:latin typeface="Menlo Regular"/>
                <a:cs typeface="Menlo Regular"/>
              </a:rPr>
              <a:t>}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]</a:t>
            </a:r>
            <a:r>
              <a:rPr lang="en-US" sz="1200" dirty="0">
                <a:latin typeface="Menlo Regular"/>
                <a:cs typeface="Menlo Regular"/>
              </a:rPr>
              <a:t/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232736" y="2000366"/>
            <a:ext cx="4911264" cy="45654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&gt; (key = “Name”, value = “Jobs”)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&gt; (key = “Customer”, value = Dictionary)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&gt;&gt; (key = “Name”,    value = “Stave”)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&gt;&gt; (key = “Company”, value = “Apple”)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&gt; (key = “Customer”, value = Array)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&gt;&gt; Array #1 of Dictionary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&gt;&gt;&gt; </a:t>
            </a:r>
            <a:r>
              <a:rPr lang="en-US" sz="1200" dirty="0">
                <a:latin typeface="Menlo Regular"/>
                <a:cs typeface="Menlo Regular"/>
              </a:rPr>
              <a:t>(key = </a:t>
            </a:r>
            <a:r>
              <a:rPr lang="en-US" sz="1200" dirty="0" smtClean="0">
                <a:latin typeface="Menlo Regular"/>
                <a:cs typeface="Menlo Regular"/>
              </a:rPr>
              <a:t>“Name”</a:t>
            </a:r>
            <a:r>
              <a:rPr lang="en-US" sz="1200" dirty="0">
                <a:latin typeface="Menlo Regular"/>
                <a:cs typeface="Menlo Regular"/>
              </a:rPr>
              <a:t>, value = </a:t>
            </a:r>
            <a:r>
              <a:rPr lang="en-US" sz="1200" dirty="0" smtClean="0">
                <a:latin typeface="Menlo Regular"/>
                <a:cs typeface="Menlo Regular"/>
              </a:rPr>
              <a:t>“Steve”)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&gt;&gt;&gt; (key = “Company”, value = “Apple”)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&gt;&gt; </a:t>
            </a:r>
            <a:r>
              <a:rPr lang="en-US" sz="1200" dirty="0">
                <a:latin typeface="Menlo Regular"/>
                <a:cs typeface="Menlo Regular"/>
              </a:rPr>
              <a:t>Array </a:t>
            </a:r>
            <a:r>
              <a:rPr lang="en-US" sz="1200" dirty="0" smtClean="0">
                <a:latin typeface="Menlo Regular"/>
                <a:cs typeface="Menlo Regular"/>
              </a:rPr>
              <a:t>#2 </a:t>
            </a:r>
            <a:r>
              <a:rPr lang="en-US" sz="1200" dirty="0">
                <a:latin typeface="Menlo Regular"/>
                <a:cs typeface="Menlo Regular"/>
              </a:rPr>
              <a:t>of </a:t>
            </a:r>
            <a:r>
              <a:rPr lang="en-US" sz="1200" dirty="0" smtClean="0">
                <a:latin typeface="Menlo Regular"/>
                <a:cs typeface="Menlo Regular"/>
              </a:rPr>
              <a:t>Dictionary</a:t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    </a:t>
            </a:r>
            <a:r>
              <a:rPr lang="en-US" sz="1200" dirty="0">
                <a:latin typeface="Menlo Regular"/>
                <a:cs typeface="Menlo Regular"/>
              </a:rPr>
              <a:t>&gt;&gt;&gt; (key = “Name”, value = </a:t>
            </a:r>
            <a:r>
              <a:rPr lang="en-US" sz="1200" dirty="0" smtClean="0">
                <a:latin typeface="Menlo Regular"/>
                <a:cs typeface="Menlo Regular"/>
              </a:rPr>
              <a:t>“Bill”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     &gt;&gt;&gt; (key = “Company”, value = </a:t>
            </a:r>
            <a:r>
              <a:rPr lang="en-US" sz="1200" dirty="0" smtClean="0">
                <a:latin typeface="Menlo Regular"/>
                <a:cs typeface="Menlo Regular"/>
              </a:rPr>
              <a:t>“Microsoft”)</a:t>
            </a: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14 -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72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7463</TotalTime>
  <Words>3343</Words>
  <Application>Microsoft Macintosh PowerPoint</Application>
  <PresentationFormat>On-screen Show (4:3)</PresentationFormat>
  <Paragraphs>574</Paragraphs>
  <Slides>48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Story</vt:lpstr>
      <vt:lpstr>Chapter 14</vt:lpstr>
      <vt:lpstr>Client + Server + Web</vt:lpstr>
      <vt:lpstr>RESTful</vt:lpstr>
      <vt:lpstr>RESTful</vt:lpstr>
      <vt:lpstr>JSON</vt:lpstr>
      <vt:lpstr>JSON Example</vt:lpstr>
      <vt:lpstr>JSON vs. Class</vt:lpstr>
      <vt:lpstr>NSJSONSerialization</vt:lpstr>
      <vt:lpstr>NSJSONSerialization</vt:lpstr>
      <vt:lpstr>NSURLConnection &amp;  NSURLSession</vt:lpstr>
      <vt:lpstr>NSURLConnection Class</vt:lpstr>
      <vt:lpstr>NSURLConnection Delegate</vt:lpstr>
      <vt:lpstr>Lab 1-4 : Start Web Server (1/2)</vt:lpstr>
      <vt:lpstr>Lab 1-4 : Start Web Server (2/2)</vt:lpstr>
      <vt:lpstr>Lab 2-4 : Prepare Client (1/13)</vt:lpstr>
      <vt:lpstr>Task : Create Project (2/13)</vt:lpstr>
      <vt:lpstr>Task : UI Design –  Add Table View for Customer List (3/13)</vt:lpstr>
      <vt:lpstr>Task : UI Design –  Embed in Navigation (4/13)</vt:lpstr>
      <vt:lpstr>Task : UI Design –  Add View &amp; Segue (5/13)</vt:lpstr>
      <vt:lpstr>Task : UI Design –  Decorate View for Customer Data  (6/13)</vt:lpstr>
      <vt:lpstr>Task : UI Design –  Binding Outlet for Customer Detail (7/13)</vt:lpstr>
      <vt:lpstr>Task : Coding – Create Class for Customer (8/13)</vt:lpstr>
      <vt:lpstr>Task : Coding – Implement Customer List (9/13)</vt:lpstr>
      <vt:lpstr>Task : Coding – Implement Table View Data Source (10/13)</vt:lpstr>
      <vt:lpstr>Task : Coding – Implement Table View Data Source (11/13)</vt:lpstr>
      <vt:lpstr>Task : Coding – Implement Customer View (12/13)</vt:lpstr>
      <vt:lpstr>Task : Coding – Implement Customer View (13/13)</vt:lpstr>
      <vt:lpstr>Lab 3-4 : Implement  RESTful Client (1/7)</vt:lpstr>
      <vt:lpstr>Task : Coding – Pull Down to Refresh (2/7)</vt:lpstr>
      <vt:lpstr>Task : Coding – Download JSON (3/7)</vt:lpstr>
      <vt:lpstr>Task : Coding – Convert JSON to Objects (4/7)</vt:lpstr>
      <vt:lpstr>Task : Run &amp; Test (5/7)</vt:lpstr>
      <vt:lpstr>Task : Coding – Download Image (6/7)</vt:lpstr>
      <vt:lpstr>Task : Run &amp; Test (7/7)</vt:lpstr>
      <vt:lpstr>Lab 4-4 : POST (1/7)</vt:lpstr>
      <vt:lpstr>Task : UI Design &amp;  Binding Action (2/7)</vt:lpstr>
      <vt:lpstr>Task : Coding –  Delegate Handler Declaration (3/7)</vt:lpstr>
      <vt:lpstr>Task : Coding –  Implement Delegate Handler (4/7)</vt:lpstr>
      <vt:lpstr>Task : Coding –  Implement Delegate Handler (5/7)</vt:lpstr>
      <vt:lpstr>Task : Coding –  POST to Server (5/6)</vt:lpstr>
      <vt:lpstr>Task : Run &amp; Test (7/7)</vt:lpstr>
      <vt:lpstr>NSURLSession</vt:lpstr>
      <vt:lpstr>NSURLSession Benefit</vt:lpstr>
      <vt:lpstr>Sessions are Containers</vt:lpstr>
      <vt:lpstr>Example 1</vt:lpstr>
      <vt:lpstr>Example 2</vt:lpstr>
      <vt:lpstr>NSURLSessionConfiguration</vt:lpstr>
      <vt:lpstr>Example 3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583</cp:revision>
  <cp:lastPrinted>2013-11-28T03:56:07Z</cp:lastPrinted>
  <dcterms:created xsi:type="dcterms:W3CDTF">2011-04-05T07:15:23Z</dcterms:created>
  <dcterms:modified xsi:type="dcterms:W3CDTF">2014-06-25T08:00:38Z</dcterms:modified>
</cp:coreProperties>
</file>