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73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90000"/>
    <a:srgbClr val="FF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3" autoAdjust="0"/>
    <p:restoredTop sz="98095" autoAdjust="0"/>
  </p:normalViewPr>
  <p:slideViewPr>
    <p:cSldViewPr snapToGrid="0" snapToObjects="1">
      <p:cViewPr varScale="1">
        <p:scale>
          <a:sx n="101" d="100"/>
          <a:sy n="101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903234-746A-154F-BA71-8F9133EBF341}" type="datetimeFigureOut">
              <a:rPr lang="en-US" smtClean="0"/>
              <a:t>6/26/14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7D72DD-3BBB-0243-83C9-78E07E54608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iOS Multi-Touch &amp; Gesture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3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UIGestureRecognizer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รองรับ </a:t>
            </a:r>
            <a:r>
              <a:rPr lang="en-US" sz="2400" dirty="0"/>
              <a:t>iOS 3.2 </a:t>
            </a:r>
            <a:r>
              <a:rPr lang="th-TH" sz="2400" dirty="0"/>
              <a:t>และ </a:t>
            </a:r>
            <a:r>
              <a:rPr lang="en-US" sz="2400" dirty="0"/>
              <a:t>4.0 </a:t>
            </a:r>
            <a:r>
              <a:rPr lang="th-TH" sz="2400" dirty="0"/>
              <a:t>ขึ้นไป</a:t>
            </a:r>
          </a:p>
          <a:p>
            <a:r>
              <a:rPr lang="en-US" sz="2400" dirty="0" err="1"/>
              <a:t>UIGestureRecongnizer</a:t>
            </a:r>
            <a:r>
              <a:rPr lang="en-US" sz="2400" dirty="0"/>
              <a:t> </a:t>
            </a:r>
            <a:r>
              <a:rPr lang="th-TH" sz="2400" dirty="0"/>
              <a:t>เป็น </a:t>
            </a:r>
            <a:r>
              <a:rPr lang="en-US" sz="2400" dirty="0"/>
              <a:t>Abstract class </a:t>
            </a:r>
            <a:endParaRPr lang="en-US" sz="2400" dirty="0" smtClean="0"/>
          </a:p>
          <a:p>
            <a:r>
              <a:rPr lang="th-TH" sz="2400" dirty="0" smtClean="0"/>
              <a:t>การ </a:t>
            </a:r>
            <a:r>
              <a:rPr lang="en-US" sz="2400" dirty="0"/>
              <a:t>handle gesture </a:t>
            </a:r>
            <a:r>
              <a:rPr lang="th-TH" sz="2400" dirty="0"/>
              <a:t>ต้องใช้ </a:t>
            </a:r>
            <a:r>
              <a:rPr lang="en-US" sz="2400" dirty="0"/>
              <a:t>subclass </a:t>
            </a:r>
            <a:r>
              <a:rPr lang="th-TH" sz="2400" dirty="0"/>
              <a:t>ต่างๆ ดังนี้</a:t>
            </a:r>
          </a:p>
          <a:p>
            <a:pPr lvl="1"/>
            <a:r>
              <a:rPr lang="en-US" sz="2000" dirty="0" err="1"/>
              <a:t>UITapGestureRecognizer</a:t>
            </a:r>
            <a:endParaRPr lang="en-US" sz="2000" dirty="0"/>
          </a:p>
          <a:p>
            <a:pPr lvl="1"/>
            <a:r>
              <a:rPr lang="en-US" sz="2000" dirty="0" err="1"/>
              <a:t>UIPinchGestureRecognizer</a:t>
            </a:r>
            <a:endParaRPr lang="en-US" sz="2000" dirty="0"/>
          </a:p>
          <a:p>
            <a:pPr lvl="1"/>
            <a:r>
              <a:rPr lang="en-US" sz="2000" dirty="0" err="1"/>
              <a:t>UISwipeGestureRecognizer</a:t>
            </a:r>
            <a:endParaRPr lang="en-US" sz="2000" dirty="0"/>
          </a:p>
          <a:p>
            <a:pPr lvl="1"/>
            <a:r>
              <a:rPr lang="en-US" sz="2000" dirty="0" err="1"/>
              <a:t>UIPanGestureRecognizer</a:t>
            </a:r>
            <a:endParaRPr lang="en-US" sz="2000" dirty="0"/>
          </a:p>
          <a:p>
            <a:pPr lvl="1"/>
            <a:r>
              <a:rPr lang="en-US" sz="2000" dirty="0" err="1"/>
              <a:t>UILongPressGestureRecognizer</a:t>
            </a:r>
            <a:endParaRPr lang="en-US" sz="2000" dirty="0"/>
          </a:p>
          <a:p>
            <a:pPr lvl="1"/>
            <a:r>
              <a:rPr lang="en-US" sz="2000" dirty="0" err="1"/>
              <a:t>UIRotationGestureRecognizer</a:t>
            </a:r>
            <a:endParaRPr lang="en-US" sz="20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615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2-4 : </a:t>
            </a:r>
            <a:r>
              <a:rPr lang="en-US" sz="3600" dirty="0"/>
              <a:t>Basic Touch Handling (</a:t>
            </a:r>
            <a:r>
              <a:rPr lang="en-US" sz="3600" dirty="0" smtClean="0"/>
              <a:t>1/4)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iOS App </a:t>
            </a:r>
            <a:r>
              <a:rPr lang="th-TH" dirty="0" smtClean="0"/>
              <a:t>เพื่อจัดการกับการสัมผัสบน </a:t>
            </a:r>
            <a:r>
              <a:rPr lang="en-US" dirty="0" smtClean="0"/>
              <a:t>view </a:t>
            </a:r>
            <a:r>
              <a:rPr lang="th-TH" dirty="0" smtClean="0"/>
              <a:t>ด้วย </a:t>
            </a:r>
            <a:r>
              <a:rPr lang="en-US" dirty="0" smtClean="0"/>
              <a:t>Gesture Recognizer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 </a:t>
            </a:r>
            <a:r>
              <a:rPr lang="th-TH" dirty="0" smtClean="0"/>
              <a:t>ใหม่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Object “Swipe Gesture Recognizer” 2 </a:t>
            </a:r>
            <a:r>
              <a:rPr lang="th-TH" dirty="0" smtClean="0"/>
              <a:t>ตัวเพื่อ </a:t>
            </a:r>
            <a:r>
              <a:rPr lang="en-US" dirty="0" smtClean="0"/>
              <a:t>handle up/down </a:t>
            </a:r>
            <a:r>
              <a:rPr lang="th-TH" dirty="0" smtClean="0"/>
              <a:t>และ </a:t>
            </a:r>
            <a:r>
              <a:rPr lang="en-US" dirty="0" smtClean="0"/>
              <a:t>left/right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object </a:t>
            </a:r>
            <a:r>
              <a:rPr lang="th-TH" dirty="0" smtClean="0"/>
              <a:t>ทั้ง </a:t>
            </a:r>
            <a:r>
              <a:rPr lang="en-US" dirty="0" smtClean="0"/>
              <a:t>2 </a:t>
            </a:r>
            <a:r>
              <a:rPr lang="th-TH" dirty="0" smtClean="0"/>
              <a:t>ตัวเข้าไปใน </a:t>
            </a:r>
            <a:r>
              <a:rPr lang="en-US" dirty="0" smtClean="0"/>
              <a:t>view </a:t>
            </a:r>
            <a:r>
              <a:rPr lang="th-TH" dirty="0" smtClean="0"/>
              <a:t>ที่ต้องการให้รับ </a:t>
            </a:r>
            <a:r>
              <a:rPr lang="en-US" dirty="0" smtClean="0"/>
              <a:t>gesture </a:t>
            </a:r>
            <a:r>
              <a:rPr lang="th-TH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3473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dirty="0"/>
              <a:t>จาก </a:t>
            </a:r>
            <a:r>
              <a:rPr lang="en-US" sz="1800" dirty="0"/>
              <a:t>Xcode </a:t>
            </a:r>
            <a:r>
              <a:rPr lang="th-TH" sz="1800" dirty="0"/>
              <a:t>สร้าง </a:t>
            </a:r>
            <a:r>
              <a:rPr lang="en-US" sz="1800" dirty="0"/>
              <a:t>project </a:t>
            </a:r>
            <a:r>
              <a:rPr lang="th-TH" sz="1800" dirty="0"/>
              <a:t>ใหม่โดยเลือก </a:t>
            </a:r>
            <a:r>
              <a:rPr lang="en-US" sz="1800" dirty="0"/>
              <a:t>iOS &gt; Application &gt; Single View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/>
              <a:t>ตั้งชื่อ </a:t>
            </a:r>
            <a:r>
              <a:rPr lang="en-US" sz="1800" dirty="0"/>
              <a:t>project </a:t>
            </a:r>
            <a:r>
              <a:rPr lang="th-TH" sz="1800" dirty="0"/>
              <a:t>ว่า </a:t>
            </a:r>
            <a:r>
              <a:rPr lang="en-US" sz="1800" dirty="0"/>
              <a:t>“</a:t>
            </a:r>
            <a:r>
              <a:rPr lang="en-US" sz="1800" dirty="0" err="1" smtClean="0"/>
              <a:t>BasicGesture</a:t>
            </a:r>
            <a:r>
              <a:rPr lang="en-US" sz="1800" dirty="0" smtClean="0"/>
              <a:t>” </a:t>
            </a:r>
            <a:r>
              <a:rPr lang="th-TH" sz="1800" dirty="0"/>
              <a:t>และเลือก </a:t>
            </a:r>
            <a:r>
              <a:rPr lang="en-US" sz="1800" dirty="0" smtClean="0"/>
              <a:t>Devices </a:t>
            </a:r>
            <a:r>
              <a:rPr lang="th-TH" sz="1800" dirty="0" smtClean="0"/>
              <a:t>เป็น</a:t>
            </a:r>
            <a:r>
              <a:rPr lang="en-US" sz="1800" dirty="0" smtClean="0"/>
              <a:t> iPhone</a:t>
            </a:r>
            <a:endParaRPr lang="en-US" sz="18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Click “Next” </a:t>
            </a:r>
            <a:r>
              <a:rPr lang="th-TH" sz="1800" dirty="0"/>
              <a:t>เลือก </a:t>
            </a:r>
            <a:r>
              <a:rPr lang="en-US" sz="1800" dirty="0"/>
              <a:t>folder </a:t>
            </a:r>
            <a:r>
              <a:rPr lang="th-TH" sz="1800" dirty="0"/>
              <a:t>ที่จะ </a:t>
            </a:r>
            <a:r>
              <a:rPr lang="en-US" sz="1800" dirty="0"/>
              <a:t>save project </a:t>
            </a:r>
            <a:r>
              <a:rPr lang="th-TH" sz="1800" dirty="0"/>
              <a:t>แล้ว </a:t>
            </a:r>
            <a:r>
              <a:rPr lang="en-US" sz="1800" dirty="0" smtClean="0"/>
              <a:t>click </a:t>
            </a:r>
            <a:r>
              <a:rPr lang="th-TH" sz="1800" dirty="0"/>
              <a:t>ปุ่ม </a:t>
            </a:r>
            <a:r>
              <a:rPr lang="en-US" sz="1800" dirty="0"/>
              <a:t>“Create”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“ViewController.m” </a:t>
            </a:r>
            <a:r>
              <a:rPr lang="th-TH" sz="1800" dirty="0" smtClean="0"/>
              <a:t>เพิ่ม</a:t>
            </a:r>
            <a:r>
              <a:rPr lang="en-US" sz="1800" dirty="0" smtClean="0"/>
              <a:t> </a:t>
            </a:r>
            <a:r>
              <a:rPr lang="en-US" sz="1800" dirty="0"/>
              <a:t>method “</a:t>
            </a:r>
            <a:r>
              <a:rPr lang="en-US" sz="1800" dirty="0" err="1" smtClean="0"/>
              <a:t>swipeRecognized</a:t>
            </a:r>
            <a:r>
              <a:rPr lang="en-US" sz="1800" dirty="0" smtClean="0"/>
              <a:t>:” </a:t>
            </a:r>
            <a:r>
              <a:rPr lang="th-TH" sz="1800" dirty="0" smtClean="0"/>
              <a:t>ดังนี้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84617" y="4335347"/>
            <a:ext cx="641267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swipeRecognized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 *)recognizer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300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(@"Seem like swipe...");</a:t>
            </a:r>
          </a:p>
          <a:p>
            <a:r>
              <a:rPr lang="en-US" sz="13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673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</a:t>
            </a:r>
            <a:r>
              <a:rPr lang="en-US" sz="4000" dirty="0"/>
              <a:t>3</a:t>
            </a:r>
            <a:r>
              <a:rPr lang="en-US" sz="4000" dirty="0" smtClean="0"/>
              <a:t>/4)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83" y="1779237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2000" dirty="0" smtClean="0"/>
              <a:t>เพิ่ม </a:t>
            </a:r>
            <a:r>
              <a:rPr lang="en-US" sz="2000" dirty="0" smtClean="0"/>
              <a:t>code </a:t>
            </a:r>
            <a:r>
              <a:rPr lang="th-TH" sz="2000" dirty="0" smtClean="0"/>
              <a:t>ใน </a:t>
            </a:r>
            <a:r>
              <a:rPr lang="en-US" sz="2000" dirty="0" smtClean="0"/>
              <a:t>method “</a:t>
            </a:r>
            <a:r>
              <a:rPr lang="en-US" sz="2000" dirty="0" err="1" smtClean="0"/>
              <a:t>viewDidLoad</a:t>
            </a:r>
            <a:r>
              <a:rPr lang="en-US" sz="2000" dirty="0" smtClean="0"/>
              <a:t>:” </a:t>
            </a:r>
            <a:r>
              <a:rPr lang="th-TH" sz="2000" dirty="0" smtClean="0"/>
              <a:t>เพื่อสร้าง </a:t>
            </a:r>
            <a:r>
              <a:rPr lang="en-US" sz="2000" dirty="0" smtClean="0"/>
              <a:t>object </a:t>
            </a:r>
            <a:r>
              <a:rPr lang="en-US" sz="2000" dirty="0" err="1" smtClean="0"/>
              <a:t>swipeGestureRecognizer</a:t>
            </a:r>
            <a:r>
              <a:rPr lang="en-US" sz="2000" dirty="0" smtClean="0"/>
              <a:t> </a:t>
            </a:r>
            <a:r>
              <a:rPr lang="th-TH" sz="2000" dirty="0" smtClean="0"/>
              <a:t>ดังนี้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12620" y="2652625"/>
            <a:ext cx="7664721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Menlo Regular"/>
                <a:cs typeface="Menlo Regular"/>
              </a:rPr>
              <a:t>- (void)</a:t>
            </a:r>
            <a:r>
              <a:rPr lang="en-US" sz="1150" dirty="0" err="1">
                <a:latin typeface="Menlo Regular"/>
                <a:cs typeface="Menlo Regular"/>
              </a:rPr>
              <a:t>viewDidLoad</a:t>
            </a:r>
            <a:endParaRPr lang="en-US" sz="1150" dirty="0">
              <a:latin typeface="Menlo Regular"/>
              <a:cs typeface="Menlo Regular"/>
            </a:endParaRPr>
          </a:p>
          <a:p>
            <a:r>
              <a:rPr lang="en-US" sz="1150" dirty="0">
                <a:latin typeface="Menlo Regular"/>
                <a:cs typeface="Menlo Regular"/>
              </a:rPr>
              <a:t>{</a:t>
            </a:r>
          </a:p>
          <a:p>
            <a:r>
              <a:rPr lang="en-US" sz="1150" dirty="0">
                <a:latin typeface="Menlo Regular"/>
                <a:cs typeface="Menlo Regular"/>
              </a:rPr>
              <a:t>    [super </a:t>
            </a:r>
            <a:r>
              <a:rPr lang="en-US" sz="1150" dirty="0" err="1">
                <a:latin typeface="Menlo Regular"/>
                <a:cs typeface="Menlo Regular"/>
              </a:rPr>
              <a:t>viewDidLoad</a:t>
            </a:r>
            <a:r>
              <a:rPr lang="en-US" sz="1150" dirty="0">
                <a:latin typeface="Menlo Regular"/>
                <a:cs typeface="Menlo Regular"/>
              </a:rPr>
              <a:t>];</a:t>
            </a:r>
          </a:p>
          <a:p>
            <a:r>
              <a:rPr lang="en-US" sz="1150" dirty="0">
                <a:latin typeface="Menlo Regular"/>
                <a:cs typeface="Menlo Regular"/>
              </a:rPr>
              <a:t>    </a:t>
            </a:r>
          </a:p>
          <a:p>
            <a:r>
              <a:rPr lang="en-US" sz="1150" dirty="0">
                <a:latin typeface="Menlo Regular"/>
                <a:cs typeface="Menlo Regular"/>
              </a:rPr>
              <a:t>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swipeLeftRight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action:@selector(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swipeRecognized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:)]</a:t>
            </a:r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swipeLeftRight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setDirection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UISwipeGestureRecognizerDirectionRight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|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UISwipeGestureRecognizerDirectionLeft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)];</a:t>
            </a:r>
          </a:p>
          <a:p>
            <a:endParaRPr lang="en-US" sz="11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addGestureRecognizer:swipeLeftRight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swipeUpDown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endParaRPr lang="en-US" sz="11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action:@selector(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swipeRecognized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endParaRPr lang="en-US" sz="11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swipeUpDown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setDirection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UISwipeGestureRecognizerDirectionUp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|</a:t>
            </a:r>
          </a:p>
          <a:p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UISwipeGestureRecognizerDirectionDown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)];</a:t>
            </a:r>
          </a:p>
          <a:p>
            <a:endParaRPr lang="en-US" sz="11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50" b="1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addGestureRecognizer:swipeUpDown</a:t>
            </a:r>
            <a:r>
              <a:rPr lang="en-US" sz="11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5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577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(4/4)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83" y="1869141"/>
            <a:ext cx="7770813" cy="8729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000" dirty="0" smtClean="0"/>
              <a:t>Run </a:t>
            </a:r>
            <a:r>
              <a:rPr lang="th-TH" sz="2000" dirty="0" smtClean="0"/>
              <a:t>โปรแกรมเพื่อดูผลลัพธ์</a:t>
            </a:r>
            <a:endParaRPr lang="th-TH" sz="2000" dirty="0"/>
          </a:p>
          <a:p>
            <a:pPr marL="0" indent="0">
              <a:buNone/>
            </a:pPr>
            <a:r>
              <a:rPr lang="en-US" sz="2000" dirty="0" smtClean="0"/>
              <a:t>       </a:t>
            </a:r>
            <a:endParaRPr lang="th-TH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184617" y="2557410"/>
            <a:ext cx="723827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Note : 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เราไม่สามารถสร้าง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Swipe Gesture Recognizer </a:t>
            </a:r>
            <a:r>
              <a:rPr lang="th-TH" sz="1600" dirty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เพื่อให้ 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handle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/>
            </a:r>
            <a:b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</a:b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        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ทั้ง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 Up/Down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และ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Left/Right </a:t>
            </a:r>
            <a:r>
              <a:rPr lang="th-TH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พร้อมกันได้ </a:t>
            </a:r>
            <a:r>
              <a:rPr lang="en-US" sz="1600" dirty="0" smtClean="0">
                <a:solidFill>
                  <a:schemeClr val="tx1">
                    <a:lumMod val="85000"/>
                  </a:schemeClr>
                </a:solidFill>
                <a:latin typeface="(Body)"/>
                <a:cs typeface="(Body)"/>
              </a:rPr>
              <a:t>(by-design)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(Body)"/>
              <a:cs typeface="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219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3-4 : Image Viewer </a:t>
            </a:r>
            <a:r>
              <a:rPr lang="en-US" sz="3600" dirty="0"/>
              <a:t>(</a:t>
            </a:r>
            <a:r>
              <a:rPr lang="en-US" sz="3600" dirty="0" smtClean="0"/>
              <a:t>1/8)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iOS App </a:t>
            </a:r>
            <a:r>
              <a:rPr lang="th-TH" dirty="0" smtClean="0"/>
              <a:t>เพื่อแสดงภาพและสามารถ </a:t>
            </a:r>
            <a:r>
              <a:rPr lang="en-US" dirty="0" smtClean="0"/>
              <a:t>zoom </a:t>
            </a:r>
            <a:r>
              <a:rPr lang="th-TH" dirty="0" smtClean="0"/>
              <a:t>ได้โดยใช้ </a:t>
            </a:r>
            <a:r>
              <a:rPr lang="en-US" dirty="0" smtClean="0"/>
              <a:t>Gesture Recognizer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 </a:t>
            </a:r>
            <a:r>
              <a:rPr lang="th-TH" dirty="0" smtClean="0"/>
              <a:t>ใหม่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Scroll View </a:t>
            </a:r>
            <a:r>
              <a:rPr lang="th-TH" dirty="0" smtClean="0"/>
              <a:t>ลงบน </a:t>
            </a:r>
            <a:r>
              <a:rPr lang="en-US" dirty="0" smtClean="0"/>
              <a:t>view </a:t>
            </a:r>
            <a:r>
              <a:rPr lang="th-TH" dirty="0" smtClean="0"/>
              <a:t>และเพิ่ม </a:t>
            </a:r>
            <a:r>
              <a:rPr lang="en-US" dirty="0" smtClean="0"/>
              <a:t>Image View </a:t>
            </a:r>
            <a:r>
              <a:rPr lang="th-TH" dirty="0" smtClean="0"/>
              <a:t>ใน </a:t>
            </a:r>
            <a:r>
              <a:rPr lang="en-US" dirty="0" smtClean="0"/>
              <a:t>Scroll view </a:t>
            </a:r>
            <a:r>
              <a:rPr lang="th-TH" dirty="0" smtClean="0"/>
              <a:t>โดยให้ขนาดของ </a:t>
            </a:r>
            <a:r>
              <a:rPr lang="en-US" dirty="0" smtClean="0"/>
              <a:t>image view </a:t>
            </a:r>
            <a:r>
              <a:rPr lang="th-TH" dirty="0" smtClean="0"/>
              <a:t>ใหญ่กว่า </a:t>
            </a:r>
            <a:r>
              <a:rPr lang="en-US" dirty="0" smtClean="0"/>
              <a:t>scroll view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implement delegate </a:t>
            </a:r>
            <a:r>
              <a:rPr lang="th-TH" dirty="0" smtClean="0"/>
              <a:t>ของ </a:t>
            </a:r>
            <a:r>
              <a:rPr lang="en-US" dirty="0" smtClean="0"/>
              <a:t>scroll view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handle Gesture Recognizer</a:t>
            </a:r>
            <a:endParaRPr lang="th-TH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077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1800" dirty="0"/>
              <a:t>จาก </a:t>
            </a:r>
            <a:r>
              <a:rPr lang="en-US" sz="1800" dirty="0"/>
              <a:t>Xcode </a:t>
            </a:r>
            <a:r>
              <a:rPr lang="th-TH" sz="1800" dirty="0"/>
              <a:t>สร้าง </a:t>
            </a:r>
            <a:r>
              <a:rPr lang="en-US" sz="1800" dirty="0"/>
              <a:t>project </a:t>
            </a:r>
            <a:r>
              <a:rPr lang="th-TH" sz="1800" dirty="0"/>
              <a:t>ใหม่โดยเลือก </a:t>
            </a:r>
            <a:r>
              <a:rPr lang="en-US" sz="1800" dirty="0"/>
              <a:t>iOS &gt; Application &gt; Single View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dirty="0"/>
              <a:t>ตั้งชื่อ </a:t>
            </a:r>
            <a:r>
              <a:rPr lang="en-US" sz="1800" dirty="0"/>
              <a:t>project </a:t>
            </a:r>
            <a:r>
              <a:rPr lang="th-TH" sz="1800" dirty="0"/>
              <a:t>ว่า </a:t>
            </a:r>
            <a:r>
              <a:rPr lang="en-US" sz="1800" dirty="0" smtClean="0"/>
              <a:t>“</a:t>
            </a:r>
            <a:r>
              <a:rPr lang="en-US" sz="1800" dirty="0" err="1" smtClean="0"/>
              <a:t>ImageViewer</a:t>
            </a:r>
            <a:r>
              <a:rPr lang="en-US" sz="1800" dirty="0" smtClean="0"/>
              <a:t>” </a:t>
            </a:r>
            <a:r>
              <a:rPr lang="th-TH" sz="1800" dirty="0"/>
              <a:t>และเลือก </a:t>
            </a:r>
            <a:r>
              <a:rPr lang="en-US" sz="1800" dirty="0" smtClean="0"/>
              <a:t>Devices </a:t>
            </a:r>
            <a:r>
              <a:rPr lang="th-TH" sz="1800" dirty="0" smtClean="0"/>
              <a:t>เป็น</a:t>
            </a:r>
            <a:r>
              <a:rPr lang="en-US" sz="1800" dirty="0" smtClean="0"/>
              <a:t> iPhone</a:t>
            </a:r>
            <a:endParaRPr lang="en-US" sz="18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Click “Next” </a:t>
            </a:r>
            <a:r>
              <a:rPr lang="th-TH" sz="1800" dirty="0"/>
              <a:t>เลือก </a:t>
            </a:r>
            <a:r>
              <a:rPr lang="en-US" sz="1800" dirty="0"/>
              <a:t>folder </a:t>
            </a:r>
            <a:r>
              <a:rPr lang="th-TH" sz="1800" dirty="0"/>
              <a:t>ที่จะ </a:t>
            </a:r>
            <a:r>
              <a:rPr lang="en-US" sz="1800" dirty="0"/>
              <a:t>save project </a:t>
            </a:r>
            <a:r>
              <a:rPr lang="th-TH" sz="1800" dirty="0"/>
              <a:t>แล้ว </a:t>
            </a:r>
            <a:r>
              <a:rPr lang="en-US" sz="1800" dirty="0" smtClean="0"/>
              <a:t>click </a:t>
            </a:r>
            <a:r>
              <a:rPr lang="th-TH" sz="1800" dirty="0"/>
              <a:t>ปุ่ม </a:t>
            </a:r>
            <a:r>
              <a:rPr lang="en-US" sz="1800" dirty="0"/>
              <a:t>“Create”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th-TH" sz="1800" dirty="0" smtClean="0"/>
              <a:t>ทำการ </a:t>
            </a:r>
            <a:r>
              <a:rPr lang="en-US" sz="1800" dirty="0" smtClean="0"/>
              <a:t>import </a:t>
            </a:r>
            <a:r>
              <a:rPr lang="th-TH" sz="1800" dirty="0" smtClean="0"/>
              <a:t>รูปเข้ามาใน </a:t>
            </a:r>
            <a:r>
              <a:rPr lang="en-US" sz="1800" dirty="0" smtClean="0"/>
              <a:t>project </a:t>
            </a:r>
            <a:r>
              <a:rPr lang="th-TH" sz="1800" dirty="0" smtClean="0"/>
              <a:t>โดยเปิดไฟล์ </a:t>
            </a:r>
            <a:r>
              <a:rPr lang="en-US" sz="1800" dirty="0"/>
              <a:t>“Images.xcassets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ขวาที่พื้นที่ว่างๆ ใต้คำว่า </a:t>
            </a:r>
            <a:r>
              <a:rPr lang="en-US" sz="1800" dirty="0" err="1" smtClean="0"/>
              <a:t>LaunchImage</a:t>
            </a:r>
            <a:r>
              <a:rPr lang="en-US" sz="1800" dirty="0" smtClean="0"/>
              <a:t>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“Import...” </a:t>
            </a:r>
            <a:r>
              <a:rPr lang="th-TH" sz="1800" dirty="0" smtClean="0"/>
              <a:t>เปิดไปที่ </a:t>
            </a:r>
            <a:r>
              <a:rPr lang="en-US" sz="1800" dirty="0" smtClean="0"/>
              <a:t>folder “../Resources/</a:t>
            </a:r>
            <a:r>
              <a:rPr lang="tr-TR" sz="1800" dirty="0"/>
              <a:t>Day5 - </a:t>
            </a:r>
            <a:r>
              <a:rPr lang="tr-TR" sz="1800" dirty="0" smtClean="0"/>
              <a:t>Lab16/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แล้วเลือกไฟล์ </a:t>
            </a:r>
            <a:r>
              <a:rPr lang="en-US" sz="1800" dirty="0" smtClean="0"/>
              <a:t>“</a:t>
            </a:r>
            <a:r>
              <a:rPr lang="en-US" sz="1800" dirty="0" err="1" smtClean="0"/>
              <a:t>WeCanDoIt.png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“Open”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8701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</a:t>
            </a:r>
            <a:r>
              <a:rPr lang="en-US" sz="4000" dirty="0"/>
              <a:t>3</a:t>
            </a:r>
            <a:r>
              <a:rPr lang="en-US" sz="4000" dirty="0" smtClean="0"/>
              <a:t>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8095"/>
            <a:ext cx="6057356" cy="23900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1800" dirty="0" smtClean="0"/>
              <a:t>เปิดไฟล์ </a:t>
            </a:r>
            <a:r>
              <a:rPr lang="en-US" sz="1800" dirty="0" smtClean="0"/>
              <a:t>Main.storyboard </a:t>
            </a:r>
            <a:r>
              <a:rPr lang="th-TH" sz="1800" dirty="0" smtClean="0"/>
              <a:t>แล้วเปิด</a:t>
            </a:r>
            <a:r>
              <a:rPr lang="en-US" sz="1800" dirty="0" smtClean="0"/>
              <a:t> File Inspector </a:t>
            </a:r>
            <a:r>
              <a:rPr lang="th-TH" sz="1800" dirty="0" smtClean="0"/>
              <a:t>บน </a:t>
            </a:r>
            <a:r>
              <a:rPr lang="en-US" sz="1800" dirty="0" smtClean="0"/>
              <a:t>Inspector Pane </a:t>
            </a:r>
            <a:r>
              <a:rPr lang="th-TH" sz="1800" dirty="0" smtClean="0"/>
              <a:t>แล้วเอา </a:t>
            </a:r>
            <a:r>
              <a:rPr lang="en-US" sz="1800" dirty="0" smtClean="0"/>
              <a:t>check box “Use Auto</a:t>
            </a:r>
            <a:r>
              <a:rPr lang="th-TH" sz="1800" dirty="0" smtClean="0"/>
              <a:t> </a:t>
            </a:r>
            <a:r>
              <a:rPr lang="en-US" sz="1800" dirty="0" smtClean="0"/>
              <a:t>layout” </a:t>
            </a:r>
            <a:r>
              <a:rPr lang="th-TH" sz="1800" dirty="0" smtClean="0"/>
              <a:t>ออก</a:t>
            </a:r>
            <a:r>
              <a:rPr lang="en-US" sz="1800" dirty="0" smtClean="0"/>
              <a:t> </a:t>
            </a:r>
            <a:endParaRPr lang="th-TH" sz="1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th-TH" sz="1800" dirty="0" smtClean="0"/>
              <a:t>เพิ่ม </a:t>
            </a:r>
            <a:r>
              <a:rPr lang="en-US" sz="1800" dirty="0" smtClean="0"/>
              <a:t>control “Scroll View” </a:t>
            </a:r>
            <a:r>
              <a:rPr lang="th-TH" sz="1800" dirty="0" smtClean="0"/>
              <a:t>ลงบน </a:t>
            </a:r>
            <a:r>
              <a:rPr lang="en-US" sz="1800" dirty="0" smtClean="0"/>
              <a:t>view </a:t>
            </a:r>
            <a:r>
              <a:rPr lang="th-TH" sz="1800" dirty="0" smtClean="0"/>
              <a:t>โดยให้ขนาดของ </a:t>
            </a:r>
            <a:r>
              <a:rPr lang="en-US" sz="1800" dirty="0" smtClean="0"/>
              <a:t>scroll view </a:t>
            </a:r>
            <a:r>
              <a:rPr lang="th-TH" sz="1800" dirty="0" smtClean="0"/>
              <a:t>เต็มพื้นที่ของ </a:t>
            </a:r>
            <a:r>
              <a:rPr lang="en-US" sz="1800" dirty="0" smtClean="0"/>
              <a:t>view </a:t>
            </a:r>
            <a:r>
              <a:rPr lang="th-TH" sz="1800" dirty="0" smtClean="0"/>
              <a:t>พอดี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th-TH" sz="1800" dirty="0" smtClean="0"/>
              <a:t>เปิด </a:t>
            </a:r>
            <a:r>
              <a:rPr lang="en-US" sz="1800" dirty="0" smtClean="0"/>
              <a:t>Media Library </a:t>
            </a:r>
            <a:r>
              <a:rPr lang="th-TH" sz="1800" dirty="0" smtClean="0"/>
              <a:t>บน </a:t>
            </a:r>
            <a:r>
              <a:rPr lang="en-US" sz="1800" dirty="0" smtClean="0"/>
              <a:t>Library Pane </a:t>
            </a:r>
            <a:r>
              <a:rPr lang="th-TH" sz="1800" dirty="0" smtClean="0"/>
              <a:t>แล้วลากรูป </a:t>
            </a:r>
            <a:r>
              <a:rPr lang="en-US" sz="1800" dirty="0" err="1" smtClean="0"/>
              <a:t>WeCanDoIt</a:t>
            </a:r>
            <a:r>
              <a:rPr lang="en-US" sz="1800" dirty="0" smtClean="0"/>
              <a:t> </a:t>
            </a:r>
            <a:r>
              <a:rPr lang="th-TH" sz="1800" dirty="0" smtClean="0"/>
              <a:t>มาวางลงบน </a:t>
            </a:r>
            <a:r>
              <a:rPr lang="en-US" sz="1800" dirty="0" smtClean="0"/>
              <a:t>scroll view (</a:t>
            </a:r>
            <a:r>
              <a:rPr lang="th-TH" sz="1800" dirty="0" smtClean="0"/>
              <a:t>ขนาดของ </a:t>
            </a:r>
            <a:r>
              <a:rPr lang="en-US" sz="1800" dirty="0" smtClean="0"/>
              <a:t>image </a:t>
            </a:r>
            <a:r>
              <a:rPr lang="th-TH" sz="1800" dirty="0" smtClean="0"/>
              <a:t>จะใหญ่เกินกว่า </a:t>
            </a:r>
            <a:r>
              <a:rPr lang="en-US" sz="1800" dirty="0" smtClean="0"/>
              <a:t>scroll view </a:t>
            </a:r>
            <a:r>
              <a:rPr lang="th-TH" sz="1800" dirty="0" smtClean="0"/>
              <a:t>มาก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32" y="1550894"/>
            <a:ext cx="2060906" cy="319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161" y="4068163"/>
            <a:ext cx="3111760" cy="250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4900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(4/8)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th-TH" sz="1600" dirty="0" smtClean="0"/>
              <a:t>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Assistant editor </a:t>
            </a:r>
            <a:r>
              <a:rPr lang="th-TH" sz="1600" dirty="0" smtClean="0"/>
              <a:t>แล้วผูก </a:t>
            </a:r>
            <a:r>
              <a:rPr lang="en-US" sz="1600" dirty="0" smtClean="0"/>
              <a:t>Outlet </a:t>
            </a:r>
            <a:r>
              <a:rPr lang="th-TH" sz="1600" dirty="0" smtClean="0"/>
              <a:t>โดยที่</a:t>
            </a:r>
          </a:p>
          <a:p>
            <a:pPr marL="800100" lvl="1" indent="-457200">
              <a:buFont typeface="Arial"/>
              <a:buChar char="•"/>
            </a:pPr>
            <a:r>
              <a:rPr lang="en-US" sz="1400" dirty="0" smtClean="0"/>
              <a:t>Scroll View </a:t>
            </a:r>
            <a:r>
              <a:rPr lang="th-TH" sz="1400" dirty="0" smtClean="0"/>
              <a:t>ตั้งชื่อ </a:t>
            </a:r>
            <a:r>
              <a:rPr lang="en-US" sz="1400" dirty="0" smtClean="0"/>
              <a:t>property </a:t>
            </a:r>
            <a:r>
              <a:rPr lang="th-TH" sz="1400" dirty="0" smtClean="0"/>
              <a:t>ว่า </a:t>
            </a:r>
            <a:r>
              <a:rPr lang="en-US" sz="1400" dirty="0" smtClean="0"/>
              <a:t>“</a:t>
            </a:r>
            <a:r>
              <a:rPr lang="en-US" sz="1400" dirty="0" err="1"/>
              <a:t>imageScrollView</a:t>
            </a:r>
            <a:r>
              <a:rPr lang="en-US" sz="1400" dirty="0" smtClean="0"/>
              <a:t>”</a:t>
            </a:r>
          </a:p>
          <a:p>
            <a:pPr marL="800100" lvl="1" indent="-457200">
              <a:buFont typeface="Arial"/>
              <a:buChar char="•"/>
            </a:pPr>
            <a:r>
              <a:rPr lang="en-US" sz="1400" dirty="0" smtClean="0"/>
              <a:t>Image View </a:t>
            </a:r>
            <a:r>
              <a:rPr lang="th-TH" sz="1400" dirty="0" smtClean="0"/>
              <a:t>ตั้งชื่อ </a:t>
            </a:r>
            <a:r>
              <a:rPr lang="en-US" sz="1400" dirty="0" smtClean="0"/>
              <a:t>property </a:t>
            </a:r>
            <a:r>
              <a:rPr lang="th-TH" sz="1400" dirty="0" smtClean="0"/>
              <a:t>ว่า </a:t>
            </a:r>
            <a:r>
              <a:rPr lang="en-US" sz="1400" dirty="0" smtClean="0"/>
              <a:t>“</a:t>
            </a:r>
            <a:r>
              <a:rPr lang="en-US" sz="1400" dirty="0" err="1" smtClean="0"/>
              <a:t>imageView</a:t>
            </a:r>
            <a:r>
              <a:rPr lang="en-US" sz="1400" dirty="0" smtClean="0"/>
              <a:t>”</a:t>
            </a:r>
            <a:endParaRPr lang="th-TH" sz="1400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“ViewController.h”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import UI Scroll View Delegate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600" dirty="0"/>
          </a:p>
          <a:p>
            <a:pPr marL="457200" indent="-457200">
              <a:buFont typeface="+mj-lt"/>
              <a:buAutoNum type="arabicPeriod" startAt="8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8"/>
            </a:pPr>
            <a:endParaRPr lang="en-US" sz="1600" dirty="0"/>
          </a:p>
          <a:p>
            <a:pPr marL="457200" indent="-457200">
              <a:buFont typeface="+mj-lt"/>
              <a:buAutoNum type="arabicPeriod" startAt="8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static variable </a:t>
            </a:r>
            <a:r>
              <a:rPr lang="th-TH" sz="1600" dirty="0"/>
              <a:t>เพื่อกำหนด tag id ของ imageView </a:t>
            </a:r>
            <a:r>
              <a:rPr lang="th-TH" sz="1600" dirty="0" smtClean="0"/>
              <a:t>และ </a:t>
            </a:r>
            <a:r>
              <a:rPr lang="th-TH" sz="1600" dirty="0"/>
              <a:t>step สำหรับ zoom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184617" y="3387710"/>
            <a:ext cx="727199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Menlo Regular"/>
                <a:cs typeface="Menlo Regular"/>
              </a:rPr>
              <a:t>#import &lt;</a:t>
            </a:r>
            <a:r>
              <a:rPr lang="en-US" sz="1100" dirty="0" err="1" smtClean="0">
                <a:latin typeface="Menlo Regular"/>
                <a:cs typeface="Menlo Regular"/>
              </a:rPr>
              <a:t>UIKit</a:t>
            </a:r>
            <a:r>
              <a:rPr lang="en-US" sz="1100" dirty="0" smtClean="0">
                <a:latin typeface="Menlo Regular"/>
                <a:cs typeface="Menlo Regular"/>
              </a:rPr>
              <a:t>/</a:t>
            </a:r>
            <a:r>
              <a:rPr lang="en-US" sz="1100" dirty="0" err="1" smtClean="0">
                <a:latin typeface="Menlo Regular"/>
                <a:cs typeface="Menlo Regular"/>
              </a:rPr>
              <a:t>UIKit.h</a:t>
            </a:r>
            <a:r>
              <a:rPr lang="en-US" sz="1100" dirty="0" smtClean="0">
                <a:latin typeface="Menlo Regular"/>
                <a:cs typeface="Menlo Regular"/>
              </a:rPr>
              <a:t>&gt;</a:t>
            </a:r>
          </a:p>
          <a:p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 smtClean="0">
                <a:latin typeface="Menlo Regular"/>
                <a:cs typeface="Menlo Regular"/>
              </a:rPr>
              <a:t>@interface ViewController : UIViewController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UIScrollViewDelegate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 smtClean="0">
                <a:latin typeface="Menlo Regular"/>
                <a:cs typeface="Menlo Regular"/>
              </a:rPr>
              <a:t>@property (weak, </a:t>
            </a:r>
            <a:r>
              <a:rPr lang="en-US" sz="1100" dirty="0" err="1" smtClean="0">
                <a:latin typeface="Menlo Regular"/>
                <a:cs typeface="Menlo Regular"/>
              </a:rPr>
              <a:t>nonatomic</a:t>
            </a:r>
            <a:r>
              <a:rPr lang="en-US" sz="1100" dirty="0" smtClean="0">
                <a:latin typeface="Menlo Regular"/>
                <a:cs typeface="Menlo Regular"/>
              </a:rPr>
              <a:t>) IBOutlet </a:t>
            </a:r>
            <a:r>
              <a:rPr lang="en-US" sz="1100" dirty="0" err="1" smtClean="0">
                <a:latin typeface="Menlo Regular"/>
                <a:cs typeface="Menlo Regular"/>
              </a:rPr>
              <a:t>UIScrollView</a:t>
            </a:r>
            <a:r>
              <a:rPr lang="en-US" sz="1100" dirty="0" smtClean="0">
                <a:latin typeface="Menlo Regular"/>
                <a:cs typeface="Menlo Regular"/>
              </a:rPr>
              <a:t> *</a:t>
            </a:r>
            <a:r>
              <a:rPr lang="en-US" sz="1100" dirty="0" err="1" smtClean="0">
                <a:latin typeface="Menlo Regular"/>
                <a:cs typeface="Menlo Regular"/>
              </a:rPr>
              <a:t>imageScrollView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@property (weak, </a:t>
            </a:r>
            <a:r>
              <a:rPr lang="en-US" sz="1100" dirty="0" err="1" smtClean="0">
                <a:latin typeface="Menlo Regular"/>
                <a:cs typeface="Menlo Regular"/>
              </a:rPr>
              <a:t>nonatomic</a:t>
            </a:r>
            <a:r>
              <a:rPr lang="en-US" sz="1100" dirty="0" smtClean="0">
                <a:latin typeface="Menlo Regular"/>
                <a:cs typeface="Menlo Regular"/>
              </a:rPr>
              <a:t>) IBOutlet </a:t>
            </a:r>
            <a:r>
              <a:rPr lang="en-US" sz="1100" dirty="0" err="1" smtClean="0">
                <a:latin typeface="Menlo Regular"/>
                <a:cs typeface="Menlo Regular"/>
              </a:rPr>
              <a:t>UIImageView</a:t>
            </a:r>
            <a:r>
              <a:rPr lang="en-US" sz="1100" dirty="0" smtClean="0">
                <a:latin typeface="Menlo Regular"/>
                <a:cs typeface="Menlo Regular"/>
              </a:rPr>
              <a:t> *</a:t>
            </a:r>
            <a:r>
              <a:rPr lang="en-US" sz="1100" dirty="0" err="1" smtClean="0">
                <a:latin typeface="Menlo Regular"/>
                <a:cs typeface="Menlo Regular"/>
              </a:rPr>
              <a:t>imageView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</a:p>
          <a:p>
            <a:endParaRPr lang="en-US" sz="1100" dirty="0" smtClean="0">
              <a:latin typeface="Menlo Regular"/>
              <a:cs typeface="Menlo Regular"/>
            </a:endParaRPr>
          </a:p>
          <a:p>
            <a:r>
              <a:rPr lang="en-US" sz="1100" dirty="0" smtClean="0">
                <a:latin typeface="Menlo Regular"/>
                <a:cs typeface="Menlo Regular"/>
              </a:rPr>
              <a:t>@end</a:t>
            </a:r>
            <a:endParaRPr lang="en-US" sz="1100" dirty="0"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617" y="5527213"/>
            <a:ext cx="74016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Menlo Regular"/>
                <a:cs typeface="Menlo Regular"/>
              </a:rPr>
              <a:t>... </a:t>
            </a:r>
            <a:endParaRPr lang="en-US" sz="1100" dirty="0">
              <a:latin typeface="Menlo Regular"/>
              <a:cs typeface="Menlo Regular"/>
            </a:endParaRP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#define ZOOM_VIEW_TAG 100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#define ZOOM_STEP 1.5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@implementation ViewController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51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(5/8)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44342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code </a:t>
            </a:r>
            <a:r>
              <a:rPr lang="th-TH" sz="1600" dirty="0" smtClean="0"/>
              <a:t>ใน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” </a:t>
            </a:r>
            <a:r>
              <a:rPr lang="th-TH" sz="1600" dirty="0" smtClean="0"/>
              <a:t>ดังนี้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11"/>
            </a:pPr>
            <a:endParaRPr lang="th-TH" sz="1600" dirty="0"/>
          </a:p>
          <a:p>
            <a:pPr marL="457200" indent="-457200">
              <a:buFont typeface="+mj-lt"/>
              <a:buAutoNum type="arabicPeriod" startAt="11"/>
            </a:pPr>
            <a:endParaRPr lang="th-TH" sz="1600" dirty="0" smtClean="0"/>
          </a:p>
          <a:p>
            <a:pPr marL="457200" indent="-457200">
              <a:buFont typeface="+mj-lt"/>
              <a:buAutoNum type="arabicPeriod" startAt="11"/>
            </a:pPr>
            <a:endParaRPr lang="th-TH" sz="1600" dirty="0"/>
          </a:p>
          <a:p>
            <a:pPr marL="457200" indent="-457200">
              <a:buFont typeface="+mj-lt"/>
              <a:buAutoNum type="arabicPeriod" startAt="11"/>
            </a:pPr>
            <a:endParaRPr lang="th-TH" sz="1600" dirty="0" smtClean="0"/>
          </a:p>
          <a:p>
            <a:pPr marL="457200" indent="-457200">
              <a:buFont typeface="+mj-lt"/>
              <a:buAutoNum type="arabicPeriod" startAt="11"/>
            </a:pPr>
            <a:r>
              <a:rPr lang="th-TH" sz="1600" dirty="0" smtClean="0"/>
              <a:t>เพิ่ม </a:t>
            </a:r>
            <a:r>
              <a:rPr lang="en-US" sz="1600" dirty="0" smtClean="0"/>
              <a:t>method “”</a:t>
            </a:r>
            <a:r>
              <a:rPr lang="th-TH" sz="1600" dirty="0" smtClean="0"/>
              <a:t> เพื่อ </a:t>
            </a:r>
            <a:r>
              <a:rPr lang="en-US" sz="1600" dirty="0" smtClean="0"/>
              <a:t>implement delegate method </a:t>
            </a:r>
            <a:r>
              <a:rPr lang="th-TH" sz="1600" dirty="0" smtClean="0"/>
              <a:t>ของ </a:t>
            </a:r>
            <a:r>
              <a:rPr lang="en-US" sz="1600" dirty="0" smtClean="0"/>
              <a:t>UI Scroll View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1"/>
            </a:pPr>
            <a:endParaRPr lang="en-US" sz="1600" dirty="0"/>
          </a:p>
          <a:p>
            <a:pPr marL="457200" indent="-457200">
              <a:buFont typeface="+mj-lt"/>
              <a:buAutoNum type="arabicPeriod" startAt="11"/>
            </a:pPr>
            <a:r>
              <a:rPr lang="en-US" sz="1600" dirty="0" smtClean="0"/>
              <a:t>Run </a:t>
            </a:r>
            <a:r>
              <a:rPr lang="th-TH" sz="1600" dirty="0" smtClean="0"/>
              <a:t>เพื่อดูผลลัพธ์ </a:t>
            </a:r>
            <a:r>
              <a:rPr lang="en-US" sz="1600" dirty="0" smtClean="0"/>
              <a:t>(</a:t>
            </a:r>
            <a:r>
              <a:rPr lang="th-TH" sz="1600" dirty="0" smtClean="0"/>
              <a:t>สังเกตุว่าเราสามารถ </a:t>
            </a:r>
            <a:r>
              <a:rPr lang="en-US" sz="1600" dirty="0" smtClean="0"/>
              <a:t>zoom </a:t>
            </a:r>
            <a:r>
              <a:rPr lang="th-TH" sz="1600" dirty="0" smtClean="0"/>
              <a:t>ได้แล้ว</a:t>
            </a:r>
            <a:r>
              <a:rPr lang="en-US" sz="1600" dirty="0" smtClean="0"/>
              <a:t>)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195854" y="2236438"/>
            <a:ext cx="651381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 smtClean="0">
                <a:latin typeface="Menlo Regular"/>
                <a:cs typeface="Menlo Regular"/>
              </a:rPr>
              <a:t>	[</a:t>
            </a:r>
            <a:r>
              <a:rPr lang="en-US" sz="1100" dirty="0">
                <a:latin typeface="Menlo Regular"/>
                <a:cs typeface="Menlo Regular"/>
              </a:rPr>
              <a:t>super 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  <a:endParaRPr lang="en-US" sz="11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self.imageScrollView.delegate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self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self.imageView.tag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= ZOOM_VIEW_TAG;</a:t>
            </a:r>
          </a:p>
          <a:p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1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float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frame].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size.width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/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/>
            </a:r>
            <a:b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    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frame].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size.width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setMinimumZoomScale:minimumScale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setZoomScale:minimumScale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5854" y="4836799"/>
            <a:ext cx="74016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- (UIView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viewForZoomingInScrollView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{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[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scrollView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viewWithTag:ZOOM_VIEW_TAG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392" y="3501377"/>
            <a:ext cx="1679023" cy="309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19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4326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Gesture? Why Touch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1800" dirty="0"/>
              <a:t>การแตะ </a:t>
            </a:r>
            <a:r>
              <a:rPr lang="en-US" sz="1800" dirty="0"/>
              <a:t>(touch) </a:t>
            </a:r>
            <a:r>
              <a:rPr lang="th-TH" sz="1800" dirty="0"/>
              <a:t>และ</a:t>
            </a:r>
            <a:r>
              <a:rPr lang="th-TH" sz="1800" dirty="0" smtClean="0"/>
              <a:t>การลากนิ้ว</a:t>
            </a:r>
            <a:r>
              <a:rPr lang="en-US" sz="1800" dirty="0" smtClean="0"/>
              <a:t> </a:t>
            </a:r>
            <a:r>
              <a:rPr lang="en-US" sz="1800" dirty="0"/>
              <a:t>(Gesture) </a:t>
            </a:r>
            <a:r>
              <a:rPr lang="th-TH" sz="1800" dirty="0" smtClean="0"/>
              <a:t>นั้น เป็น</a:t>
            </a:r>
            <a:r>
              <a:rPr lang="th-TH" sz="1800" dirty="0"/>
              <a:t>พฤติกรรมที่เราคุ้นเคยอยู่แล้ว </a:t>
            </a:r>
            <a:r>
              <a:rPr lang="th-TH" sz="1800" dirty="0" smtClean="0"/>
              <a:t>เมื่อ</a:t>
            </a:r>
            <a:r>
              <a:rPr lang="th-TH" sz="1800" dirty="0"/>
              <a:t>นำ</a:t>
            </a:r>
            <a:r>
              <a:rPr lang="en-US" sz="1800" dirty="0"/>
              <a:t> touch </a:t>
            </a:r>
            <a:r>
              <a:rPr lang="th-TH" sz="1800" dirty="0"/>
              <a:t>และ </a:t>
            </a:r>
            <a:r>
              <a:rPr lang="en-US" sz="1800" dirty="0"/>
              <a:t>gesture </a:t>
            </a:r>
            <a:r>
              <a:rPr lang="th-TH" sz="1800" dirty="0"/>
              <a:t>มาใช้กับอุปกรณ์เคลื่อนที่ การเรียนรู้เพื่อใช้งานจึงเป็นไปอย่างง่ายดาย </a:t>
            </a:r>
            <a:r>
              <a:rPr lang="en-US" sz="1800" dirty="0"/>
              <a:t> </a:t>
            </a:r>
            <a:endParaRPr lang="th-TH" sz="1800" dirty="0" smtClean="0"/>
          </a:p>
          <a:p>
            <a:r>
              <a:rPr lang="th-TH" sz="1800" dirty="0" smtClean="0"/>
              <a:t>วิธี</a:t>
            </a:r>
            <a:r>
              <a:rPr lang="th-TH" sz="1800" dirty="0"/>
              <a:t>การที่ใช้งาน </a:t>
            </a:r>
            <a:r>
              <a:rPr lang="en-US" sz="1800" dirty="0"/>
              <a:t>iOS device </a:t>
            </a:r>
            <a:r>
              <a:rPr lang="th-TH" sz="1800" dirty="0"/>
              <a:t>แบ่งออกเป็น</a:t>
            </a:r>
            <a:endParaRPr lang="en-US" sz="1800" dirty="0"/>
          </a:p>
          <a:p>
            <a:pPr lvl="1"/>
            <a:r>
              <a:rPr lang="en-US" sz="1600" dirty="0"/>
              <a:t>Tap</a:t>
            </a:r>
            <a:r>
              <a:rPr lang="th-TH" sz="1600" dirty="0"/>
              <a:t> แตะแล้วยกนิ้วออกไป</a:t>
            </a:r>
            <a:endParaRPr lang="en-US" sz="1600" dirty="0"/>
          </a:p>
          <a:p>
            <a:pPr lvl="1"/>
            <a:r>
              <a:rPr lang="en-US" sz="1600" dirty="0"/>
              <a:t>Pinch</a:t>
            </a:r>
            <a:r>
              <a:rPr lang="th-TH" sz="1600" dirty="0"/>
              <a:t> ใช้ </a:t>
            </a:r>
            <a:r>
              <a:rPr lang="en-US" sz="1600" dirty="0"/>
              <a:t>2 </a:t>
            </a:r>
            <a:r>
              <a:rPr lang="th-TH" sz="1600" dirty="0"/>
              <a:t>นิ้วแตะ แล้วแยกนิ้วห่างออกจากกันหรือเข้าหากัน</a:t>
            </a:r>
            <a:endParaRPr lang="en-US" sz="1600" dirty="0"/>
          </a:p>
          <a:p>
            <a:pPr lvl="1"/>
            <a:r>
              <a:rPr lang="en-US" sz="1600" dirty="0"/>
              <a:t>Swipe</a:t>
            </a:r>
            <a:r>
              <a:rPr lang="th-TH" sz="1600" dirty="0"/>
              <a:t> แตะแล้วลากนิ้วไปในทิศทางใดทิศทางหนึ่งเร็วๆ แล้วยกนิ้วออก</a:t>
            </a:r>
            <a:endParaRPr lang="en-US" sz="1600" dirty="0"/>
          </a:p>
          <a:p>
            <a:pPr lvl="1"/>
            <a:r>
              <a:rPr lang="en-US" sz="1600" dirty="0"/>
              <a:t>Pan</a:t>
            </a:r>
            <a:r>
              <a:rPr lang="th-TH" sz="1600" dirty="0"/>
              <a:t> แตะด้วย </a:t>
            </a:r>
            <a:r>
              <a:rPr lang="en-US" sz="1600" dirty="0"/>
              <a:t>1-2 </a:t>
            </a:r>
            <a:r>
              <a:rPr lang="th-TH" sz="1600" dirty="0"/>
              <a:t>นิ้ว แล้วลากนิ้วไปในทิศทางใดทิศทางหนึ่งโดยไม่ยกนิ้วออก</a:t>
            </a:r>
            <a:endParaRPr lang="en-US" sz="1600" dirty="0"/>
          </a:p>
          <a:p>
            <a:pPr lvl="1"/>
            <a:r>
              <a:rPr lang="en-US" sz="1600" dirty="0"/>
              <a:t>Press-and-Hold</a:t>
            </a:r>
            <a:r>
              <a:rPr lang="th-TH" sz="1600" dirty="0"/>
              <a:t> แตะนิ้วค้างเอาไว้ระยะเวลาหนึ่ง</a:t>
            </a:r>
            <a:endParaRPr lang="en-US" sz="16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50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(6/8)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143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4"/>
            </a:pPr>
            <a:r>
              <a:rPr lang="th-TH" sz="1800" dirty="0"/>
              <a:t>เพิ่ม  method “zoomRectForScale:” เพื่อช่วยคำนวณ scale ในการ zoom เข้า/ออก เมื่อ  tap </a:t>
            </a:r>
            <a:r>
              <a:rPr lang="th-TH" sz="1800" dirty="0" smtClean="0"/>
              <a:t>และ </a:t>
            </a:r>
            <a:r>
              <a:rPr lang="th-TH" sz="1800" dirty="0"/>
              <a:t>double tap บนภาพ</a:t>
            </a:r>
          </a:p>
          <a:p>
            <a:pPr marL="457200" indent="-457200">
              <a:buFont typeface="+mj-lt"/>
              <a:buAutoNum type="arabicPeriod" startAt="14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73377" y="2766592"/>
            <a:ext cx="72382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zoomRectForScale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:(float)scale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withCenter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)center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zoomRect.size.height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frame].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size.height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/ scale;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zoomRect.size.width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= [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frame].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size.width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/ scale;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zoomRect.origin.x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center.x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-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zoomRect.size.width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/ 2.0);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zoomRect.origin.y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=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center.y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- (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zoomRect.size.height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/ 2.0);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</a:t>
            </a:r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7014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(7/8)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143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th-TH" sz="1800" dirty="0"/>
              <a:t>เพิ่ม </a:t>
            </a:r>
            <a:r>
              <a:rPr lang="en-US" sz="1800" dirty="0"/>
              <a:t>object </a:t>
            </a:r>
            <a:r>
              <a:rPr lang="th-TH" sz="1800" dirty="0"/>
              <a:t>ของ </a:t>
            </a:r>
            <a:r>
              <a:rPr lang="en-US" sz="1800" dirty="0" err="1"/>
              <a:t>UITabGestureRecognizer</a:t>
            </a:r>
            <a:r>
              <a:rPr lang="en-US" sz="1800" dirty="0"/>
              <a:t> </a:t>
            </a:r>
            <a:r>
              <a:rPr lang="th-TH" sz="1800" dirty="0"/>
              <a:t>เพื่อรับ </a:t>
            </a:r>
            <a:r>
              <a:rPr lang="en-US" sz="1800" dirty="0"/>
              <a:t>event </a:t>
            </a:r>
            <a:r>
              <a:rPr lang="th-TH" sz="1800" dirty="0"/>
              <a:t>ของ </a:t>
            </a:r>
            <a:r>
              <a:rPr lang="en-US" sz="1800" dirty="0"/>
              <a:t>touch </a:t>
            </a:r>
            <a:r>
              <a:rPr lang="th-TH" sz="1800" dirty="0"/>
              <a:t>ใน </a:t>
            </a:r>
            <a:r>
              <a:rPr lang="en-US" sz="1800" dirty="0"/>
              <a:t>method </a:t>
            </a:r>
            <a:r>
              <a:rPr lang="en-US" sz="1800" dirty="0" smtClean="0"/>
              <a:t>“</a:t>
            </a:r>
            <a:r>
              <a:rPr lang="en-US" sz="1800" dirty="0" err="1" smtClean="0"/>
              <a:t>viewDidLoad</a:t>
            </a:r>
            <a:r>
              <a:rPr lang="en-US" sz="1800" dirty="0" smtClean="0"/>
              <a:t>” </a:t>
            </a:r>
            <a:r>
              <a:rPr lang="th-TH" sz="1800" dirty="0" smtClean="0"/>
              <a:t>ของ </a:t>
            </a:r>
            <a:r>
              <a:rPr lang="en-US" sz="1800" dirty="0" smtClean="0"/>
              <a:t>ViewController.m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216788" y="2625992"/>
            <a:ext cx="76811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Menlo Regular"/>
                <a:cs typeface="Menlo Regular"/>
              </a:rPr>
              <a:t>- (void)</a:t>
            </a:r>
            <a:r>
              <a:rPr lang="en-US" sz="1050" dirty="0" err="1">
                <a:latin typeface="Menlo Regular"/>
                <a:cs typeface="Menlo Regular"/>
              </a:rPr>
              <a:t>viewDidLoad</a:t>
            </a:r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{</a:t>
            </a:r>
          </a:p>
          <a:p>
            <a:r>
              <a:rPr lang="en-US" sz="1050" dirty="0">
                <a:latin typeface="Menlo Regular"/>
                <a:cs typeface="Menlo Regular"/>
              </a:rPr>
              <a:t>    [super </a:t>
            </a:r>
            <a:r>
              <a:rPr lang="en-US" sz="1050" dirty="0" err="1">
                <a:latin typeface="Menlo Regular"/>
                <a:cs typeface="Menlo Regular"/>
              </a:rPr>
              <a:t>viewDidLoad</a:t>
            </a:r>
            <a:r>
              <a:rPr lang="en-US" sz="1050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  <a:r>
              <a:rPr lang="en-US" sz="1050" dirty="0" err="1">
                <a:latin typeface="Menlo Regular"/>
                <a:cs typeface="Menlo Regular"/>
              </a:rPr>
              <a:t>self.imageScrollView.delegate</a:t>
            </a:r>
            <a:r>
              <a:rPr lang="en-US" sz="1050" dirty="0">
                <a:latin typeface="Menlo Regular"/>
                <a:cs typeface="Menlo Regular"/>
              </a:rPr>
              <a:t> = self;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  <a:r>
              <a:rPr lang="en-US" sz="1050" dirty="0" err="1">
                <a:latin typeface="Menlo Regular"/>
                <a:cs typeface="Menlo Regular"/>
              </a:rPr>
              <a:t>self.imageView.tag</a:t>
            </a:r>
            <a:r>
              <a:rPr lang="en-US" sz="1050" dirty="0">
                <a:latin typeface="Menlo Regular"/>
                <a:cs typeface="Menlo Regular"/>
              </a:rPr>
              <a:t> = ZOOM_VIEW_TAG;</a:t>
            </a:r>
          </a:p>
          <a:p>
            <a:endParaRPr lang="en-US" sz="1050" dirty="0"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doubleTap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action:@selector(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handleDoubleTap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twoFingerTap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action:@selector(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handleTwoFingerTap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doubleTap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setNumberOfTapsRequired:2];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twoFingerTap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setNumberOfTouchesRequired:2];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addGestureRecognizer:doubleTap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addGestureRecognizer:twoFingerTap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</a:t>
            </a:r>
          </a:p>
          <a:p>
            <a:r>
              <a:rPr lang="en-US" sz="1050" dirty="0">
                <a:latin typeface="Menlo Regular"/>
                <a:cs typeface="Menlo Regular"/>
              </a:rPr>
              <a:t>    float </a:t>
            </a:r>
            <a:r>
              <a:rPr lang="en-US" sz="1050" dirty="0" err="1">
                <a:latin typeface="Menlo Regular"/>
                <a:cs typeface="Menlo Regular"/>
              </a:rPr>
              <a:t>minimumScale</a:t>
            </a:r>
            <a:r>
              <a:rPr lang="en-US" sz="1050" dirty="0">
                <a:latin typeface="Menlo Regular"/>
                <a:cs typeface="Menlo Regular"/>
              </a:rPr>
              <a:t> = [</a:t>
            </a:r>
            <a:r>
              <a:rPr lang="en-US" sz="1050" dirty="0" err="1">
                <a:latin typeface="Menlo Regular"/>
                <a:cs typeface="Menlo Regular"/>
              </a:rPr>
              <a:t>self.imageScrollView</a:t>
            </a:r>
            <a:r>
              <a:rPr lang="en-US" sz="1050" dirty="0">
                <a:latin typeface="Menlo Regular"/>
                <a:cs typeface="Menlo Regular"/>
              </a:rPr>
              <a:t> frame].</a:t>
            </a:r>
            <a:r>
              <a:rPr lang="en-US" sz="1050" dirty="0" err="1">
                <a:latin typeface="Menlo Regular"/>
                <a:cs typeface="Menlo Regular"/>
              </a:rPr>
              <a:t>size.width</a:t>
            </a:r>
            <a:r>
              <a:rPr lang="en-US" sz="1050" dirty="0">
                <a:latin typeface="Menlo Regular"/>
                <a:cs typeface="Menlo Regular"/>
              </a:rPr>
              <a:t> / </a:t>
            </a:r>
            <a:endParaRPr lang="en-US" sz="1050" dirty="0" smtClean="0">
              <a:latin typeface="Menlo Regular"/>
              <a:cs typeface="Menlo Regular"/>
            </a:endParaRPr>
          </a:p>
          <a:p>
            <a:r>
              <a:rPr lang="en-US" sz="1050" dirty="0">
                <a:latin typeface="Menlo Regular"/>
                <a:cs typeface="Menlo Regular"/>
              </a:rPr>
              <a:t>	</a:t>
            </a:r>
            <a:r>
              <a:rPr lang="en-US" sz="1050" dirty="0" smtClean="0">
                <a:latin typeface="Menlo Regular"/>
                <a:cs typeface="Menlo Regular"/>
              </a:rPr>
              <a:t>				[</a:t>
            </a:r>
            <a:r>
              <a:rPr lang="en-US" sz="1050" dirty="0" err="1">
                <a:latin typeface="Menlo Regular"/>
                <a:cs typeface="Menlo Regular"/>
              </a:rPr>
              <a:t>self.imageView</a:t>
            </a:r>
            <a:r>
              <a:rPr lang="en-US" sz="1050" dirty="0">
                <a:latin typeface="Menlo Regular"/>
                <a:cs typeface="Menlo Regular"/>
              </a:rPr>
              <a:t> frame].</a:t>
            </a:r>
            <a:r>
              <a:rPr lang="en-US" sz="1050" dirty="0" err="1">
                <a:latin typeface="Menlo Regular"/>
                <a:cs typeface="Menlo Regular"/>
              </a:rPr>
              <a:t>size.width</a:t>
            </a:r>
            <a:r>
              <a:rPr lang="en-US" sz="1050" dirty="0">
                <a:latin typeface="Menlo Regular"/>
                <a:cs typeface="Menlo Regular"/>
              </a:rPr>
              <a:t>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[</a:t>
            </a:r>
            <a:r>
              <a:rPr lang="en-US" sz="1050" dirty="0" err="1">
                <a:latin typeface="Menlo Regular"/>
                <a:cs typeface="Menlo Regular"/>
              </a:rPr>
              <a:t>self.imageScrollView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setMinimumZoomScale:minimumScale</a:t>
            </a:r>
            <a:r>
              <a:rPr lang="en-US" sz="1050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    [</a:t>
            </a:r>
            <a:r>
              <a:rPr lang="en-US" sz="1050" dirty="0" err="1">
                <a:latin typeface="Menlo Regular"/>
                <a:cs typeface="Menlo Regular"/>
              </a:rPr>
              <a:t>self.imageScrollView</a:t>
            </a:r>
            <a:r>
              <a:rPr lang="en-US" sz="1050" dirty="0">
                <a:latin typeface="Menlo Regular"/>
                <a:cs typeface="Menlo Regular"/>
              </a:rPr>
              <a:t> </a:t>
            </a:r>
            <a:r>
              <a:rPr lang="en-US" sz="1050" dirty="0" err="1">
                <a:latin typeface="Menlo Regular"/>
                <a:cs typeface="Menlo Regular"/>
              </a:rPr>
              <a:t>setZoomScale:minimumScale</a:t>
            </a:r>
            <a:r>
              <a:rPr lang="en-US" sz="1050" dirty="0">
                <a:latin typeface="Menlo Regular"/>
                <a:cs typeface="Menlo Regular"/>
              </a:rPr>
              <a:t>];</a:t>
            </a:r>
          </a:p>
          <a:p>
            <a:r>
              <a:rPr lang="en-US" sz="105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4404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(8/8)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1431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th-TH" sz="1600" dirty="0"/>
              <a:t>เพิ่ม method “handleDoubleTap:” และ “handleTwoFingerTap” เพื่อจัดการกับการ zoom </a:t>
            </a:r>
            <a:r>
              <a:rPr lang="th-TH" sz="1600" dirty="0" smtClean="0"/>
              <a:t>เข้า</a:t>
            </a:r>
            <a:r>
              <a:rPr lang="th-TH" sz="1600" dirty="0"/>
              <a:t>เมื่อแตะ 2 ครั้ง  และ zoom ออกเมื่อแตะ 2 นิ้วพร้อม</a:t>
            </a:r>
            <a:r>
              <a:rPr lang="th-TH" sz="1600" dirty="0" smtClean="0"/>
              <a:t>กัน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  <a:p>
            <a:pPr marL="457200" indent="-457200">
              <a:buFont typeface="+mj-lt"/>
              <a:buAutoNum type="arabicPeriod" startAt="1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  <a:p>
            <a:pPr marL="457200" indent="-457200">
              <a:buFont typeface="+mj-lt"/>
              <a:buAutoNum type="arabicPeriod" startAt="1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  <a:p>
            <a:pPr marL="457200" indent="-457200">
              <a:buFont typeface="+mj-lt"/>
              <a:buAutoNum type="arabicPeriod" startAt="16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16"/>
            </a:pPr>
            <a:r>
              <a:rPr lang="en-US" sz="1600" dirty="0" smtClean="0"/>
              <a:t>Run </a:t>
            </a:r>
            <a:r>
              <a:rPr lang="th-TH" sz="1600" dirty="0" smtClean="0"/>
              <a:t>โปรแกรมเพื่อดูผลลัพธ์ </a:t>
            </a:r>
            <a:endParaRPr lang="th-TH" sz="1600" dirty="0"/>
          </a:p>
          <a:p>
            <a:pPr marL="457200" indent="-457200">
              <a:buFont typeface="+mj-lt"/>
              <a:buAutoNum type="arabicPeriod" startAt="16"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704041"/>
            <a:ext cx="829383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handleDoubleTap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float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 * ZOOM_STEP;</a:t>
            </a:r>
          </a:p>
          <a:p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[self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zoomRectForScale:newScale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withCenter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locationInView:gestureRecognizer.view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zoomToRect:zoomRect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animated:YES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handleTwoFingerTap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float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newScale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 / ZOOM_STEP</a:t>
            </a:r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CGRect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= [self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zoomRectForScale:newScale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endParaRPr lang="en-US" sz="10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</a:t>
            </a:r>
            <a:r>
              <a:rPr lang="en-US" sz="10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withCenter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					</a:t>
            </a:r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</a:t>
            </a:r>
            <a:r>
              <a:rPr lang="en-US" sz="10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locationInView:gestureRecognizer.view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self.imageScrollView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zoomToRect:zoomRect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animated:YES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457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</a:t>
            </a:r>
            <a:r>
              <a:rPr lang="en-US" sz="3600" dirty="0"/>
              <a:t>4</a:t>
            </a:r>
            <a:r>
              <a:rPr lang="en-US" sz="3600" dirty="0" smtClean="0"/>
              <a:t>-4 : Image Viewer </a:t>
            </a:r>
            <a:r>
              <a:rPr lang="en-US" sz="3600" dirty="0"/>
              <a:t>(</a:t>
            </a:r>
            <a:r>
              <a:rPr lang="en-US" sz="3600" dirty="0" smtClean="0"/>
              <a:t>1/11)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iOS App </a:t>
            </a:r>
            <a:r>
              <a:rPr lang="th-TH" dirty="0" smtClean="0"/>
              <a:t>เพื่อแสดงภาพและสามารถ </a:t>
            </a:r>
            <a:r>
              <a:rPr lang="en-US" dirty="0" smtClean="0"/>
              <a:t>zoom </a:t>
            </a:r>
            <a:r>
              <a:rPr lang="th-TH" dirty="0" smtClean="0"/>
              <a:t>ได้โดยใช้ </a:t>
            </a:r>
            <a:r>
              <a:rPr lang="en-US" dirty="0" smtClean="0"/>
              <a:t>Gesture Recognizer</a:t>
            </a:r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 </a:t>
            </a:r>
            <a:r>
              <a:rPr lang="th-TH" dirty="0" smtClean="0"/>
              <a:t>ใหม่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 </a:t>
            </a:r>
            <a:r>
              <a:rPr lang="en-US" dirty="0" smtClean="0"/>
              <a:t>Scroll View </a:t>
            </a:r>
            <a:r>
              <a:rPr lang="th-TH" dirty="0" smtClean="0"/>
              <a:t>ลงบน </a:t>
            </a:r>
            <a:r>
              <a:rPr lang="en-US" dirty="0" smtClean="0"/>
              <a:t>view </a:t>
            </a:r>
            <a:r>
              <a:rPr lang="th-TH" dirty="0" smtClean="0"/>
              <a:t>และเพิ่ม </a:t>
            </a:r>
            <a:r>
              <a:rPr lang="en-US" dirty="0" smtClean="0"/>
              <a:t>Image View </a:t>
            </a:r>
            <a:r>
              <a:rPr lang="th-TH" dirty="0" smtClean="0"/>
              <a:t>ใน </a:t>
            </a:r>
            <a:r>
              <a:rPr lang="en-US" dirty="0" smtClean="0"/>
              <a:t>Scroll view </a:t>
            </a:r>
            <a:r>
              <a:rPr lang="th-TH" dirty="0" smtClean="0"/>
              <a:t>โดยให้ขนาดของ </a:t>
            </a:r>
            <a:r>
              <a:rPr lang="en-US" dirty="0" smtClean="0"/>
              <a:t>image view </a:t>
            </a:r>
            <a:r>
              <a:rPr lang="th-TH" dirty="0" smtClean="0"/>
              <a:t>ใหญ่กว่า </a:t>
            </a:r>
            <a:r>
              <a:rPr lang="en-US" dirty="0" smtClean="0"/>
              <a:t>scroll view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implement delegate </a:t>
            </a:r>
            <a:r>
              <a:rPr lang="th-TH" dirty="0" smtClean="0"/>
              <a:t>ของ </a:t>
            </a:r>
            <a:r>
              <a:rPr lang="en-US" dirty="0" smtClean="0"/>
              <a:t>scroll view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code </a:t>
            </a:r>
            <a:r>
              <a:rPr lang="th-TH" dirty="0" smtClean="0"/>
              <a:t>เพื่อ </a:t>
            </a:r>
            <a:r>
              <a:rPr lang="en-US" dirty="0" smtClean="0"/>
              <a:t>handle Gesture Recognizer</a:t>
            </a:r>
            <a:endParaRPr lang="th-TH" dirty="0" smtClean="0"/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146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141"/>
            <a:ext cx="5798868" cy="425702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/>
              <a:t>จาก </a:t>
            </a:r>
            <a:r>
              <a:rPr lang="en-US" sz="1800" dirty="0"/>
              <a:t>Xcode </a:t>
            </a:r>
            <a:r>
              <a:rPr lang="th-TH" sz="1800" dirty="0"/>
              <a:t>สร้าง </a:t>
            </a:r>
            <a:r>
              <a:rPr lang="en-US" sz="1800" dirty="0"/>
              <a:t>project </a:t>
            </a:r>
            <a:r>
              <a:rPr lang="th-TH" sz="1800" dirty="0"/>
              <a:t>ใหม่โดยเลือก </a:t>
            </a:r>
            <a:r>
              <a:rPr lang="en-US" sz="1800" dirty="0"/>
              <a:t>iOS &gt; Application &gt; Single View Application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/>
              <a:t>ตั้งชื่อ </a:t>
            </a:r>
            <a:r>
              <a:rPr lang="en-US" sz="1800" dirty="0"/>
              <a:t>project </a:t>
            </a:r>
            <a:r>
              <a:rPr lang="th-TH" sz="1800" dirty="0"/>
              <a:t>ว่า </a:t>
            </a:r>
            <a:r>
              <a:rPr lang="en-US" sz="1800" dirty="0" smtClean="0"/>
              <a:t>“Surface” </a:t>
            </a:r>
            <a:r>
              <a:rPr lang="th-TH" sz="1800" dirty="0"/>
              <a:t>และเลือก </a:t>
            </a:r>
            <a:r>
              <a:rPr lang="en-US" sz="1800" dirty="0" smtClean="0"/>
              <a:t>Devices </a:t>
            </a:r>
            <a:r>
              <a:rPr lang="th-TH" sz="1800" dirty="0" smtClean="0"/>
              <a:t>เป็น</a:t>
            </a:r>
            <a:r>
              <a:rPr lang="en-US" sz="1800" dirty="0" smtClean="0"/>
              <a:t> iPad</a:t>
            </a:r>
            <a:endParaRPr lang="en-US" sz="1800" b="1" dirty="0">
              <a:solidFill>
                <a:srgbClr val="FFFF00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Click “Next” </a:t>
            </a:r>
            <a:r>
              <a:rPr lang="th-TH" sz="1800" dirty="0"/>
              <a:t>เลือก </a:t>
            </a:r>
            <a:r>
              <a:rPr lang="en-US" sz="1800" dirty="0"/>
              <a:t>folder </a:t>
            </a:r>
            <a:r>
              <a:rPr lang="th-TH" sz="1800" dirty="0"/>
              <a:t>ที่จะ </a:t>
            </a:r>
            <a:r>
              <a:rPr lang="en-US" sz="1800" dirty="0"/>
              <a:t>save project </a:t>
            </a:r>
            <a:r>
              <a:rPr lang="th-TH" sz="1800" dirty="0"/>
              <a:t>แล้ว </a:t>
            </a:r>
            <a:r>
              <a:rPr lang="en-US" sz="1800" dirty="0" smtClean="0"/>
              <a:t>click </a:t>
            </a:r>
            <a:r>
              <a:rPr lang="th-TH" sz="1800" dirty="0"/>
              <a:t>ปุ่ม </a:t>
            </a:r>
            <a:r>
              <a:rPr lang="en-US" sz="1800" dirty="0"/>
              <a:t>“Create” </a:t>
            </a:r>
            <a:endParaRPr lang="en-US" sz="1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 smtClean="0"/>
              <a:t>ทำการ </a:t>
            </a:r>
            <a:r>
              <a:rPr lang="en-US" sz="1800" dirty="0" smtClean="0"/>
              <a:t>import </a:t>
            </a:r>
            <a:r>
              <a:rPr lang="th-TH" sz="1800" dirty="0" smtClean="0"/>
              <a:t>รูปเข้ามาใน </a:t>
            </a:r>
            <a:r>
              <a:rPr lang="en-US" sz="1800" dirty="0" smtClean="0"/>
              <a:t>project </a:t>
            </a:r>
            <a:r>
              <a:rPr lang="th-TH" sz="1800" dirty="0" smtClean="0"/>
              <a:t>โดยเปิดไฟล์ </a:t>
            </a:r>
            <a:r>
              <a:rPr lang="en-US" sz="1800" dirty="0"/>
              <a:t>“Images.xcassets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</a:t>
            </a:r>
            <a:r>
              <a:rPr lang="th-TH" sz="1800" dirty="0" smtClean="0"/>
              <a:t>ขวาที่พื้นที่ว่างๆ ใต้คำว่า </a:t>
            </a:r>
            <a:r>
              <a:rPr lang="en-US" sz="1800" dirty="0" err="1" smtClean="0"/>
              <a:t>LaunchImage</a:t>
            </a:r>
            <a:r>
              <a:rPr lang="en-US" sz="1800" dirty="0" smtClean="0"/>
              <a:t> </a:t>
            </a:r>
            <a:r>
              <a:rPr lang="th-TH" sz="1800" dirty="0" smtClean="0"/>
              <a:t>แล้วเลือกเมนู </a:t>
            </a:r>
            <a:r>
              <a:rPr lang="en-US" sz="1800" dirty="0" smtClean="0"/>
              <a:t>“Import...” </a:t>
            </a:r>
            <a:r>
              <a:rPr lang="th-TH" sz="1800" dirty="0" smtClean="0"/>
              <a:t>เปิดไปที่ </a:t>
            </a:r>
            <a:r>
              <a:rPr lang="en-US" sz="1800" dirty="0" smtClean="0"/>
              <a:t>folder “../Resources/</a:t>
            </a:r>
            <a:r>
              <a:rPr lang="tr-TR" sz="1800" dirty="0"/>
              <a:t>Day5 - </a:t>
            </a:r>
            <a:r>
              <a:rPr lang="tr-TR" sz="1800" dirty="0" smtClean="0"/>
              <a:t>Lab16/</a:t>
            </a:r>
            <a:r>
              <a:rPr lang="en-US" sz="1800" dirty="0" smtClean="0"/>
              <a:t>” </a:t>
            </a:r>
            <a:r>
              <a:rPr lang="th-TH" sz="1800" dirty="0" smtClean="0"/>
              <a:t>แล้วเลือกไฟล์ </a:t>
            </a:r>
            <a:r>
              <a:rPr lang="en-US" sz="1800" dirty="0"/>
              <a:t>“</a:t>
            </a:r>
            <a:r>
              <a:rPr lang="en-US" sz="1800" dirty="0" smtClean="0"/>
              <a:t>image1.</a:t>
            </a:r>
            <a:r>
              <a:rPr lang="en-US" sz="1800" dirty="0"/>
              <a:t>png”, “image2.png”, “image3.png” </a:t>
            </a:r>
            <a:r>
              <a:rPr lang="th-TH" sz="1800" dirty="0" smtClean="0"/>
              <a:t>แล้ว </a:t>
            </a:r>
            <a:r>
              <a:rPr lang="en-US" sz="1800" dirty="0" smtClean="0"/>
              <a:t>click “Open”</a:t>
            </a:r>
            <a:endParaRPr lang="th-TH" sz="18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th-TH" sz="1800" dirty="0"/>
              <a:t>เปิดไฟล์ </a:t>
            </a:r>
            <a:r>
              <a:rPr lang="en-US" sz="1800" dirty="0"/>
              <a:t>Main.storyboard </a:t>
            </a:r>
            <a:r>
              <a:rPr lang="th-TH" sz="1800" dirty="0"/>
              <a:t>แล้วเปิด</a:t>
            </a:r>
            <a:r>
              <a:rPr lang="en-US" sz="1800" dirty="0"/>
              <a:t> File Inspector </a:t>
            </a:r>
            <a:r>
              <a:rPr lang="th-TH" sz="1800" dirty="0"/>
              <a:t>บน </a:t>
            </a:r>
            <a:r>
              <a:rPr lang="en-US" sz="1800" dirty="0"/>
              <a:t>Inspector Pane </a:t>
            </a:r>
            <a:r>
              <a:rPr lang="th-TH" sz="1800" dirty="0"/>
              <a:t>แล้วเอา </a:t>
            </a:r>
            <a:r>
              <a:rPr lang="en-US" sz="1800" dirty="0"/>
              <a:t>check box “Use Auto</a:t>
            </a:r>
            <a:r>
              <a:rPr lang="th-TH" sz="1800" dirty="0"/>
              <a:t> </a:t>
            </a:r>
            <a:r>
              <a:rPr lang="en-US" sz="1800" dirty="0"/>
              <a:t>layout” </a:t>
            </a:r>
            <a:r>
              <a:rPr lang="th-TH" sz="1800" dirty="0"/>
              <a:t>ออก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91" y="2161329"/>
            <a:ext cx="2321747" cy="3585710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55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(3/11)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6214695" cy="251246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800" dirty="0" smtClean="0"/>
              <a:t>เปลี่ยน </a:t>
            </a:r>
            <a:r>
              <a:rPr lang="en-US" sz="1800" dirty="0" smtClean="0"/>
              <a:t>background </a:t>
            </a:r>
            <a:r>
              <a:rPr lang="th-TH" sz="1800" dirty="0" smtClean="0"/>
              <a:t>ของ </a:t>
            </a:r>
            <a:r>
              <a:rPr lang="en-US" sz="1800" dirty="0" smtClean="0"/>
              <a:t>view </a:t>
            </a:r>
            <a:r>
              <a:rPr lang="th-TH" sz="1800" dirty="0" smtClean="0"/>
              <a:t>เป็นสีดำ โดย </a:t>
            </a:r>
            <a:r>
              <a:rPr lang="en-US" sz="1800" dirty="0" smtClean="0"/>
              <a:t>click </a:t>
            </a:r>
            <a:r>
              <a:rPr lang="th-TH" sz="1800" dirty="0" smtClean="0"/>
              <a:t>เลือก </a:t>
            </a:r>
            <a:r>
              <a:rPr lang="en-US" sz="1800" dirty="0" smtClean="0"/>
              <a:t>“View” </a:t>
            </a:r>
            <a:r>
              <a:rPr lang="th-TH" sz="1800" dirty="0" smtClean="0"/>
              <a:t>บน </a:t>
            </a:r>
            <a:r>
              <a:rPr lang="en-US" sz="1800" dirty="0" smtClean="0"/>
              <a:t>Document outline </a:t>
            </a:r>
            <a:r>
              <a:rPr lang="th-TH" sz="1800" dirty="0" smtClean="0"/>
              <a:t>แล้วเปิด </a:t>
            </a:r>
            <a:r>
              <a:rPr lang="en-US" sz="1800" dirty="0" smtClean="0"/>
              <a:t>Attributes inspector </a:t>
            </a:r>
            <a:r>
              <a:rPr lang="th-TH" sz="1800" dirty="0" smtClean="0"/>
              <a:t>จากนั้นเปลี่ยน </a:t>
            </a:r>
            <a:r>
              <a:rPr lang="en-US" sz="1800" dirty="0" smtClean="0"/>
              <a:t>property “Background Color”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“Black Color”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800" dirty="0" smtClean="0"/>
              <a:t>เปิด </a:t>
            </a:r>
            <a:r>
              <a:rPr lang="en-US" sz="1800" dirty="0" smtClean="0"/>
              <a:t>Media Library </a:t>
            </a:r>
            <a:r>
              <a:rPr lang="th-TH" sz="1800" dirty="0" smtClean="0"/>
              <a:t>บน </a:t>
            </a:r>
            <a:r>
              <a:rPr lang="en-US" sz="1800" dirty="0" smtClean="0"/>
              <a:t>Library pane </a:t>
            </a:r>
            <a:r>
              <a:rPr lang="th-TH" sz="1800" dirty="0" smtClean="0"/>
              <a:t>แล้วลากรูปทั้ง </a:t>
            </a:r>
            <a:r>
              <a:rPr lang="en-US" sz="1800" dirty="0" smtClean="0"/>
              <a:t>3 </a:t>
            </a:r>
            <a:r>
              <a:rPr lang="th-TH" sz="1800" dirty="0" smtClean="0"/>
              <a:t>รูปมาวางบน </a:t>
            </a:r>
            <a:r>
              <a:rPr lang="en-US" sz="1800" dirty="0" smtClean="0"/>
              <a:t>view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th-TH" sz="1800" dirty="0" smtClean="0"/>
              <a:t>เปิด </a:t>
            </a:r>
            <a:r>
              <a:rPr lang="en-US" sz="1800" dirty="0" smtClean="0"/>
              <a:t>Attribute Inspector </a:t>
            </a:r>
            <a:r>
              <a:rPr lang="th-TH" sz="1800" dirty="0" smtClean="0"/>
              <a:t>แล้วเปลี่ยน </a:t>
            </a:r>
            <a:r>
              <a:rPr lang="en-US" sz="1800" dirty="0" smtClean="0"/>
              <a:t>property “View &gt; Mode” </a:t>
            </a:r>
            <a:r>
              <a:rPr lang="th-TH" sz="1800" dirty="0" smtClean="0"/>
              <a:t>ของ </a:t>
            </a:r>
            <a:r>
              <a:rPr lang="en-US" sz="1800" dirty="0" smtClean="0"/>
              <a:t>Image view </a:t>
            </a:r>
            <a:r>
              <a:rPr lang="th-TH" sz="1800" dirty="0" smtClean="0"/>
              <a:t>ทั้ง </a:t>
            </a:r>
            <a:r>
              <a:rPr lang="en-US" sz="1800" dirty="0" smtClean="0"/>
              <a:t>3 object </a:t>
            </a:r>
            <a:r>
              <a:rPr lang="th-TH" sz="1800" dirty="0" smtClean="0"/>
              <a:t>เป็น </a:t>
            </a:r>
            <a:r>
              <a:rPr lang="en-US" sz="1800" dirty="0" smtClean="0"/>
              <a:t>“Aspect Fit”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74" y="4426557"/>
            <a:ext cx="5280951" cy="2255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58" y="1640750"/>
            <a:ext cx="1906210" cy="2958673"/>
          </a:xfrm>
          <a:prstGeom prst="rect">
            <a:avLst/>
          </a:prstGeom>
        </p:spPr>
      </p:pic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755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(4/11)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th-TH" sz="1600" dirty="0" smtClean="0"/>
              <a:t>เปลี่ยน </a:t>
            </a:r>
            <a:r>
              <a:rPr lang="en-US" sz="1600" dirty="0" smtClean="0"/>
              <a:t>editor mode </a:t>
            </a:r>
            <a:r>
              <a:rPr lang="th-TH" sz="1600" dirty="0" smtClean="0"/>
              <a:t>เป็น </a:t>
            </a:r>
            <a:r>
              <a:rPr lang="en-US" sz="1600" dirty="0" smtClean="0"/>
              <a:t>Assistant editor </a:t>
            </a:r>
            <a:r>
              <a:rPr lang="th-TH" sz="1600" dirty="0" smtClean="0"/>
              <a:t>แล้วผูก </a:t>
            </a:r>
            <a:r>
              <a:rPr lang="en-US" sz="1600" dirty="0" smtClean="0"/>
              <a:t>Outlet </a:t>
            </a:r>
            <a:r>
              <a:rPr lang="th-TH" sz="1600" dirty="0" smtClean="0"/>
              <a:t>ให้ </a:t>
            </a:r>
            <a:r>
              <a:rPr lang="en-US" sz="1600" dirty="0" smtClean="0"/>
              <a:t>Image view </a:t>
            </a:r>
            <a:r>
              <a:rPr lang="th-TH" sz="1600" dirty="0" smtClean="0"/>
              <a:t>ทั้ง </a:t>
            </a:r>
            <a:r>
              <a:rPr lang="en-US" sz="1600" dirty="0" smtClean="0"/>
              <a:t>3 </a:t>
            </a:r>
            <a:r>
              <a:rPr lang="th-TH" sz="1600" dirty="0" smtClean="0"/>
              <a:t>ตัว และตั้งชื่อ </a:t>
            </a:r>
            <a:r>
              <a:rPr lang="en-US" sz="1600" dirty="0" smtClean="0"/>
              <a:t>property </a:t>
            </a:r>
            <a:r>
              <a:rPr lang="th-TH" sz="1600" dirty="0" smtClean="0"/>
              <a:t>ว่า </a:t>
            </a:r>
            <a:r>
              <a:rPr lang="en-US" sz="1600" dirty="0" smtClean="0"/>
              <a:t>“imageView1”</a:t>
            </a:r>
            <a:r>
              <a:rPr lang="en-US" sz="1600" dirty="0"/>
              <a:t>, “</a:t>
            </a:r>
            <a:r>
              <a:rPr lang="en-US" sz="1600" dirty="0" smtClean="0"/>
              <a:t>imageView2”, </a:t>
            </a:r>
            <a:r>
              <a:rPr lang="en-US" sz="1600" dirty="0"/>
              <a:t>“</a:t>
            </a:r>
            <a:r>
              <a:rPr lang="en-US" sz="1600" dirty="0" smtClean="0"/>
              <a:t>imageView3” </a:t>
            </a:r>
            <a:endParaRPr lang="th-TH" sz="1600" dirty="0" smtClean="0"/>
          </a:p>
          <a:p>
            <a:pPr marL="457200" indent="-457200">
              <a:buFont typeface="+mj-lt"/>
              <a:buAutoNum type="arabicPeriod" startAt="9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“ViewController.h”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import UI Gesture Recognizer Delegate </a:t>
            </a:r>
            <a:r>
              <a:rPr lang="th-TH" sz="1600" dirty="0" smtClean="0"/>
              <a:t>และ</a:t>
            </a:r>
            <a:r>
              <a:rPr lang="en-US" sz="1600" dirty="0" err="1"/>
              <a:t>เพิ่ม</a:t>
            </a:r>
            <a:r>
              <a:rPr lang="en-US" sz="1600" dirty="0"/>
              <a:t> method </a:t>
            </a:r>
            <a:r>
              <a:rPr lang="en-US" sz="1600" dirty="0" smtClean="0"/>
              <a:t>“</a:t>
            </a:r>
            <a:r>
              <a:rPr lang="en-US" sz="1600" dirty="0" err="1" smtClean="0"/>
              <a:t>addGestureRecognizerToImageView</a:t>
            </a:r>
            <a:r>
              <a:rPr lang="en-US" sz="1600" dirty="0" smtClean="0"/>
              <a:t>:”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>
              <a:buFont typeface="+mj-lt"/>
              <a:buAutoNum type="arabicPeriod" startAt="9"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07094" y="3387270"/>
            <a:ext cx="726075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#import &lt;</a:t>
            </a:r>
            <a:r>
              <a:rPr lang="en-US" sz="1100" dirty="0" err="1">
                <a:latin typeface="Menlo Regular"/>
                <a:cs typeface="Menlo Regular"/>
              </a:rPr>
              <a:t>UIKit</a:t>
            </a:r>
            <a:r>
              <a:rPr lang="en-US" sz="1100" dirty="0">
                <a:latin typeface="Menlo Regular"/>
                <a:cs typeface="Menlo Regular"/>
              </a:rPr>
              <a:t>/</a:t>
            </a:r>
            <a:r>
              <a:rPr lang="en-US" sz="1100" dirty="0" err="1">
                <a:latin typeface="Menlo Regular"/>
                <a:cs typeface="Menlo Regular"/>
              </a:rPr>
              <a:t>UIKit.h</a:t>
            </a:r>
            <a:r>
              <a:rPr lang="en-US" sz="1100" dirty="0">
                <a:latin typeface="Menlo Regular"/>
                <a:cs typeface="Menlo Regular"/>
              </a:rPr>
              <a:t>&gt;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@interface ViewController : UIViewController 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&lt;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UIGestureRecognizerDelegate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&gt;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UIImageView</a:t>
            </a:r>
            <a:r>
              <a:rPr lang="en-US" sz="1100" dirty="0">
                <a:latin typeface="Menlo Regular"/>
                <a:cs typeface="Menlo Regular"/>
              </a:rPr>
              <a:t> *imageView1;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UIImageView</a:t>
            </a:r>
            <a:r>
              <a:rPr lang="en-US" sz="1100" dirty="0">
                <a:latin typeface="Menlo Regular"/>
                <a:cs typeface="Menlo Regular"/>
              </a:rPr>
              <a:t> *imageView2;</a:t>
            </a:r>
          </a:p>
          <a:p>
            <a:r>
              <a:rPr lang="en-US" sz="1100" dirty="0">
                <a:latin typeface="Menlo Regular"/>
                <a:cs typeface="Menlo Regular"/>
              </a:rPr>
              <a:t>@property (weak, </a:t>
            </a:r>
            <a:r>
              <a:rPr lang="en-US" sz="1100" dirty="0" err="1">
                <a:latin typeface="Menlo Regular"/>
                <a:cs typeface="Menlo Regular"/>
              </a:rPr>
              <a:t>nonatomic</a:t>
            </a:r>
            <a:r>
              <a:rPr lang="en-US" sz="1100" dirty="0">
                <a:latin typeface="Menlo Regular"/>
                <a:cs typeface="Menlo Regular"/>
              </a:rPr>
              <a:t>) IBOutlet </a:t>
            </a:r>
            <a:r>
              <a:rPr lang="en-US" sz="1100" dirty="0" err="1">
                <a:latin typeface="Menlo Regular"/>
                <a:cs typeface="Menlo Regular"/>
              </a:rPr>
              <a:t>UIImageView</a:t>
            </a:r>
            <a:r>
              <a:rPr lang="en-US" sz="1100" dirty="0">
                <a:latin typeface="Menlo Regular"/>
                <a:cs typeface="Menlo Regular"/>
              </a:rPr>
              <a:t> *imageView3</a:t>
            </a:r>
            <a:r>
              <a:rPr lang="en-US" sz="1100" dirty="0" smtClean="0"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(weak, 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) UIView </a:t>
            </a:r>
            <a:r>
              <a:rPr lang="en-US" sz="11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en-US" sz="1100" b="1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imageForReset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addGestureRecognizerToImageView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:(UIView *)</a:t>
            </a:r>
            <a:r>
              <a:rPr lang="en-US" sz="110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129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(5/11)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90" y="1550894"/>
            <a:ext cx="7770813" cy="5955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en-US" sz="1600" dirty="0" err="1" smtClean="0"/>
              <a:t>เพิ่ม</a:t>
            </a:r>
            <a:r>
              <a:rPr lang="en-US" sz="1600" dirty="0" smtClean="0"/>
              <a:t> implement code </a:t>
            </a:r>
            <a:r>
              <a:rPr lang="en-US" sz="1600" dirty="0" err="1" smtClean="0"/>
              <a:t>ใน</a:t>
            </a:r>
            <a:r>
              <a:rPr lang="en-US" sz="1600" dirty="0" smtClean="0"/>
              <a:t> </a:t>
            </a:r>
            <a:r>
              <a:rPr lang="en-US" sz="1600" dirty="0"/>
              <a:t>method </a:t>
            </a:r>
            <a:r>
              <a:rPr lang="en-US" sz="1600" dirty="0" smtClean="0"/>
              <a:t>“</a:t>
            </a:r>
            <a:r>
              <a:rPr lang="en-US" sz="1600" dirty="0" err="1" smtClean="0"/>
              <a:t>addGestureRecognizerToImageView</a:t>
            </a:r>
            <a:r>
              <a:rPr lang="en-US" sz="1600" dirty="0" smtClean="0"/>
              <a:t>:” </a:t>
            </a:r>
            <a:r>
              <a:rPr lang="th-TH" sz="1600" dirty="0" smtClean="0"/>
              <a:t>ดังนี้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321004"/>
            <a:ext cx="8458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addGestureRecognizerToImageView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:(UIView *)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*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tapGesture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action:@selector(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tapImageView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UIRotationGestureRecognizer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rotationGesture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UIRotationGestureRecognizer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action:@selector(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rotateImageView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UIPinchGestureRecognizer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pinchGesture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[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UIPinchGestureRecognizer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action:@selector(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scaleImageView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pinchGesture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setDelegate:self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UIPanGestureRecognizer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panGesture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[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UIPanGestureRecognizer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action:@selector(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panImageView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panGesture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setMaximumNumberOfTouches:2];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panGesture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setDelegate:self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UILongPressGestureRecognizer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longPressGesture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endParaRPr lang="en-US" sz="1100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[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UILongPressGestureRecognizer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initWithTarget:self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action:@selector(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showResetMenu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addGestureRecognizer:tapGesture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addGestureRecognizer:rotationGesture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addGestureRecognizer:pinchGesture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addGestureRecognizer:panGesture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addGestureRecognizer:longPressGesture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  <a:p>
            <a:endParaRPr lang="en-US" sz="1100" dirty="0">
              <a:latin typeface="Menlo Regular"/>
              <a:cs typeface="Menlo Regular"/>
            </a:endParaRP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32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(6/11)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267101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en-US" sz="1600" dirty="0" err="1" smtClean="0"/>
              <a:t>เพิ่ม</a:t>
            </a:r>
            <a:r>
              <a:rPr lang="en-US" sz="1600" dirty="0" smtClean="0"/>
              <a:t> </a:t>
            </a:r>
            <a:r>
              <a:rPr lang="en-US" sz="1600" dirty="0"/>
              <a:t>code </a:t>
            </a:r>
            <a:r>
              <a:rPr lang="en-US" sz="1600" dirty="0" err="1"/>
              <a:t>ใน</a:t>
            </a:r>
            <a:r>
              <a:rPr lang="en-US" sz="1600" dirty="0"/>
              <a:t> method </a:t>
            </a:r>
            <a:r>
              <a:rPr lang="en-US" sz="1600" dirty="0" smtClean="0"/>
              <a:t>“</a:t>
            </a:r>
            <a:r>
              <a:rPr lang="en-US" sz="1600" dirty="0" err="1" smtClean="0"/>
              <a:t>viewDidLoad</a:t>
            </a:r>
            <a:r>
              <a:rPr lang="en-US" sz="1600" dirty="0" smtClean="0"/>
              <a:t>:” </a:t>
            </a:r>
            <a:r>
              <a:rPr lang="en-US" sz="1600" dirty="0" err="1"/>
              <a:t>เพื่อผูก</a:t>
            </a:r>
            <a:r>
              <a:rPr lang="en-US" sz="1600" dirty="0"/>
              <a:t> gesture recognizer </a:t>
            </a:r>
            <a:r>
              <a:rPr lang="en-US" sz="1600" dirty="0" err="1" smtClean="0"/>
              <a:t>เข้า</a:t>
            </a:r>
            <a:r>
              <a:rPr lang="en-US" sz="1600" dirty="0" err="1"/>
              <a:t>กับ</a:t>
            </a:r>
            <a:r>
              <a:rPr lang="en-US" sz="1600" dirty="0"/>
              <a:t> </a:t>
            </a:r>
            <a:r>
              <a:rPr lang="en-US" sz="1600" dirty="0" smtClean="0"/>
              <a:t>Image View </a:t>
            </a:r>
            <a:r>
              <a:rPr lang="en-US" sz="1600" dirty="0" err="1"/>
              <a:t>แต่ละตัว</a:t>
            </a: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2"/>
            </a:pPr>
            <a:r>
              <a:rPr lang="th-TH" sz="1600" dirty="0"/>
              <a:t>เพิ่ม </a:t>
            </a:r>
            <a:r>
              <a:rPr lang="en-US" sz="1600" dirty="0"/>
              <a:t>method </a:t>
            </a:r>
            <a:r>
              <a:rPr lang="en-US" sz="1600" dirty="0" err="1"/>
              <a:t>adjustAnchorPointForGestureRecognizer</a:t>
            </a:r>
            <a:r>
              <a:rPr lang="en-US" sz="1600" dirty="0"/>
              <a:t>: </a:t>
            </a:r>
            <a:r>
              <a:rPr lang="th-TH" sz="1600" dirty="0"/>
              <a:t>สำหรับเป็น </a:t>
            </a:r>
            <a:r>
              <a:rPr lang="en-US" sz="1600" dirty="0"/>
              <a:t>utility method</a:t>
            </a:r>
            <a:r>
              <a:rPr lang="th-TH" sz="1600" dirty="0"/>
              <a:t> </a:t>
            </a:r>
            <a:r>
              <a:rPr lang="en-US" sz="1600" dirty="0"/>
              <a:t> </a:t>
            </a:r>
            <a:r>
              <a:rPr lang="th-TH" sz="1600" dirty="0" smtClean="0"/>
              <a:t>เพื่อคำนวณ</a:t>
            </a:r>
            <a:r>
              <a:rPr lang="th-TH" sz="1600" dirty="0"/>
              <a:t>ตำแหน่งของ </a:t>
            </a:r>
            <a:r>
              <a:rPr lang="en-US" sz="1600" dirty="0"/>
              <a:t>view </a:t>
            </a:r>
            <a:r>
              <a:rPr lang="th-TH" sz="1600" dirty="0"/>
              <a:t>ที่ </a:t>
            </a:r>
            <a:r>
              <a:rPr lang="en-US" sz="1600" dirty="0"/>
              <a:t>gesture recognizer </a:t>
            </a:r>
            <a:r>
              <a:rPr lang="th-TH" sz="1600" dirty="0"/>
              <a:t>เกาะอยู่</a:t>
            </a:r>
            <a:r>
              <a:rPr lang="en-US" sz="16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094" y="2346527"/>
            <a:ext cx="72158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Menlo Regular"/>
                <a:cs typeface="Menlo Regular"/>
              </a:rPr>
              <a:t>- (void)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endParaRPr lang="en-US" sz="1100" dirty="0">
              <a:latin typeface="Menlo Regular"/>
              <a:cs typeface="Menlo Regular"/>
            </a:endParaRPr>
          </a:p>
          <a:p>
            <a:r>
              <a:rPr lang="en-US" sz="1100" dirty="0"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dirty="0" smtClean="0">
                <a:latin typeface="Menlo Regular"/>
                <a:cs typeface="Menlo Regular"/>
              </a:rPr>
              <a:t>[</a:t>
            </a:r>
            <a:r>
              <a:rPr lang="en-US" sz="1100" dirty="0">
                <a:latin typeface="Menlo Regular"/>
                <a:cs typeface="Menlo Regular"/>
              </a:rPr>
              <a:t>super </a:t>
            </a:r>
            <a:r>
              <a:rPr lang="en-US" sz="1100" dirty="0" err="1">
                <a:latin typeface="Menlo Regular"/>
                <a:cs typeface="Menlo Regular"/>
              </a:rPr>
              <a:t>viewDidLoad</a:t>
            </a:r>
            <a:r>
              <a:rPr lang="en-US" sz="1100" dirty="0"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latin typeface="Menlo Regular"/>
                <a:cs typeface="Menlo Regular"/>
              </a:rPr>
              <a:t>	</a:t>
            </a:r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[self addGestureRecognizerToImageView:self.imageView1];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[self addGestureRecognizerToImageView:self.imageView2];</a:t>
            </a:r>
          </a:p>
          <a:p>
            <a:r>
              <a:rPr lang="en-US" sz="1100" b="1" dirty="0">
                <a:solidFill>
                  <a:srgbClr val="FFFF00"/>
                </a:solidFill>
                <a:latin typeface="Menlo Regular"/>
                <a:cs typeface="Menlo Regular"/>
              </a:rPr>
              <a:t>	[self addGestureRecognizerToImageView:self.imageView3];</a:t>
            </a:r>
          </a:p>
          <a:p>
            <a:r>
              <a:rPr lang="en-US" sz="1100" dirty="0"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4616" y="4382827"/>
            <a:ext cx="7936906" cy="186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adjustAnchorPointForGestureRecognizer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if (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gestureRecognizer.state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UIGestureRecognizerStateBegan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) 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UIView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itsView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locationInView:itsView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locationInSuperview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locationInView:itsView.superview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itsView.layer.anchorPoint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CGPointMake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locationInView.x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/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itsView.bounds.size.width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locationInView.y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/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itsView.bounds.size.height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itsView.center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locationInSuperview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499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(7/11)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26710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4"/>
            </a:pPr>
            <a:r>
              <a:rPr lang="th-TH" sz="1600" dirty="0"/>
              <a:t>เพิ่ม</a:t>
            </a:r>
            <a:r>
              <a:rPr lang="en-US" sz="1600" dirty="0"/>
              <a:t> code </a:t>
            </a:r>
            <a:r>
              <a:rPr lang="th-TH" sz="1600" dirty="0"/>
              <a:t>ของ</a:t>
            </a:r>
            <a:r>
              <a:rPr lang="en-US" sz="1600" dirty="0"/>
              <a:t> method</a:t>
            </a:r>
            <a:r>
              <a:rPr lang="th-TH" sz="1600" dirty="0"/>
              <a:t> </a:t>
            </a:r>
            <a:r>
              <a:rPr lang="en-US" sz="1600" dirty="0" err="1"/>
              <a:t>showResetMenu</a:t>
            </a:r>
            <a:r>
              <a:rPr lang="en-US" sz="1600" dirty="0"/>
              <a:t>: </a:t>
            </a:r>
            <a:r>
              <a:rPr lang="th-TH" sz="1600" dirty="0"/>
              <a:t>เพื่อแสดง </a:t>
            </a:r>
            <a:r>
              <a:rPr lang="en-US" sz="1600" dirty="0"/>
              <a:t>pop up </a:t>
            </a:r>
            <a:r>
              <a:rPr lang="th-TH" sz="1600" dirty="0"/>
              <a:t>เมื่อเราแตะรูปนั้นนานระยะหนึ่ง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07094" y="2458907"/>
            <a:ext cx="7936906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showResetMenu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UILongPressGestureRecognizer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if  ([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UIGestureRecognizerStateBegan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 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sharedMenuController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UIMenuItem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resetMenuItem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UIMenuItem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alloc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initWithTitle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:@"Reset" </a:t>
            </a:r>
            <a:endParaRPr lang="en-US" sz="105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		     action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:@selector(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resetImageView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:)];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location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view]];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[self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becomeFirstResponder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setMenuItems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:[NSArray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arrayWithObject:resetMenuItem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setTargetRect:CGRectMake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location.x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location.y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0, 0)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view]];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menuController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setMenuVisible:YES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animated:YES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view];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29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10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Easy to understand, </a:t>
            </a:r>
            <a:br>
              <a:rPr lang="en-US" sz="3600"/>
            </a:br>
            <a:r>
              <a:rPr lang="en-US" sz="3600"/>
              <a:t>but Difficult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h-TH" sz="1600" dirty="0"/>
              <a:t>แต่การ</a:t>
            </a:r>
            <a:r>
              <a:rPr lang="en-US" sz="1600" dirty="0"/>
              <a:t> implement </a:t>
            </a:r>
            <a:r>
              <a:rPr lang="th-TH" sz="1600" dirty="0"/>
              <a:t>เพื่อให้รองรับการ </a:t>
            </a:r>
            <a:r>
              <a:rPr lang="en-US" sz="1600" dirty="0"/>
              <a:t>touch </a:t>
            </a:r>
            <a:r>
              <a:rPr lang="th-TH" sz="1600" dirty="0"/>
              <a:t>และ </a:t>
            </a:r>
            <a:r>
              <a:rPr lang="en-US" sz="1600" dirty="0"/>
              <a:t>gesture </a:t>
            </a:r>
            <a:r>
              <a:rPr lang="th-TH" sz="1600" dirty="0"/>
              <a:t>นั้น ไม่ใช่เรื่องง่าย </a:t>
            </a:r>
            <a:r>
              <a:rPr lang="th-TH" sz="1600" dirty="0" smtClean="0"/>
              <a:t>สาเหตุแรก เพราะ</a:t>
            </a:r>
            <a:r>
              <a:rPr lang="th-TH" sz="1600" dirty="0"/>
              <a:t>เราคุ้นเคยกับการเขียนโปรแกรมเพื่อรองรับ </a:t>
            </a:r>
            <a:r>
              <a:rPr lang="en-US" sz="1600" dirty="0"/>
              <a:t>mouse </a:t>
            </a:r>
            <a:r>
              <a:rPr lang="th-TH" sz="1600" dirty="0"/>
              <a:t>และ </a:t>
            </a:r>
            <a:r>
              <a:rPr lang="en-US" sz="1600" dirty="0" smtClean="0"/>
              <a:t>keyboard</a:t>
            </a:r>
            <a:r>
              <a:rPr lang="th-TH" sz="1600" dirty="0" smtClean="0"/>
              <a:t> และสาเหตุที่ </a:t>
            </a:r>
            <a:r>
              <a:rPr lang="en-US" sz="1600" dirty="0" smtClean="0"/>
              <a:t>2 </a:t>
            </a:r>
            <a:r>
              <a:rPr lang="th-TH" sz="1600" dirty="0" smtClean="0"/>
              <a:t>เพราะอุปกรณ์</a:t>
            </a:r>
            <a:r>
              <a:rPr lang="th-TH" sz="1600" dirty="0"/>
              <a:t>รุ่นใหม่ๆ รองรับการสัมผัสแบบหลายจุด </a:t>
            </a:r>
            <a:r>
              <a:rPr lang="en-US" sz="1600" dirty="0"/>
              <a:t>(multi-touch) </a:t>
            </a:r>
            <a:r>
              <a:rPr lang="th-TH" sz="1600" dirty="0"/>
              <a:t>นั่นหมายความว่า วิธีจัดการกับ </a:t>
            </a:r>
            <a:r>
              <a:rPr lang="en-US" sz="1600" dirty="0"/>
              <a:t>input </a:t>
            </a:r>
            <a:r>
              <a:rPr lang="th-TH" sz="1600" dirty="0"/>
              <a:t>ก็จะยุ่งยากและซับซ้อนมากยิ่งขึ้น</a:t>
            </a:r>
            <a:r>
              <a:rPr lang="en-US" sz="1600" dirty="0"/>
              <a:t> </a:t>
            </a:r>
          </a:p>
          <a:p>
            <a:r>
              <a:rPr lang="th-TH" sz="1600" dirty="0" smtClean="0"/>
              <a:t>การ</a:t>
            </a:r>
            <a:r>
              <a:rPr lang="th-TH" sz="1600" dirty="0"/>
              <a:t>วิเคราะห์ถึงพฤติกรรมของ </a:t>
            </a:r>
            <a:r>
              <a:rPr lang="en-US" sz="1600" dirty="0"/>
              <a:t>user </a:t>
            </a:r>
            <a:r>
              <a:rPr lang="th-TH" sz="1600" dirty="0"/>
              <a:t>ก็จะยิ่งซับซ้อน</a:t>
            </a:r>
            <a:r>
              <a:rPr lang="th-TH" sz="1600" dirty="0" smtClean="0"/>
              <a:t>แล</a:t>
            </a:r>
            <a:r>
              <a:rPr lang="th-TH" sz="1600" dirty="0"/>
              <a:t>ะ</a:t>
            </a:r>
            <a:r>
              <a:rPr lang="th-TH" sz="1600" dirty="0" smtClean="0"/>
              <a:t>กำกวม</a:t>
            </a:r>
            <a:r>
              <a:rPr lang="en-US" sz="1600" dirty="0" smtClean="0"/>
              <a:t> </a:t>
            </a:r>
            <a:r>
              <a:rPr lang="th-TH" sz="1600" dirty="0" smtClean="0"/>
              <a:t>เช่น</a:t>
            </a:r>
            <a:endParaRPr lang="en-US" sz="1600" dirty="0"/>
          </a:p>
          <a:p>
            <a:pPr lvl="1"/>
            <a:r>
              <a:rPr lang="th-TH" sz="1600" dirty="0" smtClean="0"/>
              <a:t>เราจะแยกได้อย่างไรว่าการที่ </a:t>
            </a:r>
            <a:r>
              <a:rPr lang="en-US" sz="1600" dirty="0" smtClean="0"/>
              <a:t>user </a:t>
            </a:r>
            <a:r>
              <a:rPr lang="th-TH" sz="1600" dirty="0" smtClean="0"/>
              <a:t>แตะ </a:t>
            </a:r>
            <a:r>
              <a:rPr lang="en-US" sz="1600" dirty="0" smtClean="0"/>
              <a:t>2 </a:t>
            </a:r>
            <a:r>
              <a:rPr lang="th-TH" sz="1600" dirty="0" smtClean="0"/>
              <a:t>ครั้ง ไม่ได้หมายความว่าเป็นการ </a:t>
            </a:r>
            <a:r>
              <a:rPr lang="en-US" sz="1600" dirty="0" smtClean="0"/>
              <a:t>Tap 2 </a:t>
            </a:r>
            <a:r>
              <a:rPr lang="th-TH" sz="1600" dirty="0" smtClean="0"/>
              <a:t>ครั้ง แต่ </a:t>
            </a:r>
            <a:r>
              <a:rPr lang="en-US" sz="1600" dirty="0" smtClean="0"/>
              <a:t>user </a:t>
            </a:r>
            <a:r>
              <a:rPr lang="th-TH" sz="1600" dirty="0" smtClean="0"/>
              <a:t>ตั้งใจ </a:t>
            </a:r>
            <a:r>
              <a:rPr lang="en-US" sz="1600" dirty="0" smtClean="0"/>
              <a:t>Double</a:t>
            </a:r>
            <a:r>
              <a:rPr lang="en-US" sz="1600" dirty="0"/>
              <a:t>-tap</a:t>
            </a:r>
          </a:p>
          <a:p>
            <a:pPr lvl="1"/>
            <a:r>
              <a:rPr lang="th-TH" sz="1600" dirty="0" smtClean="0"/>
              <a:t>จะแยกได้อย่างไร </a:t>
            </a:r>
            <a:r>
              <a:rPr lang="en-US" sz="1600" dirty="0" smtClean="0"/>
              <a:t>Tap </a:t>
            </a:r>
            <a:r>
              <a:rPr lang="th-TH" sz="1600" dirty="0" smtClean="0"/>
              <a:t>แล้วปล่อยนิ้ว กับ </a:t>
            </a:r>
            <a:r>
              <a:rPr lang="en-US" sz="1600" dirty="0" smtClean="0"/>
              <a:t>Tap </a:t>
            </a:r>
            <a:r>
              <a:rPr lang="th-TH" sz="1600" dirty="0" smtClean="0"/>
              <a:t>แล้วค้างนิ้วไว้</a:t>
            </a:r>
            <a:endParaRPr lang="en-US" sz="1600" dirty="0"/>
          </a:p>
          <a:p>
            <a:pPr lvl="1"/>
            <a:r>
              <a:rPr lang="th-TH" sz="1600" dirty="0" smtClean="0"/>
              <a:t>จะแยกแยะการแตะ </a:t>
            </a:r>
            <a:r>
              <a:rPr lang="en-US" sz="1600" dirty="0" smtClean="0"/>
              <a:t>2 </a:t>
            </a:r>
            <a:r>
              <a:rPr lang="th-TH" sz="1600" dirty="0" smtClean="0"/>
              <a:t>นิ้วแล้วลาก กับการแตะ </a:t>
            </a:r>
            <a:r>
              <a:rPr lang="en-US" sz="1600" dirty="0" smtClean="0"/>
              <a:t>2 </a:t>
            </a:r>
            <a:r>
              <a:rPr lang="th-TH" sz="1600" dirty="0" smtClean="0"/>
              <a:t>นิ้วแล้วถ่างออก </a:t>
            </a:r>
            <a:r>
              <a:rPr lang="en-US" sz="1600" dirty="0" smtClean="0"/>
              <a:t>(pan) </a:t>
            </a:r>
            <a:r>
              <a:rPr lang="th-TH" sz="1600" dirty="0" smtClean="0"/>
              <a:t>ได้ยังไง</a:t>
            </a:r>
            <a:endParaRPr lang="en-US" sz="1600" dirty="0"/>
          </a:p>
          <a:p>
            <a:pPr lvl="1"/>
            <a:r>
              <a:rPr lang="en-US" sz="1600" dirty="0" smtClean="0"/>
              <a:t>Etc...</a:t>
            </a:r>
            <a:endParaRPr lang="en-US" sz="1600" dirty="0"/>
          </a:p>
          <a:p>
            <a:r>
              <a:rPr lang="th-TH" sz="1600" dirty="0" smtClean="0"/>
              <a:t>ใน </a:t>
            </a:r>
            <a:r>
              <a:rPr lang="en-US" sz="1600" dirty="0" smtClean="0"/>
              <a:t>iOS SDK </a:t>
            </a:r>
            <a:r>
              <a:rPr lang="th-TH" sz="1600" dirty="0" smtClean="0"/>
              <a:t>จะ </a:t>
            </a:r>
            <a:r>
              <a:rPr lang="en-US" sz="1600" dirty="0"/>
              <a:t>implement </a:t>
            </a:r>
            <a:r>
              <a:rPr lang="th-TH" sz="1600" dirty="0" smtClean="0"/>
              <a:t>ประเภทของสัมผัส</a:t>
            </a:r>
            <a:r>
              <a:rPr lang="th-TH" sz="1600" dirty="0"/>
              <a:t>แต่ละ</a:t>
            </a:r>
            <a:r>
              <a:rPr lang="th-TH" sz="1600" dirty="0" smtClean="0"/>
              <a:t>แบบไว้แล้ว หลักการก็คือ สร้าง </a:t>
            </a:r>
            <a:r>
              <a:rPr lang="en-US" sz="1600" dirty="0" smtClean="0"/>
              <a:t>object </a:t>
            </a:r>
            <a:r>
              <a:rPr lang="th-TH" sz="1600" dirty="0" smtClean="0"/>
              <a:t>ที่ </a:t>
            </a:r>
            <a:r>
              <a:rPr lang="en-US" sz="1600" dirty="0" smtClean="0"/>
              <a:t>handle touch </a:t>
            </a:r>
            <a:r>
              <a:rPr lang="th-TH" sz="1600" dirty="0" smtClean="0"/>
              <a:t>ที่ต้องการ แล้ว </a:t>
            </a:r>
            <a:r>
              <a:rPr lang="en-US" sz="1600" dirty="0" smtClean="0"/>
              <a:t>binding object </a:t>
            </a:r>
            <a:r>
              <a:rPr lang="th-TH" sz="1600" dirty="0" smtClean="0"/>
              <a:t>นั้นกับ </a:t>
            </a:r>
            <a:r>
              <a:rPr lang="en-US" sz="1600" dirty="0" smtClean="0"/>
              <a:t>UI Control </a:t>
            </a:r>
            <a:r>
              <a:rPr lang="th-TH" sz="1600" dirty="0" smtClean="0"/>
              <a:t>ที่ต้องการให้รับ </a:t>
            </a:r>
            <a:r>
              <a:rPr lang="en-US" sz="1600" dirty="0" smtClean="0"/>
              <a:t>input </a:t>
            </a:r>
            <a:r>
              <a:rPr lang="th-TH" sz="1600" dirty="0" smtClean="0"/>
              <a:t>แบบ </a:t>
            </a:r>
            <a:r>
              <a:rPr lang="en-US" sz="1600" dirty="0" smtClean="0"/>
              <a:t>touch </a:t>
            </a:r>
            <a:r>
              <a:rPr lang="th-TH" sz="1600" dirty="0" smtClean="0"/>
              <a:t>ได้</a:t>
            </a:r>
            <a:endParaRPr lang="en-US" sz="1600" dirty="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198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(8/11)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0"/>
            <a:ext cx="7770813" cy="46489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r>
              <a:rPr lang="th-TH" sz="1600" dirty="0"/>
              <a:t>เพิ่ม code ของ method resetImageView: เพื่อ reset ขนาดและมุมของ image ให้เหมือนเริ่ม</a:t>
            </a:r>
            <a:r>
              <a:rPr lang="th-TH" sz="1600" dirty="0" smtClean="0"/>
              <a:t>ต้นเมื่อ</a:t>
            </a:r>
            <a:r>
              <a:rPr lang="th-TH" sz="1600" dirty="0"/>
              <a:t>แตะ pop up “Reset</a:t>
            </a:r>
            <a:r>
              <a:rPr lang="th-TH" sz="1600" dirty="0" smtClean="0"/>
              <a:t>”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r>
              <a:rPr lang="th-TH" sz="1600" dirty="0" smtClean="0"/>
              <a:t>เพิ่ม</a:t>
            </a:r>
            <a:r>
              <a:rPr lang="en-US" sz="1600" dirty="0" smtClean="0"/>
              <a:t> </a:t>
            </a:r>
            <a:r>
              <a:rPr lang="en-US" sz="1600" dirty="0"/>
              <a:t>code </a:t>
            </a:r>
            <a:r>
              <a:rPr lang="th-TH" sz="1600" dirty="0"/>
              <a:t>ของ</a:t>
            </a:r>
            <a:r>
              <a:rPr lang="en-US" sz="1600" dirty="0"/>
              <a:t> method</a:t>
            </a:r>
            <a:r>
              <a:rPr lang="th-TH" sz="1600" dirty="0"/>
              <a:t> </a:t>
            </a:r>
            <a:r>
              <a:rPr lang="en-US" sz="1600" dirty="0" err="1"/>
              <a:t>canBecomeFirstResponder</a:t>
            </a:r>
            <a:r>
              <a:rPr lang="en-US" sz="1600" dirty="0"/>
              <a:t> </a:t>
            </a:r>
            <a:r>
              <a:rPr lang="th-TH" sz="1600" dirty="0"/>
              <a:t>เพื่อให้ </a:t>
            </a:r>
            <a:r>
              <a:rPr lang="en-US" sz="1600" dirty="0"/>
              <a:t>popup menu </a:t>
            </a:r>
            <a:r>
              <a:rPr lang="th-TH" sz="1600" dirty="0"/>
              <a:t>สามารถแสดงขึ้นมาได้</a:t>
            </a: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5"/>
            </a:pPr>
            <a:endParaRPr lang="th-TH" sz="1600" dirty="0"/>
          </a:p>
        </p:txBody>
      </p:sp>
      <p:sp>
        <p:nvSpPr>
          <p:cNvPr id="6" name="Rectangle 5"/>
          <p:cNvSpPr/>
          <p:nvPr/>
        </p:nvSpPr>
        <p:spPr>
          <a:xfrm>
            <a:off x="1135098" y="2434173"/>
            <a:ext cx="7321515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resetImageView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UIMenuController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*)controller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locationInSuperview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convertPoint:CGPointMake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						</a:t>
            </a:r>
            <a:r>
              <a:rPr lang="en-US" sz="1100" dirty="0" err="1" smtClean="0">
                <a:solidFill>
                  <a:srgbClr val="FFFF00"/>
                </a:solidFill>
                <a:latin typeface="Menlo Regular"/>
                <a:cs typeface="Menlo Regular"/>
              </a:rPr>
              <a:t>CGRectGetMidX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self.imageForReset.bounds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),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</a:t>
            </a:r>
            <a:r>
              <a:rPr lang="en-US" sz="1100" dirty="0" smtClean="0">
                <a:solidFill>
                  <a:srgbClr val="FFFF00"/>
                </a:solidFill>
                <a:latin typeface="Menlo Regular"/>
                <a:cs typeface="Menlo Regular"/>
              </a:rPr>
              <a:t>        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CGRectGetMidY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self.imageForReset.bounds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))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                         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toView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superview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layer]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setAnchorPoint:CGPointMake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(0.5, 0.5)];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setCenter:locationInSuperview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[UIView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beginAnimations:nil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context:nil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self.imageForReset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setTransform:CGAffineTransformIdentity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   [UIView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commitAnimations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5098" y="5812129"/>
            <a:ext cx="732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- (BOOL)</a:t>
            </a:r>
            <a:r>
              <a:rPr lang="en-US" sz="1200" b="1" dirty="0" err="1">
                <a:solidFill>
                  <a:srgbClr val="FFFF00"/>
                </a:solidFill>
                <a:latin typeface="Menlo Regular"/>
                <a:cs typeface="Menlo Regular"/>
              </a:rPr>
              <a:t>canBecomeFirstResponder</a:t>
            </a:r>
            <a:endParaRPr lang="en-US" sz="12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    return YES;</a:t>
            </a:r>
          </a:p>
          <a:p>
            <a:r>
              <a:rPr lang="en-US" sz="12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30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0433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(9/11)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571"/>
            <a:ext cx="7770813" cy="207540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7"/>
            </a:pPr>
            <a:r>
              <a:rPr lang="th-TH" sz="1600" dirty="0"/>
              <a:t>เพิ่ม code ของ method tapImage: เพื่อดึง imageView ที่ถูกแตะขึ้นมาเป็น layer บนสุด (กรณีที่รูปนั้นอยู่ใต้</a:t>
            </a:r>
            <a:r>
              <a:rPr lang="th-TH" sz="1600" dirty="0" smtClean="0"/>
              <a:t>รูปอื่น </a:t>
            </a:r>
            <a:r>
              <a:rPr lang="th-TH" sz="1600" dirty="0"/>
              <a:t>รูปนั้นกระถูกดึงขึ้นมาอยู่บนรูปอื่น</a:t>
            </a:r>
            <a:r>
              <a:rPr lang="th-TH" sz="1600" dirty="0" smtClean="0"/>
              <a:t>)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7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7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7"/>
            </a:pPr>
            <a:r>
              <a:rPr lang="th-TH" sz="1600" dirty="0"/>
              <a:t>เพิ่ม code ของ method panImageView: เพื่อขยับ image ตามนิ้วเมื่อเตะแล้วลากนิ้วไปมา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17"/>
            </a:pPr>
            <a:endParaRPr lang="th-TH" sz="1600" dirty="0"/>
          </a:p>
        </p:txBody>
      </p:sp>
      <p:sp>
        <p:nvSpPr>
          <p:cNvPr id="8" name="Rectangle 7"/>
          <p:cNvSpPr/>
          <p:nvPr/>
        </p:nvSpPr>
        <p:spPr>
          <a:xfrm>
            <a:off x="1197341" y="2389915"/>
            <a:ext cx="684948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tapImageView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UITapGestureRecognizer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view];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bringSubviewToFront:imageView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7340" y="3807761"/>
            <a:ext cx="7700597" cy="300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panImageView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UIPanGestureRecognizer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view];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self.view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bringSubviewToFront:imageView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[self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adjustAnchorPointForGestureRecognizer:gestureRecognizer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UIGestureRecognizerStateBegan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|| </a:t>
            </a:r>
            <a:b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UIGestureRecognizerStateChanged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translation =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	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translationInView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superview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setCenter:CGPointMake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center].x +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translation.x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,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						   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center].y +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translation.y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setTranslation:CGPointZero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inView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imageView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superview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]];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31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6797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(10/11)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4573"/>
            <a:ext cx="7770813" cy="3086824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600" dirty="0"/>
              <a:t>เพิ่ม code ของ method rotateImageView: เพื่อหมุนรูปตาม</a:t>
            </a:r>
            <a:r>
              <a:rPr lang="th-TH" sz="1600" dirty="0" smtClean="0"/>
              <a:t>นิ้ว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th-TH" sz="1600" dirty="0"/>
              <a:t>เพิ่ม code ของ method scaleImageView: เพื่อขยายหรือย่อรูปเมื่อแตะ 2 นิ้วแล้วลากออก / เข้าหากัน</a:t>
            </a:r>
          </a:p>
        </p:txBody>
      </p:sp>
      <p:sp>
        <p:nvSpPr>
          <p:cNvPr id="7" name="Rectangle 6"/>
          <p:cNvSpPr/>
          <p:nvPr/>
        </p:nvSpPr>
        <p:spPr>
          <a:xfrm>
            <a:off x="1174865" y="1837325"/>
            <a:ext cx="727050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rotateImageView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UIRotationGestureRecognizer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[self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adjustAnchorPointForGestureRecognizer:gestureRecognizer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UIGestureRecognizerStateBegan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|| </a:t>
            </a:r>
            <a:b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</a:b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UIGestureRecognizerStateChanged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view].transform =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	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CGAffineTransformRotate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([[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view] transform],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					 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rotation]);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setRotation:0];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74865" y="4588755"/>
            <a:ext cx="65123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scaleImageView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UIPinchGestureRecognizer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0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[self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adjustAnchorPointForGestureRecognizer:gestureRecognizer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if ([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UIGestureRecognizerStateBegan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||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state] ==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UIGestureRecognizerStateChanged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{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view].transform =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	  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CGAffineTransformScale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([[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view] transform], </a:t>
            </a:r>
            <a:endParaRPr lang="en-US" sz="1000" b="1" dirty="0" smtClean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00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					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scale], 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						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scale]);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0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setScale:1];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0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32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374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(11/11)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4572"/>
            <a:ext cx="7770813" cy="47275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en-US" sz="1600" dirty="0" err="1" smtClean="0"/>
              <a:t>เพิ่ม</a:t>
            </a:r>
            <a:r>
              <a:rPr lang="en-US" sz="1600" dirty="0" smtClean="0"/>
              <a:t> code </a:t>
            </a:r>
            <a:r>
              <a:rPr lang="en-US" sz="1600" dirty="0" err="1" smtClean="0"/>
              <a:t>ของ</a:t>
            </a:r>
            <a:r>
              <a:rPr lang="en-US" sz="1600" dirty="0" smtClean="0"/>
              <a:t> method “</a:t>
            </a:r>
            <a:r>
              <a:rPr lang="en-US" sz="1600" dirty="0" err="1" smtClean="0"/>
              <a:t>shouldRecognizeSimultaneouslyWithGestureRecognizer</a:t>
            </a:r>
            <a:r>
              <a:rPr lang="en-US" sz="1600" dirty="0" smtClean="0"/>
              <a:t>:”  </a:t>
            </a:r>
            <a:r>
              <a:rPr lang="en-US" sz="1600" dirty="0" err="1" smtClean="0"/>
              <a:t>เพื่อให้</a:t>
            </a:r>
            <a:r>
              <a:rPr lang="en-US" sz="1600" dirty="0" smtClean="0"/>
              <a:t> gesture recognizer </a:t>
            </a:r>
            <a:r>
              <a:rPr lang="en-US" sz="1600" dirty="0" err="1" smtClean="0"/>
              <a:t>สามารถทำงานพร้อมๆ</a:t>
            </a:r>
            <a:r>
              <a:rPr lang="en-US" sz="1600" dirty="0" smtClean="0"/>
              <a:t> </a:t>
            </a:r>
            <a:r>
              <a:rPr lang="en-US" sz="1600" dirty="0" err="1" smtClean="0"/>
              <a:t>กันได้</a:t>
            </a: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 smtClean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9"/>
            </a:pPr>
            <a:r>
              <a:rPr lang="en-US" sz="1600" dirty="0"/>
              <a:t>Run </a:t>
            </a:r>
            <a:r>
              <a:rPr lang="th-TH" sz="1600" dirty="0"/>
              <a:t>เพื่อดูผลลัพธ์</a:t>
            </a:r>
            <a:br>
              <a:rPr lang="th-TH" sz="1600" dirty="0"/>
            </a:b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73378" y="2172211"/>
            <a:ext cx="79481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- (BOOL)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shouldRecognizeSimultaneouslyWithGestureRecognizer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*)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otherGestureRecognizer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if 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!= self.imageView1 &amp;&amp;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!= self.imageView2 &amp;&amp;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!= self.imageView3)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{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return NO;</a:t>
            </a: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  <a:r>
              <a:rPr lang="is-I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is-I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if (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!=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otherGestureRecognizer.view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)</a:t>
            </a: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return NO;</a:t>
            </a: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if 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([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isKindOfClass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UILongPressGestureRecognizer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class]] ||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otherGestureRecognizer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isKindOfClass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:[</a:t>
            </a:r>
            <a:r>
              <a:rPr lang="en-US" sz="1050" b="1" dirty="0" err="1">
                <a:solidFill>
                  <a:srgbClr val="FFFF00"/>
                </a:solidFill>
                <a:latin typeface="Menlo Regular"/>
                <a:cs typeface="Menlo Regular"/>
              </a:rPr>
              <a:t>UILongPressGestureRecognizer</a:t>
            </a:r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class]])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FFFF00"/>
                </a:solidFill>
                <a:latin typeface="Menlo Regular"/>
                <a:cs typeface="Menlo Regular"/>
              </a:rPr>
              <a:t>   {</a:t>
            </a:r>
            <a:endParaRPr lang="en-US" sz="1050" b="1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    return NO;</a:t>
            </a:r>
          </a:p>
          <a:p>
            <a:r>
              <a:rPr lang="is-I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}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    return YES;</a:t>
            </a:r>
          </a:p>
          <a:p>
            <a:r>
              <a:rPr lang="en-US" sz="1050" b="1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139" y="5915050"/>
            <a:ext cx="6161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หมายเหตุ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b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กดปุ่ม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 (Option)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บน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click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เพื่อจำลองการแตะ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นิ้ว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ในระหว่างที่กด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Option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ถ้ากด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Shift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บน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keyboard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จะสามารถเลื่อน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cursor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ทั้ง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th-TH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จุดไปมาได้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33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985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Lab </a:t>
            </a:r>
            <a:r>
              <a:rPr lang="en-US" sz="3600" smtClean="0"/>
              <a:t>1-4 </a:t>
            </a:r>
            <a:r>
              <a:rPr lang="en-US" sz="3600" dirty="0" smtClean="0"/>
              <a:t>: </a:t>
            </a:r>
            <a:r>
              <a:rPr lang="en-US" sz="3600" dirty="0"/>
              <a:t>Basic Touch Handling (</a:t>
            </a:r>
            <a:r>
              <a:rPr lang="en-US" sz="3600" dirty="0" smtClean="0"/>
              <a:t>1/4)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h-TH" sz="2400" dirty="0" smtClean="0"/>
              <a:t>วัตถุประสงค์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เขียน </a:t>
            </a:r>
            <a:r>
              <a:rPr lang="en-US" dirty="0" smtClean="0"/>
              <a:t>iOS App </a:t>
            </a:r>
            <a:r>
              <a:rPr lang="th-TH" dirty="0" smtClean="0"/>
              <a:t>เพื่อจัดการกับการสัมผัสบน </a:t>
            </a:r>
            <a:r>
              <a:rPr lang="en-US" dirty="0" smtClean="0"/>
              <a:t>view </a:t>
            </a:r>
            <a:r>
              <a:rPr lang="th-TH" dirty="0" smtClean="0"/>
              <a:t>ด้วย </a:t>
            </a:r>
            <a:r>
              <a:rPr lang="en-US" dirty="0" err="1" smtClean="0"/>
              <a:t>UITouch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th-TH" sz="2400" dirty="0" smtClean="0"/>
              <a:t>ขั้นตอน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สร้าง </a:t>
            </a:r>
            <a:r>
              <a:rPr lang="en-US" dirty="0" smtClean="0"/>
              <a:t>project</a:t>
            </a:r>
            <a:r>
              <a:rPr lang="th-TH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th-TH" dirty="0" smtClean="0"/>
              <a:t>เพิ่ม</a:t>
            </a:r>
            <a:r>
              <a:rPr lang="en-US" dirty="0" smtClean="0"/>
              <a:t> property </a:t>
            </a:r>
            <a:r>
              <a:rPr lang="th-TH" dirty="0" smtClean="0"/>
              <a:t>สำหรับรองรับ </a:t>
            </a:r>
            <a:r>
              <a:rPr lang="en-US" dirty="0" smtClean="0"/>
              <a:t>touch </a:t>
            </a:r>
            <a:r>
              <a:rPr lang="th-TH" dirty="0" smtClean="0"/>
              <a:t>และอ่านค่า </a:t>
            </a:r>
            <a:r>
              <a:rPr lang="en-US" dirty="0" smtClean="0"/>
              <a:t>point </a:t>
            </a:r>
            <a:r>
              <a:rPr lang="th-TH" dirty="0" smtClean="0"/>
              <a:t>ที่ </a:t>
            </a:r>
            <a:r>
              <a:rPr lang="en-US" dirty="0" smtClean="0"/>
              <a:t>touch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Implement delegate method </a:t>
            </a:r>
            <a:r>
              <a:rPr lang="th-TH" dirty="0" smtClean="0"/>
              <a:t>ของ </a:t>
            </a:r>
            <a:r>
              <a:rPr lang="en-US" dirty="0" smtClean="0"/>
              <a:t>view </a:t>
            </a:r>
            <a:r>
              <a:rPr lang="th-TH" dirty="0" smtClean="0"/>
              <a:t>เพื่อจัดการกับรูปแบบของ </a:t>
            </a:r>
            <a:r>
              <a:rPr lang="en-US" dirty="0" smtClean="0"/>
              <a:t>touch </a:t>
            </a:r>
            <a:r>
              <a:rPr lang="th-TH" dirty="0" smtClean="0"/>
              <a:t>ต่างๆ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809078" y="6288005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4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470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Task : Create Project (2/4)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h-TH" sz="2000" dirty="0"/>
              <a:t>จาก </a:t>
            </a:r>
            <a:r>
              <a:rPr lang="en-US" sz="2000" dirty="0"/>
              <a:t>Xcode </a:t>
            </a:r>
            <a:r>
              <a:rPr lang="th-TH" sz="2000" dirty="0"/>
              <a:t>สร้าง </a:t>
            </a:r>
            <a:r>
              <a:rPr lang="en-US" sz="2000" dirty="0"/>
              <a:t>project </a:t>
            </a:r>
            <a:r>
              <a:rPr lang="th-TH" sz="2000" dirty="0"/>
              <a:t>ใหม่โดยเลือก </a:t>
            </a:r>
            <a:r>
              <a:rPr lang="en-US" sz="2000" dirty="0"/>
              <a:t>iOS &gt; Application &gt; Single View 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2000" dirty="0"/>
              <a:t>ตั้งชื่อ </a:t>
            </a:r>
            <a:r>
              <a:rPr lang="en-US" sz="2000" dirty="0"/>
              <a:t>project </a:t>
            </a:r>
            <a:r>
              <a:rPr lang="th-TH" sz="2000" dirty="0"/>
              <a:t>ว่า </a:t>
            </a:r>
            <a:r>
              <a:rPr lang="en-US" sz="2000" dirty="0"/>
              <a:t>“</a:t>
            </a:r>
            <a:r>
              <a:rPr lang="en-US" sz="2000" dirty="0" err="1"/>
              <a:t>BasicTouch</a:t>
            </a:r>
            <a:r>
              <a:rPr lang="en-US" sz="2000" dirty="0"/>
              <a:t>” </a:t>
            </a:r>
            <a:r>
              <a:rPr lang="th-TH" sz="2000" dirty="0"/>
              <a:t>และเลือก </a:t>
            </a:r>
            <a:r>
              <a:rPr lang="en-US" sz="2000" dirty="0" smtClean="0"/>
              <a:t>Devices </a:t>
            </a:r>
            <a:r>
              <a:rPr lang="th-TH" sz="2000" dirty="0" smtClean="0"/>
              <a:t>เป็น</a:t>
            </a:r>
            <a:r>
              <a:rPr lang="en-US" sz="2000" dirty="0" smtClean="0"/>
              <a:t> iPhone</a:t>
            </a: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“Next” </a:t>
            </a:r>
            <a:r>
              <a:rPr lang="th-TH" sz="2000" dirty="0"/>
              <a:t>เลือก </a:t>
            </a:r>
            <a:r>
              <a:rPr lang="en-US" sz="2000" dirty="0"/>
              <a:t>folder </a:t>
            </a:r>
            <a:r>
              <a:rPr lang="th-TH" sz="2000" dirty="0"/>
              <a:t>ที่จะ </a:t>
            </a:r>
            <a:r>
              <a:rPr lang="en-US" sz="2000" dirty="0"/>
              <a:t>save project </a:t>
            </a:r>
            <a:r>
              <a:rPr lang="th-TH" sz="2000" dirty="0"/>
              <a:t>แล้ว </a:t>
            </a:r>
            <a:r>
              <a:rPr lang="en-US" sz="2000" dirty="0" smtClean="0"/>
              <a:t>click </a:t>
            </a:r>
            <a:r>
              <a:rPr lang="th-TH" sz="2000" dirty="0"/>
              <a:t>ปุ่ม </a:t>
            </a:r>
            <a:r>
              <a:rPr lang="en-US" sz="2000" dirty="0"/>
              <a:t>“Create”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h-TH" sz="2000" dirty="0" smtClean="0"/>
              <a:t>เปิดไฟล์ </a:t>
            </a:r>
            <a:r>
              <a:rPr lang="en-US" sz="2000" dirty="0" smtClean="0"/>
              <a:t>“ViewController.h” </a:t>
            </a:r>
            <a:r>
              <a:rPr lang="th-TH" sz="2000" dirty="0" smtClean="0"/>
              <a:t>เพิ่ม </a:t>
            </a:r>
            <a:r>
              <a:rPr lang="en-US" sz="2000" dirty="0" smtClean="0"/>
              <a:t>property </a:t>
            </a:r>
            <a:r>
              <a:rPr lang="th-TH" sz="2000" dirty="0" smtClean="0"/>
              <a:t>ดังนี้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84617" y="4571345"/>
            <a:ext cx="64126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latin typeface="Menlo Regular"/>
                <a:cs typeface="Menlo Regular"/>
              </a:rPr>
              <a:t>#import &lt;</a:t>
            </a:r>
            <a:r>
              <a:rPr lang="en-US" sz="1300" dirty="0" err="1">
                <a:latin typeface="Menlo Regular"/>
                <a:cs typeface="Menlo Regular"/>
              </a:rPr>
              <a:t>UIKit</a:t>
            </a:r>
            <a:r>
              <a:rPr lang="en-US" sz="1300" dirty="0">
                <a:latin typeface="Menlo Regular"/>
                <a:cs typeface="Menlo Regular"/>
              </a:rPr>
              <a:t>/</a:t>
            </a:r>
            <a:r>
              <a:rPr lang="en-US" sz="1300" dirty="0" err="1">
                <a:latin typeface="Menlo Regular"/>
                <a:cs typeface="Menlo Regular"/>
              </a:rPr>
              <a:t>UIKit.h</a:t>
            </a:r>
            <a:r>
              <a:rPr lang="en-US" sz="1300" dirty="0">
                <a:latin typeface="Menlo Regular"/>
                <a:cs typeface="Menlo Regular"/>
              </a:rPr>
              <a:t>&gt;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@interface ViewController : UIViewController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, strong)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UITouch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*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trackedTouch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@property (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nonatomic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)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300" b="1" dirty="0" err="1">
                <a:solidFill>
                  <a:srgbClr val="FFFF00"/>
                </a:solidFill>
                <a:latin typeface="Menlo Regular"/>
                <a:cs typeface="Menlo Regular"/>
              </a:rPr>
              <a:t>startPoint</a:t>
            </a:r>
            <a:r>
              <a:rPr lang="en-US" sz="1300" b="1" dirty="0">
                <a:solidFill>
                  <a:srgbClr val="FFFF00"/>
                </a:solidFill>
                <a:latin typeface="Menlo Regular"/>
                <a:cs typeface="Menlo Regular"/>
              </a:rPr>
              <a:t>;</a:t>
            </a:r>
          </a:p>
          <a:p>
            <a:endParaRPr lang="en-US" sz="1300" dirty="0">
              <a:latin typeface="Menlo Regular"/>
              <a:cs typeface="Menlo Regular"/>
            </a:endParaRPr>
          </a:p>
          <a:p>
            <a:r>
              <a:rPr lang="en-US" sz="1300" dirty="0">
                <a:latin typeface="Menlo Regular"/>
                <a:cs typeface="Menlo Regular"/>
              </a:rPr>
              <a:t>@end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5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720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Handle Touch (3/4)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9333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th-TH" sz="1600" dirty="0" smtClean="0"/>
              <a:t>เปิดไฟล์ </a:t>
            </a:r>
            <a:r>
              <a:rPr lang="en-US" sz="1600" dirty="0" smtClean="0"/>
              <a:t>“ViewController.m” </a:t>
            </a:r>
            <a:r>
              <a:rPr lang="th-TH" sz="1600" dirty="0" smtClean="0"/>
              <a:t>เพิ่ม </a:t>
            </a:r>
            <a:r>
              <a:rPr lang="en-US" sz="1600" dirty="0" smtClean="0"/>
              <a:t>method</a:t>
            </a:r>
            <a:r>
              <a:rPr lang="th-TH" sz="1600" dirty="0" smtClean="0"/>
              <a:t> ชื่อ </a:t>
            </a:r>
            <a:r>
              <a:rPr lang="en-US" sz="1600" dirty="0" smtClean="0"/>
              <a:t>“</a:t>
            </a:r>
            <a:r>
              <a:rPr lang="en-US" sz="1600" dirty="0" err="1"/>
              <a:t>touchBegan:withEvent</a:t>
            </a:r>
            <a:r>
              <a:rPr lang="en-US" sz="1600" dirty="0"/>
              <a:t>:</a:t>
            </a:r>
            <a:r>
              <a:rPr lang="en-US" sz="1600" dirty="0" smtClean="0"/>
              <a:t>” </a:t>
            </a:r>
            <a:r>
              <a:rPr lang="th-TH" sz="1600" dirty="0" smtClean="0"/>
              <a:t>ดังนี้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endParaRPr lang="en-US" sz="1600" dirty="0" smtClean="0"/>
          </a:p>
          <a:p>
            <a:pPr marL="457200" indent="-457200">
              <a:buFont typeface="+mj-lt"/>
              <a:buAutoNum type="arabicPeriod" startAt="5"/>
            </a:pPr>
            <a:endParaRPr lang="en-US" sz="1600" dirty="0"/>
          </a:p>
          <a:p>
            <a:pPr marL="457200" indent="-457200">
              <a:buFont typeface="+mj-lt"/>
              <a:buAutoNum type="arabicPeriod" startAt="5"/>
            </a:pPr>
            <a:r>
              <a:rPr lang="th-TH" sz="1600" dirty="0" smtClean="0"/>
              <a:t>เพิ่ม </a:t>
            </a:r>
            <a:r>
              <a:rPr lang="en-US" sz="1600" dirty="0" smtClean="0"/>
              <a:t>constant variable </a:t>
            </a:r>
            <a:r>
              <a:rPr lang="th-TH" sz="1600" dirty="0" smtClean="0"/>
              <a:t>เพื่อกำหนด </a:t>
            </a:r>
            <a:r>
              <a:rPr lang="en-US" sz="1600" dirty="0" smtClean="0"/>
              <a:t>threshold </a:t>
            </a:r>
            <a:r>
              <a:rPr lang="th-TH" sz="1600" dirty="0" smtClean="0"/>
              <a:t>และ </a:t>
            </a:r>
            <a:r>
              <a:rPr lang="en-US" sz="1600" dirty="0" smtClean="0"/>
              <a:t>method “</a:t>
            </a:r>
            <a:r>
              <a:rPr lang="en-US" sz="1600" dirty="0" err="1" smtClean="0"/>
              <a:t>touchesMoved:withEvent</a:t>
            </a:r>
            <a:r>
              <a:rPr lang="en-US" sz="1600" dirty="0" smtClean="0"/>
              <a:t>:” </a:t>
            </a:r>
            <a:r>
              <a:rPr lang="th-TH" sz="1600" smtClean="0"/>
              <a:t>สำหรับ </a:t>
            </a:r>
            <a:r>
              <a:rPr lang="en-US" sz="1600" dirty="0" smtClean="0"/>
              <a:t>handle </a:t>
            </a:r>
            <a:r>
              <a:rPr lang="th-TH" sz="1600" dirty="0" smtClean="0"/>
              <a:t>การ </a:t>
            </a:r>
            <a:r>
              <a:rPr lang="en-US" sz="1600" dirty="0" smtClean="0"/>
              <a:t>swipe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229573" y="2129053"/>
            <a:ext cx="72270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touchesBegan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*)touches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withEvent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UIEvent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*)event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if 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== nil) 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[touches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anyObject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self.startPoint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locationInView:self.view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de-DE" sz="1100" dirty="0">
                <a:solidFill>
                  <a:srgbClr val="FFFF00"/>
                </a:solidFill>
                <a:latin typeface="Menlo Regular"/>
                <a:cs typeface="Menlo Regular"/>
              </a:rPr>
              <a:t>        </a:t>
            </a:r>
            <a:r>
              <a:rPr lang="de-DE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de-DE" sz="1100" dirty="0">
                <a:solidFill>
                  <a:srgbClr val="FFFF00"/>
                </a:solidFill>
                <a:latin typeface="Menlo Regular"/>
                <a:cs typeface="Menlo Regular"/>
              </a:rPr>
              <a:t>(@"Touch Begin");</a:t>
            </a:r>
          </a:p>
          <a:p>
            <a:r>
              <a:rPr lang="de-DE" sz="1100" dirty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</a:p>
          <a:p>
            <a:r>
              <a:rPr lang="de-DE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29573" y="4418581"/>
            <a:ext cx="72270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#define MIN_SWIPE_X_THRESHOLD 30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#define MAX_SWIPE_Y_THRESHOLD 30</a:t>
            </a:r>
          </a:p>
          <a:p>
            <a:endParaRPr lang="en-US" sz="1100" dirty="0">
              <a:solidFill>
                <a:srgbClr val="FFFF00"/>
              </a:solidFill>
              <a:latin typeface="Menlo Regular"/>
              <a:cs typeface="Menlo Regular"/>
            </a:endParaRP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touchesMoved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NSSet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*)touches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withEvent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UIEvent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*)event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CGPoint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currentPoint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= [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locationInView:self.view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];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if ((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currentPoint.x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-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self.startPoint.x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&gt; MIN_SWIPE_X_THRESHOLD) &amp;&amp;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	(ABS(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currentPoint.y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 - 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self.startPoint.y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) &lt; MAX_SWIPE_Y_THRESHOLD))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{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100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(@"Seem like swipe...");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</a:p>
          <a:p>
            <a:r>
              <a:rPr lang="en-US" sz="11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6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483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Task : Coding – Handle Touch (</a:t>
            </a:r>
            <a:r>
              <a:rPr lang="en-US" sz="3600" dirty="0"/>
              <a:t>4</a:t>
            </a:r>
            <a:r>
              <a:rPr lang="en-US" sz="3600" dirty="0" smtClean="0"/>
              <a:t>/</a:t>
            </a:r>
            <a:r>
              <a:rPr lang="en-US" sz="3600" dirty="0"/>
              <a:t>4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9333"/>
            <a:ext cx="7770813" cy="42570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th-TH" sz="1800" dirty="0" smtClean="0"/>
              <a:t>เพิ่ม </a:t>
            </a:r>
            <a:r>
              <a:rPr lang="en-US" sz="1800" dirty="0" smtClean="0"/>
              <a:t>method “</a:t>
            </a:r>
            <a:r>
              <a:rPr lang="en-US" sz="1800" dirty="0" err="1" smtClean="0"/>
              <a:t>touchesEnded:withEvent</a:t>
            </a:r>
            <a:r>
              <a:rPr lang="en-US" sz="1800" dirty="0" smtClean="0"/>
              <a:t>:” </a:t>
            </a:r>
            <a:r>
              <a:rPr lang="th-TH" sz="1800" dirty="0" smtClean="0"/>
              <a:t>เพื่อ </a:t>
            </a:r>
            <a:r>
              <a:rPr lang="en-US" sz="1800" dirty="0" smtClean="0"/>
              <a:t>handle </a:t>
            </a:r>
            <a:r>
              <a:rPr lang="th-TH" sz="1800" dirty="0" smtClean="0"/>
              <a:t>การปล่อยนิ้ว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  <a:p>
            <a:pPr marL="457200" indent="-457200">
              <a:buFont typeface="+mj-lt"/>
              <a:buAutoNum type="arabicPeriod" startAt="7"/>
            </a:pPr>
            <a:endParaRPr lang="en-US" sz="1800" dirty="0" smtClean="0"/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1800" dirty="0" smtClean="0"/>
              <a:t>Run </a:t>
            </a:r>
            <a:r>
              <a:rPr lang="th-TH" sz="1800" dirty="0" smtClean="0"/>
              <a:t>โปรแกรมเพื่อดูผลลัพธ์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แตะ </a:t>
            </a:r>
            <a:r>
              <a:rPr lang="en-US" sz="1600" dirty="0" smtClean="0"/>
              <a:t>(click) </a:t>
            </a:r>
            <a:r>
              <a:rPr lang="th-TH" sz="1600" dirty="0" smtClean="0"/>
              <a:t>แล้วปล่อย</a:t>
            </a:r>
          </a:p>
          <a:p>
            <a:pPr marL="800100" lvl="1" indent="-457200">
              <a:buFont typeface="Arial"/>
              <a:buChar char="•"/>
            </a:pPr>
            <a:r>
              <a:rPr lang="th-TH" sz="1600" dirty="0" smtClean="0"/>
              <a:t>แตะแล้วลากไปตาม </a:t>
            </a:r>
            <a:r>
              <a:rPr lang="en-US" sz="1600" dirty="0" smtClean="0"/>
              <a:t>view (</a:t>
            </a:r>
            <a:r>
              <a:rPr lang="th-TH" sz="1600" dirty="0" smtClean="0"/>
              <a:t>ดูค่าจาก </a:t>
            </a:r>
            <a:r>
              <a:rPr lang="en-US" sz="1600" dirty="0" smtClean="0"/>
              <a:t>log)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02529" y="2226244"/>
            <a:ext cx="7316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- (void)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touchesEnded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NSSet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*)touches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withEvent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:(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UIEvent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*)event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if (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&amp;&amp; [touches 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containsObject:self.trackedTouch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]) {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self.trackedTouch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 = nil;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	</a:t>
            </a:r>
            <a:r>
              <a:rPr lang="en-US" sz="1200" dirty="0" err="1">
                <a:solidFill>
                  <a:srgbClr val="FFFF00"/>
                </a:solidFill>
                <a:latin typeface="Menlo Regular"/>
                <a:cs typeface="Menlo Regular"/>
              </a:rPr>
              <a:t>NSLog</a:t>
            </a:r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(@"Release track touch");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	}</a:t>
            </a:r>
          </a:p>
          <a:p>
            <a:r>
              <a:rPr lang="en-US" sz="1200" dirty="0">
                <a:solidFill>
                  <a:srgbClr val="FFFF00"/>
                </a:solidFill>
                <a:latin typeface="Menlo Regular"/>
                <a:cs typeface="Menlo Regula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09078" y="6276767"/>
            <a:ext cx="975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(Optional)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7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019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 </a:t>
            </a:r>
            <a:r>
              <a:rPr lang="en-US" dirty="0" smtClean="0"/>
              <a:t>Recognizer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80222"/>
          </a:xfrm>
        </p:spPr>
        <p:txBody>
          <a:bodyPr>
            <a:normAutofit/>
          </a:bodyPr>
          <a:lstStyle/>
          <a:p>
            <a:r>
              <a:rPr lang="th-TH" sz="2000"/>
              <a:t>ตัวอย่างที่ผ่านมา เป็นการจัดการกับ </a:t>
            </a:r>
            <a:r>
              <a:rPr lang="en-US" sz="2000"/>
              <a:t>Touch </a:t>
            </a:r>
            <a:r>
              <a:rPr lang="th-TH" sz="2000"/>
              <a:t>และ </a:t>
            </a:r>
            <a:r>
              <a:rPr lang="en-US" sz="2000"/>
              <a:t>Gesture</a:t>
            </a:r>
            <a:r>
              <a:rPr lang="th-TH" sz="2000"/>
              <a:t> อย่างง่าย แต่ไม่ควรใช้วิธีนั้น เพราะการจัดการกับ </a:t>
            </a:r>
            <a:r>
              <a:rPr lang="en-US" sz="2000"/>
              <a:t>gesture </a:t>
            </a:r>
            <a:r>
              <a:rPr lang="th-TH" sz="2000"/>
              <a:t>จะยุ่งยากมาก</a:t>
            </a:r>
          </a:p>
          <a:p>
            <a:r>
              <a:rPr lang="en-US" sz="2000"/>
              <a:t>iOS SDK </a:t>
            </a:r>
            <a:r>
              <a:rPr lang="th-TH" sz="2000"/>
              <a:t>เตรียม </a:t>
            </a:r>
            <a:r>
              <a:rPr lang="en-US" sz="2000"/>
              <a:t>class </a:t>
            </a:r>
            <a:r>
              <a:rPr lang="th-TH" sz="2000"/>
              <a:t>เพื่อใช้จัดการกับ </a:t>
            </a:r>
            <a:r>
              <a:rPr lang="en-US" sz="2000"/>
              <a:t>Gesture </a:t>
            </a:r>
            <a:r>
              <a:rPr lang="th-TH" sz="2000"/>
              <a:t>ให้แล้ว ให้ใช้ผ่าน </a:t>
            </a:r>
            <a:r>
              <a:rPr lang="en-US" sz="2000"/>
              <a:t>object </a:t>
            </a:r>
            <a:r>
              <a:rPr lang="th-TH" sz="2000"/>
              <a:t>ของ </a:t>
            </a:r>
            <a:r>
              <a:rPr lang="en-US" sz="2000"/>
              <a:t>class UIGestureRecognizer </a:t>
            </a:r>
            <a:r>
              <a:rPr lang="th-TH" sz="2000"/>
              <a:t>แทน</a:t>
            </a:r>
          </a:p>
          <a:p>
            <a:r>
              <a:rPr lang="th-TH" sz="2000"/>
              <a:t>ขั้นตอนในการจัดการกับ </a:t>
            </a:r>
            <a:r>
              <a:rPr lang="en-US" sz="2000"/>
              <a:t>gesture </a:t>
            </a:r>
            <a:r>
              <a:rPr lang="th-TH" sz="2000"/>
              <a:t>อย่างง่าย</a:t>
            </a:r>
          </a:p>
          <a:p>
            <a:pPr lvl="1"/>
            <a:r>
              <a:rPr lang="th-TH" sz="1800"/>
              <a:t>สร้าง </a:t>
            </a:r>
            <a:r>
              <a:rPr lang="en-US" sz="1800"/>
              <a:t>object </a:t>
            </a:r>
            <a:r>
              <a:rPr lang="th-TH" sz="1800"/>
              <a:t>ของ </a:t>
            </a:r>
            <a:r>
              <a:rPr lang="en-US" sz="1800"/>
              <a:t>UIGestureRecognizer</a:t>
            </a:r>
          </a:p>
          <a:p>
            <a:pPr lvl="1"/>
            <a:r>
              <a:rPr lang="en-US" sz="1800"/>
              <a:t>Implement method </a:t>
            </a:r>
            <a:r>
              <a:rPr lang="th-TH" sz="1800"/>
              <a:t>สำหรับ </a:t>
            </a:r>
            <a:r>
              <a:rPr lang="en-US" sz="1800"/>
              <a:t>handle gesture </a:t>
            </a:r>
            <a:r>
              <a:rPr lang="th-TH" sz="1800"/>
              <a:t>แต่ละแบบ</a:t>
            </a:r>
          </a:p>
          <a:p>
            <a:pPr lvl="1"/>
            <a:r>
              <a:rPr lang="en-US" sz="1800"/>
              <a:t>Add object </a:t>
            </a:r>
            <a:r>
              <a:rPr lang="th-TH" sz="1800"/>
              <a:t>ที่สร้างขึ้นมาเข้าไปใน </a:t>
            </a:r>
            <a:r>
              <a:rPr lang="en-US" sz="1800"/>
              <a:t>UIView</a:t>
            </a:r>
            <a:r>
              <a:rPr lang="th-TH" sz="1800"/>
              <a:t> </a:t>
            </a:r>
            <a:endParaRPr lang="en-US" sz="1800"/>
          </a:p>
        </p:txBody>
      </p:sp>
      <p:sp>
        <p:nvSpPr>
          <p:cNvPr id="5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8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622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1" y="3803153"/>
            <a:ext cx="5338333" cy="1276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6025399" y="4026391"/>
            <a:ext cx="786701" cy="0"/>
          </a:xfrm>
          <a:prstGeom prst="line">
            <a:avLst/>
          </a:prstGeom>
          <a:ln w="349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Gesture Recognizer Works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8202" y="3798484"/>
            <a:ext cx="132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Gesture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31697" y="4480695"/>
            <a:ext cx="786701" cy="0"/>
          </a:xfrm>
          <a:prstGeom prst="line">
            <a:avLst/>
          </a:prstGeom>
          <a:ln w="349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64500" y="4252788"/>
            <a:ext cx="138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 Gesture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37995" y="4938672"/>
            <a:ext cx="786701" cy="0"/>
          </a:xfrm>
          <a:prstGeom prst="line">
            <a:avLst/>
          </a:prstGeom>
          <a:ln w="349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70798" y="4710765"/>
            <a:ext cx="160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 Gesture</a:t>
            </a:r>
            <a:endParaRPr lang="en-US" dirty="0"/>
          </a:p>
        </p:txBody>
      </p:sp>
      <p:pic>
        <p:nvPicPr>
          <p:cNvPr id="15" name="Picture 14" descr="fing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2231">
            <a:off x="1926605" y="2183641"/>
            <a:ext cx="1771438" cy="1771438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/>
        </p:nvSpPr>
        <p:spPr bwMode="auto">
          <a:xfrm>
            <a:off x="7967663" y="268288"/>
            <a:ext cx="9302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 b="1" dirty="0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t> 17 - </a:t>
            </a:r>
            <a:fld id="{CAF860B1-7336-4F6D-8A93-D6ADFF690DFB}" type="slidenum">
              <a:rPr lang="en-US" sz="1000" b="1" smtClean="0">
                <a:solidFill>
                  <a:srgbClr val="F7B500"/>
                </a:solidFill>
                <a:latin typeface="Trebuchet MS" pitchFamily="34" charset="0"/>
                <a:cs typeface="Browallia New" pitchFamily="34" charset="-34"/>
              </a:rPr>
              <a:pPr algn="r"/>
              <a:t>9</a:t>
            </a:fld>
            <a:endParaRPr lang="th-TH" sz="1000" b="1" dirty="0">
              <a:solidFill>
                <a:srgbClr val="F7B500"/>
              </a:solidFill>
              <a:latin typeface="Trebuchet MS" pitchFamily="34" charset="0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64630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7590</TotalTime>
  <Words>3218</Words>
  <Application>Microsoft Macintosh PowerPoint</Application>
  <PresentationFormat>On-screen Show (4:3)</PresentationFormat>
  <Paragraphs>534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Story</vt:lpstr>
      <vt:lpstr>Chapter 17</vt:lpstr>
      <vt:lpstr>Why Gesture? Why Touch</vt:lpstr>
      <vt:lpstr>Easy to understand,  but Difficult to implement</vt:lpstr>
      <vt:lpstr>Lab 1-4 : Basic Touch Handling (1/4)</vt:lpstr>
      <vt:lpstr>Task : Create Project (2/4)</vt:lpstr>
      <vt:lpstr>Task : Coding – Handle Touch (3/4)</vt:lpstr>
      <vt:lpstr>Task : Coding – Handle Touch (4/4)</vt:lpstr>
      <vt:lpstr>Gesture Recognizer</vt:lpstr>
      <vt:lpstr>How Gesture Recognizer Works</vt:lpstr>
      <vt:lpstr>UIGestureRecognizer</vt:lpstr>
      <vt:lpstr>Lab 2-4 : Basic Touch Handling (1/4)</vt:lpstr>
      <vt:lpstr>Task : Create Project (2/4)</vt:lpstr>
      <vt:lpstr>Task : Create Project (3/4)</vt:lpstr>
      <vt:lpstr>Task : Create Project (4/4)</vt:lpstr>
      <vt:lpstr>Lab 3-4 : Image Viewer (1/8)</vt:lpstr>
      <vt:lpstr>Task : Create Project (2/8)</vt:lpstr>
      <vt:lpstr>Task : Create Project (3/8)</vt:lpstr>
      <vt:lpstr>Task : Create Project (4/8)</vt:lpstr>
      <vt:lpstr>Task : Create Project (5/8)</vt:lpstr>
      <vt:lpstr>Task : Create Project (6/8)</vt:lpstr>
      <vt:lpstr>Task : Create Project (7/8)</vt:lpstr>
      <vt:lpstr>Task : Create Project (8/8)</vt:lpstr>
      <vt:lpstr>Lab 4-4 : Image Viewer (1/11)</vt:lpstr>
      <vt:lpstr>Task : Create Project (2/11)</vt:lpstr>
      <vt:lpstr>Task : Create Project (3/11)</vt:lpstr>
      <vt:lpstr>Task : Create Project (4/11)</vt:lpstr>
      <vt:lpstr>Task : Create Project (5/11)</vt:lpstr>
      <vt:lpstr>Task : Create Project (6/11)</vt:lpstr>
      <vt:lpstr>Task : Create Project (7/11)</vt:lpstr>
      <vt:lpstr>Task : Create Project (8/11)</vt:lpstr>
      <vt:lpstr>Task : Create Project (9/11)</vt:lpstr>
      <vt:lpstr>Task : Create Project (10/11)</vt:lpstr>
      <vt:lpstr>Task : Create Project (11/11)</vt:lpstr>
    </vt:vector>
  </TitlesOfParts>
  <Company>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Fibo U</dc:creator>
  <cp:lastModifiedBy>Olarn U.</cp:lastModifiedBy>
  <cp:revision>609</cp:revision>
  <cp:lastPrinted>2011-04-19T02:03:07Z</cp:lastPrinted>
  <dcterms:created xsi:type="dcterms:W3CDTF">2011-04-05T07:15:23Z</dcterms:created>
  <dcterms:modified xsi:type="dcterms:W3CDTF">2014-06-26T08:57:52Z</dcterms:modified>
</cp:coreProperties>
</file>