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3" r:id="rId3"/>
    <p:sldId id="294" r:id="rId4"/>
    <p:sldId id="295" r:id="rId5"/>
    <p:sldId id="301" r:id="rId6"/>
    <p:sldId id="297" r:id="rId7"/>
    <p:sldId id="298" r:id="rId8"/>
    <p:sldId id="302" r:id="rId9"/>
    <p:sldId id="260" r:id="rId10"/>
    <p:sldId id="261" r:id="rId11"/>
    <p:sldId id="300" r:id="rId12"/>
    <p:sldId id="303" r:id="rId13"/>
    <p:sldId id="304" r:id="rId14"/>
    <p:sldId id="305" r:id="rId15"/>
    <p:sldId id="306" r:id="rId16"/>
    <p:sldId id="30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90000"/>
    <a:srgbClr val="FF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3" autoAdjust="0"/>
    <p:restoredTop sz="98095" autoAdjust="0"/>
  </p:normalViewPr>
  <p:slideViewPr>
    <p:cSldViewPr snapToGrid="0" snapToObjects="1">
      <p:cViewPr varScale="1">
        <p:scale>
          <a:sx n="113" d="100"/>
          <a:sy n="113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 Zoom &amp; Scrollable App</a:t>
            </a:r>
          </a:p>
          <a:p>
            <a:r>
              <a:rPr lang="en-US" dirty="0"/>
              <a:t>With </a:t>
            </a:r>
            <a:r>
              <a:rPr lang="en-US" dirty="0" err="1"/>
              <a:t>UIScrollView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(2/8)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52674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th-TH" sz="2000" dirty="0"/>
              <a:t>จาก </a:t>
            </a:r>
            <a:r>
              <a:rPr lang="en-US" sz="2000" dirty="0"/>
              <a:t>Xcode </a:t>
            </a:r>
            <a:r>
              <a:rPr lang="th-TH" sz="2000" dirty="0"/>
              <a:t>สร้าง </a:t>
            </a:r>
            <a:r>
              <a:rPr lang="en-US" sz="2000" dirty="0"/>
              <a:t>project </a:t>
            </a:r>
            <a:r>
              <a:rPr lang="th-TH" sz="2000" dirty="0"/>
              <a:t>ใหม่โดยเลือก </a:t>
            </a:r>
            <a:r>
              <a:rPr lang="en-US" sz="2000" dirty="0"/>
              <a:t>iOS &gt; Application &gt; Single View Application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th-TH" sz="2000" dirty="0"/>
              <a:t>ตั้งชื่อ </a:t>
            </a:r>
            <a:r>
              <a:rPr lang="en-US" sz="2000" dirty="0"/>
              <a:t>project </a:t>
            </a:r>
            <a:r>
              <a:rPr lang="th-TH" sz="2000" dirty="0"/>
              <a:t>ว่า </a:t>
            </a:r>
            <a:r>
              <a:rPr lang="en-US" sz="2000" dirty="0"/>
              <a:t>“</a:t>
            </a:r>
            <a:r>
              <a:rPr lang="en-US" sz="2000" dirty="0" err="1"/>
              <a:t>PhotoViewer</a:t>
            </a:r>
            <a:r>
              <a:rPr lang="en-US" sz="2000" dirty="0"/>
              <a:t>” </a:t>
            </a:r>
            <a:r>
              <a:rPr lang="th-TH" sz="2000" dirty="0"/>
              <a:t>และเลือก </a:t>
            </a:r>
            <a:r>
              <a:rPr lang="en-US" sz="2000" dirty="0" smtClean="0"/>
              <a:t>Devices </a:t>
            </a:r>
            <a:r>
              <a:rPr lang="th-TH" sz="2000" dirty="0" smtClean="0"/>
              <a:t>เป็น</a:t>
            </a:r>
            <a:r>
              <a:rPr lang="en-US" sz="2000" dirty="0" smtClean="0"/>
              <a:t> iPhone</a:t>
            </a:r>
            <a:endParaRPr lang="en-US" sz="2000" b="1" dirty="0">
              <a:solidFill>
                <a:srgbClr val="FFFF00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Click “Next” </a:t>
            </a:r>
            <a:r>
              <a:rPr lang="th-TH" sz="2000" dirty="0"/>
              <a:t>เลือก </a:t>
            </a:r>
            <a:r>
              <a:rPr lang="en-US" sz="2000" dirty="0"/>
              <a:t>folder </a:t>
            </a:r>
            <a:r>
              <a:rPr lang="th-TH" sz="2000" dirty="0"/>
              <a:t>ที่จะ </a:t>
            </a:r>
            <a:r>
              <a:rPr lang="en-US" sz="2000" dirty="0"/>
              <a:t>save project </a:t>
            </a:r>
            <a:r>
              <a:rPr lang="th-TH" sz="2000" dirty="0"/>
              <a:t>แล้ว </a:t>
            </a:r>
            <a:r>
              <a:rPr lang="en-US" sz="2000" dirty="0" smtClean="0"/>
              <a:t>click </a:t>
            </a:r>
            <a:r>
              <a:rPr lang="th-TH" sz="2000" dirty="0"/>
              <a:t>ปุ่ม </a:t>
            </a:r>
            <a:r>
              <a:rPr lang="en-US" sz="2000" dirty="0"/>
              <a:t>“Create” </a:t>
            </a:r>
            <a:endParaRPr lang="en-US" sz="20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th-TH" sz="2000" dirty="0"/>
              <a:t>ทำการ </a:t>
            </a:r>
            <a:r>
              <a:rPr lang="en-US" sz="2000" dirty="0"/>
              <a:t>import </a:t>
            </a:r>
            <a:r>
              <a:rPr lang="th-TH" sz="2000" dirty="0"/>
              <a:t>รูปเข้ามาใน </a:t>
            </a:r>
            <a:r>
              <a:rPr lang="en-US" sz="2000" dirty="0"/>
              <a:t>project </a:t>
            </a:r>
            <a:r>
              <a:rPr lang="th-TH" sz="2000" dirty="0"/>
              <a:t>โดยเปิดไฟล์ </a:t>
            </a:r>
            <a:r>
              <a:rPr lang="en-US" sz="2000" dirty="0"/>
              <a:t>“Images.xcassets” </a:t>
            </a:r>
            <a:r>
              <a:rPr lang="th-TH" sz="2000" dirty="0"/>
              <a:t>แล้ว </a:t>
            </a:r>
            <a:r>
              <a:rPr lang="en-US" sz="2000" dirty="0"/>
              <a:t>click </a:t>
            </a:r>
            <a:r>
              <a:rPr lang="th-TH" sz="2000" dirty="0"/>
              <a:t>ขวาที่พื้นที่ว่างๆ ใต้คำว่า </a:t>
            </a:r>
            <a:r>
              <a:rPr lang="en-US" sz="2000" dirty="0" err="1"/>
              <a:t>LaunchImage</a:t>
            </a:r>
            <a:r>
              <a:rPr lang="en-US" sz="2000" dirty="0"/>
              <a:t> </a:t>
            </a:r>
            <a:r>
              <a:rPr lang="th-TH" sz="2000" dirty="0"/>
              <a:t>แล้วเลือกเมนู </a:t>
            </a:r>
            <a:r>
              <a:rPr lang="en-US" sz="2000" dirty="0"/>
              <a:t>“Import...” </a:t>
            </a:r>
            <a:r>
              <a:rPr lang="th-TH" sz="2000" dirty="0"/>
              <a:t>เปิดไปที่ </a:t>
            </a:r>
            <a:r>
              <a:rPr lang="en-US" sz="2000" dirty="0"/>
              <a:t>folder “../Resources/</a:t>
            </a:r>
            <a:r>
              <a:rPr lang="tr-TR" sz="2000" dirty="0"/>
              <a:t>Day5 </a:t>
            </a:r>
            <a:r>
              <a:rPr lang="tr-TR" sz="2000" dirty="0" smtClean="0"/>
              <a:t>– </a:t>
            </a:r>
            <a:r>
              <a:rPr lang="tr-TR" sz="2000" dirty="0" smtClean="0"/>
              <a:t>Lab1</a:t>
            </a:r>
            <a:r>
              <a:rPr lang="en-US" sz="2000" dirty="0"/>
              <a:t>8</a:t>
            </a:r>
            <a:r>
              <a:rPr lang="tr-TR" sz="2000" smtClean="0"/>
              <a:t>/</a:t>
            </a:r>
            <a:r>
              <a:rPr lang="en-US" sz="2000" dirty="0"/>
              <a:t>” </a:t>
            </a:r>
            <a:r>
              <a:rPr lang="th-TH" sz="2000" dirty="0"/>
              <a:t>แล้วเลือกไฟล์ </a:t>
            </a:r>
            <a:r>
              <a:rPr lang="en-US" sz="2000" dirty="0" smtClean="0">
                <a:solidFill>
                  <a:srgbClr val="FFFF00"/>
                </a:solidFill>
              </a:rPr>
              <a:t>“frog0.png”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FFFF00"/>
                </a:solidFill>
              </a:rPr>
              <a:t>“</a:t>
            </a:r>
            <a:r>
              <a:rPr lang="en-US" sz="2000" dirty="0" smtClean="0">
                <a:solidFill>
                  <a:srgbClr val="FFFF00"/>
                </a:solidFill>
              </a:rPr>
              <a:t>frog1.</a:t>
            </a:r>
            <a:r>
              <a:rPr lang="en-US" sz="2000" dirty="0">
                <a:solidFill>
                  <a:srgbClr val="FFFF00"/>
                </a:solidFill>
              </a:rPr>
              <a:t>png</a:t>
            </a:r>
            <a:r>
              <a:rPr lang="en-US" sz="2000" dirty="0" smtClean="0">
                <a:solidFill>
                  <a:srgbClr val="FFFF00"/>
                </a:solidFill>
              </a:rPr>
              <a:t>”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FFFF00"/>
                </a:solidFill>
              </a:rPr>
              <a:t>“</a:t>
            </a:r>
            <a:r>
              <a:rPr lang="en-US" sz="2000" dirty="0" smtClean="0">
                <a:solidFill>
                  <a:srgbClr val="FFFF00"/>
                </a:solidFill>
              </a:rPr>
              <a:t>frog2.</a:t>
            </a:r>
            <a:r>
              <a:rPr lang="en-US" sz="2000" dirty="0">
                <a:solidFill>
                  <a:srgbClr val="FFFF00"/>
                </a:solidFill>
              </a:rPr>
              <a:t>png”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th-TH" sz="2000" dirty="0"/>
              <a:t>แล้ว </a:t>
            </a:r>
            <a:r>
              <a:rPr lang="en-US" sz="2000" dirty="0"/>
              <a:t>click “Open”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/>
              <a:t>เปิดไฟล์</a:t>
            </a:r>
            <a:r>
              <a:rPr lang="en-US" sz="2000" dirty="0"/>
              <a:t> Main.storyboard </a:t>
            </a:r>
            <a:r>
              <a:rPr lang="en-US" sz="2000" dirty="0" err="1"/>
              <a:t>แล้วเปิด</a:t>
            </a:r>
            <a:r>
              <a:rPr lang="en-US" sz="2000" dirty="0"/>
              <a:t> File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Inspector </a:t>
            </a:r>
            <a:r>
              <a:rPr lang="en-US" sz="2000" dirty="0" err="1"/>
              <a:t>บน</a:t>
            </a:r>
            <a:r>
              <a:rPr lang="en-US" sz="2000" dirty="0"/>
              <a:t> Inspector Pane </a:t>
            </a:r>
            <a:r>
              <a:rPr lang="en-US" sz="2000" dirty="0" err="1"/>
              <a:t>แล้วเอา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check </a:t>
            </a:r>
            <a:r>
              <a:rPr lang="en-US" sz="2000" dirty="0"/>
              <a:t>box </a:t>
            </a:r>
            <a:r>
              <a:rPr lang="en-US" sz="2000" dirty="0" smtClean="0"/>
              <a:t>“</a:t>
            </a:r>
            <a:r>
              <a:rPr lang="en-US" sz="2000" dirty="0"/>
              <a:t>Use Auto layout” </a:t>
            </a:r>
            <a:r>
              <a:rPr lang="en-US" sz="2000" dirty="0" err="1"/>
              <a:t>ออก</a:t>
            </a:r>
            <a:r>
              <a:rPr lang="en-US" sz="2000" dirty="0"/>
              <a:t>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18 -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470" y="5500092"/>
            <a:ext cx="2595676" cy="990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720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Create </a:t>
            </a:r>
            <a:r>
              <a:rPr lang="en-US" sz="3600" dirty="0"/>
              <a:t>Scroll </a:t>
            </a:r>
            <a:r>
              <a:rPr lang="en-US" sz="3600" dirty="0" smtClean="0"/>
              <a:t>View </a:t>
            </a:r>
            <a:br>
              <a:rPr lang="en-US" sz="3600" dirty="0" smtClean="0"/>
            </a:br>
            <a:r>
              <a:rPr lang="en-US" sz="3600" dirty="0" smtClean="0"/>
              <a:t>Controller for Zoom Image (3/8)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th-TH" sz="1600" dirty="0" smtClean="0"/>
              <a:t>สร้าง </a:t>
            </a:r>
            <a:r>
              <a:rPr lang="en-US" sz="1600" dirty="0" smtClean="0"/>
              <a:t>class </a:t>
            </a:r>
            <a:r>
              <a:rPr lang="th-TH" sz="1600" dirty="0" smtClean="0"/>
              <a:t>ใหม่สำหรับเป็น </a:t>
            </a:r>
            <a:r>
              <a:rPr lang="en-US" sz="1600" dirty="0" smtClean="0"/>
              <a:t>view controller </a:t>
            </a:r>
            <a:r>
              <a:rPr lang="th-TH" sz="1600" dirty="0" smtClean="0"/>
              <a:t>ให้กับ </a:t>
            </a:r>
            <a:r>
              <a:rPr lang="en-US" sz="1600" dirty="0" smtClean="0"/>
              <a:t>scroll view </a:t>
            </a:r>
            <a:r>
              <a:rPr lang="th-TH" sz="1600" dirty="0" smtClean="0"/>
              <a:t>ที่ใช้แสดงรูปและ </a:t>
            </a:r>
            <a:r>
              <a:rPr lang="en-US" sz="1600" dirty="0" smtClean="0"/>
              <a:t>zoom </a:t>
            </a:r>
            <a:r>
              <a:rPr lang="th-TH" sz="1600" dirty="0" smtClean="0"/>
              <a:t>รูป โดย </a:t>
            </a:r>
            <a:r>
              <a:rPr lang="en-US" sz="1600" dirty="0" smtClean="0"/>
              <a:t>click </a:t>
            </a:r>
            <a:r>
              <a:rPr lang="th-TH" sz="1600" dirty="0" smtClean="0"/>
              <a:t>ขวาที่ </a:t>
            </a:r>
            <a:r>
              <a:rPr lang="en-US" sz="1600" dirty="0" smtClean="0"/>
              <a:t>project </a:t>
            </a:r>
            <a:r>
              <a:rPr lang="th-TH" sz="1600" dirty="0" smtClean="0"/>
              <a:t>เลือก </a:t>
            </a:r>
            <a:r>
              <a:rPr lang="en-US" sz="1600" dirty="0" smtClean="0"/>
              <a:t>New File... &gt; iOS &gt; Cocoa Touch &gt; Objective-C class </a:t>
            </a:r>
            <a:r>
              <a:rPr lang="th-TH" sz="1600" dirty="0" smtClean="0"/>
              <a:t>แล้ว </a:t>
            </a:r>
            <a:r>
              <a:rPr lang="en-US" sz="1600" dirty="0" smtClean="0"/>
              <a:t>click Next </a:t>
            </a:r>
            <a:r>
              <a:rPr lang="th-TH" sz="1600" dirty="0" smtClean="0"/>
              <a:t>เลือก </a:t>
            </a:r>
            <a:r>
              <a:rPr lang="en-US" sz="1600" dirty="0" smtClean="0"/>
              <a:t>Subclass of </a:t>
            </a:r>
            <a:r>
              <a:rPr lang="th-TH" sz="1600" dirty="0" smtClean="0"/>
              <a:t>เป็น</a:t>
            </a:r>
            <a:r>
              <a:rPr lang="en-US" sz="1600" dirty="0"/>
              <a:t> </a:t>
            </a:r>
            <a:r>
              <a:rPr lang="en-US" sz="1600" dirty="0" smtClean="0"/>
              <a:t>“</a:t>
            </a:r>
            <a:r>
              <a:rPr lang="en-US" sz="1600" dirty="0" err="1" smtClean="0"/>
              <a:t>UIScrollView</a:t>
            </a:r>
            <a:r>
              <a:rPr lang="en-US" sz="1600" dirty="0" smtClean="0"/>
              <a:t>” </a:t>
            </a:r>
            <a:r>
              <a:rPr lang="th-TH" sz="1600" dirty="0" smtClean="0"/>
              <a:t>และตั้งชื่อ </a:t>
            </a:r>
            <a:r>
              <a:rPr lang="en-US" sz="1600" dirty="0" smtClean="0"/>
              <a:t>class </a:t>
            </a:r>
            <a:r>
              <a:rPr lang="th-TH" sz="1600" dirty="0" smtClean="0"/>
              <a:t>ว่า </a:t>
            </a:r>
            <a:r>
              <a:rPr lang="en-US" sz="1600" dirty="0" smtClean="0"/>
              <a:t>“</a:t>
            </a:r>
            <a:r>
              <a:rPr lang="en-US" sz="1600" dirty="0" err="1" smtClean="0"/>
              <a:t>ImageScrollView</a:t>
            </a:r>
            <a:r>
              <a:rPr lang="en-US" sz="1600" dirty="0" smtClean="0"/>
              <a:t>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“ViewController.h”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import </a:t>
            </a:r>
            <a:r>
              <a:rPr lang="en-US" sz="1600" dirty="0" err="1" smtClean="0"/>
              <a:t>ImageScrollView</a:t>
            </a:r>
            <a:r>
              <a:rPr lang="en-US" sz="1600" dirty="0" smtClean="0"/>
              <a:t> </a:t>
            </a:r>
            <a:r>
              <a:rPr lang="th-TH" sz="1600" dirty="0" smtClean="0"/>
              <a:t>และ </a:t>
            </a:r>
            <a:r>
              <a:rPr lang="en-US" sz="1600" dirty="0" smtClean="0"/>
              <a:t>property </a:t>
            </a:r>
            <a:r>
              <a:rPr lang="en-US" sz="1600" dirty="0" err="1" smtClean="0"/>
              <a:t>pagingScrollView</a:t>
            </a: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endParaRPr lang="th-TH" sz="1600" dirty="0" smtClean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18 -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4713" y="4039079"/>
            <a:ext cx="72818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#import &lt;</a:t>
            </a:r>
            <a:r>
              <a:rPr lang="en-US" sz="1200" dirty="0" err="1">
                <a:latin typeface="Menlo Regular"/>
                <a:cs typeface="Menlo Regular"/>
              </a:rPr>
              <a:t>UIKit</a:t>
            </a:r>
            <a:r>
              <a:rPr lang="en-US" sz="1200" dirty="0">
                <a:latin typeface="Menlo Regular"/>
                <a:cs typeface="Menlo Regular"/>
              </a:rPr>
              <a:t>/</a:t>
            </a:r>
            <a:r>
              <a:rPr lang="en-US" sz="1200" dirty="0" err="1">
                <a:latin typeface="Menlo Regular"/>
                <a:cs typeface="Menlo Regular"/>
              </a:rPr>
              <a:t>UIKit.h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ImageScrollView.h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@interface ViewController : UIViewController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&lt;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UIScrollViewDelegate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&gt;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, strong)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UIScrollView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pagingScrollView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402986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Create </a:t>
            </a:r>
            <a:r>
              <a:rPr lang="en-US" sz="3600" dirty="0"/>
              <a:t>Scroll </a:t>
            </a:r>
            <a:r>
              <a:rPr lang="en-US" sz="3600" dirty="0" smtClean="0"/>
              <a:t>View Object </a:t>
            </a:r>
            <a:br>
              <a:rPr lang="en-US" sz="3600" dirty="0" smtClean="0"/>
            </a:br>
            <a:r>
              <a:rPr lang="en-US" sz="3600" dirty="0" smtClean="0"/>
              <a:t>for Scroll Images (4/8)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8937"/>
            <a:ext cx="7770813" cy="425702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8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“ViewController.m”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loadView</a:t>
            </a:r>
            <a:r>
              <a:rPr lang="en-US" sz="1600" dirty="0" smtClean="0"/>
              <a:t>” </a:t>
            </a:r>
            <a:r>
              <a:rPr lang="th-TH" sz="1600" dirty="0" smtClean="0"/>
              <a:t>เพื่อสร้าง </a:t>
            </a:r>
            <a:r>
              <a:rPr lang="en-US" sz="1600" dirty="0" smtClean="0"/>
              <a:t>object </a:t>
            </a:r>
            <a:r>
              <a:rPr lang="th-TH" sz="1600" dirty="0" smtClean="0"/>
              <a:t>ของ </a:t>
            </a:r>
            <a:r>
              <a:rPr lang="en-US" sz="1600" dirty="0" err="1" smtClean="0"/>
              <a:t>pagingScrollView</a:t>
            </a:r>
            <a:r>
              <a:rPr lang="en-US" sz="1600" dirty="0" smtClean="0"/>
              <a:t> </a:t>
            </a:r>
            <a:r>
              <a:rPr lang="th-TH" sz="1600" dirty="0" smtClean="0"/>
              <a:t>แล้ว </a:t>
            </a:r>
            <a:r>
              <a:rPr lang="en-US" sz="1600" dirty="0" smtClean="0"/>
              <a:t>add </a:t>
            </a:r>
            <a:r>
              <a:rPr lang="th-TH" sz="1600" dirty="0" smtClean="0"/>
              <a:t>ลงบน </a:t>
            </a:r>
            <a:r>
              <a:rPr lang="en-US" sz="1600" dirty="0" smtClean="0"/>
              <a:t>root view</a:t>
            </a:r>
            <a:endParaRPr lang="th-TH" sz="1600" dirty="0" smtClean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18 -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7984" y="2207416"/>
            <a:ext cx="7986015" cy="4616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loadView</a:t>
            </a:r>
            <a:endParaRPr lang="en-US" sz="105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   [super 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loadView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th-TH" sz="1050" dirty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th-TH" sz="1050" dirty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 // กำหนด scroll view เพื่อให้สามารถ scroll ได้</a:t>
            </a:r>
          </a:p>
          <a:p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CGRect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pagingScrollViewFrame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CGRectMake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(0, 0, 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self.view.frame.size.width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endParaRPr lang="en-US" sz="105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050" dirty="0" smtClean="0">
                <a:solidFill>
                  <a:srgbClr val="FFFF00"/>
                </a:solidFill>
                <a:latin typeface="Menlo Regular"/>
                <a:cs typeface="Menlo Regular"/>
              </a:rPr>
              <a:t>							    </a:t>
            </a:r>
            <a:r>
              <a:rPr lang="en-US" sz="105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self.view.frame.size.height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);</a:t>
            </a:r>
          </a:p>
          <a:p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self.pagingScrollView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ImageScrollView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initWithFrame:pagingScrollViewFrame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self.pagingScrollView.pagingEnabled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= YES;</a:t>
            </a:r>
          </a:p>
          <a:p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self.pagingScrollView.backgroundColor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UIColor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blackColor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th-TH" sz="105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th-TH" sz="1050" dirty="0">
                <a:solidFill>
                  <a:srgbClr val="A6A6A6"/>
                </a:solidFill>
                <a:latin typeface="Menlo Regular"/>
                <a:cs typeface="Menlo Regular"/>
              </a:rPr>
              <a:t>// กำหนด content size ของ scroll</a:t>
            </a:r>
          </a:p>
          <a:p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self.pagingScrollView.contentSize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CGSizeMake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(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pagingScrollViewFrame.size.width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* 3,</a:t>
            </a:r>
          </a:p>
          <a:p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     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pagingScrollViewFrame.size.height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);</a:t>
            </a:r>
          </a:p>
          <a:p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self.view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050" dirty="0" err="1">
                <a:solidFill>
                  <a:srgbClr val="FFFF00"/>
                </a:solidFill>
                <a:latin typeface="Menlo Regular"/>
                <a:cs typeface="Menlo Regular"/>
              </a:rPr>
              <a:t>self.pagingScrollView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th-TH" sz="1050" dirty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th-TH" sz="1050" dirty="0">
                <a:solidFill>
                  <a:srgbClr val="A6A6A6"/>
                </a:solidFill>
                <a:latin typeface="Menlo Regular"/>
                <a:cs typeface="Menlo Regular"/>
              </a:rPr>
              <a:t> // เพิ่ม scroll view สำหรับแสดงรูปและ zoom รูปลงใน paging scroll view</a:t>
            </a:r>
          </a:p>
          <a:p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   for (</a:t>
            </a:r>
            <a:r>
              <a:rPr lang="da-DK" sz="1050" dirty="0" err="1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i = 0; i &lt; 3; i++) {</a:t>
            </a:r>
          </a:p>
          <a:p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da-DK" sz="1050" dirty="0" err="1">
                <a:solidFill>
                  <a:srgbClr val="FFFF00"/>
                </a:solidFill>
                <a:latin typeface="Menlo Regular"/>
                <a:cs typeface="Menlo Regular"/>
              </a:rPr>
              <a:t>CGRect</a:t>
            </a:r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a-DK" sz="1050" dirty="0" err="1">
                <a:solidFill>
                  <a:srgbClr val="FFFF00"/>
                </a:solidFill>
                <a:latin typeface="Menlo Regular"/>
                <a:cs typeface="Menlo Regular"/>
              </a:rPr>
              <a:t>pageFrame</a:t>
            </a:r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da-DK" sz="1050" dirty="0" err="1">
                <a:solidFill>
                  <a:srgbClr val="FFFF00"/>
                </a:solidFill>
                <a:latin typeface="Menlo Regular"/>
                <a:cs typeface="Menlo Regular"/>
              </a:rPr>
              <a:t>CGRectMake</a:t>
            </a:r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(</a:t>
            </a:r>
            <a:r>
              <a:rPr lang="da-DK" sz="1050" dirty="0" err="1">
                <a:solidFill>
                  <a:srgbClr val="FFFF00"/>
                </a:solidFill>
                <a:latin typeface="Menlo Regular"/>
                <a:cs typeface="Menlo Regular"/>
              </a:rPr>
              <a:t>self.view.frame.size.width</a:t>
            </a:r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* i + 5, 0, </a:t>
            </a:r>
            <a:endParaRPr lang="da-DK" sz="105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da-DK" sz="1050" dirty="0" smtClean="0">
                <a:solidFill>
                  <a:srgbClr val="FFFF00"/>
                </a:solidFill>
                <a:latin typeface="Menlo Regular"/>
                <a:cs typeface="Menlo Regular"/>
              </a:rPr>
              <a:t>					  </a:t>
            </a:r>
            <a:r>
              <a:rPr lang="da-DK" sz="105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self.view.frame.size.width</a:t>
            </a:r>
            <a:r>
              <a:rPr lang="da-DK" sz="105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- 10, </a:t>
            </a:r>
            <a:endParaRPr lang="da-DK" sz="105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da-DK" sz="1050" dirty="0" smtClean="0">
                <a:solidFill>
                  <a:srgbClr val="FFFF00"/>
                </a:solidFill>
                <a:latin typeface="Menlo Regular"/>
                <a:cs typeface="Menlo Regular"/>
              </a:rPr>
              <a:t>					  </a:t>
            </a:r>
            <a:r>
              <a:rPr lang="da-DK" sz="105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self.view.frame.size.height</a:t>
            </a:r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);</a:t>
            </a:r>
          </a:p>
          <a:p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da-DK" sz="1050" dirty="0" err="1">
                <a:solidFill>
                  <a:srgbClr val="FFFF00"/>
                </a:solidFill>
                <a:latin typeface="Menlo Regular"/>
                <a:cs typeface="Menlo Regular"/>
              </a:rPr>
              <a:t>ImageScrollView</a:t>
            </a:r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*page = [[</a:t>
            </a:r>
            <a:r>
              <a:rPr lang="da-DK" sz="1050" dirty="0" err="1">
                <a:solidFill>
                  <a:srgbClr val="FFFF00"/>
                </a:solidFill>
                <a:latin typeface="Menlo Regular"/>
                <a:cs typeface="Menlo Regular"/>
              </a:rPr>
              <a:t>ImageScrollView</a:t>
            </a:r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a-DK" sz="1050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da-DK" sz="1050" dirty="0" err="1">
                <a:solidFill>
                  <a:srgbClr val="FFFF00"/>
                </a:solidFill>
                <a:latin typeface="Menlo Regular"/>
                <a:cs typeface="Menlo Regular"/>
              </a:rPr>
              <a:t>initWithFrame:pageFrame</a:t>
            </a:r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da-DK" sz="1050" dirty="0" err="1">
                <a:solidFill>
                  <a:srgbClr val="FFFF00"/>
                </a:solidFill>
                <a:latin typeface="Menlo Regular"/>
                <a:cs typeface="Menlo Regular"/>
              </a:rPr>
              <a:t>page.backgroundColor</a:t>
            </a:r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da-DK" sz="1050" dirty="0" err="1">
                <a:solidFill>
                  <a:srgbClr val="FFFF00"/>
                </a:solidFill>
                <a:latin typeface="Menlo Regular"/>
                <a:cs typeface="Menlo Regular"/>
              </a:rPr>
              <a:t>UIColor</a:t>
            </a:r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a-DK" sz="1050" dirty="0" err="1">
                <a:solidFill>
                  <a:srgbClr val="FFFF00"/>
                </a:solidFill>
                <a:latin typeface="Menlo Regular"/>
                <a:cs typeface="Menlo Regular"/>
              </a:rPr>
              <a:t>whiteColor</a:t>
            </a:r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da-DK" sz="1050" dirty="0" err="1">
                <a:solidFill>
                  <a:srgbClr val="FFFF00"/>
                </a:solidFill>
                <a:latin typeface="Menlo Regular"/>
                <a:cs typeface="Menlo Regular"/>
              </a:rPr>
              <a:t>self.pagingScrollView</a:t>
            </a:r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a-DK" sz="1050" dirty="0" err="1">
                <a:solidFill>
                  <a:srgbClr val="FFFF00"/>
                </a:solidFill>
                <a:latin typeface="Menlo Regular"/>
                <a:cs typeface="Menlo Regular"/>
              </a:rPr>
              <a:t>addSubview:page</a:t>
            </a:r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da-DK" sz="105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  <a:endParaRPr lang="en-US" sz="1050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1707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Implement Scroll View </a:t>
            </a:r>
            <a:br>
              <a:rPr lang="en-US" sz="3600" dirty="0" smtClean="0"/>
            </a:br>
            <a:r>
              <a:rPr lang="en-US" sz="3600" dirty="0" smtClean="0"/>
              <a:t>for Zoom Image (5/8)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9"/>
            </a:pPr>
            <a:r>
              <a:rPr lang="th-TH" sz="1800" dirty="0" smtClean="0"/>
              <a:t>เปิดไฟล์ </a:t>
            </a:r>
            <a:r>
              <a:rPr lang="en-US" sz="1800" dirty="0" smtClean="0"/>
              <a:t>“</a:t>
            </a:r>
            <a:r>
              <a:rPr lang="en-US" sz="1800" dirty="0" err="1" smtClean="0"/>
              <a:t>ImageScrollView.h</a:t>
            </a:r>
            <a:r>
              <a:rPr lang="en-US" sz="1800" dirty="0" smtClean="0"/>
              <a:t>” </a:t>
            </a:r>
            <a:r>
              <a:rPr lang="th-TH" sz="1800" dirty="0" smtClean="0"/>
              <a:t>เพิ่ม </a:t>
            </a:r>
            <a:r>
              <a:rPr lang="en-US" sz="1800" dirty="0" smtClean="0"/>
              <a:t>property </a:t>
            </a:r>
            <a:r>
              <a:rPr lang="th-TH" sz="1800" dirty="0" smtClean="0"/>
              <a:t>ของ </a:t>
            </a:r>
            <a:r>
              <a:rPr lang="en-US" sz="1800" dirty="0" smtClean="0"/>
              <a:t>class image view </a:t>
            </a:r>
            <a:r>
              <a:rPr lang="th-TH" sz="1800" dirty="0" smtClean="0"/>
              <a:t>เพื่อใช้แสดงรูปและ </a:t>
            </a:r>
            <a:r>
              <a:rPr lang="en-US" sz="1800" dirty="0" smtClean="0"/>
              <a:t>method </a:t>
            </a:r>
            <a:r>
              <a:rPr lang="th-TH" sz="1800" dirty="0" smtClean="0"/>
              <a:t>สำหรับ </a:t>
            </a:r>
            <a:r>
              <a:rPr lang="en-US" sz="1800" dirty="0" smtClean="0"/>
              <a:t>load </a:t>
            </a:r>
            <a:r>
              <a:rPr lang="th-TH" sz="1800" dirty="0" smtClean="0"/>
              <a:t>รูป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18 -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6053" y="2823260"/>
            <a:ext cx="678160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#import &lt;</a:t>
            </a:r>
            <a:r>
              <a:rPr lang="en-US" sz="1200" dirty="0" err="1">
                <a:latin typeface="Menlo Regular"/>
                <a:cs typeface="Menlo Regular"/>
              </a:rPr>
              <a:t>UIKit</a:t>
            </a:r>
            <a:r>
              <a:rPr lang="en-US" sz="1200" dirty="0">
                <a:latin typeface="Menlo Regular"/>
                <a:cs typeface="Menlo Regular"/>
              </a:rPr>
              <a:t>/</a:t>
            </a:r>
            <a:r>
              <a:rPr lang="en-US" sz="1200" dirty="0" err="1">
                <a:latin typeface="Menlo Regular"/>
                <a:cs typeface="Menlo Regular"/>
              </a:rPr>
              <a:t>UIKit.h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@interface </a:t>
            </a:r>
            <a:r>
              <a:rPr lang="en-US" sz="1200" dirty="0" err="1">
                <a:latin typeface="Menlo Regular"/>
                <a:cs typeface="Menlo Regular"/>
              </a:rPr>
              <a:t>ImageScrollView</a:t>
            </a:r>
            <a:r>
              <a:rPr lang="en-US" sz="1200" dirty="0">
                <a:latin typeface="Menlo Regular"/>
                <a:cs typeface="Menlo Regular"/>
              </a:rPr>
              <a:t> : </a:t>
            </a:r>
            <a:r>
              <a:rPr lang="en-US" sz="1200" dirty="0" err="1">
                <a:latin typeface="Menlo Regular"/>
                <a:cs typeface="Menlo Regular"/>
              </a:rPr>
              <a:t>UIScrollView</a:t>
            </a:r>
            <a:endParaRPr lang="en-US" sz="1200" dirty="0">
              <a:latin typeface="Menlo Regular"/>
              <a:cs typeface="Menlo Regular"/>
            </a:endParaRP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, strong)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UIImageView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configureImageViewFor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imageIndex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224826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</a:t>
            </a:r>
            <a:r>
              <a:rPr lang="en-US" sz="3600" dirty="0"/>
              <a:t>Implement Scroll View </a:t>
            </a:r>
            <a:br>
              <a:rPr lang="en-US" sz="3600" dirty="0"/>
            </a:br>
            <a:r>
              <a:rPr lang="en-US" sz="3600" dirty="0"/>
              <a:t>for Zoom Image (</a:t>
            </a:r>
            <a:r>
              <a:rPr lang="en-US" sz="3600" dirty="0" smtClean="0"/>
              <a:t>6/8)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0"/>
            </a:pPr>
            <a:r>
              <a:rPr lang="th-TH" sz="1800" dirty="0" smtClean="0"/>
              <a:t>เปิดไฟล์ </a:t>
            </a:r>
            <a:r>
              <a:rPr lang="en-US" sz="1800" dirty="0" smtClean="0"/>
              <a:t>“</a:t>
            </a:r>
            <a:r>
              <a:rPr lang="en-US" sz="1800" dirty="0" err="1" smtClean="0"/>
              <a:t>ImageScrollView.m</a:t>
            </a:r>
            <a:r>
              <a:rPr lang="en-US" sz="1800" dirty="0" smtClean="0"/>
              <a:t>” </a:t>
            </a:r>
            <a:r>
              <a:rPr lang="th-TH" sz="1800" dirty="0" smtClean="0"/>
              <a:t>เพิ่ม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configureImageViewFor</a:t>
            </a:r>
            <a:r>
              <a:rPr lang="en-US" sz="1800" dirty="0" smtClean="0"/>
              <a:t>:” </a:t>
            </a:r>
            <a:r>
              <a:rPr lang="th-TH" sz="1800" dirty="0" smtClean="0"/>
              <a:t>สำหรับ </a:t>
            </a:r>
            <a:r>
              <a:rPr lang="en-US" sz="1800" dirty="0" smtClean="0"/>
              <a:t>load </a:t>
            </a:r>
            <a:r>
              <a:rPr lang="th-TH" sz="1800" dirty="0" smtClean="0"/>
              <a:t>รูป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18 -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6054" y="2721198"/>
            <a:ext cx="79579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configureImageViewFor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int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imageIndex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if (!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CGRect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imageViewFrame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self.bounds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UIImageView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initWithFrame:imageViewFrame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self.imageView.tag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100;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imageName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frog%i.png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",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imageIndex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self.imageView.image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UIImage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imageNamed:imageName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setContentMode:UIViewContentModeScaleAspectFit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self.contentSize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imageViewFrame.size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float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minimumScale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[self frame].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size.width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/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frame].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size.width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[self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setMinimumZoomScale:minimumScale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[self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setMaximumZoomScale:minimumScale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* 3];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[self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addSubview:self.imageView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857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Binding Zoom Image</a:t>
            </a:r>
            <a:br>
              <a:rPr lang="en-US" sz="3600" dirty="0" smtClean="0"/>
            </a:br>
            <a:r>
              <a:rPr lang="en-US" sz="3600" dirty="0" smtClean="0"/>
              <a:t>Scroll View Delegate (</a:t>
            </a:r>
            <a:r>
              <a:rPr lang="en-US" sz="3600" dirty="0"/>
              <a:t>7</a:t>
            </a:r>
            <a:r>
              <a:rPr lang="en-US" sz="3600" dirty="0" smtClean="0"/>
              <a:t>/8)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1721"/>
            <a:ext cx="7770813" cy="425702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1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“ViewController.m” </a:t>
            </a:r>
            <a:r>
              <a:rPr lang="th-TH" sz="1600" dirty="0" smtClean="0"/>
              <a:t>แก้</a:t>
            </a:r>
            <a:r>
              <a:rPr lang="en-US" sz="1600" dirty="0" smtClean="0"/>
              <a:t> code </a:t>
            </a:r>
            <a:r>
              <a:rPr lang="th-TH" sz="1600" dirty="0" smtClean="0"/>
              <a:t>ใน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loadView</a:t>
            </a:r>
            <a:r>
              <a:rPr lang="en-US" sz="1600" dirty="0" smtClean="0"/>
              <a:t>:” </a:t>
            </a:r>
            <a:r>
              <a:rPr lang="th-TH" sz="1600" dirty="0" smtClean="0"/>
              <a:t>สำหรับ </a:t>
            </a:r>
            <a:r>
              <a:rPr lang="en-US" sz="1600" dirty="0" smtClean="0"/>
              <a:t>load </a:t>
            </a:r>
            <a:r>
              <a:rPr lang="th-TH" sz="1600" dirty="0" smtClean="0"/>
              <a:t>รูป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18 -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7984" y="2116696"/>
            <a:ext cx="79860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- (void)</a:t>
            </a:r>
            <a:r>
              <a:rPr lang="en-US" sz="1100" dirty="0" err="1">
                <a:latin typeface="Menlo Regular"/>
                <a:cs typeface="Menlo Regular"/>
              </a:rPr>
              <a:t>loadView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[super </a:t>
            </a:r>
            <a:r>
              <a:rPr lang="en-US" sz="1100" dirty="0" err="1">
                <a:latin typeface="Menlo Regular"/>
                <a:cs typeface="Menlo Regular"/>
              </a:rPr>
              <a:t>loadView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endParaRPr lang="th-TH" sz="1100" dirty="0" smtClean="0">
              <a:latin typeface="Menlo Regular"/>
              <a:cs typeface="Menlo Regular"/>
            </a:endParaRPr>
          </a:p>
          <a:p>
            <a:r>
              <a:rPr lang="th-TH" sz="1100" dirty="0">
                <a:latin typeface="Menlo Regular"/>
                <a:cs typeface="Menlo Regular"/>
              </a:rPr>
              <a:t> </a:t>
            </a:r>
            <a:r>
              <a:rPr lang="th-TH" sz="1100" dirty="0" smtClean="0">
                <a:latin typeface="Menlo Regular"/>
                <a:cs typeface="Menlo Regular"/>
              </a:rPr>
              <a:t>   </a:t>
            </a:r>
            <a:r>
              <a:rPr lang="en-US" sz="1100" dirty="0" err="1" smtClean="0">
                <a:latin typeface="Menlo Regular"/>
                <a:cs typeface="Menlo Regular"/>
              </a:rPr>
              <a:t>CGRect</a:t>
            </a:r>
            <a:r>
              <a:rPr lang="en-US" sz="1100" dirty="0" smtClean="0">
                <a:latin typeface="Menlo Regular"/>
                <a:cs typeface="Menlo Regular"/>
              </a:rPr>
              <a:t> </a:t>
            </a:r>
            <a:r>
              <a:rPr lang="en-US" sz="1100" dirty="0" err="1" smtClean="0">
                <a:latin typeface="Menlo Regular"/>
                <a:cs typeface="Menlo Regular"/>
              </a:rPr>
              <a:t>pagingScrollViewFrame</a:t>
            </a:r>
            <a:r>
              <a:rPr lang="en-US" sz="1100" dirty="0" smtClean="0">
                <a:latin typeface="Menlo Regular"/>
                <a:cs typeface="Menlo Regular"/>
              </a:rPr>
              <a:t> = </a:t>
            </a:r>
            <a:r>
              <a:rPr lang="en-US" sz="1100" dirty="0" err="1" smtClean="0">
                <a:latin typeface="Menlo Regular"/>
                <a:cs typeface="Menlo Regular"/>
              </a:rPr>
              <a:t>CGRectMake</a:t>
            </a:r>
            <a:r>
              <a:rPr lang="en-US" sz="1100" dirty="0" smtClean="0">
                <a:latin typeface="Menlo Regular"/>
                <a:cs typeface="Menlo Regular"/>
              </a:rPr>
              <a:t>(0, 0, </a:t>
            </a:r>
            <a:r>
              <a:rPr lang="en-US" sz="1100" dirty="0" err="1" smtClean="0">
                <a:latin typeface="Menlo Regular"/>
                <a:cs typeface="Menlo Regular"/>
              </a:rPr>
              <a:t>self.view.frame.size.width</a:t>
            </a:r>
            <a:r>
              <a:rPr lang="en-US" sz="1100" dirty="0" smtClean="0">
                <a:latin typeface="Menlo Regular"/>
                <a:cs typeface="Menlo Regular"/>
              </a:rPr>
              <a:t>, </a:t>
            </a:r>
          </a:p>
          <a:p>
            <a:r>
              <a:rPr lang="en-US" sz="1100" dirty="0">
                <a:latin typeface="Menlo Regular"/>
                <a:cs typeface="Menlo Regular"/>
              </a:rPr>
              <a:t>	</a:t>
            </a:r>
            <a:r>
              <a:rPr lang="en-US" sz="1100" dirty="0" smtClean="0">
                <a:latin typeface="Menlo Regular"/>
                <a:cs typeface="Menlo Regular"/>
              </a:rPr>
              <a:t>							    </a:t>
            </a:r>
            <a:r>
              <a:rPr lang="en-US" sz="1100" dirty="0" err="1" smtClean="0">
                <a:latin typeface="Menlo Regular"/>
                <a:cs typeface="Menlo Regular"/>
              </a:rPr>
              <a:t>self.view.frame.size.height</a:t>
            </a:r>
            <a:r>
              <a:rPr lang="en-US" sz="1100" dirty="0">
                <a:latin typeface="Menlo Regular"/>
                <a:cs typeface="Menlo Regular"/>
              </a:rPr>
              <a:t>);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 err="1">
                <a:latin typeface="Menlo Regular"/>
                <a:cs typeface="Menlo Regular"/>
              </a:rPr>
              <a:t>self.pagingScrollView</a:t>
            </a:r>
            <a:r>
              <a:rPr lang="en-US" sz="1100" dirty="0">
                <a:latin typeface="Menlo Regular"/>
                <a:cs typeface="Menlo Regular"/>
              </a:rPr>
              <a:t> = [[</a:t>
            </a:r>
            <a:r>
              <a:rPr lang="en-US" sz="1100" dirty="0" err="1">
                <a:latin typeface="Menlo Regular"/>
                <a:cs typeface="Menlo Regular"/>
              </a:rPr>
              <a:t>ImageScrollView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alloc</a:t>
            </a:r>
            <a:r>
              <a:rPr lang="en-US" sz="1100" dirty="0">
                <a:latin typeface="Menlo Regular"/>
                <a:cs typeface="Menlo Regular"/>
              </a:rPr>
              <a:t>] </a:t>
            </a:r>
            <a:r>
              <a:rPr lang="en-US" sz="1100" dirty="0" err="1">
                <a:latin typeface="Menlo Regular"/>
                <a:cs typeface="Menlo Regular"/>
              </a:rPr>
              <a:t>initWithFrame:pagingScrollViewFrame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 err="1">
                <a:latin typeface="Menlo Regular"/>
                <a:cs typeface="Menlo Regular"/>
              </a:rPr>
              <a:t>self.pagingScrollView.pagingEnabled</a:t>
            </a:r>
            <a:r>
              <a:rPr lang="en-US" sz="1100" dirty="0">
                <a:latin typeface="Menlo Regular"/>
                <a:cs typeface="Menlo Regular"/>
              </a:rPr>
              <a:t> = YES;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 err="1">
                <a:latin typeface="Menlo Regular"/>
                <a:cs typeface="Menlo Regular"/>
              </a:rPr>
              <a:t>self.pagingScrollView.backgroundColor</a:t>
            </a:r>
            <a:r>
              <a:rPr lang="en-US" sz="1100" dirty="0">
                <a:latin typeface="Menlo Regular"/>
                <a:cs typeface="Menlo Regular"/>
              </a:rPr>
              <a:t> = [</a:t>
            </a:r>
            <a:r>
              <a:rPr lang="en-US" sz="1100" dirty="0" err="1">
                <a:latin typeface="Menlo Regular"/>
                <a:cs typeface="Menlo Regular"/>
              </a:rPr>
              <a:t>UIColor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blackColor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</a:p>
          <a:p>
            <a:r>
              <a:rPr lang="th-TH" sz="1100" dirty="0" smtClean="0">
                <a:latin typeface="Menlo Regular"/>
                <a:cs typeface="Menlo Regular"/>
              </a:rPr>
              <a:t>    </a:t>
            </a:r>
            <a:r>
              <a:rPr lang="en-US" sz="1100" dirty="0" err="1" smtClean="0">
                <a:latin typeface="Menlo Regular"/>
                <a:cs typeface="Menlo Regular"/>
              </a:rPr>
              <a:t>self.pagingScrollView.contentSize</a:t>
            </a:r>
            <a:r>
              <a:rPr lang="en-US" sz="1100" dirty="0" smtClean="0">
                <a:latin typeface="Menlo Regular"/>
                <a:cs typeface="Menlo Regular"/>
              </a:rPr>
              <a:t> </a:t>
            </a:r>
            <a:r>
              <a:rPr lang="en-US" sz="1100" dirty="0">
                <a:latin typeface="Menlo Regular"/>
                <a:cs typeface="Menlo Regular"/>
              </a:rPr>
              <a:t>= </a:t>
            </a:r>
            <a:r>
              <a:rPr lang="en-US" sz="1100" dirty="0" err="1">
                <a:latin typeface="Menlo Regular"/>
                <a:cs typeface="Menlo Regular"/>
              </a:rPr>
              <a:t>CGSizeMake</a:t>
            </a:r>
            <a:r>
              <a:rPr lang="en-US" sz="1100" dirty="0">
                <a:latin typeface="Menlo Regular"/>
                <a:cs typeface="Menlo Regular"/>
              </a:rPr>
              <a:t>(</a:t>
            </a:r>
            <a:r>
              <a:rPr lang="en-US" sz="1100" dirty="0" err="1">
                <a:latin typeface="Menlo Regular"/>
                <a:cs typeface="Menlo Regular"/>
              </a:rPr>
              <a:t>pagingScrollViewFrame.size.width</a:t>
            </a:r>
            <a:r>
              <a:rPr lang="en-US" sz="1100" dirty="0">
                <a:latin typeface="Menlo Regular"/>
                <a:cs typeface="Menlo Regular"/>
              </a:rPr>
              <a:t> * 3,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                                          </a:t>
            </a:r>
            <a:r>
              <a:rPr lang="en-US" sz="1100" dirty="0" err="1">
                <a:latin typeface="Menlo Regular"/>
                <a:cs typeface="Menlo Regular"/>
              </a:rPr>
              <a:t>pagingScrollViewFrame.size.height</a:t>
            </a:r>
            <a:r>
              <a:rPr lang="en-US" sz="1100" dirty="0">
                <a:latin typeface="Menlo Regular"/>
                <a:cs typeface="Menlo Regular"/>
              </a:rPr>
              <a:t>);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 err="1">
                <a:latin typeface="Menlo Regular"/>
                <a:cs typeface="Menlo Regular"/>
              </a:rPr>
              <a:t>self.view</a:t>
            </a:r>
            <a:r>
              <a:rPr lang="en-US" sz="1100" dirty="0">
                <a:latin typeface="Menlo Regular"/>
                <a:cs typeface="Menlo Regular"/>
              </a:rPr>
              <a:t> = </a:t>
            </a:r>
            <a:r>
              <a:rPr lang="en-US" sz="1100" dirty="0" err="1">
                <a:latin typeface="Menlo Regular"/>
                <a:cs typeface="Menlo Regular"/>
              </a:rPr>
              <a:t>self.pagingScrollView</a:t>
            </a:r>
            <a:r>
              <a:rPr lang="en-US" sz="1100" dirty="0">
                <a:latin typeface="Menlo Regular"/>
                <a:cs typeface="Menlo Regular"/>
              </a:rPr>
              <a:t>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</a:p>
          <a:p>
            <a:r>
              <a:rPr lang="th-TH" sz="1100" dirty="0" smtClean="0">
                <a:latin typeface="Menlo Regular"/>
                <a:cs typeface="Menlo Regular"/>
              </a:rPr>
              <a:t>    </a:t>
            </a:r>
            <a:r>
              <a:rPr lang="da-DK" sz="1100" dirty="0" smtClean="0">
                <a:latin typeface="Menlo Regular"/>
                <a:cs typeface="Menlo Regular"/>
              </a:rPr>
              <a:t>for </a:t>
            </a:r>
            <a:r>
              <a:rPr lang="da-DK" sz="1100" dirty="0">
                <a:latin typeface="Menlo Regular"/>
                <a:cs typeface="Menlo Regular"/>
              </a:rPr>
              <a:t>(</a:t>
            </a:r>
            <a:r>
              <a:rPr lang="da-DK" sz="1100" dirty="0" err="1">
                <a:latin typeface="Menlo Regular"/>
                <a:cs typeface="Menlo Regular"/>
              </a:rPr>
              <a:t>int</a:t>
            </a:r>
            <a:r>
              <a:rPr lang="da-DK" sz="1100" dirty="0">
                <a:latin typeface="Menlo Regular"/>
                <a:cs typeface="Menlo Regular"/>
              </a:rPr>
              <a:t> i = 0; i &lt; 3; i++) {</a:t>
            </a:r>
          </a:p>
          <a:p>
            <a:r>
              <a:rPr lang="da-DK" sz="1100" dirty="0">
                <a:latin typeface="Menlo Regular"/>
                <a:cs typeface="Menlo Regular"/>
              </a:rPr>
              <a:t>        </a:t>
            </a:r>
            <a:r>
              <a:rPr lang="da-DK" sz="1100" dirty="0" err="1">
                <a:latin typeface="Menlo Regular"/>
                <a:cs typeface="Menlo Regular"/>
              </a:rPr>
              <a:t>CGRect</a:t>
            </a:r>
            <a:r>
              <a:rPr lang="da-DK" sz="1100" dirty="0">
                <a:latin typeface="Menlo Regular"/>
                <a:cs typeface="Menlo Regular"/>
              </a:rPr>
              <a:t> </a:t>
            </a:r>
            <a:r>
              <a:rPr lang="da-DK" sz="1100" dirty="0" err="1">
                <a:latin typeface="Menlo Regular"/>
                <a:cs typeface="Menlo Regular"/>
              </a:rPr>
              <a:t>pageFrame</a:t>
            </a:r>
            <a:r>
              <a:rPr lang="da-DK" sz="1100" dirty="0">
                <a:latin typeface="Menlo Regular"/>
                <a:cs typeface="Menlo Regular"/>
              </a:rPr>
              <a:t> = </a:t>
            </a:r>
            <a:r>
              <a:rPr lang="da-DK" sz="1100" dirty="0" err="1">
                <a:latin typeface="Menlo Regular"/>
                <a:cs typeface="Menlo Regular"/>
              </a:rPr>
              <a:t>CGRectMake</a:t>
            </a:r>
            <a:r>
              <a:rPr lang="da-DK" sz="1100" dirty="0">
                <a:latin typeface="Menlo Regular"/>
                <a:cs typeface="Menlo Regular"/>
              </a:rPr>
              <a:t>(</a:t>
            </a:r>
            <a:r>
              <a:rPr lang="da-DK" sz="1100" dirty="0" err="1">
                <a:latin typeface="Menlo Regular"/>
                <a:cs typeface="Menlo Regular"/>
              </a:rPr>
              <a:t>self.view.frame.size.width</a:t>
            </a:r>
            <a:r>
              <a:rPr lang="da-DK" sz="1100" dirty="0">
                <a:latin typeface="Menlo Regular"/>
                <a:cs typeface="Menlo Regular"/>
              </a:rPr>
              <a:t> * i + 5, 0, </a:t>
            </a:r>
            <a:endParaRPr lang="da-DK" sz="1100" dirty="0" smtClean="0">
              <a:latin typeface="Menlo Regular"/>
              <a:cs typeface="Menlo Regular"/>
            </a:endParaRPr>
          </a:p>
          <a:p>
            <a:r>
              <a:rPr lang="da-DK" sz="1100" dirty="0">
                <a:latin typeface="Menlo Regular"/>
                <a:cs typeface="Menlo Regular"/>
              </a:rPr>
              <a:t>	</a:t>
            </a:r>
            <a:r>
              <a:rPr lang="da-DK" sz="1100" dirty="0" smtClean="0">
                <a:latin typeface="Menlo Regular"/>
                <a:cs typeface="Menlo Regular"/>
              </a:rPr>
              <a:t>					  </a:t>
            </a:r>
            <a:r>
              <a:rPr lang="da-DK" sz="1100" dirty="0" err="1" smtClean="0">
                <a:latin typeface="Menlo Regular"/>
                <a:cs typeface="Menlo Regular"/>
              </a:rPr>
              <a:t>self.view.frame.size.width</a:t>
            </a:r>
            <a:r>
              <a:rPr lang="da-DK" sz="1100" dirty="0" smtClean="0">
                <a:latin typeface="Menlo Regular"/>
                <a:cs typeface="Menlo Regular"/>
              </a:rPr>
              <a:t> </a:t>
            </a:r>
            <a:r>
              <a:rPr lang="da-DK" sz="1100" dirty="0">
                <a:latin typeface="Menlo Regular"/>
                <a:cs typeface="Menlo Regular"/>
              </a:rPr>
              <a:t>- 10, </a:t>
            </a:r>
            <a:endParaRPr lang="da-DK" sz="1100" dirty="0" smtClean="0">
              <a:latin typeface="Menlo Regular"/>
              <a:cs typeface="Menlo Regular"/>
            </a:endParaRPr>
          </a:p>
          <a:p>
            <a:r>
              <a:rPr lang="da-DK" sz="1100" dirty="0">
                <a:latin typeface="Menlo Regular"/>
                <a:cs typeface="Menlo Regular"/>
              </a:rPr>
              <a:t>	</a:t>
            </a:r>
            <a:r>
              <a:rPr lang="da-DK" sz="1100" dirty="0" smtClean="0">
                <a:latin typeface="Menlo Regular"/>
                <a:cs typeface="Menlo Regular"/>
              </a:rPr>
              <a:t>					  </a:t>
            </a:r>
            <a:r>
              <a:rPr lang="da-DK" sz="1100" dirty="0" err="1" smtClean="0">
                <a:latin typeface="Menlo Regular"/>
                <a:cs typeface="Menlo Regular"/>
              </a:rPr>
              <a:t>self.view.frame.size.height</a:t>
            </a:r>
            <a:r>
              <a:rPr lang="da-DK" sz="1100" dirty="0">
                <a:latin typeface="Menlo Regular"/>
                <a:cs typeface="Menlo Regular"/>
              </a:rPr>
              <a:t>);</a:t>
            </a:r>
          </a:p>
          <a:p>
            <a:r>
              <a:rPr lang="da-DK" sz="1100" dirty="0">
                <a:latin typeface="Menlo Regular"/>
                <a:cs typeface="Menlo Regular"/>
              </a:rPr>
              <a:t>        </a:t>
            </a:r>
          </a:p>
          <a:p>
            <a:r>
              <a:rPr lang="da-DK" sz="1100" dirty="0">
                <a:latin typeface="Menlo Regular"/>
                <a:cs typeface="Menlo Regular"/>
              </a:rPr>
              <a:t>        </a:t>
            </a:r>
            <a:r>
              <a:rPr lang="da-DK" sz="1100" dirty="0" err="1">
                <a:latin typeface="Menlo Regular"/>
                <a:cs typeface="Menlo Regular"/>
              </a:rPr>
              <a:t>ImageScrollView</a:t>
            </a:r>
            <a:r>
              <a:rPr lang="da-DK" sz="1100" dirty="0">
                <a:latin typeface="Menlo Regular"/>
                <a:cs typeface="Menlo Regular"/>
              </a:rPr>
              <a:t> *page = [[</a:t>
            </a:r>
            <a:r>
              <a:rPr lang="da-DK" sz="1100" dirty="0" err="1">
                <a:latin typeface="Menlo Regular"/>
                <a:cs typeface="Menlo Regular"/>
              </a:rPr>
              <a:t>ImageScrollView</a:t>
            </a:r>
            <a:r>
              <a:rPr lang="da-DK" sz="1100" dirty="0">
                <a:latin typeface="Menlo Regular"/>
                <a:cs typeface="Menlo Regular"/>
              </a:rPr>
              <a:t> </a:t>
            </a:r>
            <a:r>
              <a:rPr lang="da-DK" sz="1100" dirty="0" err="1">
                <a:latin typeface="Menlo Regular"/>
                <a:cs typeface="Menlo Regular"/>
              </a:rPr>
              <a:t>alloc</a:t>
            </a:r>
            <a:r>
              <a:rPr lang="da-DK" sz="1100" dirty="0">
                <a:latin typeface="Menlo Regular"/>
                <a:cs typeface="Menlo Regular"/>
              </a:rPr>
              <a:t>] </a:t>
            </a:r>
            <a:r>
              <a:rPr lang="da-DK" sz="1100" dirty="0" err="1">
                <a:latin typeface="Menlo Regular"/>
                <a:cs typeface="Menlo Regular"/>
              </a:rPr>
              <a:t>initWithFrame:pageFrame</a:t>
            </a:r>
            <a:r>
              <a:rPr lang="da-DK" sz="1100" dirty="0">
                <a:latin typeface="Menlo Regular"/>
                <a:cs typeface="Menlo Regular"/>
              </a:rPr>
              <a:t>]</a:t>
            </a:r>
            <a:r>
              <a:rPr lang="da-DK" sz="1100" dirty="0" smtClean="0">
                <a:latin typeface="Menlo Regular"/>
                <a:cs typeface="Menlo Regular"/>
              </a:rPr>
              <a:t>;</a:t>
            </a:r>
            <a:endParaRPr lang="th-TH" sz="1100" dirty="0" smtClean="0">
              <a:latin typeface="Menlo Regular"/>
              <a:cs typeface="Menlo Regular"/>
            </a:endParaRPr>
          </a:p>
          <a:p>
            <a:r>
              <a:rPr lang="th-TH" sz="1100" dirty="0" smtClean="0">
                <a:latin typeface="Menlo Regular"/>
                <a:cs typeface="Menlo Regular"/>
              </a:rPr>
              <a:t>        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page.delegate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= self;</a:t>
            </a:r>
            <a:endParaRPr lang="da-DK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da-DK" sz="1100" dirty="0">
                <a:latin typeface="Menlo Regular"/>
                <a:cs typeface="Menlo Regular"/>
              </a:rPr>
              <a:t>        </a:t>
            </a:r>
            <a:r>
              <a:rPr lang="da-DK" sz="1100" dirty="0" err="1">
                <a:latin typeface="Menlo Regular"/>
                <a:cs typeface="Menlo Regular"/>
              </a:rPr>
              <a:t>page.backgroundColor</a:t>
            </a:r>
            <a:r>
              <a:rPr lang="da-DK" sz="1100" dirty="0">
                <a:latin typeface="Menlo Regular"/>
                <a:cs typeface="Menlo Regular"/>
              </a:rPr>
              <a:t> = </a:t>
            </a:r>
            <a:r>
              <a:rPr lang="da-DK" sz="1100" strike="sngStrike" dirty="0">
                <a:latin typeface="Menlo Regular"/>
                <a:cs typeface="Menlo Regular"/>
              </a:rPr>
              <a:t>[</a:t>
            </a:r>
            <a:r>
              <a:rPr lang="da-DK" sz="1100" strike="sngStrike" dirty="0" err="1">
                <a:latin typeface="Menlo Regular"/>
                <a:cs typeface="Menlo Regular"/>
              </a:rPr>
              <a:t>UIColor</a:t>
            </a:r>
            <a:r>
              <a:rPr lang="da-DK" sz="1100" strike="sngStrike" dirty="0">
                <a:latin typeface="Menlo Regular"/>
                <a:cs typeface="Menlo Regular"/>
              </a:rPr>
              <a:t> </a:t>
            </a:r>
            <a:r>
              <a:rPr lang="da-DK" sz="1100" strike="sngStrike" dirty="0" err="1">
                <a:latin typeface="Menlo Regular"/>
                <a:cs typeface="Menlo Regular"/>
              </a:rPr>
              <a:t>whiteColor</a:t>
            </a:r>
            <a:r>
              <a:rPr lang="da-DK" sz="1100" strike="sngStrike" dirty="0">
                <a:latin typeface="Menlo Regular"/>
                <a:cs typeface="Menlo Regular"/>
              </a:rPr>
              <a:t>]</a:t>
            </a:r>
            <a:r>
              <a:rPr lang="da-DK" sz="1100" strike="sngStrike" dirty="0" smtClean="0">
                <a:latin typeface="Menlo Regular"/>
                <a:cs typeface="Menlo Regular"/>
              </a:rPr>
              <a:t>;</a:t>
            </a:r>
            <a:r>
              <a:rPr lang="th-TH" sz="1100" dirty="0" smtClean="0">
                <a:latin typeface="Menlo Regular"/>
                <a:cs typeface="Menlo Regular"/>
              </a:rPr>
              <a:t>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UIColor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blackColor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  <a:endParaRPr lang="da-DK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da-DK" sz="1100" dirty="0">
                <a:latin typeface="Menlo Regular"/>
                <a:cs typeface="Menlo Regular"/>
              </a:rPr>
              <a:t>        </a:t>
            </a:r>
            <a:r>
              <a:rPr lang="da-DK" sz="1100" b="1" dirty="0">
                <a:solidFill>
                  <a:srgbClr val="FFFF00"/>
                </a:solidFill>
                <a:latin typeface="Menlo Regular"/>
                <a:cs typeface="Menlo Regular"/>
              </a:rPr>
              <a:t>[page </a:t>
            </a:r>
            <a:r>
              <a:rPr lang="da-DK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configureImageViewFor:i</a:t>
            </a:r>
            <a:r>
              <a:rPr lang="da-DK" sz="11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da-DK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da-DK" sz="1100" dirty="0">
              <a:latin typeface="Menlo Regular"/>
              <a:cs typeface="Menlo Regular"/>
            </a:endParaRPr>
          </a:p>
          <a:p>
            <a:r>
              <a:rPr lang="da-DK" sz="1100" dirty="0">
                <a:latin typeface="Menlo Regular"/>
                <a:cs typeface="Menlo Regular"/>
              </a:rPr>
              <a:t>        [</a:t>
            </a:r>
            <a:r>
              <a:rPr lang="da-DK" sz="1100" dirty="0" err="1">
                <a:latin typeface="Menlo Regular"/>
                <a:cs typeface="Menlo Regular"/>
              </a:rPr>
              <a:t>self.pagingScrollView</a:t>
            </a:r>
            <a:r>
              <a:rPr lang="da-DK" sz="1100" dirty="0">
                <a:latin typeface="Menlo Regular"/>
                <a:cs typeface="Menlo Regular"/>
              </a:rPr>
              <a:t> </a:t>
            </a:r>
            <a:r>
              <a:rPr lang="da-DK" sz="1100" dirty="0" err="1">
                <a:latin typeface="Menlo Regular"/>
                <a:cs typeface="Menlo Regular"/>
              </a:rPr>
              <a:t>addSubview:page</a:t>
            </a:r>
            <a:r>
              <a:rPr lang="da-DK" sz="1100" dirty="0">
                <a:latin typeface="Menlo Regular"/>
                <a:cs typeface="Menlo Regular"/>
              </a:rPr>
              <a:t>];</a:t>
            </a:r>
          </a:p>
          <a:p>
            <a:r>
              <a:rPr lang="da-DK" sz="1100" dirty="0">
                <a:latin typeface="Menlo Regular"/>
                <a:cs typeface="Menlo Regular"/>
              </a:rPr>
              <a:t>    }</a:t>
            </a:r>
          </a:p>
          <a:p>
            <a:r>
              <a:rPr lang="da-DK" sz="1100" dirty="0">
                <a:latin typeface="Menlo Regular"/>
                <a:cs typeface="Menlo Regular"/>
              </a:rPr>
              <a:t>}</a:t>
            </a:r>
            <a:endParaRPr lang="en-US" sz="11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1505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Run &amp; Test (8/8)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2"/>
            </a:pPr>
            <a:r>
              <a:rPr lang="th-TH" sz="1800" dirty="0" smtClean="0"/>
              <a:t>เพิ่ม </a:t>
            </a:r>
            <a:r>
              <a:rPr lang="en-US" sz="1800" dirty="0" smtClean="0"/>
              <a:t>delegate method </a:t>
            </a:r>
            <a:r>
              <a:rPr lang="th-TH" sz="1800" dirty="0" smtClean="0"/>
              <a:t>ของ </a:t>
            </a:r>
            <a:r>
              <a:rPr lang="en-US" sz="1800" dirty="0" err="1" smtClean="0"/>
              <a:t>UIScrollView</a:t>
            </a:r>
            <a:r>
              <a:rPr lang="en-US" sz="1800" dirty="0" smtClean="0"/>
              <a:t> </a:t>
            </a:r>
            <a:r>
              <a:rPr lang="th-TH" sz="1800" dirty="0" smtClean="0"/>
              <a:t>ชื่อ </a:t>
            </a:r>
            <a:r>
              <a:rPr lang="en-US" sz="1800" dirty="0" smtClean="0"/>
              <a:t> “</a:t>
            </a:r>
            <a:r>
              <a:rPr lang="en-US" sz="1800" dirty="0" err="1" smtClean="0"/>
              <a:t>viewForZoomingInScrollView</a:t>
            </a:r>
            <a:r>
              <a:rPr lang="en-US" sz="1800" dirty="0" smtClean="0"/>
              <a:t>:” </a:t>
            </a:r>
            <a:r>
              <a:rPr lang="th-TH" sz="1800" dirty="0" smtClean="0"/>
              <a:t>เพื่อ </a:t>
            </a:r>
            <a:r>
              <a:rPr lang="en-US" sz="1800" dirty="0" smtClean="0"/>
              <a:t>load view </a:t>
            </a:r>
            <a:r>
              <a:rPr lang="th-TH" sz="1800" dirty="0" smtClean="0"/>
              <a:t>สำหรับ </a:t>
            </a:r>
            <a:r>
              <a:rPr lang="en-US" sz="1800" dirty="0" smtClean="0"/>
              <a:t>zoom </a:t>
            </a:r>
            <a:r>
              <a:rPr lang="th-TH" sz="1800" dirty="0" smtClean="0"/>
              <a:t>จาก </a:t>
            </a:r>
            <a:r>
              <a:rPr lang="en-US" sz="1800" dirty="0" smtClean="0"/>
              <a:t>tag </a:t>
            </a:r>
            <a:r>
              <a:rPr lang="th-TH" sz="1800" dirty="0" smtClean="0"/>
              <a:t>ที่กำหนดไว้ในข้อที่ </a:t>
            </a:r>
            <a:r>
              <a:rPr lang="en-US" sz="1800" dirty="0" smtClean="0"/>
              <a:t>10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2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2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2"/>
            </a:pPr>
            <a:r>
              <a:rPr lang="en-US" sz="1800" dirty="0" smtClean="0"/>
              <a:t>Run </a:t>
            </a:r>
            <a:r>
              <a:rPr lang="th-TH" sz="1800" dirty="0" smtClean="0"/>
              <a:t>โปรแกรมเพื่อดูผลลัพธ์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th-TH" sz="1600" dirty="0" smtClean="0">
                <a:solidFill>
                  <a:schemeClr val="tx1">
                    <a:lumMod val="65000"/>
                  </a:schemeClr>
                </a:solidFill>
              </a:rPr>
              <a:t>ทดลอง </a:t>
            </a: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</a:rPr>
              <a:t>run </a:t>
            </a:r>
            <a:r>
              <a:rPr lang="th-TH" sz="1600" dirty="0" smtClean="0">
                <a:solidFill>
                  <a:schemeClr val="tx1">
                    <a:lumMod val="65000"/>
                  </a:schemeClr>
                </a:solidFill>
              </a:rPr>
              <a:t>บน </a:t>
            </a: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</a:rPr>
              <a:t>iPhone Simulator</a:t>
            </a:r>
            <a:br>
              <a:rPr lang="en-US" sz="1600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th-TH" sz="1600" dirty="0" smtClean="0">
                <a:solidFill>
                  <a:schemeClr val="tx1">
                    <a:lumMod val="65000"/>
                  </a:schemeClr>
                </a:solidFill>
              </a:rPr>
              <a:t>ทั้งขนาด </a:t>
            </a: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</a:rPr>
              <a:t>3.5” </a:t>
            </a:r>
            <a:r>
              <a:rPr lang="th-TH" sz="1600" dirty="0" smtClean="0">
                <a:solidFill>
                  <a:schemeClr val="tx1">
                    <a:lumMod val="65000"/>
                  </a:schemeClr>
                </a:solidFill>
              </a:rPr>
              <a:t>และ </a:t>
            </a: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</a:rPr>
              <a:t>4”</a:t>
            </a:r>
            <a:endParaRPr lang="th-TH" sz="1600" dirty="0" smtClean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18 -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6053" y="3032960"/>
            <a:ext cx="7225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- (UIView *)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viewForZoomingInScrollView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UIScrollView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scrollView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return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scrollView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viewWithTag:100];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265" y="3679291"/>
            <a:ext cx="1579174" cy="291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12" y="3883415"/>
            <a:ext cx="1579174" cy="24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6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UIScrollView</a:t>
            </a:r>
            <a:endParaRPr lang="en-US" dirty="0"/>
          </a:p>
        </p:txBody>
      </p:sp>
      <p:pic>
        <p:nvPicPr>
          <p:cNvPr id="5" name="Picture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55" y="1577825"/>
            <a:ext cx="2452672" cy="477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fro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421" y="2568767"/>
            <a:ext cx="2120719" cy="2831820"/>
          </a:xfrm>
          <a:prstGeom prst="rect">
            <a:avLst/>
          </a:prstGeom>
        </p:spPr>
      </p:pic>
      <p:pic>
        <p:nvPicPr>
          <p:cNvPr id="7" name="Picture 6" descr="fro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63" y="3195191"/>
            <a:ext cx="2000756" cy="1500567"/>
          </a:xfrm>
          <a:prstGeom prst="rect">
            <a:avLst/>
          </a:prstGeom>
        </p:spPr>
      </p:pic>
      <p:pic>
        <p:nvPicPr>
          <p:cNvPr id="8" name="Picture 7" descr="frog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24" y="3195191"/>
            <a:ext cx="2000347" cy="142024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18 -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0573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rog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24" y="3195191"/>
            <a:ext cx="2000347" cy="1420246"/>
          </a:xfrm>
          <a:prstGeom prst="rect">
            <a:avLst/>
          </a:prstGeom>
        </p:spPr>
      </p:pic>
      <p:pic>
        <p:nvPicPr>
          <p:cNvPr id="7" name="Picture 6" descr="fro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03" y="3195191"/>
            <a:ext cx="2000756" cy="15005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77980" y="2377093"/>
            <a:ext cx="2132160" cy="33324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UIScrollView</a:t>
            </a:r>
            <a:r>
              <a:rPr lang="en-US" dirty="0" smtClean="0"/>
              <a:t> - Zooming</a:t>
            </a:r>
            <a:endParaRPr lang="en-US" dirty="0"/>
          </a:p>
        </p:txBody>
      </p:sp>
      <p:pic>
        <p:nvPicPr>
          <p:cNvPr id="6" name="Picture 5" descr="frog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81" y="2377094"/>
            <a:ext cx="2795522" cy="3732892"/>
          </a:xfrm>
          <a:prstGeom prst="rect">
            <a:avLst/>
          </a:prstGeom>
        </p:spPr>
      </p:pic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50" y="1417638"/>
            <a:ext cx="3041701" cy="535802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18 -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410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rog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02" y="2597285"/>
            <a:ext cx="2795522" cy="3732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UIScrollView</a:t>
            </a:r>
            <a:r>
              <a:rPr lang="en-US" dirty="0" smtClean="0"/>
              <a:t> Content 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8275" y="2597285"/>
            <a:ext cx="2105094" cy="3203739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86506" y="1417638"/>
            <a:ext cx="176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UIScrollView</a:t>
            </a:r>
            <a:r>
              <a:rPr lang="en-US" dirty="0" smtClean="0"/>
              <a:t> size</a:t>
            </a:r>
          </a:p>
          <a:p>
            <a:pPr algn="ctr"/>
            <a:r>
              <a:rPr lang="en-US" dirty="0" smtClean="0"/>
              <a:t>(320 x 480)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643602" y="2205571"/>
            <a:ext cx="2105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46125" y="2126890"/>
            <a:ext cx="0" cy="147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46756" y="2121822"/>
            <a:ext cx="0" cy="152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43277" y="2135613"/>
            <a:ext cx="2551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UIScrollView</a:t>
            </a:r>
            <a:r>
              <a:rPr lang="en-US" dirty="0" smtClean="0"/>
              <a:t> content size</a:t>
            </a:r>
          </a:p>
          <a:p>
            <a:pPr algn="ctr"/>
            <a:r>
              <a:rPr lang="en-US" dirty="0" smtClean="0"/>
              <a:t>(384 x 576)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46125" y="2445302"/>
            <a:ext cx="27929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34684" y="2366621"/>
            <a:ext cx="0" cy="147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39124" y="2369101"/>
            <a:ext cx="0" cy="152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18 -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6630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50799" y="2841165"/>
            <a:ext cx="6329246" cy="3417022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UIScrollView</a:t>
            </a:r>
            <a:r>
              <a:rPr lang="en-US" dirty="0" smtClean="0"/>
              <a:t> for paging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2240" y="2703127"/>
            <a:ext cx="2105094" cy="355506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2131" y="1476080"/>
            <a:ext cx="2546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UIScrollView</a:t>
            </a:r>
            <a:r>
              <a:rPr lang="en-US" dirty="0" smtClean="0"/>
              <a:t> size</a:t>
            </a:r>
          </a:p>
          <a:p>
            <a:pPr algn="ctr"/>
            <a:r>
              <a:rPr lang="en-US" dirty="0" smtClean="0"/>
              <a:t>(w 320  X  h 460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or 548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82519" y="1655020"/>
            <a:ext cx="2731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UIScrollView</a:t>
            </a:r>
            <a:r>
              <a:rPr lang="en-US" dirty="0" smtClean="0"/>
              <a:t> content size</a:t>
            </a:r>
          </a:p>
          <a:p>
            <a:pPr algn="ctr"/>
            <a:r>
              <a:rPr lang="en-US" dirty="0" smtClean="0"/>
              <a:t>(w 960  X  h 460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or 548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348276" y="2218465"/>
            <a:ext cx="21339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50799" y="2139784"/>
            <a:ext cx="0" cy="147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82218" y="2134567"/>
            <a:ext cx="0" cy="152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362240" y="2471051"/>
            <a:ext cx="6310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50799" y="2392370"/>
            <a:ext cx="0" cy="147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72490" y="2394850"/>
            <a:ext cx="0" cy="152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64921" y="6318291"/>
            <a:ext cx="2913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scrollView.pagingEnabled</a:t>
            </a:r>
            <a:r>
              <a:rPr lang="en-US" sz="1600" i="1" dirty="0" smtClean="0"/>
              <a:t> = YES;</a:t>
            </a:r>
            <a:endParaRPr lang="en-US" sz="1600" i="1" dirty="0"/>
          </a:p>
        </p:txBody>
      </p:sp>
      <p:pic>
        <p:nvPicPr>
          <p:cNvPr id="14" name="Picture 13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91" y="2645441"/>
            <a:ext cx="2172427" cy="195724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18 -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630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97" y="1577825"/>
            <a:ext cx="2452672" cy="477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UI Scroll View</a:t>
            </a:r>
            <a:r>
              <a:rPr lang="th-TH" dirty="0" smtClean="0"/>
              <a:t> –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9795" y="2391327"/>
            <a:ext cx="2105094" cy="3203739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55831" y="2391327"/>
            <a:ext cx="6487098" cy="3203739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08621" y="183581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UIScrollView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82770" y="2220132"/>
            <a:ext cx="4358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88240" y="1377770"/>
            <a:ext cx="118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UI Scroll View </a:t>
            </a:r>
            <a:br>
              <a:rPr lang="en-US" sz="1400" dirty="0" smtClean="0"/>
            </a:br>
            <a:r>
              <a:rPr lang="en-US" sz="1400" dirty="0" smtClean="0"/>
              <a:t>content size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580785" y="1915146"/>
            <a:ext cx="0" cy="39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355831" y="2391326"/>
            <a:ext cx="2119058" cy="3203739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96742" y="2379886"/>
            <a:ext cx="2105094" cy="3203739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76905" y="2386799"/>
            <a:ext cx="1966024" cy="3203739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ro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41" y="2540919"/>
            <a:ext cx="2102196" cy="283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fro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74" y="3333306"/>
            <a:ext cx="1950955" cy="1500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frog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62" y="3230328"/>
            <a:ext cx="2134127" cy="150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264495" y="6026705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Each UI Scroll View </a:t>
            </a:r>
            <a:br>
              <a:rPr lang="en-US" sz="1400" dirty="0" smtClean="0"/>
            </a:br>
            <a:r>
              <a:rPr lang="en-US" sz="1400" dirty="0" smtClean="0"/>
              <a:t>for zooming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111877" y="5595067"/>
            <a:ext cx="1152618" cy="454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60818" y="5572182"/>
            <a:ext cx="0" cy="4545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834155" y="5595067"/>
            <a:ext cx="741667" cy="454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18 -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719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/>
      <p:bldP spid="14" grpId="0"/>
      <p:bldP spid="5" grpId="0" animBg="1"/>
      <p:bldP spid="15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UI Scroll View Application Layers</a:t>
            </a:r>
            <a:endParaRPr lang="en-US" dirty="0"/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1022"/>
            <a:ext cx="6669943" cy="1595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103782" y="3121022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UI Image Views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001726" y="3598372"/>
            <a:ext cx="22236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Zooming </a:t>
            </a:r>
            <a:r>
              <a:rPr lang="en-US" sz="1600" dirty="0" err="1" smtClean="0"/>
              <a:t>UIScrollView</a:t>
            </a:r>
            <a:r>
              <a:rPr lang="th-TH" sz="1600" dirty="0" smtClean="0"/>
              <a:t/>
            </a:r>
            <a:br>
              <a:rPr lang="th-TH" sz="1600" dirty="0" smtClean="0"/>
            </a:br>
            <a:r>
              <a:rPr lang="en-US" sz="1600" dirty="0" smtClean="0"/>
              <a:t>  </a:t>
            </a: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i</a:t>
            </a:r>
            <a:r>
              <a:rPr lang="en-US" sz="1600" dirty="0" err="1" smtClean="0">
                <a:solidFill>
                  <a:schemeClr val="tx1">
                    <a:lumMod val="65000"/>
                  </a:schemeClr>
                </a:solidFill>
              </a:rPr>
              <a:t>mageScrollView</a:t>
            </a: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1726" y="4291359"/>
            <a:ext cx="20185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Paging </a:t>
            </a:r>
            <a:r>
              <a:rPr lang="en-US" sz="1600" dirty="0" err="1" smtClean="0"/>
              <a:t>UIScrollView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A6A6A6"/>
                </a:solidFill>
              </a:rPr>
              <a:t>(</a:t>
            </a:r>
            <a:r>
              <a:rPr lang="en-US" sz="1600" dirty="0" err="1" smtClean="0">
                <a:solidFill>
                  <a:srgbClr val="A6A6A6"/>
                </a:solidFill>
              </a:rPr>
              <a:t>pagingScrollView</a:t>
            </a:r>
            <a:r>
              <a:rPr lang="en-US" sz="1600" dirty="0" smtClean="0">
                <a:solidFill>
                  <a:srgbClr val="A6A6A6"/>
                </a:solidFill>
              </a:rPr>
              <a:t>)</a:t>
            </a:r>
            <a:endParaRPr lang="en-US" sz="1600" dirty="0">
              <a:solidFill>
                <a:srgbClr val="A6A6A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188097" y="3304093"/>
            <a:ext cx="7436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303842" y="4477445"/>
            <a:ext cx="6214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303842" y="3805629"/>
            <a:ext cx="525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18 -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6131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Spacing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26913" y="2804733"/>
            <a:ext cx="6112446" cy="30173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69378" y="18723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width 310px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211747" y="2325418"/>
            <a:ext cx="18419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11747" y="2246737"/>
            <a:ext cx="0" cy="147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053663" y="2241669"/>
            <a:ext cx="0" cy="152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9993" y="2624811"/>
            <a:ext cx="0" cy="31973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10265" y="2804733"/>
            <a:ext cx="1786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818530" y="5822116"/>
            <a:ext cx="1629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11747" y="2618378"/>
            <a:ext cx="1845067" cy="3203738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10265" y="2624811"/>
            <a:ext cx="1786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42055" y="2804733"/>
            <a:ext cx="1906850" cy="301738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98627" y="4058918"/>
            <a:ext cx="144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height 460px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or 548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9453" y="2534209"/>
            <a:ext cx="143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itle bar 20px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232732" y="2804733"/>
            <a:ext cx="1845067" cy="30238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29435" y="1790031"/>
            <a:ext cx="0" cy="352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27551" y="1446990"/>
            <a:ext cx="119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before 5px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08691" y="144699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after 5px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48346" y="1790031"/>
            <a:ext cx="0" cy="352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26913" y="6146393"/>
            <a:ext cx="61124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53610" y="6066400"/>
            <a:ext cx="0" cy="152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16086" y="6074529"/>
            <a:ext cx="0" cy="152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93323" y="6252764"/>
            <a:ext cx="346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total content size = 960px (320 x 3)</a:t>
            </a:r>
            <a:endParaRPr lang="en-US" dirty="0"/>
          </a:p>
        </p:txBody>
      </p:sp>
      <p:pic>
        <p:nvPicPr>
          <p:cNvPr id="21" name="Picture 20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02" y="2564919"/>
            <a:ext cx="2100370" cy="249627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116086" y="2613671"/>
            <a:ext cx="2032260" cy="32148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18 -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9253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: Image Viewer </a:t>
            </a:r>
            <a:r>
              <a:rPr lang="en-US" sz="4000" dirty="0"/>
              <a:t>(</a:t>
            </a:r>
            <a:r>
              <a:rPr lang="en-US" sz="4000" dirty="0" smtClean="0"/>
              <a:t>1/8)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h-TH" sz="2400" dirty="0" smtClean="0"/>
              <a:t>วัตถุประสงค์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เพื่อให้เข้าใจหลักการของ </a:t>
            </a:r>
            <a:r>
              <a:rPr lang="en-US" dirty="0" smtClean="0"/>
              <a:t>Scroll View</a:t>
            </a:r>
            <a:r>
              <a:rPr lang="th-TH" dirty="0" smtClean="0"/>
              <a:t> และสามารถนำมาใช้ประยุกต์ใน </a:t>
            </a:r>
            <a:r>
              <a:rPr lang="en-US" dirty="0" smtClean="0"/>
              <a:t>App </a:t>
            </a:r>
            <a:r>
              <a:rPr lang="th-TH" dirty="0" smtClean="0"/>
              <a:t>ได้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th-TH" sz="2400" dirty="0" smtClean="0"/>
              <a:t>ขั้นตอน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project</a:t>
            </a:r>
            <a:r>
              <a:rPr lang="th-TH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Scroll view </a:t>
            </a:r>
            <a:r>
              <a:rPr lang="th-TH" dirty="0" smtClean="0"/>
              <a:t>แรกสำหรับเลื่อนรูป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Scroll view </a:t>
            </a:r>
            <a:r>
              <a:rPr lang="th-TH" dirty="0" smtClean="0"/>
              <a:t>อีก </a:t>
            </a:r>
            <a:r>
              <a:rPr lang="en-US" dirty="0" smtClean="0"/>
              <a:t>3 </a:t>
            </a:r>
            <a:r>
              <a:rPr lang="th-TH" dirty="0" smtClean="0"/>
              <a:t>ตัวลงบน </a:t>
            </a:r>
            <a:r>
              <a:rPr lang="en-US" dirty="0" smtClean="0"/>
              <a:t>Scroll view </a:t>
            </a:r>
            <a:r>
              <a:rPr lang="th-TH" dirty="0" smtClean="0"/>
              <a:t>แรกเพื่อใช้ </a:t>
            </a:r>
            <a:r>
              <a:rPr lang="en-US" dirty="0" smtClean="0"/>
              <a:t>zoom </a:t>
            </a:r>
            <a:r>
              <a:rPr lang="th-TH" dirty="0" smtClean="0"/>
              <a:t>รูป</a:t>
            </a:r>
            <a:endParaRPr lang="en-US" dirty="0" smtClean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18 -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6470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7660</TotalTime>
  <Words>838</Words>
  <Application>Microsoft Macintosh PowerPoint</Application>
  <PresentationFormat>On-screen Show (4:3)</PresentationFormat>
  <Paragraphs>172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Story</vt:lpstr>
      <vt:lpstr>Chapter 18</vt:lpstr>
      <vt:lpstr>UIScrollView</vt:lpstr>
      <vt:lpstr>UIScrollView - Zooming</vt:lpstr>
      <vt:lpstr>UIScrollView Content Size</vt:lpstr>
      <vt:lpstr>UIScrollView for paging</vt:lpstr>
      <vt:lpstr>UI Scroll View – configuration</vt:lpstr>
      <vt:lpstr>UI Scroll View Application Layers</vt:lpstr>
      <vt:lpstr>Page Spacing</vt:lpstr>
      <vt:lpstr>Lab : Image Viewer (1/8)</vt:lpstr>
      <vt:lpstr>Task : Create Project (2/8)</vt:lpstr>
      <vt:lpstr>Task : Create Scroll View  Controller for Zoom Image (3/8)</vt:lpstr>
      <vt:lpstr>Task : Create Scroll View Object  for Scroll Images (4/8)</vt:lpstr>
      <vt:lpstr>Task : Implement Scroll View  for Zoom Image (5/8)</vt:lpstr>
      <vt:lpstr>Task : Implement Scroll View  for Zoom Image (6/8)</vt:lpstr>
      <vt:lpstr>Task : Binding Zoom Image Scroll View Delegate (7/8)</vt:lpstr>
      <vt:lpstr>Task : Run &amp; Test (8/8)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630</cp:revision>
  <cp:lastPrinted>2011-04-19T02:03:07Z</cp:lastPrinted>
  <dcterms:created xsi:type="dcterms:W3CDTF">2011-04-05T07:15:23Z</dcterms:created>
  <dcterms:modified xsi:type="dcterms:W3CDTF">2013-11-24T03:28:35Z</dcterms:modified>
</cp:coreProperties>
</file>