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71" r:id="rId9"/>
    <p:sldId id="275" r:id="rId10"/>
    <p:sldId id="277" r:id="rId11"/>
    <p:sldId id="276" r:id="rId12"/>
    <p:sldId id="267" r:id="rId13"/>
    <p:sldId id="269" r:id="rId14"/>
    <p:sldId id="268" r:id="rId15"/>
    <p:sldId id="270" r:id="rId16"/>
    <p:sldId id="272" r:id="rId17"/>
    <p:sldId id="274" r:id="rId18"/>
    <p:sldId id="273" r:id="rId19"/>
    <p:sldId id="278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83" autoAdjust="0"/>
    <p:restoredTop sz="98095" autoAdjust="0"/>
  </p:normalViewPr>
  <p:slideViewPr>
    <p:cSldViewPr snapToGrid="0" snapToObjects="1">
      <p:cViewPr varScale="1">
        <p:scale>
          <a:sx n="113" d="100"/>
          <a:sy n="113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1903234-746A-154F-BA71-8F9133EBF341}" type="datetimeFigureOut">
              <a:rPr lang="en-US" smtClean="0"/>
              <a:t>11/24/13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 View Animations</a:t>
            </a:r>
          </a:p>
        </p:txBody>
      </p:sp>
    </p:spTree>
    <p:extLst>
      <p:ext uri="{BB962C8B-B14F-4D97-AF65-F5344CB8AC3E}">
        <p14:creationId xmlns:p14="http://schemas.microsoft.com/office/powerpoint/2010/main" val="249793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144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Curve Linear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1800" dirty="0" err="1">
                <a:latin typeface="Menlo Regular"/>
                <a:cs typeface="Menlo Regular"/>
              </a:rPr>
              <a:t>UIViewAnimationOptionCurveLinear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Curve Ease In / Out / </a:t>
            </a:r>
            <a:r>
              <a:rPr lang="en-US" sz="2400" dirty="0" err="1"/>
              <a:t>InOut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1800" dirty="0" err="1">
                <a:latin typeface="Menlo Regular"/>
                <a:cs typeface="Menlo Regular"/>
              </a:rPr>
              <a:t>UIViewAnimationOptionCurveEaseInOut</a:t>
            </a:r>
            <a:r>
              <a:rPr lang="en-US" sz="2400" dirty="0"/>
              <a:t>)</a:t>
            </a:r>
          </a:p>
        </p:txBody>
      </p:sp>
      <p:pic>
        <p:nvPicPr>
          <p:cNvPr id="4" name="Picture 3" descr="Untitled-1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65" y="2394332"/>
            <a:ext cx="1202790" cy="1269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89" y="2394332"/>
            <a:ext cx="1202790" cy="1269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3345194" y="2926493"/>
            <a:ext cx="2959644" cy="11340"/>
          </a:xfrm>
          <a:prstGeom prst="straightConnector1">
            <a:avLst/>
          </a:prstGeom>
          <a:ln w="63500"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Untitled-1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65" y="5063546"/>
            <a:ext cx="1202790" cy="1269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89" y="4984164"/>
            <a:ext cx="1202790" cy="1269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Freeform 9"/>
          <p:cNvSpPr/>
          <p:nvPr/>
        </p:nvSpPr>
        <p:spPr>
          <a:xfrm rot="21425044">
            <a:off x="3231921" y="4905453"/>
            <a:ext cx="3072794" cy="855409"/>
          </a:xfrm>
          <a:custGeom>
            <a:avLst/>
            <a:gdLst>
              <a:gd name="connsiteX0" fmla="*/ 0 w 3073041"/>
              <a:gd name="connsiteY0" fmla="*/ 725778 h 850552"/>
              <a:gd name="connsiteX1" fmla="*/ 453585 w 3073041"/>
              <a:gd name="connsiteY1" fmla="*/ 4 h 850552"/>
              <a:gd name="connsiteX2" fmla="*/ 2075153 w 3073041"/>
              <a:gd name="connsiteY2" fmla="*/ 714438 h 850552"/>
              <a:gd name="connsiteX3" fmla="*/ 3073041 w 3073041"/>
              <a:gd name="connsiteY3" fmla="*/ 850521 h 85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3041" h="850552">
                <a:moveTo>
                  <a:pt x="0" y="725778"/>
                </a:moveTo>
                <a:cubicBezTo>
                  <a:pt x="53863" y="363836"/>
                  <a:pt x="107726" y="1894"/>
                  <a:pt x="453585" y="4"/>
                </a:cubicBezTo>
                <a:cubicBezTo>
                  <a:pt x="799444" y="-1886"/>
                  <a:pt x="1638577" y="572685"/>
                  <a:pt x="2075153" y="714438"/>
                </a:cubicBezTo>
                <a:cubicBezTo>
                  <a:pt x="2511729" y="856191"/>
                  <a:pt x="3073041" y="850521"/>
                  <a:pt x="3073041" y="850521"/>
                </a:cubicBezTo>
              </a:path>
            </a:pathLst>
          </a:cu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04949" y="2955618"/>
            <a:ext cx="137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Linear speed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51363" y="5963490"/>
            <a:ext cx="250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Curve (accelerate) speed</a:t>
            </a:r>
          </a:p>
        </p:txBody>
      </p:sp>
      <p:sp>
        <p:nvSpPr>
          <p:cNvPr id="13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19 -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59428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Repeating an Animation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Repeat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Autoreverse</a:t>
            </a:r>
          </a:p>
        </p:txBody>
      </p:sp>
      <p:pic>
        <p:nvPicPr>
          <p:cNvPr id="4" name="Picture 3" descr="Untitled-1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65" y="2484338"/>
            <a:ext cx="1202790" cy="1269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64" y="2484338"/>
            <a:ext cx="1202790" cy="1269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3345194" y="3016499"/>
            <a:ext cx="2086493" cy="11340"/>
          </a:xfrm>
          <a:prstGeom prst="straightConnector1">
            <a:avLst/>
          </a:prstGeom>
          <a:ln w="63500"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88311" y="3225601"/>
            <a:ext cx="2086493" cy="11340"/>
          </a:xfrm>
          <a:prstGeom prst="straightConnector1">
            <a:avLst/>
          </a:prstGeom>
          <a:ln w="63500"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Untitled-1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64" y="5022890"/>
            <a:ext cx="1202790" cy="1269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65" y="5182897"/>
            <a:ext cx="1202790" cy="1269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Freeform 15"/>
          <p:cNvSpPr/>
          <p:nvPr/>
        </p:nvSpPr>
        <p:spPr>
          <a:xfrm>
            <a:off x="3424571" y="5383167"/>
            <a:ext cx="2360621" cy="434368"/>
          </a:xfrm>
          <a:custGeom>
            <a:avLst/>
            <a:gdLst>
              <a:gd name="connsiteX0" fmla="*/ 0 w 2360621"/>
              <a:gd name="connsiteY0" fmla="*/ 48800 h 434368"/>
              <a:gd name="connsiteX1" fmla="*/ 2052474 w 2360621"/>
              <a:gd name="connsiteY1" fmla="*/ 26119 h 434368"/>
              <a:gd name="connsiteX2" fmla="*/ 2143191 w 2360621"/>
              <a:gd name="connsiteY2" fmla="*/ 366326 h 434368"/>
              <a:gd name="connsiteX3" fmla="*/ 45358 w 2360621"/>
              <a:gd name="connsiteY3" fmla="*/ 434368 h 43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0621" h="434368">
                <a:moveTo>
                  <a:pt x="0" y="48800"/>
                </a:moveTo>
                <a:cubicBezTo>
                  <a:pt x="847638" y="10999"/>
                  <a:pt x="1695276" y="-26802"/>
                  <a:pt x="2052474" y="26119"/>
                </a:cubicBezTo>
                <a:cubicBezTo>
                  <a:pt x="2409672" y="79040"/>
                  <a:pt x="2477710" y="298285"/>
                  <a:pt x="2143191" y="366326"/>
                </a:cubicBezTo>
                <a:cubicBezTo>
                  <a:pt x="1808672" y="434367"/>
                  <a:pt x="45358" y="434368"/>
                  <a:pt x="45358" y="434368"/>
                </a:cubicBezTo>
              </a:path>
            </a:pathLst>
          </a:cu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19 -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4957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Lab (1/2): Create Project </a:t>
            </a:r>
            <a:r>
              <a:rPr lang="en-US" sz="3600" dirty="0"/>
              <a:t>(</a:t>
            </a:r>
            <a:r>
              <a:rPr lang="en-US" sz="3600" dirty="0" smtClean="0"/>
              <a:t>1/8)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600200"/>
            <a:ext cx="7770813" cy="48841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AutoNum type="arabicPeriod"/>
            </a:pPr>
            <a:r>
              <a:rPr lang="th-TH" sz="1600" dirty="0" smtClean="0"/>
              <a:t>สร้าง </a:t>
            </a:r>
            <a:r>
              <a:rPr lang="en-US" sz="1600" dirty="0"/>
              <a:t>iPhone project </a:t>
            </a:r>
            <a:r>
              <a:rPr lang="th-TH" sz="1600" dirty="0"/>
              <a:t>ใหม่</a:t>
            </a:r>
            <a:r>
              <a:rPr lang="en-US" sz="1600" dirty="0"/>
              <a:t> </a:t>
            </a:r>
            <a:r>
              <a:rPr lang="th-TH" sz="1600" dirty="0"/>
              <a:t>เลือก </a:t>
            </a:r>
            <a:r>
              <a:rPr lang="en-US" sz="1600" dirty="0"/>
              <a:t>template </a:t>
            </a:r>
            <a:r>
              <a:rPr lang="th-TH" sz="1600" dirty="0"/>
              <a:t>เป็น </a:t>
            </a:r>
            <a:r>
              <a:rPr lang="en-US" sz="1600" dirty="0"/>
              <a:t>View-based Application </a:t>
            </a:r>
            <a:r>
              <a:rPr lang="th-TH" sz="1600" dirty="0"/>
              <a:t>ตั้งชื่อว่า</a:t>
            </a:r>
            <a:r>
              <a:rPr lang="en-US" sz="1600" dirty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“</a:t>
            </a:r>
            <a:r>
              <a:rPr lang="en-US" sz="1600" dirty="0" err="1"/>
              <a:t>SimpleAnimation</a:t>
            </a:r>
            <a:r>
              <a:rPr lang="en-US" sz="1600" dirty="0"/>
              <a:t>”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th-TH" sz="1600" dirty="0" smtClean="0"/>
              <a:t>เพิ่มรูป</a:t>
            </a:r>
            <a:r>
              <a:rPr lang="en-US" sz="1600" dirty="0" smtClean="0"/>
              <a:t> “</a:t>
            </a:r>
            <a:r>
              <a:rPr lang="en-US" sz="1600" dirty="0" err="1" smtClean="0"/>
              <a:t>CoreImage.png</a:t>
            </a:r>
            <a:r>
              <a:rPr lang="en-US" sz="1600" dirty="0" smtClean="0"/>
              <a:t>” </a:t>
            </a:r>
            <a:r>
              <a:rPr lang="th-TH" sz="1600" dirty="0" smtClean="0"/>
              <a:t>จาก</a:t>
            </a:r>
            <a:r>
              <a:rPr lang="en-US" sz="1600" dirty="0" smtClean="0"/>
              <a:t> folder “../Resources/</a:t>
            </a:r>
            <a:r>
              <a:rPr lang="tr-TR" sz="1600" dirty="0"/>
              <a:t>Day5 - </a:t>
            </a:r>
            <a:r>
              <a:rPr lang="tr-TR" sz="1600" dirty="0" smtClean="0"/>
              <a:t>lab19/</a:t>
            </a:r>
            <a:r>
              <a:rPr lang="en-US" sz="1600" dirty="0" smtClean="0"/>
              <a:t>” </a:t>
            </a:r>
            <a:r>
              <a:rPr lang="th-TH" sz="1600" dirty="0" smtClean="0"/>
              <a:t>เข้ามาใน </a:t>
            </a:r>
            <a:r>
              <a:rPr lang="en-US" sz="1600" dirty="0" smtClean="0"/>
              <a:t>project </a:t>
            </a:r>
          </a:p>
          <a:p>
            <a:pPr>
              <a:lnSpc>
                <a:spcPct val="110000"/>
              </a:lnSpc>
              <a:buAutoNum type="arabicPeriod"/>
            </a:pPr>
            <a:endParaRPr lang="en-US" sz="1600" dirty="0"/>
          </a:p>
          <a:p>
            <a:pPr>
              <a:lnSpc>
                <a:spcPct val="110000"/>
              </a:lnSpc>
              <a:buAutoNum type="arabicPeriod"/>
            </a:pPr>
            <a:endParaRPr lang="en-US" sz="1600" dirty="0" smtClean="0"/>
          </a:p>
          <a:p>
            <a:pPr>
              <a:lnSpc>
                <a:spcPct val="110000"/>
              </a:lnSpc>
              <a:buAutoNum type="arabicPeriod"/>
            </a:pPr>
            <a:endParaRPr lang="en-US" sz="1600" dirty="0"/>
          </a:p>
          <a:p>
            <a:pPr>
              <a:lnSpc>
                <a:spcPct val="110000"/>
              </a:lnSpc>
              <a:buAutoNum type="arabicPeriod"/>
            </a:pPr>
            <a:endParaRPr lang="en-US" sz="1600" dirty="0" smtClean="0"/>
          </a:p>
          <a:p>
            <a:pPr>
              <a:lnSpc>
                <a:spcPct val="110000"/>
              </a:lnSpc>
              <a:buAutoNum type="arabicPeriod"/>
            </a:pPr>
            <a:r>
              <a:rPr lang="th-TH" sz="1600" dirty="0" smtClean="0"/>
              <a:t>เพิ่ม </a:t>
            </a:r>
            <a:r>
              <a:rPr lang="en-US" sz="1600" dirty="0" err="1"/>
              <a:t>UIButton</a:t>
            </a:r>
            <a:r>
              <a:rPr lang="en-US" sz="1600" dirty="0"/>
              <a:t> </a:t>
            </a:r>
            <a:r>
              <a:rPr lang="th-TH" sz="1600" dirty="0"/>
              <a:t>และ </a:t>
            </a:r>
            <a:r>
              <a:rPr lang="en-US" sz="1600" dirty="0" err="1"/>
              <a:t>UIImageView</a:t>
            </a:r>
            <a:r>
              <a:rPr lang="en-US" sz="1600" dirty="0"/>
              <a:t> </a:t>
            </a:r>
            <a:r>
              <a:rPr lang="th-TH" sz="1600" dirty="0"/>
              <a:t>ลงใน </a:t>
            </a:r>
            <a:r>
              <a:rPr lang="en-US" sz="1600" dirty="0" smtClean="0"/>
              <a:t>View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th-TH" sz="1600" dirty="0" smtClean="0"/>
              <a:t>กำหนด </a:t>
            </a:r>
            <a:r>
              <a:rPr lang="en-US" sz="1600" dirty="0"/>
              <a:t>property “Image” </a:t>
            </a:r>
            <a:r>
              <a:rPr lang="th-TH" sz="1600" dirty="0"/>
              <a:t>ของ </a:t>
            </a:r>
            <a:r>
              <a:rPr lang="en-US" sz="1600" dirty="0" err="1"/>
              <a:t>UIImage</a:t>
            </a:r>
            <a:r>
              <a:rPr lang="en-US" sz="1600" dirty="0"/>
              <a:t> </a:t>
            </a:r>
            <a:r>
              <a:rPr lang="th-TH" sz="1600" dirty="0"/>
              <a:t>เป็น </a:t>
            </a:r>
            <a:r>
              <a:rPr lang="en-US" sz="1600" dirty="0"/>
              <a:t>“</a:t>
            </a:r>
            <a:r>
              <a:rPr lang="en-US" sz="1600" dirty="0" err="1"/>
              <a:t>CoreImage.png</a:t>
            </a:r>
            <a:r>
              <a:rPr lang="en-US" sz="1600" dirty="0" smtClean="0"/>
              <a:t>”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th-TH" sz="1600" dirty="0" smtClean="0"/>
              <a:t>ผูก </a:t>
            </a:r>
            <a:r>
              <a:rPr lang="en-US" sz="1600" dirty="0"/>
              <a:t>IBOutlet </a:t>
            </a:r>
            <a:r>
              <a:rPr lang="th-TH" sz="1600" dirty="0"/>
              <a:t>ให้กับ </a:t>
            </a:r>
            <a:r>
              <a:rPr lang="en-US" sz="1600" dirty="0" err="1"/>
              <a:t>UIImageView</a:t>
            </a:r>
            <a:r>
              <a:rPr lang="en-US" sz="1600" dirty="0"/>
              <a:t> </a:t>
            </a:r>
            <a:r>
              <a:rPr lang="th-TH" sz="1600" dirty="0"/>
              <a:t>และ </a:t>
            </a:r>
            <a:r>
              <a:rPr lang="en-US" sz="1600" dirty="0"/>
              <a:t>IBAction </a:t>
            </a:r>
            <a:r>
              <a:rPr lang="th-TH" sz="1600" dirty="0"/>
              <a:t>ให้กับ </a:t>
            </a:r>
            <a:r>
              <a:rPr lang="en-US" sz="1600" dirty="0" err="1"/>
              <a:t>UIButton</a:t>
            </a:r>
            <a:r>
              <a:rPr lang="en-US" sz="1600" dirty="0"/>
              <a:t> </a:t>
            </a:r>
            <a:r>
              <a:rPr lang="th-TH" sz="1600" dirty="0"/>
              <a:t>เข้ากับ </a:t>
            </a:r>
            <a:r>
              <a:rPr lang="en-US" sz="1600" dirty="0"/>
              <a:t> </a:t>
            </a:r>
            <a:r>
              <a:rPr lang="en-US" sz="1600" dirty="0" err="1" smtClean="0"/>
              <a:t>SimpleAnimationViewController.h</a:t>
            </a:r>
            <a:r>
              <a:rPr lang="en-US" sz="1600" dirty="0" smtClean="0"/>
              <a:t> </a:t>
            </a:r>
            <a:r>
              <a:rPr lang="th-TH" sz="1600" dirty="0"/>
              <a:t>ตั้งชื่อให้กับ </a:t>
            </a:r>
            <a:r>
              <a:rPr lang="en-US" sz="1600" dirty="0"/>
              <a:t>image </a:t>
            </a:r>
            <a:r>
              <a:rPr lang="th-TH" sz="1600" dirty="0"/>
              <a:t>ว่า </a:t>
            </a:r>
            <a:r>
              <a:rPr lang="en-US" sz="1600" dirty="0"/>
              <a:t>“</a:t>
            </a:r>
            <a:r>
              <a:rPr lang="en-US" sz="1600" dirty="0" err="1"/>
              <a:t>coreImage</a:t>
            </a:r>
            <a:r>
              <a:rPr lang="en-US" sz="1600" dirty="0"/>
              <a:t>” </a:t>
            </a:r>
            <a:r>
              <a:rPr lang="th-TH" sz="1600" dirty="0"/>
              <a:t>และตั้งชื่อ </a:t>
            </a:r>
            <a:r>
              <a:rPr lang="en-US" sz="1600" dirty="0"/>
              <a:t>IBAction </a:t>
            </a:r>
            <a:r>
              <a:rPr lang="th-TH" sz="1600" dirty="0"/>
              <a:t>ว่า </a:t>
            </a:r>
            <a:r>
              <a:rPr lang="en-US" sz="1600" dirty="0" smtClean="0"/>
              <a:t> </a:t>
            </a:r>
            <a:r>
              <a:rPr lang="en-US" sz="1600" dirty="0"/>
              <a:t>“</a:t>
            </a:r>
            <a:r>
              <a:rPr lang="en-US" sz="1600" dirty="0" err="1"/>
              <a:t>didTapBtnSetAlpha</a:t>
            </a:r>
            <a:r>
              <a:rPr lang="en-US" sz="1600" dirty="0"/>
              <a:t>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537" y="2885997"/>
            <a:ext cx="5063629" cy="1596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19 -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63164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Task: </a:t>
            </a:r>
            <a:r>
              <a:rPr lang="en-US" sz="4000" dirty="0" smtClean="0"/>
              <a:t>Fix Orientation (2/</a:t>
            </a:r>
            <a:r>
              <a:rPr lang="en-US" sz="4000" dirty="0"/>
              <a:t>8)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475159"/>
            <a:ext cx="7770813" cy="49192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6"/>
            </a:pPr>
            <a:r>
              <a:rPr lang="th-TH" sz="1600" dirty="0" smtClean="0"/>
              <a:t>กำหนด </a:t>
            </a:r>
            <a:r>
              <a:rPr lang="en-US" sz="1600" dirty="0"/>
              <a:t>property “Orientation” </a:t>
            </a:r>
            <a:r>
              <a:rPr lang="th-TH" sz="1600" dirty="0"/>
              <a:t>ของ </a:t>
            </a:r>
            <a:r>
              <a:rPr lang="en-US" sz="1600" dirty="0"/>
              <a:t>view </a:t>
            </a:r>
            <a:r>
              <a:rPr lang="th-TH" sz="1600" dirty="0"/>
              <a:t>ให้เป็น </a:t>
            </a:r>
            <a:r>
              <a:rPr lang="en-US" sz="1600" dirty="0" smtClean="0"/>
              <a:t>Landscape</a:t>
            </a:r>
          </a:p>
          <a:p>
            <a:pPr>
              <a:buFont typeface="+mj-lt"/>
              <a:buAutoNum type="arabicPeriod" startAt="6"/>
            </a:pPr>
            <a:r>
              <a:rPr lang="th-TH" sz="1600" dirty="0" smtClean="0"/>
              <a:t>ที่ </a:t>
            </a:r>
            <a:r>
              <a:rPr lang="en-US" sz="1600" dirty="0"/>
              <a:t>Project Navigation (tree view </a:t>
            </a:r>
            <a:r>
              <a:rPr lang="th-TH" sz="1600" dirty="0"/>
              <a:t>ด้านซ้ายของ </a:t>
            </a:r>
            <a:r>
              <a:rPr lang="en-US" sz="1600" dirty="0"/>
              <a:t>Xcode) </a:t>
            </a:r>
            <a:r>
              <a:rPr lang="th-TH" sz="1600" dirty="0"/>
              <a:t>เลือก </a:t>
            </a:r>
            <a:r>
              <a:rPr lang="en-US" sz="1600" dirty="0"/>
              <a:t>root node </a:t>
            </a:r>
            <a:r>
              <a:rPr lang="th-TH" sz="1600" dirty="0"/>
              <a:t>จากนั้นที่ </a:t>
            </a:r>
            <a:r>
              <a:rPr lang="en-US" sz="1600" dirty="0"/>
              <a:t>Summary </a:t>
            </a:r>
            <a:r>
              <a:rPr lang="en-US" sz="1600" dirty="0" smtClean="0"/>
              <a:t>Page click </a:t>
            </a:r>
            <a:r>
              <a:rPr lang="th-TH" sz="1600" dirty="0"/>
              <a:t>ปุ่ม </a:t>
            </a:r>
            <a:r>
              <a:rPr lang="en-US" sz="1600" dirty="0"/>
              <a:t>Portrait </a:t>
            </a:r>
            <a:r>
              <a:rPr lang="th-TH" sz="1600" dirty="0"/>
              <a:t>ออก เพื่อให้ </a:t>
            </a:r>
            <a:r>
              <a:rPr lang="en-US" sz="1600" dirty="0"/>
              <a:t>application </a:t>
            </a:r>
            <a:r>
              <a:rPr lang="th-TH" sz="1600" dirty="0"/>
              <a:t>ทำงานใน </a:t>
            </a:r>
            <a:r>
              <a:rPr lang="en-US" sz="1600" dirty="0"/>
              <a:t>mode Landscape </a:t>
            </a:r>
            <a:r>
              <a:rPr lang="th-TH" sz="1600" dirty="0" smtClean="0"/>
              <a:t>เท่านั้น</a:t>
            </a:r>
            <a:endParaRPr lang="en-US" sz="1600" dirty="0"/>
          </a:p>
          <a:p>
            <a:pPr>
              <a:buFont typeface="+mj-lt"/>
              <a:buAutoNum type="arabicPeriod" startAt="6"/>
            </a:pPr>
            <a:endParaRPr lang="en-US" sz="1600" dirty="0"/>
          </a:p>
          <a:p>
            <a:pPr>
              <a:buFont typeface="+mj-lt"/>
              <a:buAutoNum type="arabicPeriod" startAt="6"/>
            </a:pPr>
            <a:endParaRPr lang="en-US" sz="1600" dirty="0"/>
          </a:p>
          <a:p>
            <a:pPr>
              <a:buFont typeface="+mj-lt"/>
              <a:buAutoNum type="arabicPeriod" startAt="6"/>
            </a:pPr>
            <a:endParaRPr lang="en-US" sz="1600" dirty="0"/>
          </a:p>
          <a:p>
            <a:pPr>
              <a:buFont typeface="+mj-lt"/>
              <a:buAutoNum type="arabicPeriod" startAt="6"/>
            </a:pPr>
            <a:endParaRPr lang="en-US" sz="1600" dirty="0"/>
          </a:p>
          <a:p>
            <a:pPr>
              <a:buFont typeface="+mj-lt"/>
              <a:buAutoNum type="arabicPeriod" startAt="6"/>
            </a:pPr>
            <a:endParaRPr lang="en-US" sz="1600" dirty="0"/>
          </a:p>
          <a:p>
            <a:pPr>
              <a:buFont typeface="+mj-lt"/>
              <a:buAutoNum type="arabicPeriod" startAt="6"/>
            </a:pPr>
            <a:r>
              <a:rPr lang="th-TH" sz="1600" dirty="0">
                <a:latin typeface="Calisto MT (Body)"/>
                <a:cs typeface="Calisto MT (Body)"/>
              </a:rPr>
              <a:t>ปรับตำแหน่งของ </a:t>
            </a:r>
            <a:r>
              <a:rPr lang="en-US" sz="1600" dirty="0">
                <a:latin typeface="Calisto MT (Body)"/>
                <a:cs typeface="Calisto MT (Body)"/>
              </a:rPr>
              <a:t>controller </a:t>
            </a:r>
            <a:r>
              <a:rPr lang="th-TH" sz="1600" dirty="0">
                <a:latin typeface="Calisto MT (Body)"/>
                <a:cs typeface="Calisto MT (Body)"/>
              </a:rPr>
              <a:t>ต่างๆ </a:t>
            </a:r>
            <a:r>
              <a:rPr lang="th-TH" sz="1600" dirty="0" smtClean="0">
                <a:latin typeface="Calisto MT (Body)"/>
                <a:cs typeface="Calisto MT (Body)"/>
              </a:rPr>
              <a:t>ใน </a:t>
            </a:r>
            <a:r>
              <a:rPr lang="en-US" sz="1600" dirty="0">
                <a:latin typeface="Calisto MT (Body)"/>
                <a:cs typeface="Calisto MT (Body)"/>
              </a:rPr>
              <a:t>view </a:t>
            </a:r>
            <a:r>
              <a:rPr lang="th-TH" sz="1600" dirty="0">
                <a:latin typeface="Calisto MT (Body)"/>
                <a:cs typeface="Calisto MT (Body)"/>
              </a:rPr>
              <a:t>ตามรูป</a:t>
            </a:r>
            <a:endParaRPr lang="en-US" sz="1600" dirty="0">
              <a:latin typeface="Calisto MT (Body)"/>
              <a:cs typeface="Calisto MT (Body)"/>
            </a:endParaRPr>
          </a:p>
          <a:p>
            <a:pPr>
              <a:buFont typeface="+mj-lt"/>
              <a:buAutoNum type="arabicPeriod" startAt="6"/>
            </a:pPr>
            <a:endParaRPr lang="th-TH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129" y="2815234"/>
            <a:ext cx="5653773" cy="2354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296" y="5424710"/>
            <a:ext cx="1877606" cy="1251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19 -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63124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Task: </a:t>
            </a:r>
            <a:r>
              <a:rPr lang="en-US" sz="4000" dirty="0" smtClean="0"/>
              <a:t>Add Fade Animation (3/</a:t>
            </a:r>
            <a:r>
              <a:rPr lang="en-US" sz="4000" dirty="0"/>
              <a:t>8)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5800" y="1666206"/>
            <a:ext cx="7770813" cy="444727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9"/>
            </a:pPr>
            <a:r>
              <a:rPr lang="th-TH" sz="1600" dirty="0" smtClean="0"/>
              <a:t>เขียน </a:t>
            </a:r>
            <a:r>
              <a:rPr lang="en-US" sz="1600" dirty="0"/>
              <a:t>code </a:t>
            </a:r>
            <a:r>
              <a:rPr lang="th-TH" sz="1600" dirty="0"/>
              <a:t>ใน </a:t>
            </a:r>
            <a:r>
              <a:rPr lang="en-US" sz="1600" dirty="0"/>
              <a:t>method “</a:t>
            </a:r>
            <a:r>
              <a:rPr lang="en-US" sz="1600" dirty="0" err="1"/>
              <a:t>didTapBtnSetAlpha</a:t>
            </a:r>
            <a:r>
              <a:rPr lang="en-US" sz="1600" dirty="0"/>
              <a:t>:” </a:t>
            </a:r>
            <a:r>
              <a:rPr lang="th-TH" sz="1600" dirty="0"/>
              <a:t>ให้แสดง </a:t>
            </a:r>
            <a:r>
              <a:rPr lang="en-US" sz="1600" dirty="0"/>
              <a:t>animation </a:t>
            </a:r>
            <a:r>
              <a:rPr lang="th-TH" sz="1600" dirty="0"/>
              <a:t>แบบ</a:t>
            </a:r>
            <a:r>
              <a:rPr lang="en-US" sz="1600" dirty="0"/>
              <a:t> </a:t>
            </a:r>
            <a:r>
              <a:rPr lang="en-US" sz="1600" dirty="0" err="1" smtClean="0"/>
              <a:t>fadeIn</a:t>
            </a:r>
            <a:endParaRPr lang="en-US" sz="1600" dirty="0" smtClean="0"/>
          </a:p>
          <a:p>
            <a:pPr>
              <a:buFont typeface="+mj-lt"/>
              <a:buAutoNum type="arabicPeriod" startAt="9"/>
            </a:pPr>
            <a:endParaRPr lang="en-US" sz="1600" dirty="0"/>
          </a:p>
          <a:p>
            <a:pPr>
              <a:buFont typeface="+mj-lt"/>
              <a:buAutoNum type="arabicPeriod" startAt="9"/>
            </a:pPr>
            <a:endParaRPr lang="en-US" sz="1600" dirty="0" smtClean="0"/>
          </a:p>
          <a:p>
            <a:pPr>
              <a:buFont typeface="+mj-lt"/>
              <a:buAutoNum type="arabicPeriod" startAt="9"/>
            </a:pPr>
            <a:endParaRPr lang="en-US" sz="1600" dirty="0"/>
          </a:p>
          <a:p>
            <a:pPr>
              <a:buFont typeface="+mj-lt"/>
              <a:buAutoNum type="arabicPeriod" startAt="9"/>
            </a:pPr>
            <a:endParaRPr lang="en-US" sz="1600" dirty="0" smtClean="0"/>
          </a:p>
          <a:p>
            <a:pPr>
              <a:buFont typeface="+mj-lt"/>
              <a:buAutoNum type="arabicPeriod" startAt="9"/>
            </a:pPr>
            <a:r>
              <a:rPr lang="en-US" sz="1600" dirty="0"/>
              <a:t>Run </a:t>
            </a:r>
            <a:r>
              <a:rPr lang="th-TH" sz="1600" dirty="0"/>
              <a:t>เพื่อดูผลลัพธ์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085170" y="2309379"/>
            <a:ext cx="5635508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Menlo Regular"/>
                <a:cs typeface="Menlo Regular"/>
              </a:rPr>
              <a:t>- (IBAction)</a:t>
            </a:r>
            <a:r>
              <a:rPr lang="en-US" sz="1300" dirty="0" err="1">
                <a:latin typeface="Menlo Regular"/>
                <a:cs typeface="Menlo Regular"/>
              </a:rPr>
              <a:t>didTapBtnSetAlpha</a:t>
            </a:r>
            <a:r>
              <a:rPr lang="en-US" sz="1300" dirty="0">
                <a:latin typeface="Menlo Regular"/>
                <a:cs typeface="Menlo Regular"/>
              </a:rPr>
              <a:t>:(id)sender </a:t>
            </a:r>
          </a:p>
          <a:p>
            <a:r>
              <a:rPr lang="en-US" sz="1300" dirty="0">
                <a:latin typeface="Menlo Regular"/>
                <a:cs typeface="Menlo Regular"/>
              </a:rPr>
              <a:t>{</a:t>
            </a:r>
          </a:p>
          <a:p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coreImage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setAlpha:0.0];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	[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UIView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animateWithDuration:2.0 animations:^{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		[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coreImage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setAlpha:1.0];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	}];</a:t>
            </a:r>
          </a:p>
          <a:p>
            <a:r>
              <a:rPr lang="en-US" sz="13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9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19 -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0321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Task: </a:t>
            </a:r>
            <a:r>
              <a:rPr lang="en-US" sz="4000" dirty="0" smtClean="0"/>
              <a:t>Add Move Animations (4/</a:t>
            </a:r>
            <a:r>
              <a:rPr lang="en-US" sz="4000" dirty="0"/>
              <a:t>8)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5800" y="1430207"/>
            <a:ext cx="7770813" cy="511031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11"/>
            </a:pPr>
            <a:r>
              <a:rPr lang="th-TH" sz="1600" dirty="0" smtClean="0"/>
              <a:t>เพิ่ม </a:t>
            </a:r>
            <a:r>
              <a:rPr lang="en-US" sz="1600" dirty="0" err="1"/>
              <a:t>UIButton</a:t>
            </a:r>
            <a:r>
              <a:rPr lang="en-US" sz="1600" dirty="0"/>
              <a:t> </a:t>
            </a:r>
            <a:r>
              <a:rPr lang="th-TH" sz="1600" dirty="0"/>
              <a:t>ใหม่ลงบน </a:t>
            </a:r>
            <a:r>
              <a:rPr lang="en-US" sz="1600" dirty="0"/>
              <a:t>view </a:t>
            </a:r>
            <a:r>
              <a:rPr lang="th-TH" sz="1600" dirty="0"/>
              <a:t>ผูก </a:t>
            </a:r>
            <a:r>
              <a:rPr lang="en-US" sz="1600" dirty="0"/>
              <a:t>IBAction </a:t>
            </a:r>
            <a:r>
              <a:rPr lang="th-TH" sz="1600" dirty="0"/>
              <a:t>เข้ากับ </a:t>
            </a:r>
            <a:r>
              <a:rPr lang="en-US" sz="1600" dirty="0" err="1"/>
              <a:t>SimpleAnimation.h</a:t>
            </a:r>
            <a:r>
              <a:rPr lang="en-US" sz="1600" dirty="0"/>
              <a:t> </a:t>
            </a:r>
            <a:r>
              <a:rPr lang="th-TH" sz="1600" dirty="0"/>
              <a:t>ตั้งชื่อ </a:t>
            </a:r>
            <a:r>
              <a:rPr lang="en-US" sz="1600" dirty="0"/>
              <a:t>action </a:t>
            </a:r>
            <a:r>
              <a:rPr lang="th-TH" sz="1600" dirty="0"/>
              <a:t>ว่า </a:t>
            </a:r>
            <a:r>
              <a:rPr lang="en-US" sz="1600" dirty="0" smtClean="0"/>
              <a:t> “</a:t>
            </a:r>
            <a:r>
              <a:rPr lang="en-US" sz="1600" dirty="0" err="1"/>
              <a:t>didTapBtnMoveIt</a:t>
            </a:r>
            <a:r>
              <a:rPr lang="en-US" sz="1600" dirty="0" smtClean="0"/>
              <a:t>”</a:t>
            </a:r>
          </a:p>
          <a:p>
            <a:pPr>
              <a:buFont typeface="+mj-lt"/>
              <a:buAutoNum type="arabicPeriod" startAt="11"/>
            </a:pPr>
            <a:endParaRPr lang="en-US" sz="1050" dirty="0"/>
          </a:p>
          <a:p>
            <a:pPr>
              <a:buFont typeface="+mj-lt"/>
              <a:buAutoNum type="arabicPeriod" startAt="11"/>
            </a:pPr>
            <a:endParaRPr lang="en-US" sz="1050" dirty="0" smtClean="0"/>
          </a:p>
          <a:p>
            <a:pPr>
              <a:buFont typeface="+mj-lt"/>
              <a:buAutoNum type="arabicPeriod" startAt="11"/>
            </a:pPr>
            <a:endParaRPr lang="en-US" sz="1050" dirty="0" smtClean="0"/>
          </a:p>
          <a:p>
            <a:pPr>
              <a:buFont typeface="+mj-lt"/>
              <a:buAutoNum type="arabicPeriod" startAt="11"/>
            </a:pPr>
            <a:endParaRPr lang="en-US" sz="1600" dirty="0"/>
          </a:p>
          <a:p>
            <a:pPr>
              <a:buFont typeface="+mj-lt"/>
              <a:buAutoNum type="arabicPeriod" startAt="11"/>
            </a:pPr>
            <a:r>
              <a:rPr lang="th-TH" sz="1600" dirty="0" smtClean="0"/>
              <a:t>เขียน </a:t>
            </a:r>
            <a:r>
              <a:rPr lang="th-TH" sz="1600" dirty="0"/>
              <a:t>code ใน method “didTapBtnMoveIt:” ให้แสดง animation การเคลื่อนที่จาก</a:t>
            </a:r>
            <a:r>
              <a:rPr lang="th-TH" sz="1600" dirty="0" smtClean="0"/>
              <a:t>ตำแหน่งปัจจุบัน </a:t>
            </a:r>
            <a:r>
              <a:rPr lang="th-TH" sz="1600" dirty="0"/>
              <a:t>ไปทางขวาอีก </a:t>
            </a:r>
            <a:r>
              <a:rPr lang="th-TH" sz="1600" dirty="0" smtClean="0"/>
              <a:t>300px</a:t>
            </a:r>
            <a:endParaRPr lang="en-US" sz="1600" dirty="0" smtClean="0"/>
          </a:p>
          <a:p>
            <a:pPr>
              <a:buFont typeface="+mj-lt"/>
              <a:buAutoNum type="arabicPeriod" startAt="11"/>
            </a:pPr>
            <a:endParaRPr lang="en-US" sz="1600" dirty="0"/>
          </a:p>
          <a:p>
            <a:pPr>
              <a:buFont typeface="+mj-lt"/>
              <a:buAutoNum type="arabicPeriod" startAt="11"/>
            </a:pPr>
            <a:endParaRPr lang="en-US" sz="1600" dirty="0" smtClean="0"/>
          </a:p>
          <a:p>
            <a:pPr>
              <a:buFont typeface="+mj-lt"/>
              <a:buAutoNum type="arabicPeriod" startAt="11"/>
            </a:pPr>
            <a:endParaRPr lang="en-US" sz="1600" dirty="0"/>
          </a:p>
          <a:p>
            <a:pPr>
              <a:buFont typeface="+mj-lt"/>
              <a:buAutoNum type="arabicPeriod" startAt="11"/>
            </a:pPr>
            <a:r>
              <a:rPr lang="en-US" sz="1600" dirty="0"/>
              <a:t>Run </a:t>
            </a:r>
            <a:r>
              <a:rPr lang="th-TH" sz="1600" dirty="0"/>
              <a:t>เพื่อดูผลลัพธ์</a:t>
            </a:r>
            <a:endParaRPr lang="en-US" sz="1600" dirty="0"/>
          </a:p>
          <a:p>
            <a:pPr>
              <a:buFont typeface="+mj-lt"/>
              <a:buAutoNum type="arabicPeriod" startAt="11"/>
            </a:pPr>
            <a:endParaRPr lang="th-TH" sz="1600" dirty="0"/>
          </a:p>
          <a:p>
            <a:pPr>
              <a:buFont typeface="+mj-lt"/>
              <a:buAutoNum type="arabicPeriod" startAt="11"/>
            </a:pP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141769" y="4575058"/>
            <a:ext cx="60958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" dirty="0">
                <a:latin typeface="Menlo Regular"/>
                <a:cs typeface="Menlo Regular"/>
              </a:rPr>
              <a:t>- (IBAction)</a:t>
            </a:r>
            <a:r>
              <a:rPr lang="en-US" sz="1150" dirty="0" err="1">
                <a:latin typeface="Menlo Regular"/>
                <a:cs typeface="Menlo Regular"/>
              </a:rPr>
              <a:t>didTapBtnMoveIt</a:t>
            </a:r>
            <a:r>
              <a:rPr lang="en-US" sz="1150" dirty="0">
                <a:latin typeface="Menlo Regular"/>
                <a:cs typeface="Menlo Regular"/>
              </a:rPr>
              <a:t>:(id)sender </a:t>
            </a:r>
          </a:p>
          <a:p>
            <a:r>
              <a:rPr lang="en-US" sz="1150" dirty="0">
                <a:latin typeface="Menlo Regular"/>
                <a:cs typeface="Menlo Regular"/>
              </a:rPr>
              <a:t>{</a:t>
            </a:r>
          </a:p>
          <a:p>
            <a:r>
              <a:rPr lang="en-US" sz="1150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CGRect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newFrame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coreImage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frame];</a:t>
            </a: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newFrame.origin.x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+= 300;</a:t>
            </a: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	[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UIView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animateWithDuration:2.0 animations:^{</a:t>
            </a: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		[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coreImage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setFrame:newFrame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	}];</a:t>
            </a:r>
          </a:p>
          <a:p>
            <a:r>
              <a:rPr lang="en-US" sz="1150" dirty="0">
                <a:latin typeface="Menlo Regular"/>
                <a:cs typeface="Menlo Regular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92" y="2173559"/>
            <a:ext cx="2310158" cy="154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19 -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920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Task: </a:t>
            </a:r>
            <a:r>
              <a:rPr lang="en-US" sz="3600" dirty="0" smtClean="0"/>
              <a:t>Add Rotate </a:t>
            </a:r>
            <a:r>
              <a:rPr lang="en-US" sz="3600" dirty="0"/>
              <a:t>Animations </a:t>
            </a:r>
            <a:r>
              <a:rPr lang="en-US" sz="3600" dirty="0" smtClean="0"/>
              <a:t>(5/</a:t>
            </a:r>
            <a:r>
              <a:rPr lang="en-US" sz="3600" dirty="0"/>
              <a:t>8)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5800" y="1430207"/>
            <a:ext cx="7770813" cy="520022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14"/>
            </a:pPr>
            <a:r>
              <a:rPr lang="en-US" sz="1600" dirty="0" smtClean="0"/>
              <a:t> </a:t>
            </a:r>
            <a:r>
              <a:rPr lang="th-TH" sz="1600" dirty="0"/>
              <a:t>เพิ่ม </a:t>
            </a:r>
            <a:r>
              <a:rPr lang="en-US" sz="1600" dirty="0" err="1"/>
              <a:t>UIButton</a:t>
            </a:r>
            <a:r>
              <a:rPr lang="en-US" sz="1600" dirty="0"/>
              <a:t> </a:t>
            </a:r>
            <a:r>
              <a:rPr lang="th-TH" sz="1600" dirty="0"/>
              <a:t>ใหม่ลงบน </a:t>
            </a:r>
            <a:r>
              <a:rPr lang="en-US" sz="1600" dirty="0"/>
              <a:t>view </a:t>
            </a:r>
            <a:r>
              <a:rPr lang="th-TH" sz="1600" dirty="0"/>
              <a:t>ผูก </a:t>
            </a:r>
            <a:r>
              <a:rPr lang="en-US" sz="1600" dirty="0"/>
              <a:t>IBAction </a:t>
            </a:r>
            <a:r>
              <a:rPr lang="th-TH" sz="1600" dirty="0"/>
              <a:t>เข้ากับ </a:t>
            </a:r>
            <a:r>
              <a:rPr lang="en-US" sz="1600" dirty="0" err="1"/>
              <a:t>SimpleAnimation.h</a:t>
            </a:r>
            <a:r>
              <a:rPr lang="en-US" sz="1600" dirty="0"/>
              <a:t> </a:t>
            </a:r>
            <a:r>
              <a:rPr lang="th-TH" sz="1600" dirty="0"/>
              <a:t>ตั้งชื่อ </a:t>
            </a:r>
            <a:r>
              <a:rPr lang="en-US" sz="1600" dirty="0"/>
              <a:t>action </a:t>
            </a:r>
            <a:r>
              <a:rPr lang="th-TH" sz="1600" dirty="0"/>
              <a:t>ว่า </a:t>
            </a:r>
            <a:r>
              <a:rPr lang="en-US" sz="1600" dirty="0" smtClean="0"/>
              <a:t>“</a:t>
            </a:r>
            <a:r>
              <a:rPr lang="en-US" sz="1600" dirty="0" err="1"/>
              <a:t>didTapBtnRotate</a:t>
            </a:r>
            <a:r>
              <a:rPr lang="en-US" sz="1600" dirty="0" smtClean="0"/>
              <a:t>”</a:t>
            </a:r>
          </a:p>
          <a:p>
            <a:pPr>
              <a:buFont typeface="+mj-lt"/>
              <a:buAutoNum type="arabicPeriod" startAt="14"/>
            </a:pPr>
            <a:endParaRPr lang="en-US" sz="1600" dirty="0"/>
          </a:p>
          <a:p>
            <a:pPr>
              <a:buFont typeface="+mj-lt"/>
              <a:buAutoNum type="arabicPeriod" startAt="14"/>
            </a:pPr>
            <a:endParaRPr lang="en-US" sz="1600" dirty="0" smtClean="0"/>
          </a:p>
          <a:p>
            <a:pPr>
              <a:buFont typeface="+mj-lt"/>
              <a:buAutoNum type="arabicPeriod" startAt="14"/>
            </a:pPr>
            <a:endParaRPr lang="en-US" sz="1600" dirty="0"/>
          </a:p>
          <a:p>
            <a:pPr>
              <a:buFont typeface="+mj-lt"/>
              <a:buAutoNum type="arabicPeriod" startAt="14"/>
            </a:pPr>
            <a:endParaRPr lang="en-US" sz="1600" dirty="0" smtClean="0"/>
          </a:p>
          <a:p>
            <a:pPr>
              <a:buFont typeface="+mj-lt"/>
              <a:buAutoNum type="arabicPeriod" startAt="14"/>
            </a:pPr>
            <a:r>
              <a:rPr lang="th-TH" sz="1600" dirty="0"/>
              <a:t>เขียน </a:t>
            </a:r>
            <a:r>
              <a:rPr lang="en-US" sz="1600" dirty="0"/>
              <a:t>code </a:t>
            </a:r>
            <a:r>
              <a:rPr lang="th-TH" sz="1600" dirty="0"/>
              <a:t>ใน </a:t>
            </a:r>
            <a:r>
              <a:rPr lang="en-US" sz="1600" dirty="0"/>
              <a:t>method “</a:t>
            </a:r>
            <a:r>
              <a:rPr lang="en-US" sz="1600" dirty="0" err="1"/>
              <a:t>didTapBtnRotate</a:t>
            </a:r>
            <a:r>
              <a:rPr lang="en-US" sz="1600" dirty="0"/>
              <a:t>:” </a:t>
            </a:r>
            <a:r>
              <a:rPr lang="th-TH" sz="1600" dirty="0"/>
              <a:t>เพื่อให้รูปหมุนตามองศาที่</a:t>
            </a:r>
            <a:r>
              <a:rPr lang="th-TH" sz="1600" dirty="0" smtClean="0"/>
              <a:t>กำหนด</a:t>
            </a:r>
            <a:endParaRPr lang="en-US" sz="1600" dirty="0" smtClean="0"/>
          </a:p>
          <a:p>
            <a:pPr>
              <a:buFont typeface="+mj-lt"/>
              <a:buAutoNum type="arabicPeriod" startAt="14"/>
            </a:pPr>
            <a:endParaRPr lang="en-US" sz="1600" dirty="0"/>
          </a:p>
          <a:p>
            <a:pPr>
              <a:buFont typeface="+mj-lt"/>
              <a:buAutoNum type="arabicPeriod" startAt="14"/>
            </a:pPr>
            <a:endParaRPr lang="en-US" sz="1600" dirty="0" smtClean="0"/>
          </a:p>
          <a:p>
            <a:pPr>
              <a:buFont typeface="+mj-lt"/>
              <a:buAutoNum type="arabicPeriod" startAt="14"/>
            </a:pPr>
            <a:endParaRPr lang="en-US" sz="1600" dirty="0"/>
          </a:p>
          <a:p>
            <a:pPr>
              <a:buFont typeface="+mj-lt"/>
              <a:buAutoNum type="arabicPeriod" startAt="14"/>
            </a:pPr>
            <a:r>
              <a:rPr lang="en-US" sz="1600" dirty="0"/>
              <a:t>Run </a:t>
            </a:r>
            <a:r>
              <a:rPr lang="th-TH" sz="1600" dirty="0"/>
              <a:t>เพื่อดูผลลัพธ์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078904" y="4768863"/>
            <a:ext cx="711403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" dirty="0">
                <a:latin typeface="Menlo Regular"/>
                <a:cs typeface="Menlo Regular"/>
              </a:rPr>
              <a:t>- (IBAction)</a:t>
            </a:r>
            <a:r>
              <a:rPr lang="en-US" sz="1150" dirty="0" err="1">
                <a:latin typeface="Menlo Regular"/>
                <a:cs typeface="Menlo Regular"/>
              </a:rPr>
              <a:t>didTapBtnRotate</a:t>
            </a:r>
            <a:r>
              <a:rPr lang="en-US" sz="1150" dirty="0">
                <a:latin typeface="Menlo Regular"/>
                <a:cs typeface="Menlo Regular"/>
              </a:rPr>
              <a:t>:(id)sender </a:t>
            </a:r>
          </a:p>
          <a:p>
            <a:r>
              <a:rPr lang="en-US" sz="1150" dirty="0">
                <a:latin typeface="Menlo Regular"/>
                <a:cs typeface="Menlo Regular"/>
              </a:rPr>
              <a:t>{</a:t>
            </a: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	[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UIView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animateWithDuration:2.0 animations:^{</a:t>
            </a: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		[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coreImage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setTransform:CGAffineTransformMakeRotation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(M_PI)];</a:t>
            </a: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	}];</a:t>
            </a:r>
          </a:p>
          <a:p>
            <a:r>
              <a:rPr lang="en-US" sz="1150" dirty="0">
                <a:latin typeface="Menlo Regular"/>
                <a:cs typeface="Menlo Regular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68" y="2166776"/>
            <a:ext cx="2535981" cy="168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19 -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8719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Task: </a:t>
            </a:r>
            <a:r>
              <a:rPr lang="en-US" sz="3600" dirty="0" smtClean="0"/>
              <a:t>Add Rotate </a:t>
            </a:r>
            <a:r>
              <a:rPr lang="en-US" sz="3600" dirty="0"/>
              <a:t>Animations </a:t>
            </a:r>
            <a:r>
              <a:rPr lang="en-US" sz="3600" dirty="0" smtClean="0"/>
              <a:t>(6/</a:t>
            </a:r>
            <a:r>
              <a:rPr lang="en-US" sz="3600" dirty="0"/>
              <a:t>8)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685800" y="1475158"/>
            <a:ext cx="7770812" cy="52227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+mj-lt"/>
              <a:buAutoNum type="arabicPeriod" startAt="17"/>
            </a:pPr>
            <a:r>
              <a:rPr lang="th-TH" sz="1700" dirty="0" smtClean="0"/>
              <a:t>เพิ่ม </a:t>
            </a:r>
            <a:r>
              <a:rPr lang="en-US" sz="1700" dirty="0" err="1"/>
              <a:t>UIButton</a:t>
            </a:r>
            <a:r>
              <a:rPr lang="en-US" sz="1700" dirty="0"/>
              <a:t> </a:t>
            </a:r>
            <a:r>
              <a:rPr lang="th-TH" sz="1700" dirty="0"/>
              <a:t>ใหม่ลงบน </a:t>
            </a:r>
            <a:r>
              <a:rPr lang="en-US" sz="1700" dirty="0"/>
              <a:t>view </a:t>
            </a:r>
            <a:r>
              <a:rPr lang="th-TH" sz="1700" dirty="0" smtClean="0"/>
              <a:t>ผูก </a:t>
            </a:r>
            <a:r>
              <a:rPr lang="en-US" sz="1700" dirty="0"/>
              <a:t>IBAction </a:t>
            </a:r>
            <a:r>
              <a:rPr lang="th-TH" sz="1700" dirty="0" smtClean="0"/>
              <a:t>เข้า</a:t>
            </a:r>
            <a:r>
              <a:rPr lang="th-TH" sz="1700" dirty="0" smtClean="0"/>
              <a:t>กับ</a:t>
            </a:r>
            <a:r>
              <a:rPr lang="en-US" sz="1700" dirty="0" smtClean="0"/>
              <a:t> </a:t>
            </a:r>
            <a:r>
              <a:rPr lang="th-TH" sz="1700" dirty="0" smtClean="0"/>
              <a:t/>
            </a:r>
            <a:br>
              <a:rPr lang="th-TH" sz="1700" dirty="0" smtClean="0"/>
            </a:br>
            <a:r>
              <a:rPr lang="en-US" sz="1700" dirty="0" err="1" smtClean="0"/>
              <a:t>SimpleAnimation.h</a:t>
            </a:r>
            <a:r>
              <a:rPr lang="en-US" sz="1700" dirty="0" smtClean="0"/>
              <a:t> </a:t>
            </a:r>
            <a:r>
              <a:rPr lang="th-TH" sz="1700" dirty="0" smtClean="0"/>
              <a:t>ตั้ง</a:t>
            </a:r>
            <a:r>
              <a:rPr lang="th-TH" sz="1700" dirty="0"/>
              <a:t>ชื่อ </a:t>
            </a:r>
            <a:r>
              <a:rPr lang="en-US" sz="1700" dirty="0"/>
              <a:t>action </a:t>
            </a:r>
            <a:r>
              <a:rPr lang="th-TH" sz="1700" dirty="0"/>
              <a:t>ว่า </a:t>
            </a:r>
            <a:r>
              <a:rPr lang="en-US" sz="1700" dirty="0" smtClean="0"/>
              <a:t>“</a:t>
            </a:r>
            <a:r>
              <a:rPr lang="en-US" sz="1700" dirty="0" err="1"/>
              <a:t>didTapBtnCombo</a:t>
            </a:r>
            <a:r>
              <a:rPr lang="en-US" sz="1700" dirty="0" smtClean="0"/>
              <a:t>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900" dirty="0" smtClean="0"/>
          </a:p>
          <a:p>
            <a:pPr marL="0" indent="0">
              <a:lnSpc>
                <a:spcPct val="120000"/>
              </a:lnSpc>
              <a:buNone/>
            </a:pPr>
            <a:endParaRPr lang="th-TH" sz="900" dirty="0"/>
          </a:p>
          <a:p>
            <a:pPr marL="0" indent="0">
              <a:lnSpc>
                <a:spcPct val="120000"/>
              </a:lnSpc>
              <a:buNone/>
            </a:pPr>
            <a:endParaRPr lang="en-US" sz="1600" dirty="0" smtClean="0"/>
          </a:p>
          <a:p>
            <a:pPr>
              <a:lnSpc>
                <a:spcPct val="120000"/>
              </a:lnSpc>
              <a:buFont typeface="+mj-lt"/>
              <a:buAutoNum type="arabicPeriod" startAt="17"/>
            </a:pPr>
            <a:r>
              <a:rPr lang="th-TH" sz="1600" dirty="0" smtClean="0"/>
              <a:t>เขียน </a:t>
            </a:r>
            <a:r>
              <a:rPr lang="en-US" sz="1600" dirty="0"/>
              <a:t>code </a:t>
            </a:r>
            <a:r>
              <a:rPr lang="th-TH" sz="1600" dirty="0"/>
              <a:t>ใน </a:t>
            </a:r>
            <a:r>
              <a:rPr lang="en-US" sz="1600" dirty="0"/>
              <a:t>method </a:t>
            </a:r>
            <a:r>
              <a:rPr lang="en-US" sz="1600" dirty="0" smtClean="0"/>
              <a:t>“</a:t>
            </a:r>
            <a:r>
              <a:rPr lang="en-US" sz="1600" dirty="0" err="1"/>
              <a:t>didTapBtnCombo</a:t>
            </a:r>
            <a:r>
              <a:rPr lang="en-US" sz="1600" dirty="0"/>
              <a:t>:” </a:t>
            </a:r>
            <a:r>
              <a:rPr lang="th-TH" sz="1600" dirty="0" smtClean="0"/>
              <a:t>เพื่อ</a:t>
            </a:r>
            <a:r>
              <a:rPr lang="th-TH" sz="1600" dirty="0"/>
              <a:t>ให้</a:t>
            </a:r>
            <a:r>
              <a:rPr lang="th-TH" sz="1600" dirty="0" smtClean="0"/>
              <a:t>รูป</a:t>
            </a:r>
            <a:r>
              <a:rPr lang="th-TH" sz="1600" dirty="0" smtClean="0"/>
              <a:t>เคลื่อนไปตามแกน </a:t>
            </a:r>
            <a:r>
              <a:rPr lang="en-US" sz="1600" dirty="0" smtClean="0"/>
              <a:t>x 300 </a:t>
            </a:r>
            <a:r>
              <a:rPr lang="th-TH" sz="1600" dirty="0" smtClean="0"/>
              <a:t>จุด และ</a:t>
            </a:r>
            <a:r>
              <a:rPr lang="th-TH" sz="1600" dirty="0" smtClean="0"/>
              <a:t>ระหว่างที่เคลื่อนไปก็ค่อยๆ จางหายไป</a:t>
            </a:r>
            <a:endParaRPr lang="en-US" sz="1600" dirty="0" smtClean="0"/>
          </a:p>
          <a:p>
            <a:pPr>
              <a:lnSpc>
                <a:spcPct val="120000"/>
              </a:lnSpc>
              <a:buFont typeface="+mj-lt"/>
              <a:buAutoNum type="arabicPeriod" startAt="17"/>
            </a:pPr>
            <a:endParaRPr lang="en-US" sz="1600" dirty="0"/>
          </a:p>
          <a:p>
            <a:pPr>
              <a:lnSpc>
                <a:spcPct val="120000"/>
              </a:lnSpc>
              <a:buFont typeface="+mj-lt"/>
              <a:buAutoNum type="arabicPeriod" startAt="17"/>
            </a:pPr>
            <a:endParaRPr lang="en-US" sz="1600" dirty="0" smtClean="0"/>
          </a:p>
          <a:p>
            <a:pPr>
              <a:lnSpc>
                <a:spcPct val="120000"/>
              </a:lnSpc>
              <a:buFont typeface="+mj-lt"/>
              <a:buAutoNum type="arabicPeriod" startAt="17"/>
            </a:pPr>
            <a:endParaRPr lang="en-US" sz="1600" dirty="0"/>
          </a:p>
          <a:p>
            <a:pPr marL="0" indent="0">
              <a:lnSpc>
                <a:spcPct val="120000"/>
              </a:lnSpc>
              <a:buNone/>
            </a:pPr>
            <a:endParaRPr lang="en-US" sz="1600" dirty="0"/>
          </a:p>
          <a:p>
            <a:pPr>
              <a:lnSpc>
                <a:spcPct val="120000"/>
              </a:lnSpc>
              <a:buFont typeface="+mj-lt"/>
              <a:buAutoNum type="arabicPeriod" startAt="17"/>
            </a:pPr>
            <a:r>
              <a:rPr lang="en-US" sz="1600" dirty="0"/>
              <a:t>Run </a:t>
            </a:r>
            <a:r>
              <a:rPr lang="th-TH" sz="1600" dirty="0"/>
              <a:t>เพื่อดูผลลัพธ์</a:t>
            </a:r>
            <a:endParaRPr lang="en-US" sz="1600" dirty="0" smtClean="0"/>
          </a:p>
          <a:p>
            <a:pPr>
              <a:lnSpc>
                <a:spcPct val="120000"/>
              </a:lnSpc>
              <a:buFont typeface="+mj-lt"/>
              <a:buAutoNum type="arabicPeriod" startAt="17"/>
            </a:pPr>
            <a:endParaRPr lang="en-US" sz="1600" dirty="0"/>
          </a:p>
          <a:p>
            <a:pPr>
              <a:lnSpc>
                <a:spcPct val="120000"/>
              </a:lnSpc>
              <a:buFont typeface="+mj-lt"/>
              <a:buAutoNum type="arabicPeriod" startAt="17"/>
            </a:pPr>
            <a:endParaRPr lang="en-US" sz="1600" dirty="0" smtClean="0"/>
          </a:p>
          <a:p>
            <a:pPr>
              <a:lnSpc>
                <a:spcPct val="120000"/>
              </a:lnSpc>
              <a:buFont typeface="+mj-lt"/>
              <a:buAutoNum type="arabicPeriod" startAt="17"/>
            </a:pPr>
            <a:endParaRPr lang="en-US" sz="1600" dirty="0"/>
          </a:p>
          <a:p>
            <a:pPr>
              <a:lnSpc>
                <a:spcPct val="120000"/>
              </a:lnSpc>
              <a:buFont typeface="+mj-lt"/>
              <a:buAutoNum type="arabicPeriod" startAt="17"/>
            </a:pPr>
            <a:endParaRPr lang="en-US" sz="1600" dirty="0" smtClean="0"/>
          </a:p>
          <a:p>
            <a:pPr>
              <a:lnSpc>
                <a:spcPct val="120000"/>
              </a:lnSpc>
              <a:buFont typeface="+mj-lt"/>
              <a:buAutoNum type="arabicPeriod" startAt="17"/>
            </a:pP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067665" y="4145442"/>
            <a:ext cx="643971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- (IBAction)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didTapBtnCombo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:(id)sender </a:t>
            </a:r>
          </a:p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	[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coreImage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setAlpha:1.0];</a:t>
            </a:r>
          </a:p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CGRect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newFrame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coreImage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frame];</a:t>
            </a:r>
          </a:p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newFrame.origin.x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+= 300;</a:t>
            </a:r>
          </a:p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</a:p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	[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UIView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animateWithDuration:2.0 animations:^{</a:t>
            </a:r>
          </a:p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		[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coreImage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setAlpha:0.0];</a:t>
            </a:r>
          </a:p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		[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coreImage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setFrame:newFrame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	}];</a:t>
            </a:r>
          </a:p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  <a:endParaRPr lang="en-US" sz="1100" dirty="0">
              <a:solidFill>
                <a:srgbClr val="FFFF00"/>
              </a:solidFill>
              <a:latin typeface="Menlo Regular"/>
              <a:cs typeface="Menlo Regula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422" y="1550894"/>
            <a:ext cx="2634597" cy="1749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19 -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99253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Task: </a:t>
            </a:r>
            <a:r>
              <a:rPr lang="en-US" sz="4000" dirty="0" smtClean="0"/>
              <a:t>Mix </a:t>
            </a:r>
            <a:r>
              <a:rPr lang="en-US" sz="4000" dirty="0"/>
              <a:t>Animations </a:t>
            </a:r>
            <a:r>
              <a:rPr lang="en-US" sz="4000" dirty="0" smtClean="0"/>
              <a:t>(7/</a:t>
            </a:r>
            <a:r>
              <a:rPr lang="en-US" sz="4000" dirty="0"/>
              <a:t>8)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85800" y="1514731"/>
            <a:ext cx="7770813" cy="4553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20"/>
            </a:pPr>
            <a:r>
              <a:rPr lang="th-TH" sz="1600" dirty="0" smtClean="0"/>
              <a:t>แก้ </a:t>
            </a:r>
            <a:r>
              <a:rPr lang="en-US" sz="1600" dirty="0"/>
              <a:t>code </a:t>
            </a:r>
            <a:r>
              <a:rPr lang="th-TH" sz="1600" dirty="0"/>
              <a:t>ใน </a:t>
            </a:r>
            <a:r>
              <a:rPr lang="en-US" sz="1600" dirty="0"/>
              <a:t>method “</a:t>
            </a:r>
            <a:r>
              <a:rPr lang="en-US" sz="1600" dirty="0" err="1"/>
              <a:t>didTapBtnCombo</a:t>
            </a:r>
            <a:r>
              <a:rPr lang="en-US" sz="1600" dirty="0"/>
              <a:t>:” </a:t>
            </a:r>
            <a:r>
              <a:rPr lang="th-TH" sz="1600" dirty="0"/>
              <a:t>เพื่อให้</a:t>
            </a:r>
            <a:r>
              <a:rPr lang="en-US" sz="1600" dirty="0"/>
              <a:t> animation </a:t>
            </a:r>
            <a:r>
              <a:rPr lang="th-TH" sz="1600" dirty="0"/>
              <a:t>ทำงานทีละขั้น</a:t>
            </a:r>
            <a:r>
              <a:rPr lang="th-TH" sz="1600" dirty="0" smtClean="0"/>
              <a:t>ตอน</a:t>
            </a:r>
            <a:endParaRPr lang="en-US" sz="1600" dirty="0" smtClean="0"/>
          </a:p>
          <a:p>
            <a:pPr>
              <a:buFont typeface="+mj-lt"/>
              <a:buAutoNum type="arabicPeriod" startAt="20"/>
            </a:pPr>
            <a:endParaRPr lang="en-US" sz="1600" dirty="0"/>
          </a:p>
          <a:p>
            <a:pPr>
              <a:buFont typeface="+mj-lt"/>
              <a:buAutoNum type="arabicPeriod" startAt="20"/>
            </a:pPr>
            <a:endParaRPr lang="en-US" sz="1600" dirty="0" smtClean="0"/>
          </a:p>
          <a:p>
            <a:pPr>
              <a:buFont typeface="+mj-lt"/>
              <a:buAutoNum type="arabicPeriod" startAt="20"/>
            </a:pPr>
            <a:endParaRPr lang="en-US" sz="1600" dirty="0"/>
          </a:p>
          <a:p>
            <a:pPr>
              <a:buFont typeface="+mj-lt"/>
              <a:buAutoNum type="arabicPeriod" startAt="20"/>
            </a:pPr>
            <a:endParaRPr lang="en-US" sz="1600" dirty="0" smtClean="0"/>
          </a:p>
          <a:p>
            <a:pPr>
              <a:buFont typeface="+mj-lt"/>
              <a:buAutoNum type="arabicPeriod" startAt="20"/>
            </a:pPr>
            <a:endParaRPr lang="en-US" sz="1600" dirty="0"/>
          </a:p>
          <a:p>
            <a:pPr>
              <a:buFont typeface="+mj-lt"/>
              <a:buAutoNum type="arabicPeriod" startAt="20"/>
            </a:pPr>
            <a:endParaRPr lang="en-US" sz="1600" dirty="0" smtClean="0"/>
          </a:p>
          <a:p>
            <a:pPr>
              <a:buFont typeface="+mj-lt"/>
              <a:buAutoNum type="arabicPeriod" startAt="20"/>
            </a:pPr>
            <a:endParaRPr lang="en-US" sz="1600" dirty="0"/>
          </a:p>
          <a:p>
            <a:pPr>
              <a:buFont typeface="+mj-lt"/>
              <a:buAutoNum type="arabicPeriod" startAt="20"/>
            </a:pPr>
            <a:endParaRPr lang="en-US" sz="1600" dirty="0" smtClean="0"/>
          </a:p>
          <a:p>
            <a:pPr>
              <a:buFont typeface="+mj-lt"/>
              <a:buAutoNum type="arabicPeriod" startAt="20"/>
            </a:pPr>
            <a:endParaRPr lang="en-US" sz="1600" dirty="0"/>
          </a:p>
          <a:p>
            <a:pPr>
              <a:buFont typeface="+mj-lt"/>
              <a:buAutoNum type="arabicPeriod" startAt="20"/>
            </a:pPr>
            <a:endParaRPr lang="en-US" sz="1600" dirty="0" smtClean="0"/>
          </a:p>
          <a:p>
            <a:pPr>
              <a:buFont typeface="+mj-lt"/>
              <a:buAutoNum type="arabicPeriod" startAt="20"/>
            </a:pPr>
            <a:endParaRPr lang="en-US" sz="1600" dirty="0"/>
          </a:p>
          <a:p>
            <a:pPr>
              <a:buFont typeface="+mj-lt"/>
              <a:buAutoNum type="arabicPeriod" startAt="20"/>
            </a:pPr>
            <a:endParaRPr lang="en-US" sz="1600" dirty="0" smtClean="0"/>
          </a:p>
          <a:p>
            <a:pPr>
              <a:buFont typeface="+mj-lt"/>
              <a:buAutoNum type="arabicPeriod" startAt="20"/>
            </a:pPr>
            <a:r>
              <a:rPr lang="en-US" sz="1600" dirty="0"/>
              <a:t>Run </a:t>
            </a:r>
            <a:r>
              <a:rPr lang="th-TH" sz="1600" dirty="0" smtClean="0"/>
              <a:t>โปรแกรมเพื่อ</a:t>
            </a:r>
            <a:r>
              <a:rPr lang="th-TH" sz="1600" dirty="0"/>
              <a:t>ดูผลลัพธ์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063096" y="2013087"/>
            <a:ext cx="7433277" cy="3077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(IBAction)</a:t>
            </a:r>
            <a:r>
              <a:rPr lang="en-US" sz="1400" dirty="0"/>
              <a:t> </a:t>
            </a:r>
            <a:r>
              <a:rPr lang="en-US" sz="1400" dirty="0" err="1"/>
              <a:t>didTapBtnCombo</a:t>
            </a:r>
            <a:r>
              <a:rPr lang="en-US" sz="1200" dirty="0">
                <a:latin typeface="Menlo Regular"/>
                <a:cs typeface="Menlo Regular"/>
              </a:rPr>
              <a:t>:(id)sender </a:t>
            </a: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dirty="0">
                <a:latin typeface="Menlo Regular"/>
                <a:cs typeface="Menlo Regular"/>
              </a:rPr>
              <a:t>	[</a:t>
            </a:r>
            <a:r>
              <a:rPr lang="en-US" sz="1200" dirty="0" err="1">
                <a:latin typeface="Menlo Regular"/>
                <a:cs typeface="Menlo Regular"/>
              </a:rPr>
              <a:t>coreImage</a:t>
            </a:r>
            <a:r>
              <a:rPr lang="en-US" sz="1200" dirty="0">
                <a:latin typeface="Menlo Regular"/>
                <a:cs typeface="Menlo Regular"/>
              </a:rPr>
              <a:t> setAlpha:1.0];</a:t>
            </a:r>
          </a:p>
          <a:p>
            <a:r>
              <a:rPr lang="en-US" sz="1200" dirty="0">
                <a:latin typeface="Menlo Regular"/>
                <a:cs typeface="Menlo Regular"/>
              </a:rPr>
              <a:t>	</a:t>
            </a:r>
            <a:r>
              <a:rPr lang="en-US" sz="1200" dirty="0" err="1">
                <a:latin typeface="Menlo Regular"/>
                <a:cs typeface="Menlo Regular"/>
              </a:rPr>
              <a:t>CGRect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newFrame</a:t>
            </a:r>
            <a:r>
              <a:rPr lang="en-US" sz="1200" dirty="0">
                <a:latin typeface="Menlo Regular"/>
                <a:cs typeface="Menlo Regular"/>
              </a:rPr>
              <a:t> = [</a:t>
            </a:r>
            <a:r>
              <a:rPr lang="en-US" sz="1200" dirty="0" err="1">
                <a:latin typeface="Menlo Regular"/>
                <a:cs typeface="Menlo Regular"/>
              </a:rPr>
              <a:t>coreImage</a:t>
            </a:r>
            <a:r>
              <a:rPr lang="en-US" sz="1200" dirty="0">
                <a:latin typeface="Menlo Regular"/>
                <a:cs typeface="Menlo Regular"/>
              </a:rPr>
              <a:t> frame];</a:t>
            </a:r>
          </a:p>
          <a:p>
            <a:r>
              <a:rPr lang="en-US" sz="1200" dirty="0">
                <a:latin typeface="Menlo Regular"/>
                <a:cs typeface="Menlo Regular"/>
              </a:rPr>
              <a:t>	</a:t>
            </a:r>
            <a:r>
              <a:rPr lang="en-US" sz="1200" dirty="0" err="1">
                <a:latin typeface="Menlo Regular"/>
                <a:cs typeface="Menlo Regular"/>
              </a:rPr>
              <a:t>newFrame.origin.x</a:t>
            </a:r>
            <a:r>
              <a:rPr lang="en-US" sz="1200" dirty="0">
                <a:latin typeface="Menlo Regular"/>
                <a:cs typeface="Menlo Regular"/>
              </a:rPr>
              <a:t> += 300;</a:t>
            </a:r>
          </a:p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</a:p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UIView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animateWithDuration:1.0 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					 animations:^{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						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coreImage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setFrame:newFrame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	 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					 }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					 completion:^(BOOL finished){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						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UIView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animateWithDuration:1.0 animations:^{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							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coreImage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setAlpha:0.0];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						 }];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					 }];</a:t>
            </a:r>
          </a:p>
          <a:p>
            <a:r>
              <a:rPr lang="en-US" sz="1200" b="1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}</a:t>
            </a:r>
          </a:p>
        </p:txBody>
      </p:sp>
      <p:sp>
        <p:nvSpPr>
          <p:cNvPr id="9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19 -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4366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Task: Add Physic Effect into Animations (8/8</a:t>
            </a:r>
            <a:r>
              <a:rPr lang="en-US" sz="3600" dirty="0"/>
              <a:t>)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85799" y="1514731"/>
            <a:ext cx="7770813" cy="5025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22"/>
            </a:pPr>
            <a:r>
              <a:rPr lang="th-TH" sz="1600" dirty="0" smtClean="0"/>
              <a:t>แก้ </a:t>
            </a:r>
            <a:r>
              <a:rPr lang="en-US" sz="1600" dirty="0"/>
              <a:t>code </a:t>
            </a:r>
            <a:r>
              <a:rPr lang="th-TH" sz="1600" dirty="0"/>
              <a:t>ใน </a:t>
            </a:r>
            <a:r>
              <a:rPr lang="en-US" sz="1600" dirty="0"/>
              <a:t>method “</a:t>
            </a:r>
            <a:r>
              <a:rPr lang="en-US" sz="1600" dirty="0" err="1"/>
              <a:t>didTapBtnMoveIt</a:t>
            </a:r>
            <a:r>
              <a:rPr lang="en-US" sz="1600" dirty="0"/>
              <a:t>:” </a:t>
            </a:r>
            <a:r>
              <a:rPr lang="th-TH" sz="1600" dirty="0"/>
              <a:t>เพื่อให้</a:t>
            </a:r>
            <a:r>
              <a:rPr lang="th-TH" sz="1600" dirty="0" smtClean="0"/>
              <a:t>การเคลื่อนที่</a:t>
            </a:r>
            <a:r>
              <a:rPr lang="th-TH" sz="1600" dirty="0"/>
              <a:t>เป็นแบบเร่งตอนออกตัว และ</a:t>
            </a:r>
            <a:r>
              <a:rPr lang="th-TH" sz="1600" dirty="0" smtClean="0"/>
              <a:t>ผ่อนความเร็ว</a:t>
            </a:r>
            <a:r>
              <a:rPr lang="th-TH" sz="1600" dirty="0"/>
              <a:t>เมื่อใกล้ถึงปลาย</a:t>
            </a:r>
            <a:r>
              <a:rPr lang="th-TH" sz="1600" dirty="0" smtClean="0"/>
              <a:t>ทาง</a:t>
            </a:r>
            <a:endParaRPr lang="en-US" sz="1600" dirty="0"/>
          </a:p>
          <a:p>
            <a:pPr>
              <a:buFont typeface="+mj-lt"/>
              <a:buAutoNum type="arabicPeriod" startAt="22"/>
            </a:pPr>
            <a:endParaRPr lang="en-US" sz="1600" dirty="0" smtClean="0"/>
          </a:p>
          <a:p>
            <a:pPr>
              <a:buFont typeface="+mj-lt"/>
              <a:buAutoNum type="arabicPeriod" startAt="22"/>
            </a:pPr>
            <a:endParaRPr lang="en-US" sz="1600" dirty="0"/>
          </a:p>
          <a:p>
            <a:pPr>
              <a:buFont typeface="+mj-lt"/>
              <a:buAutoNum type="arabicPeriod" startAt="22"/>
            </a:pPr>
            <a:endParaRPr lang="en-US" sz="1600" dirty="0" smtClean="0"/>
          </a:p>
          <a:p>
            <a:pPr>
              <a:buFont typeface="+mj-lt"/>
              <a:buAutoNum type="arabicPeriod" startAt="22"/>
            </a:pPr>
            <a:endParaRPr lang="en-US" sz="1600" dirty="0"/>
          </a:p>
          <a:p>
            <a:pPr>
              <a:buFont typeface="+mj-lt"/>
              <a:buAutoNum type="arabicPeriod" startAt="22"/>
            </a:pPr>
            <a:endParaRPr lang="en-US" sz="1600" dirty="0" smtClean="0"/>
          </a:p>
          <a:p>
            <a:pPr>
              <a:buFont typeface="+mj-lt"/>
              <a:buAutoNum type="arabicPeriod" startAt="22"/>
            </a:pPr>
            <a:endParaRPr lang="en-US" sz="1600" dirty="0"/>
          </a:p>
          <a:p>
            <a:pPr>
              <a:buFont typeface="+mj-lt"/>
              <a:buAutoNum type="arabicPeriod" startAt="22"/>
            </a:pPr>
            <a:endParaRPr lang="en-US" sz="1600" dirty="0" smtClean="0"/>
          </a:p>
          <a:p>
            <a:pPr>
              <a:buFont typeface="+mj-lt"/>
              <a:buAutoNum type="arabicPeriod" startAt="22"/>
            </a:pPr>
            <a:endParaRPr lang="en-US" sz="1600" dirty="0"/>
          </a:p>
          <a:p>
            <a:pPr>
              <a:buFont typeface="+mj-lt"/>
              <a:buAutoNum type="arabicPeriod" startAt="22"/>
            </a:pPr>
            <a:endParaRPr lang="en-US" sz="1600" dirty="0" smtClean="0"/>
          </a:p>
          <a:p>
            <a:pPr>
              <a:buFont typeface="+mj-lt"/>
              <a:buAutoNum type="arabicPeriod" startAt="22"/>
            </a:pPr>
            <a:endParaRPr lang="en-US" sz="1600" dirty="0"/>
          </a:p>
          <a:p>
            <a:pPr>
              <a:buFont typeface="+mj-lt"/>
              <a:buAutoNum type="arabicPeriod" startAt="22"/>
            </a:pPr>
            <a:endParaRPr lang="en-US" sz="1600" dirty="0" smtClean="0"/>
          </a:p>
          <a:p>
            <a:pPr>
              <a:buFont typeface="+mj-lt"/>
              <a:buAutoNum type="arabicPeriod" startAt="22"/>
            </a:pPr>
            <a:r>
              <a:rPr lang="en-US" sz="1600" dirty="0" smtClean="0"/>
              <a:t>Run </a:t>
            </a:r>
            <a:r>
              <a:rPr lang="th-TH" sz="1600" dirty="0"/>
              <a:t>เพื่อดู</a:t>
            </a:r>
            <a:r>
              <a:rPr lang="th-TH" sz="1600" dirty="0" smtClean="0"/>
              <a:t>ผลลัพธ์</a:t>
            </a:r>
            <a:endParaRPr lang="en-US" sz="1600" dirty="0" smtClean="0"/>
          </a:p>
          <a:p>
            <a:pPr>
              <a:buFont typeface="+mj-lt"/>
              <a:buAutoNum type="arabicPeriod" startAt="22"/>
            </a:pPr>
            <a:r>
              <a:rPr lang="th-TH" sz="1600" dirty="0" smtClean="0"/>
              <a:t>ทดลอง</a:t>
            </a:r>
            <a:r>
              <a:rPr lang="th-TH" sz="1600" dirty="0"/>
              <a:t>เปลี่ยน </a:t>
            </a:r>
            <a:r>
              <a:rPr lang="en-US" sz="1600" dirty="0"/>
              <a:t>options </a:t>
            </a:r>
            <a:r>
              <a:rPr lang="th-TH" sz="1600" dirty="0"/>
              <a:t>เป็น </a:t>
            </a:r>
            <a:r>
              <a:rPr lang="en-US" sz="1400" dirty="0" err="1">
                <a:latin typeface="Menlo Regular"/>
                <a:cs typeface="Menlo Regular"/>
              </a:rPr>
              <a:t>UIViewAnimationOptionRepeat</a:t>
            </a:r>
            <a:r>
              <a:rPr lang="en-US" sz="1400" dirty="0"/>
              <a:t> </a:t>
            </a:r>
            <a:r>
              <a:rPr lang="th-TH" sz="1600" dirty="0" smtClean="0"/>
              <a:t>และ</a:t>
            </a:r>
            <a:r>
              <a:rPr lang="en-US" sz="1600" dirty="0" smtClean="0"/>
              <a:t> </a:t>
            </a:r>
            <a:r>
              <a:rPr lang="en-US" sz="1400" dirty="0" err="1" smtClean="0">
                <a:latin typeface="Menlo Regular"/>
                <a:cs typeface="Menlo Regular"/>
              </a:rPr>
              <a:t>UIViewAnimationOptionAutoReverse</a:t>
            </a:r>
            <a:endParaRPr lang="en-US" sz="1600" dirty="0">
              <a:latin typeface="Menlo Regular"/>
              <a:cs typeface="Menlo Regular"/>
            </a:endParaRPr>
          </a:p>
          <a:p>
            <a:pPr>
              <a:buFont typeface="+mj-lt"/>
              <a:buAutoNum type="arabicPeriod" startAt="22"/>
            </a:pP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063098" y="2239887"/>
            <a:ext cx="6994972" cy="2893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(IBAction)</a:t>
            </a:r>
            <a:r>
              <a:rPr lang="en-US" sz="1200" dirty="0" err="1">
                <a:latin typeface="Menlo Regular"/>
                <a:cs typeface="Menlo Regular"/>
              </a:rPr>
              <a:t>didTapBtnMoveIt</a:t>
            </a:r>
            <a:r>
              <a:rPr lang="en-US" sz="1200" dirty="0">
                <a:latin typeface="Menlo Regular"/>
                <a:cs typeface="Menlo Regular"/>
              </a:rPr>
              <a:t>:(id)sender </a:t>
            </a: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dirty="0">
                <a:latin typeface="Menlo Regular"/>
                <a:cs typeface="Menlo Regular"/>
              </a:rPr>
              <a:t>	</a:t>
            </a:r>
            <a:r>
              <a:rPr lang="en-US" sz="1200" dirty="0" err="1">
                <a:latin typeface="Menlo Regular"/>
                <a:cs typeface="Menlo Regular"/>
              </a:rPr>
              <a:t>CGRect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newFrame</a:t>
            </a:r>
            <a:r>
              <a:rPr lang="en-US" sz="1200" dirty="0">
                <a:latin typeface="Menlo Regular"/>
                <a:cs typeface="Menlo Regular"/>
              </a:rPr>
              <a:t> = [</a:t>
            </a:r>
            <a:r>
              <a:rPr lang="en-US" sz="1200" dirty="0" err="1">
                <a:latin typeface="Menlo Regular"/>
                <a:cs typeface="Menlo Regular"/>
              </a:rPr>
              <a:t>coreImage</a:t>
            </a:r>
            <a:r>
              <a:rPr lang="en-US" sz="1200" dirty="0">
                <a:latin typeface="Menlo Regular"/>
                <a:cs typeface="Menlo Regular"/>
              </a:rPr>
              <a:t> frame];</a:t>
            </a:r>
          </a:p>
          <a:p>
            <a:r>
              <a:rPr lang="en-US" sz="1200" dirty="0">
                <a:latin typeface="Menlo Regular"/>
                <a:cs typeface="Menlo Regular"/>
              </a:rPr>
              <a:t>	</a:t>
            </a:r>
            <a:r>
              <a:rPr lang="en-US" sz="1200" dirty="0" err="1">
                <a:latin typeface="Menlo Regular"/>
                <a:cs typeface="Menlo Regular"/>
              </a:rPr>
              <a:t>newFrame.origin.x</a:t>
            </a:r>
            <a:r>
              <a:rPr lang="en-US" sz="1200" dirty="0">
                <a:latin typeface="Menlo Regular"/>
                <a:cs typeface="Menlo Regular"/>
              </a:rPr>
              <a:t> += 300;</a:t>
            </a:r>
          </a:p>
          <a:p>
            <a:endParaRPr lang="th-TH" sz="12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UIView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animateWithDuration:2.0 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					 delay:0.0 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				   </a:t>
            </a:r>
            <a:r>
              <a:rPr lang="en-US" sz="14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options:</a:t>
            </a:r>
            <a:r>
              <a:rPr lang="en-US" sz="12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UIViewAnimationOption</a:t>
            </a:r>
            <a:r>
              <a:rPr lang="en-US" sz="14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CurveEaseInOut</a:t>
            </a:r>
            <a:endParaRPr lang="en-US" sz="14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			  	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animations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:^{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					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coreImage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setFrame:newFrame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		 		 }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				 completion:^(BOOL finished){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						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				 }];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9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19 -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260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sz="2400" dirty="0"/>
              <a:t>ใน </a:t>
            </a:r>
            <a:r>
              <a:rPr lang="en-US" sz="2400" dirty="0"/>
              <a:t>iOS </a:t>
            </a:r>
            <a:r>
              <a:rPr lang="en-US" sz="2400" dirty="0" err="1"/>
              <a:t>aplication</a:t>
            </a:r>
            <a:r>
              <a:rPr lang="en-US" sz="2400" dirty="0"/>
              <a:t> </a:t>
            </a:r>
            <a:r>
              <a:rPr lang="th-TH" sz="2400" dirty="0"/>
              <a:t>แทบทุกตัว จะมี </a:t>
            </a:r>
            <a:r>
              <a:rPr lang="en-US" sz="2400" dirty="0"/>
              <a:t>animation</a:t>
            </a:r>
          </a:p>
          <a:p>
            <a:r>
              <a:rPr lang="en-US" sz="2400" dirty="0"/>
              <a:t>Animation</a:t>
            </a:r>
            <a:r>
              <a:rPr lang="th-TH" sz="2400" dirty="0"/>
              <a:t> ช่วยให้</a:t>
            </a:r>
          </a:p>
          <a:p>
            <a:pPr lvl="1"/>
            <a:r>
              <a:rPr lang="en-US" sz="2000" dirty="0"/>
              <a:t>Application </a:t>
            </a:r>
            <a:r>
              <a:rPr lang="th-TH" sz="2000" dirty="0"/>
              <a:t>น่าสนใจและแตกต่าง</a:t>
            </a:r>
          </a:p>
          <a:p>
            <a:pPr lvl="1"/>
            <a:r>
              <a:rPr lang="th-TH" sz="2000" dirty="0"/>
              <a:t>อธิบายสิ่งที่ผู้ผลิตต้องการสื่อสารกับผู้ใช้</a:t>
            </a:r>
          </a:p>
          <a:p>
            <a:pPr lvl="1"/>
            <a:r>
              <a:rPr lang="th-TH" sz="2000" dirty="0"/>
              <a:t>ลดการเรียนรู้</a:t>
            </a:r>
          </a:p>
          <a:p>
            <a:r>
              <a:rPr lang="en-US" sz="2400" dirty="0"/>
              <a:t>iOS SDK </a:t>
            </a:r>
            <a:r>
              <a:rPr lang="th-TH" sz="2400" dirty="0"/>
              <a:t>จะมี </a:t>
            </a:r>
            <a:r>
              <a:rPr lang="en-US" sz="2400" dirty="0"/>
              <a:t>animation build-in </a:t>
            </a:r>
            <a:r>
              <a:rPr lang="th-TH" sz="2400" dirty="0"/>
              <a:t>แทรกอยู่ใน </a:t>
            </a:r>
            <a:r>
              <a:rPr lang="en-US" sz="2400" dirty="0"/>
              <a:t>method </a:t>
            </a:r>
            <a:r>
              <a:rPr lang="th-TH" sz="2400" dirty="0"/>
              <a:t>ต่างๆ อยู่แล้ว แค่กำหนด </a:t>
            </a:r>
            <a:r>
              <a:rPr lang="en-US" sz="2400" dirty="0"/>
              <a:t>parameter = YES </a:t>
            </a:r>
            <a:r>
              <a:rPr lang="th-TH" sz="2400" dirty="0"/>
              <a:t>โปรแกรมก็จะรองรับ  </a:t>
            </a:r>
            <a:r>
              <a:rPr lang="en-US" sz="2400" dirty="0"/>
              <a:t>animation</a:t>
            </a:r>
            <a:r>
              <a:rPr lang="th-TH" sz="2400" dirty="0"/>
              <a:t> ทันที เช่น</a:t>
            </a:r>
          </a:p>
          <a:p>
            <a:pPr lvl="1"/>
            <a:r>
              <a:rPr lang="en-US" sz="2000" dirty="0"/>
              <a:t>[</a:t>
            </a:r>
            <a:r>
              <a:rPr lang="en-US" sz="2000" dirty="0" err="1"/>
              <a:t>popOverViewController</a:t>
            </a:r>
            <a:r>
              <a:rPr lang="en-US" sz="2000" dirty="0"/>
              <a:t> </a:t>
            </a:r>
            <a:r>
              <a:rPr lang="en-US" sz="2000" dirty="0" err="1"/>
              <a:t>dismissPopover</a:t>
            </a:r>
            <a:r>
              <a:rPr lang="en-US" sz="2000" b="1" dirty="0" err="1">
                <a:solidFill>
                  <a:srgbClr val="FFFF00"/>
                </a:solidFill>
              </a:rPr>
              <a:t>Animated:YES</a:t>
            </a:r>
            <a:r>
              <a:rPr lang="en-US" sz="2000" dirty="0"/>
              <a:t>];</a:t>
            </a:r>
          </a:p>
          <a:p>
            <a:pPr lvl="1"/>
            <a:r>
              <a:rPr lang="en-US" sz="2000" dirty="0"/>
              <a:t>[</a:t>
            </a:r>
            <a:r>
              <a:rPr lang="en-US" sz="2000" dirty="0" err="1"/>
              <a:t>viewController</a:t>
            </a:r>
            <a:r>
              <a:rPr lang="en-US" sz="2000" dirty="0"/>
              <a:t> </a:t>
            </a:r>
            <a:r>
              <a:rPr lang="en-US" sz="2000" dirty="0" err="1"/>
              <a:t>dismissModalViewController</a:t>
            </a:r>
            <a:r>
              <a:rPr lang="en-US" sz="2000" b="1" dirty="0" err="1">
                <a:solidFill>
                  <a:srgbClr val="FFFF00"/>
                </a:solidFill>
              </a:rPr>
              <a:t>Animated:YES</a:t>
            </a:r>
            <a:r>
              <a:rPr lang="en-US" sz="2000" dirty="0"/>
              <a:t>];</a:t>
            </a: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19 -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7058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 2/2: </a:t>
            </a:r>
            <a:r>
              <a:rPr lang="en-US" dirty="0"/>
              <a:t>Fixing “</a:t>
            </a:r>
            <a:r>
              <a:rPr lang="en-US" dirty="0" err="1"/>
              <a:t>iPlant</a:t>
            </a:r>
            <a:r>
              <a:rPr lang="en-US" dirty="0" smtClean="0"/>
              <a:t>” (1/4)</a:t>
            </a:r>
            <a:endParaRPr lang="en-US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57200" y="1514731"/>
            <a:ext cx="8229600" cy="14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th-TH" sz="1600" dirty="0" smtClean="0"/>
              <a:t>เปิด </a:t>
            </a:r>
            <a:r>
              <a:rPr lang="en-US" sz="1600" dirty="0" smtClean="0"/>
              <a:t>project </a:t>
            </a:r>
            <a:r>
              <a:rPr lang="en-US" sz="1600" dirty="0" err="1" smtClean="0"/>
              <a:t>iPlant</a:t>
            </a:r>
            <a:r>
              <a:rPr lang="en-US" sz="1600" dirty="0" smtClean="0"/>
              <a:t> </a:t>
            </a:r>
            <a:r>
              <a:rPr lang="th-TH" sz="1600" dirty="0" smtClean="0"/>
              <a:t>โดยเปิด </a:t>
            </a:r>
            <a:r>
              <a:rPr lang="en-US" sz="1600" dirty="0" err="1" smtClean="0"/>
              <a:t>Xcode</a:t>
            </a:r>
            <a:r>
              <a:rPr lang="en-US" sz="1600" dirty="0" smtClean="0"/>
              <a:t> </a:t>
            </a:r>
            <a:r>
              <a:rPr lang="th-TH" sz="1600" dirty="0" smtClean="0"/>
              <a:t>ในหน้า </a:t>
            </a:r>
            <a:r>
              <a:rPr lang="en-US" sz="1600" dirty="0" smtClean="0"/>
              <a:t>Welcome </a:t>
            </a:r>
            <a:r>
              <a:rPr lang="th-TH" sz="1600" dirty="0" smtClean="0"/>
              <a:t>แล้ว </a:t>
            </a:r>
            <a:r>
              <a:rPr lang="en-US" sz="1600" dirty="0" smtClean="0"/>
              <a:t>click </a:t>
            </a:r>
            <a:r>
              <a:rPr lang="th-TH" sz="1600" dirty="0" smtClean="0"/>
              <a:t>ที่ปุ่ม</a:t>
            </a:r>
            <a:r>
              <a:rPr lang="en-US" sz="1600" dirty="0" smtClean="0"/>
              <a:t> “Open Other…” </a:t>
            </a:r>
            <a:r>
              <a:rPr lang="th-TH" sz="1600" dirty="0" smtClean="0"/>
              <a:t>ให้ </a:t>
            </a:r>
            <a:r>
              <a:rPr lang="en-US" sz="1600" dirty="0"/>
              <a:t> </a:t>
            </a:r>
            <a:r>
              <a:rPr lang="en-US" sz="1600" dirty="0" smtClean="0"/>
              <a:t>browse  </a:t>
            </a:r>
            <a:r>
              <a:rPr lang="th-TH" sz="1600" dirty="0" smtClean="0"/>
              <a:t>ไปที่ </a:t>
            </a:r>
            <a:r>
              <a:rPr lang="en-US" sz="1600" dirty="0" smtClean="0"/>
              <a:t>“</a:t>
            </a:r>
            <a:r>
              <a:rPr lang="en-US" sz="1600" i="1" dirty="0" smtClean="0"/>
              <a:t>../Resources/</a:t>
            </a:r>
            <a:r>
              <a:rPr lang="tr-TR" sz="1600" i="1" dirty="0"/>
              <a:t>Day5 - </a:t>
            </a:r>
            <a:r>
              <a:rPr lang="tr-TR" sz="1600" i="1" dirty="0" smtClean="0"/>
              <a:t>lab19/</a:t>
            </a:r>
            <a:r>
              <a:rPr lang="en-US" sz="1600" i="1" dirty="0" err="1" smtClean="0"/>
              <a:t>iPlant</a:t>
            </a:r>
            <a:r>
              <a:rPr lang="en-US" sz="1600" i="1" dirty="0"/>
              <a:t>/</a:t>
            </a:r>
            <a:r>
              <a:rPr lang="en-US" sz="1600" i="1" dirty="0" smtClean="0"/>
              <a:t>”</a:t>
            </a:r>
            <a:r>
              <a:rPr lang="th-TH" sz="1600" dirty="0" smtClean="0"/>
              <a:t> แล้วเลือกไฟล์ </a:t>
            </a:r>
            <a:r>
              <a:rPr lang="en-US" sz="1600" dirty="0" smtClean="0"/>
              <a:t>“</a:t>
            </a:r>
            <a:r>
              <a:rPr lang="en-US" sz="1600" dirty="0" err="1" smtClean="0"/>
              <a:t>iPlant.xcodeproj</a:t>
            </a:r>
            <a:r>
              <a:rPr lang="en-US" sz="1600" dirty="0" smtClean="0"/>
              <a:t>”</a:t>
            </a:r>
            <a:endParaRPr lang="en-US" sz="1600" dirty="0"/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600" dirty="0" smtClean="0"/>
              <a:t>Run </a:t>
            </a:r>
            <a:r>
              <a:rPr lang="th-TH" sz="1600" dirty="0" smtClean="0"/>
              <a:t>โปรแกรม</a:t>
            </a:r>
            <a:r>
              <a:rPr lang="en-US" sz="1600" dirty="0" smtClean="0"/>
              <a:t> </a:t>
            </a:r>
            <a:r>
              <a:rPr lang="en-US" sz="1600" dirty="0" err="1" smtClean="0"/>
              <a:t>iPlant</a:t>
            </a:r>
            <a:r>
              <a:rPr lang="en-US" sz="1600" dirty="0" smtClean="0"/>
              <a:t> </a:t>
            </a:r>
            <a:r>
              <a:rPr lang="th-TH" sz="1600" dirty="0" smtClean="0"/>
              <a:t>โปรแกรมจะมีปัญหาต่างๆ ดังรูป</a:t>
            </a:r>
            <a:endParaRPr lang="en-US" sz="1600" dirty="0"/>
          </a:p>
        </p:txBody>
      </p:sp>
      <p:pic>
        <p:nvPicPr>
          <p:cNvPr id="3" name="Picture 2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906" y="2768944"/>
            <a:ext cx="1893552" cy="3524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013085" y="4751509"/>
            <a:ext cx="2302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 smtClean="0"/>
              <a:t>เมื่อกด </a:t>
            </a:r>
            <a:r>
              <a:rPr lang="en-US" sz="1600" dirty="0" smtClean="0"/>
              <a:t>icon </a:t>
            </a:r>
            <a:r>
              <a:rPr lang="th-TH" sz="1600" dirty="0" smtClean="0"/>
              <a:t>ตัวเลือกต่างๆ </a:t>
            </a:r>
            <a:endParaRPr lang="en-US" sz="1600" dirty="0" smtClean="0"/>
          </a:p>
          <a:p>
            <a:pPr algn="ctr"/>
            <a:r>
              <a:rPr lang="th-TH" sz="1600" dirty="0" smtClean="0"/>
              <a:t>ควรแสดง </a:t>
            </a:r>
            <a:r>
              <a:rPr lang="en-US" sz="1600" dirty="0" smtClean="0"/>
              <a:t>animation </a:t>
            </a:r>
            <a:br>
              <a:rPr lang="en-US" sz="1600" dirty="0" smtClean="0"/>
            </a:br>
            <a:r>
              <a:rPr lang="th-TH" sz="1600" dirty="0" smtClean="0"/>
              <a:t>หมุนเป็นวงกลม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13085" y="3897021"/>
            <a:ext cx="21943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 smtClean="0"/>
              <a:t>เมื่อกดปุ่มรดน้ำ ระดับน้ำ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th-TH" sz="1600" dirty="0" smtClean="0"/>
              <a:t>ที่ลดลงมาไม่ </a:t>
            </a:r>
            <a:r>
              <a:rPr lang="en-US" sz="1600" dirty="0" smtClean="0"/>
              <a:t>smooth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212265" y="5029705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 smtClean="0"/>
              <a:t>เมื่อแตะปุ่มแสดงภาพ</a:t>
            </a:r>
          </a:p>
          <a:p>
            <a:pPr algn="ctr"/>
            <a:r>
              <a:rPr lang="th-TH" sz="1600" dirty="0" smtClean="0"/>
              <a:t>โปรแกรมควรจะหมุน </a:t>
            </a:r>
            <a:r>
              <a:rPr lang="en-US" sz="1600" dirty="0" smtClean="0"/>
              <a:t>view</a:t>
            </a:r>
          </a:p>
          <a:p>
            <a:pPr algn="ctr"/>
            <a:r>
              <a:rPr lang="th-TH" sz="1600" dirty="0" smtClean="0"/>
              <a:t>กลับไปกลับมาได้</a:t>
            </a:r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409336" y="5167008"/>
            <a:ext cx="926699" cy="0"/>
          </a:xfrm>
          <a:prstGeom prst="line">
            <a:avLst/>
          </a:prstGeom>
          <a:ln w="635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07444" y="4312519"/>
            <a:ext cx="1311643" cy="607506"/>
          </a:xfrm>
          <a:prstGeom prst="line">
            <a:avLst/>
          </a:prstGeom>
          <a:ln w="635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259555" y="3775833"/>
            <a:ext cx="926699" cy="365057"/>
          </a:xfrm>
          <a:prstGeom prst="line">
            <a:avLst/>
          </a:prstGeom>
          <a:ln w="635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537312" y="5571064"/>
            <a:ext cx="697835" cy="1"/>
          </a:xfrm>
          <a:prstGeom prst="line">
            <a:avLst/>
          </a:prstGeom>
          <a:ln w="635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19 -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0997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</a:t>
            </a:r>
            <a:r>
              <a:rPr lang="en-US" sz="4000" dirty="0"/>
              <a:t>Add Wheel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Rotate Animation </a:t>
            </a:r>
            <a:r>
              <a:rPr lang="en-US" sz="4000" dirty="0"/>
              <a:t>(</a:t>
            </a:r>
            <a:r>
              <a:rPr lang="en-US" sz="4000" dirty="0" smtClean="0"/>
              <a:t>2/4)</a:t>
            </a:r>
            <a:endParaRPr lang="en-US" sz="4000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85800" y="1829395"/>
            <a:ext cx="7770813" cy="4747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3"/>
            </a:pPr>
            <a:r>
              <a:rPr lang="th-TH" sz="1600" dirty="0" smtClean="0"/>
              <a:t>เพิ่ม </a:t>
            </a:r>
            <a:r>
              <a:rPr lang="en-US" sz="1600" dirty="0" smtClean="0"/>
              <a:t>animation </a:t>
            </a:r>
            <a:r>
              <a:rPr lang="th-TH" sz="1600" dirty="0" smtClean="0"/>
              <a:t>ให้กับปุ่มเลือกผักที่จะรดน้ำให้หมุนได้ โดยเปิด </a:t>
            </a:r>
            <a:r>
              <a:rPr lang="en-US" sz="1600" dirty="0" err="1" smtClean="0"/>
              <a:t>PlantCareView.m</a:t>
            </a:r>
            <a:r>
              <a:rPr lang="en-US" sz="1600" dirty="0" smtClean="0"/>
              <a:t> </a:t>
            </a:r>
            <a:r>
              <a:rPr lang="th-TH" sz="1600" dirty="0" smtClean="0"/>
              <a:t>ไปบรรทัดที่ </a:t>
            </a:r>
            <a:r>
              <a:rPr lang="en-US" sz="1600" dirty="0" smtClean="0"/>
              <a:t>58 method </a:t>
            </a:r>
            <a:r>
              <a:rPr lang="th-TH" sz="1600" dirty="0" smtClean="0"/>
              <a:t>ชื่อ</a:t>
            </a:r>
            <a:r>
              <a:rPr lang="en-US" sz="1600" dirty="0" smtClean="0"/>
              <a:t> “</a:t>
            </a:r>
            <a:r>
              <a:rPr lang="en-US" sz="1600" dirty="0" err="1" smtClean="0"/>
              <a:t>setSeletedVeg</a:t>
            </a:r>
            <a:r>
              <a:rPr lang="en-US" sz="1600" dirty="0" smtClean="0"/>
              <a:t>:” </a:t>
            </a:r>
            <a:r>
              <a:rPr lang="th-TH" sz="1600" dirty="0" smtClean="0"/>
              <a:t>และเพิ่ม </a:t>
            </a:r>
            <a:r>
              <a:rPr lang="en-US" sz="1600" dirty="0" smtClean="0"/>
              <a:t>code </a:t>
            </a:r>
            <a:r>
              <a:rPr lang="th-TH" sz="1600" dirty="0" smtClean="0"/>
              <a:t>ตามนี้</a:t>
            </a:r>
          </a:p>
          <a:p>
            <a:pPr>
              <a:buFont typeface="+mj-lt"/>
              <a:buAutoNum type="arabicPeriod" startAt="3"/>
            </a:pPr>
            <a:endParaRPr lang="th-TH" sz="1600" dirty="0"/>
          </a:p>
          <a:p>
            <a:pPr>
              <a:buFont typeface="+mj-lt"/>
              <a:buAutoNum type="arabicPeriod" startAt="3"/>
            </a:pPr>
            <a:endParaRPr lang="th-TH" sz="1600" dirty="0" smtClean="0"/>
          </a:p>
          <a:p>
            <a:pPr>
              <a:buFont typeface="+mj-lt"/>
              <a:buAutoNum type="arabicPeriod" startAt="3"/>
            </a:pPr>
            <a:endParaRPr lang="th-TH" sz="1600" dirty="0"/>
          </a:p>
          <a:p>
            <a:pPr>
              <a:buFont typeface="+mj-lt"/>
              <a:buAutoNum type="arabicPeriod" startAt="3"/>
            </a:pPr>
            <a:endParaRPr lang="th-TH" sz="1600" dirty="0" smtClean="0"/>
          </a:p>
          <a:p>
            <a:pPr>
              <a:buFont typeface="+mj-lt"/>
              <a:buAutoNum type="arabicPeriod" startAt="3"/>
            </a:pPr>
            <a:endParaRPr lang="th-TH" sz="1600" dirty="0"/>
          </a:p>
          <a:p>
            <a:pPr>
              <a:buFont typeface="+mj-lt"/>
              <a:buAutoNum type="arabicPeriod" startAt="3"/>
            </a:pPr>
            <a:endParaRPr lang="th-TH" sz="1600" dirty="0" smtClean="0"/>
          </a:p>
          <a:p>
            <a:pPr>
              <a:buFont typeface="+mj-lt"/>
              <a:buAutoNum type="arabicPeriod" startAt="3"/>
            </a:pPr>
            <a:endParaRPr lang="th-TH" sz="1600" dirty="0"/>
          </a:p>
          <a:p>
            <a:pPr>
              <a:buFont typeface="+mj-lt"/>
              <a:buAutoNum type="arabicPeriod" startAt="3"/>
            </a:pPr>
            <a:endParaRPr lang="th-TH" sz="1600" dirty="0" smtClean="0"/>
          </a:p>
          <a:p>
            <a:pPr>
              <a:buFont typeface="+mj-lt"/>
              <a:buAutoNum type="arabicPeriod" startAt="3"/>
            </a:pPr>
            <a:endParaRPr lang="th-TH" sz="1600" dirty="0"/>
          </a:p>
          <a:p>
            <a:pPr>
              <a:buFont typeface="+mj-lt"/>
              <a:buAutoNum type="arabicPeriod" startAt="3"/>
            </a:pPr>
            <a:endParaRPr lang="th-TH" sz="1600" dirty="0" smtClean="0"/>
          </a:p>
          <a:p>
            <a:pPr>
              <a:buFont typeface="+mj-lt"/>
              <a:buAutoNum type="arabicPeriod" startAt="3"/>
            </a:pPr>
            <a:endParaRPr lang="th-TH" sz="1600" dirty="0"/>
          </a:p>
          <a:p>
            <a:pPr>
              <a:buFont typeface="+mj-lt"/>
              <a:buAutoNum type="arabicPeriod" startAt="3"/>
            </a:pPr>
            <a:endParaRPr lang="th-TH" sz="1600" dirty="0" smtClean="0"/>
          </a:p>
          <a:p>
            <a:pPr>
              <a:buFont typeface="+mj-lt"/>
              <a:buAutoNum type="arabicPeriod" startAt="3"/>
            </a:pPr>
            <a:endParaRPr lang="th-TH" sz="1600" dirty="0" smtClean="0"/>
          </a:p>
          <a:p>
            <a:pPr>
              <a:buFont typeface="+mj-lt"/>
              <a:buAutoNum type="arabicPeriod" startAt="3"/>
            </a:pPr>
            <a:r>
              <a:rPr lang="en-US" sz="1600" dirty="0"/>
              <a:t>Run </a:t>
            </a:r>
            <a:r>
              <a:rPr lang="th-TH" sz="1600" dirty="0"/>
              <a:t>เพื่อดูผลลัพธ์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090144" y="2590790"/>
            <a:ext cx="7366470" cy="3277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" dirty="0">
                <a:latin typeface="Menlo Regular"/>
                <a:cs typeface="Menlo Regular"/>
              </a:rPr>
              <a:t>- (void)</a:t>
            </a:r>
            <a:r>
              <a:rPr lang="en-US" sz="1150" dirty="0" err="1">
                <a:latin typeface="Menlo Regular"/>
                <a:cs typeface="Menlo Regular"/>
              </a:rPr>
              <a:t>setSelectedVeg</a:t>
            </a:r>
            <a:r>
              <a:rPr lang="en-US" sz="1150" dirty="0">
                <a:latin typeface="Menlo Regular"/>
                <a:cs typeface="Menlo Regular"/>
              </a:rPr>
              <a:t>:(id)sender</a:t>
            </a:r>
          </a:p>
          <a:p>
            <a:r>
              <a:rPr lang="en-US" sz="1150" dirty="0">
                <a:latin typeface="Menlo Regular"/>
                <a:cs typeface="Menlo Regular"/>
              </a:rPr>
              <a:t>{    </a:t>
            </a:r>
          </a:p>
          <a:p>
            <a:r>
              <a:rPr lang="en-US" sz="1150" dirty="0">
                <a:latin typeface="Menlo Regular"/>
                <a:cs typeface="Menlo Regular"/>
              </a:rPr>
              <a:t>    [</a:t>
            </a:r>
            <a:r>
              <a:rPr lang="en-US" sz="1150" dirty="0" err="1">
                <a:latin typeface="Menlo Regular"/>
                <a:cs typeface="Menlo Regular"/>
              </a:rPr>
              <a:t>selectedVegetableIcon</a:t>
            </a:r>
            <a:r>
              <a:rPr lang="en-US" sz="1150" dirty="0">
                <a:latin typeface="Menlo Regular"/>
                <a:cs typeface="Menlo Regular"/>
              </a:rPr>
              <a:t> setAlpha:0.0];</a:t>
            </a:r>
          </a:p>
          <a:p>
            <a:r>
              <a:rPr lang="en-US" sz="1150" dirty="0">
                <a:latin typeface="Menlo Regular"/>
                <a:cs typeface="Menlo Regular"/>
              </a:rPr>
              <a:t>    </a:t>
            </a:r>
          </a:p>
          <a:p>
            <a:r>
              <a:rPr lang="en-US" sz="1150" dirty="0">
                <a:latin typeface="Menlo Regular"/>
                <a:cs typeface="Menlo Regular"/>
              </a:rPr>
              <a:t>  </a:t>
            </a:r>
            <a:r>
              <a:rPr lang="en-US" sz="1150" dirty="0">
                <a:solidFill>
                  <a:srgbClr val="FFFF00"/>
                </a:solidFill>
                <a:latin typeface="Menlo Regular"/>
                <a:cs typeface="Menlo Regular"/>
              </a:rPr>
              <a:t>  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UIView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animateWithDuration:0.4 </a:t>
            </a: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animations:^{ </a:t>
            </a:r>
            <a:endParaRPr lang="en-US" sz="115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endParaRPr lang="en-US" sz="1150" b="1" dirty="0">
              <a:solidFill>
                <a:srgbClr val="FF0000"/>
              </a:solidFill>
              <a:latin typeface="Menlo Regular"/>
              <a:cs typeface="Menlo Regular"/>
            </a:endParaRPr>
          </a:p>
          <a:p>
            <a:r>
              <a:rPr lang="en-US" sz="1150" dirty="0">
                <a:latin typeface="Menlo Regular"/>
                <a:cs typeface="Menlo Regular"/>
              </a:rPr>
              <a:t>                         float angle = [self </a:t>
            </a:r>
            <a:r>
              <a:rPr lang="en-US" sz="1150" dirty="0" err="1">
                <a:latin typeface="Menlo Regular"/>
                <a:cs typeface="Menlo Regular"/>
              </a:rPr>
              <a:t>spinnerAngleForVegetable:sender</a:t>
            </a:r>
            <a:r>
              <a:rPr lang="en-US" sz="1150" dirty="0">
                <a:latin typeface="Menlo Regular"/>
                <a:cs typeface="Menlo Regular"/>
              </a:rPr>
              <a:t>];</a:t>
            </a:r>
          </a:p>
          <a:p>
            <a:r>
              <a:rPr lang="en-US" sz="1150" dirty="0">
                <a:latin typeface="Menlo Regular"/>
                <a:cs typeface="Menlo Regular"/>
              </a:rPr>
              <a:t>                         [</a:t>
            </a:r>
            <a:r>
              <a:rPr lang="en-US" sz="1150" dirty="0" err="1">
                <a:latin typeface="Menlo Regular"/>
                <a:cs typeface="Menlo Regular"/>
              </a:rPr>
              <a:t>vegetableSpinner</a:t>
            </a:r>
            <a:r>
              <a:rPr lang="en-US" sz="1150" dirty="0">
                <a:latin typeface="Menlo Regular"/>
                <a:cs typeface="Menlo Regular"/>
              </a:rPr>
              <a:t> </a:t>
            </a:r>
            <a:r>
              <a:rPr lang="en-US" sz="1150" dirty="0" err="1" smtClean="0">
                <a:latin typeface="Menlo Regular"/>
                <a:cs typeface="Menlo Regular"/>
              </a:rPr>
              <a:t>setTransform</a:t>
            </a:r>
            <a:r>
              <a:rPr lang="en-US" sz="1150" dirty="0" smtClean="0">
                <a:latin typeface="Menlo Regular"/>
                <a:cs typeface="Menlo Regular"/>
              </a:rPr>
              <a:t>:</a:t>
            </a:r>
            <a:endParaRPr lang="th-TH" sz="1150" dirty="0" smtClean="0">
              <a:latin typeface="Menlo Regular"/>
              <a:cs typeface="Menlo Regular"/>
            </a:endParaRPr>
          </a:p>
          <a:p>
            <a:r>
              <a:rPr lang="th-TH" sz="1150" dirty="0">
                <a:latin typeface="Menlo Regular"/>
                <a:cs typeface="Menlo Regular"/>
              </a:rPr>
              <a:t> </a:t>
            </a:r>
            <a:r>
              <a:rPr lang="th-TH" sz="1150" dirty="0" smtClean="0">
                <a:latin typeface="Menlo Regular"/>
                <a:cs typeface="Menlo Regular"/>
              </a:rPr>
              <a:t>                                          </a:t>
            </a:r>
            <a:r>
              <a:rPr lang="en-US" sz="1150" dirty="0" err="1" smtClean="0">
                <a:latin typeface="Menlo Regular"/>
                <a:cs typeface="Menlo Regular"/>
              </a:rPr>
              <a:t>CGAffineTransformMakeRotation</a:t>
            </a:r>
            <a:r>
              <a:rPr lang="en-US" sz="1150" dirty="0">
                <a:latin typeface="Menlo Regular"/>
                <a:cs typeface="Menlo Regular"/>
              </a:rPr>
              <a:t>(angle)];    </a:t>
            </a:r>
          </a:p>
          <a:p>
            <a:endParaRPr lang="en-US" sz="1150" dirty="0" smtClean="0">
              <a:latin typeface="Menlo Regular"/>
              <a:cs typeface="Menlo Regular"/>
            </a:endParaRPr>
          </a:p>
          <a:p>
            <a:r>
              <a:rPr lang="en-US" sz="1150" dirty="0" smtClean="0">
                <a:latin typeface="Menlo Regular"/>
                <a:cs typeface="Menlo Regular"/>
              </a:rPr>
              <a:t>                     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} </a:t>
            </a: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completion:^(BOOL finished) {</a:t>
            </a:r>
          </a:p>
          <a:p>
            <a:endParaRPr lang="en-US" sz="1150" dirty="0" smtClean="0">
              <a:latin typeface="Menlo Regular"/>
              <a:cs typeface="Menlo Regular"/>
            </a:endParaRPr>
          </a:p>
          <a:p>
            <a:r>
              <a:rPr lang="en-US" sz="1150" dirty="0" smtClean="0">
                <a:latin typeface="Menlo Regular"/>
                <a:cs typeface="Menlo Regular"/>
              </a:rPr>
              <a:t>                         </a:t>
            </a:r>
            <a:r>
              <a:rPr lang="en-US" sz="1150" dirty="0">
                <a:latin typeface="Menlo Regular"/>
                <a:cs typeface="Menlo Regular"/>
              </a:rPr>
              <a:t>	[</a:t>
            </a:r>
            <a:r>
              <a:rPr lang="en-US" sz="1150" dirty="0" err="1">
                <a:latin typeface="Menlo Regular"/>
                <a:cs typeface="Menlo Regular"/>
              </a:rPr>
              <a:t>selectedVegetableIcon</a:t>
            </a:r>
            <a:r>
              <a:rPr lang="en-US" sz="1150" dirty="0">
                <a:latin typeface="Menlo Regular"/>
                <a:cs typeface="Menlo Regular"/>
              </a:rPr>
              <a:t> setAlpha:1.0];</a:t>
            </a:r>
          </a:p>
          <a:p>
            <a:endParaRPr lang="en-US" sz="1150" dirty="0" smtClean="0">
              <a:latin typeface="Menlo Regular"/>
              <a:cs typeface="Menlo Regular"/>
            </a:endParaRPr>
          </a:p>
          <a:p>
            <a:r>
              <a:rPr lang="en-US" sz="1150" dirty="0" smtClean="0">
                <a:latin typeface="Menlo Regular"/>
                <a:cs typeface="Menlo Regular"/>
              </a:rPr>
              <a:t>                  </a:t>
            </a:r>
            <a:r>
              <a:rPr lang="en-US" sz="1150" dirty="0" smtClean="0">
                <a:solidFill>
                  <a:srgbClr val="FFFF00"/>
                </a:solidFill>
                <a:latin typeface="Menlo Regular"/>
                <a:cs typeface="Menlo Regular"/>
              </a:rPr>
              <a:t>   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}];</a:t>
            </a:r>
          </a:p>
          <a:p>
            <a:r>
              <a:rPr lang="en-US" sz="115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19 -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9076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Task : Fix Water Level  (3/4)</a:t>
            </a:r>
            <a:endParaRPr lang="en-US" sz="4400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720336" y="1388256"/>
            <a:ext cx="7736277" cy="5264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5"/>
            </a:pPr>
            <a:r>
              <a:rPr lang="th-TH" sz="1600" dirty="0" smtClean="0"/>
              <a:t>เพิ่ม </a:t>
            </a:r>
            <a:r>
              <a:rPr lang="en-US" sz="1600" dirty="0" smtClean="0"/>
              <a:t>animation </a:t>
            </a:r>
            <a:r>
              <a:rPr lang="th-TH" sz="1600" dirty="0" smtClean="0"/>
              <a:t>ให้กับปุ่มรดน้ำ</a:t>
            </a:r>
            <a:r>
              <a:rPr lang="en-US" sz="1600" dirty="0" smtClean="0"/>
              <a:t> </a:t>
            </a:r>
            <a:r>
              <a:rPr lang="th-TH" sz="1600" dirty="0" smtClean="0"/>
              <a:t>เมื่อกดที่ปุ่ม ระดับน้ำควรจะลดลงมาอย่างนุ่มนวล และเปอร์เซนต์แสดงระดับน้ำควรจะกระพริบให้รู้ว่าระดับน้ำนั้นลดลง โดยเปิด </a:t>
            </a:r>
            <a:r>
              <a:rPr lang="en-US" sz="1600" dirty="0" err="1" smtClean="0"/>
              <a:t>PlantCareView.m</a:t>
            </a:r>
            <a:r>
              <a:rPr lang="en-US" sz="1600" dirty="0" smtClean="0"/>
              <a:t> </a:t>
            </a:r>
            <a:r>
              <a:rPr lang="th-TH" sz="1600" dirty="0" smtClean="0"/>
              <a:t>ไปที่ </a:t>
            </a:r>
            <a:r>
              <a:rPr lang="en-US" sz="1600" dirty="0" smtClean="0"/>
              <a:t>method “</a:t>
            </a:r>
            <a:r>
              <a:rPr lang="en-US" sz="1600" dirty="0" err="1"/>
              <a:t>startWateringProcedure</a:t>
            </a:r>
            <a:r>
              <a:rPr lang="en-US" sz="1600" dirty="0" smtClean="0"/>
              <a:t>:” </a:t>
            </a:r>
            <a:r>
              <a:rPr lang="th-TH" sz="1600" dirty="0" smtClean="0"/>
              <a:t>และแก้ </a:t>
            </a:r>
            <a:r>
              <a:rPr lang="en-US" sz="1600" dirty="0" smtClean="0"/>
              <a:t>code </a:t>
            </a:r>
            <a:r>
              <a:rPr lang="th-TH" sz="1600" dirty="0" smtClean="0"/>
              <a:t>ตามนี้</a:t>
            </a:r>
            <a:endParaRPr lang="en-US" sz="1600" dirty="0" smtClean="0"/>
          </a:p>
          <a:p>
            <a:pPr>
              <a:buFont typeface="+mj-lt"/>
              <a:buAutoNum type="arabicPeriod" startAt="5"/>
            </a:pPr>
            <a:endParaRPr lang="en-US" sz="1600" dirty="0"/>
          </a:p>
          <a:p>
            <a:pPr>
              <a:buFont typeface="+mj-lt"/>
              <a:buAutoNum type="arabicPeriod" startAt="5"/>
            </a:pPr>
            <a:endParaRPr lang="en-US" sz="1600" dirty="0" smtClean="0"/>
          </a:p>
          <a:p>
            <a:pPr>
              <a:buFont typeface="+mj-lt"/>
              <a:buAutoNum type="arabicPeriod" startAt="5"/>
            </a:pPr>
            <a:endParaRPr lang="en-US" sz="1600" dirty="0"/>
          </a:p>
          <a:p>
            <a:pPr>
              <a:buFont typeface="+mj-lt"/>
              <a:buAutoNum type="arabicPeriod" startAt="5"/>
            </a:pPr>
            <a:endParaRPr lang="en-US" sz="1600" dirty="0" smtClean="0"/>
          </a:p>
          <a:p>
            <a:pPr>
              <a:buFont typeface="+mj-lt"/>
              <a:buAutoNum type="arabicPeriod" startAt="5"/>
            </a:pPr>
            <a:endParaRPr lang="en-US" sz="1600" dirty="0"/>
          </a:p>
          <a:p>
            <a:pPr>
              <a:buFont typeface="+mj-lt"/>
              <a:buAutoNum type="arabicPeriod" startAt="5"/>
            </a:pPr>
            <a:endParaRPr lang="en-US" sz="1600" dirty="0" smtClean="0"/>
          </a:p>
          <a:p>
            <a:pPr>
              <a:buFont typeface="+mj-lt"/>
              <a:buAutoNum type="arabicPeriod" startAt="5"/>
            </a:pPr>
            <a:endParaRPr lang="en-US" sz="1600" dirty="0"/>
          </a:p>
          <a:p>
            <a:pPr>
              <a:buFont typeface="+mj-lt"/>
              <a:buAutoNum type="arabicPeriod" startAt="5"/>
            </a:pPr>
            <a:endParaRPr lang="en-US" sz="1600" dirty="0" smtClean="0"/>
          </a:p>
          <a:p>
            <a:pPr>
              <a:buFont typeface="+mj-lt"/>
              <a:buAutoNum type="arabicPeriod" startAt="5"/>
            </a:pPr>
            <a:endParaRPr lang="en-US" sz="1600" dirty="0"/>
          </a:p>
          <a:p>
            <a:pPr>
              <a:buFont typeface="+mj-lt"/>
              <a:buAutoNum type="arabicPeriod" startAt="5"/>
            </a:pPr>
            <a:endParaRPr lang="en-US" sz="1600" dirty="0" smtClean="0"/>
          </a:p>
          <a:p>
            <a:pPr>
              <a:buFont typeface="+mj-lt"/>
              <a:buAutoNum type="arabicPeriod" startAt="5"/>
            </a:pPr>
            <a:endParaRPr lang="en-US" sz="1600" dirty="0"/>
          </a:p>
          <a:p>
            <a:pPr>
              <a:buFont typeface="+mj-lt"/>
              <a:buAutoNum type="arabicPeriod" startAt="5"/>
            </a:pPr>
            <a:endParaRPr lang="en-US" sz="1600" dirty="0" smtClean="0"/>
          </a:p>
          <a:p>
            <a:pPr>
              <a:buFont typeface="+mj-lt"/>
              <a:buAutoNum type="arabicPeriod" startAt="5"/>
            </a:pPr>
            <a:endParaRPr lang="en-US" sz="1600" dirty="0"/>
          </a:p>
          <a:p>
            <a:pPr>
              <a:buFont typeface="+mj-lt"/>
              <a:buAutoNum type="arabicPeriod" startAt="5"/>
            </a:pPr>
            <a:endParaRPr lang="en-US" sz="1600" dirty="0" smtClean="0"/>
          </a:p>
          <a:p>
            <a:pPr>
              <a:buFont typeface="+mj-lt"/>
              <a:buAutoNum type="arabicPeriod" startAt="5"/>
            </a:pPr>
            <a:r>
              <a:rPr lang="en-US" sz="1600" dirty="0"/>
              <a:t>Run </a:t>
            </a:r>
            <a:r>
              <a:rPr lang="th-TH" sz="1600" dirty="0"/>
              <a:t>เพื่อดูผลลัพธ์</a:t>
            </a:r>
            <a:endParaRPr lang="en-US" sz="1600" dirty="0"/>
          </a:p>
          <a:p>
            <a:pPr>
              <a:buFont typeface="+mj-lt"/>
              <a:buAutoNum type="arabicPeriod" startAt="5"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720336" y="2371187"/>
            <a:ext cx="842366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Menlo Regular"/>
                <a:cs typeface="Menlo Regular"/>
              </a:rPr>
              <a:t>- (void)</a:t>
            </a:r>
            <a:r>
              <a:rPr lang="en-US" sz="1100" dirty="0" err="1">
                <a:latin typeface="Menlo Regular"/>
                <a:cs typeface="Menlo Regular"/>
              </a:rPr>
              <a:t>startWateringProcedure</a:t>
            </a:r>
            <a:r>
              <a:rPr lang="en-US" sz="1100" dirty="0">
                <a:latin typeface="Menlo Regular"/>
                <a:cs typeface="Menlo Regular"/>
              </a:rPr>
              <a:t>:(id)</a:t>
            </a:r>
            <a:r>
              <a:rPr lang="en-US" sz="1100" dirty="0" smtClean="0">
                <a:latin typeface="Menlo Regular"/>
                <a:cs typeface="Menlo Regular"/>
              </a:rPr>
              <a:t>sender {</a:t>
            </a:r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  <a:r>
              <a:rPr lang="en-US" sz="1100" dirty="0" err="1">
                <a:latin typeface="Menlo Regular"/>
                <a:cs typeface="Menlo Regular"/>
              </a:rPr>
              <a:t>RoboGardener</a:t>
            </a:r>
            <a:r>
              <a:rPr lang="en-US" sz="1100" dirty="0">
                <a:latin typeface="Menlo Regular"/>
                <a:cs typeface="Menlo Regular"/>
              </a:rPr>
              <a:t> *robot = [[[</a:t>
            </a:r>
            <a:r>
              <a:rPr lang="en-US" sz="1100" dirty="0" err="1">
                <a:latin typeface="Menlo Regular"/>
                <a:cs typeface="Menlo Regular"/>
              </a:rPr>
              <a:t>RoboGardener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alloc</a:t>
            </a:r>
            <a:r>
              <a:rPr lang="en-US" sz="1100" dirty="0">
                <a:latin typeface="Menlo Regular"/>
                <a:cs typeface="Menlo Regular"/>
              </a:rPr>
              <a:t>] </a:t>
            </a:r>
            <a:r>
              <a:rPr lang="en-US" sz="1100" dirty="0" err="1">
                <a:latin typeface="Menlo Regular"/>
                <a:cs typeface="Menlo Regular"/>
              </a:rPr>
              <a:t>init</a:t>
            </a:r>
            <a:r>
              <a:rPr lang="en-US" sz="1100" dirty="0">
                <a:latin typeface="Menlo Regular"/>
                <a:cs typeface="Menlo Regular"/>
              </a:rPr>
              <a:t>] </a:t>
            </a:r>
            <a:r>
              <a:rPr lang="en-US" sz="1100" dirty="0" err="1">
                <a:latin typeface="Menlo Regular"/>
                <a:cs typeface="Menlo Regular"/>
              </a:rPr>
              <a:t>autorelease</a:t>
            </a:r>
            <a:r>
              <a:rPr lang="en-US" sz="1100" dirty="0"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[robot </a:t>
            </a:r>
            <a:r>
              <a:rPr lang="en-US" sz="1100" dirty="0" err="1">
                <a:latin typeface="Menlo Regular"/>
                <a:cs typeface="Menlo Regular"/>
              </a:rPr>
              <a:t>waterPlant</a:t>
            </a:r>
            <a:r>
              <a:rPr lang="en-US" sz="1100" dirty="0"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UIView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animateWithDuration:0.3 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animations:^{ 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                [</a:t>
            </a:r>
            <a:r>
              <a:rPr lang="en-US" sz="1100" dirty="0" err="1">
                <a:latin typeface="Menlo Regular"/>
                <a:cs typeface="Menlo Regular"/>
              </a:rPr>
              <a:t>volumeLabel</a:t>
            </a:r>
            <a:r>
              <a:rPr lang="en-US" sz="1100" dirty="0">
                <a:latin typeface="Menlo Regular"/>
                <a:cs typeface="Menlo Regular"/>
              </a:rPr>
              <a:t> setAlpha:0.0];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           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} 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completion:^(BOOL finished) {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   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UIView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animateWithDuration:0.4 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animations:^{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                                     float </a:t>
            </a:r>
            <a:r>
              <a:rPr lang="en-US" sz="1100" dirty="0" err="1">
                <a:latin typeface="Menlo Regular"/>
                <a:cs typeface="Menlo Regular"/>
              </a:rPr>
              <a:t>newWaterLevel</a:t>
            </a:r>
            <a:r>
              <a:rPr lang="en-US" sz="1100" dirty="0">
                <a:latin typeface="Menlo Regular"/>
                <a:cs typeface="Menlo Regular"/>
              </a:rPr>
              <a:t> = [robot </a:t>
            </a:r>
            <a:r>
              <a:rPr lang="en-US" sz="1100" dirty="0" err="1">
                <a:latin typeface="Menlo Regular"/>
                <a:cs typeface="Menlo Regular"/>
              </a:rPr>
              <a:t>waterLevel</a:t>
            </a:r>
            <a:r>
              <a:rPr lang="en-US" sz="1100" dirty="0"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                                     [</a:t>
            </a:r>
            <a:r>
              <a:rPr lang="en-US" sz="1100" dirty="0" err="1">
                <a:latin typeface="Menlo Regular"/>
                <a:cs typeface="Menlo Regular"/>
              </a:rPr>
              <a:t>volumeLabel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setText</a:t>
            </a:r>
            <a:r>
              <a:rPr lang="en-US" sz="1100" dirty="0">
                <a:latin typeface="Menlo Regular"/>
                <a:cs typeface="Menlo Regular"/>
              </a:rPr>
              <a:t>:[</a:t>
            </a:r>
            <a:r>
              <a:rPr lang="en-US" sz="1100" dirty="0" err="1">
                <a:latin typeface="Menlo Regular"/>
                <a:cs typeface="Menlo Regular"/>
              </a:rPr>
              <a:t>NSString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endParaRPr lang="en-US" sz="1100" dirty="0" smtClean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	</a:t>
            </a:r>
            <a:r>
              <a:rPr lang="en-US" sz="1100" dirty="0" smtClean="0">
                <a:latin typeface="Menlo Regular"/>
                <a:cs typeface="Menlo Regular"/>
              </a:rPr>
              <a:t>							 	     </a:t>
            </a:r>
            <a:r>
              <a:rPr lang="en-US" sz="1100" dirty="0" err="1" smtClean="0">
                <a:latin typeface="Menlo Regular"/>
                <a:cs typeface="Menlo Regular"/>
              </a:rPr>
              <a:t>stringWithFormat</a:t>
            </a:r>
            <a:r>
              <a:rPr lang="en-US" sz="1100" dirty="0">
                <a:latin typeface="Menlo Regular"/>
                <a:cs typeface="Menlo Regular"/>
              </a:rPr>
              <a:t>:@"%0.f%%",</a:t>
            </a:r>
            <a:r>
              <a:rPr lang="en-US" sz="1100" dirty="0" err="1">
                <a:latin typeface="Menlo Regular"/>
                <a:cs typeface="Menlo Regular"/>
              </a:rPr>
              <a:t>newWaterLevel</a:t>
            </a:r>
            <a:r>
              <a:rPr lang="en-US" sz="1100" dirty="0">
                <a:latin typeface="Menlo Regular"/>
                <a:cs typeface="Menlo Regular"/>
              </a:rPr>
              <a:t>]];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                                     [</a:t>
            </a:r>
            <a:r>
              <a:rPr lang="en-US" sz="1100" dirty="0" err="1">
                <a:latin typeface="Menlo Regular"/>
                <a:cs typeface="Menlo Regular"/>
              </a:rPr>
              <a:t>waterView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 smtClean="0">
                <a:latin typeface="Menlo Regular"/>
                <a:cs typeface="Menlo Regular"/>
              </a:rPr>
              <a:t>setFrame:RectForWaterWithLevel</a:t>
            </a:r>
            <a:endParaRPr lang="en-US" sz="1100" dirty="0" smtClean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smtClean="0">
                <a:latin typeface="Menlo Regular"/>
                <a:cs typeface="Menlo Regular"/>
              </a:rPr>
              <a:t>												(</a:t>
            </a:r>
            <a:r>
              <a:rPr lang="en-US" sz="1100" dirty="0" err="1">
                <a:latin typeface="Menlo Regular"/>
                <a:cs typeface="Menlo Regular"/>
              </a:rPr>
              <a:t>newWaterLevel</a:t>
            </a:r>
            <a:r>
              <a:rPr lang="en-US" sz="1100" dirty="0">
                <a:latin typeface="Menlo Regular"/>
                <a:cs typeface="Menlo Regular"/>
              </a:rPr>
              <a:t>)]; 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                                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completion:^(BOOL finished) {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                                     [</a:t>
            </a:r>
            <a:r>
              <a:rPr lang="en-US" sz="1100" dirty="0" err="1">
                <a:latin typeface="Menlo Regular"/>
                <a:cs typeface="Menlo Regular"/>
              </a:rPr>
              <a:t>volumeLabel</a:t>
            </a:r>
            <a:r>
              <a:rPr lang="en-US" sz="1100" dirty="0">
                <a:latin typeface="Menlo Regular"/>
                <a:cs typeface="Menlo Regular"/>
              </a:rPr>
              <a:t> setAlpha:1.0];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                                 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}];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}];	</a:t>
            </a:r>
          </a:p>
          <a:p>
            <a:r>
              <a:rPr lang="en-US" sz="1100" b="1" dirty="0">
                <a:solidFill>
                  <a:schemeClr val="tx1">
                    <a:lumMod val="85000"/>
                  </a:schemeClr>
                </a:solidFill>
                <a:latin typeface="Menlo Regular"/>
                <a:cs typeface="Menlo Regular"/>
              </a:rPr>
              <a:t>}</a:t>
            </a:r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19 -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9437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Add Flip View Animation (4/4)</a:t>
            </a:r>
            <a:endParaRPr lang="en-US" sz="3600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85800" y="1455684"/>
            <a:ext cx="7770813" cy="5402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7"/>
            </a:pPr>
            <a:r>
              <a:rPr lang="th-TH" sz="1500" dirty="0" smtClean="0"/>
              <a:t>เพิ่ม </a:t>
            </a:r>
            <a:r>
              <a:rPr lang="en-US" sz="1500" dirty="0" smtClean="0"/>
              <a:t>animation </a:t>
            </a:r>
            <a:r>
              <a:rPr lang="th-TH" sz="1500" dirty="0" smtClean="0"/>
              <a:t>สำหรับการพลิกหน้า โดยเปิดไปที่ </a:t>
            </a:r>
            <a:r>
              <a:rPr lang="en-US" sz="1500" dirty="0" smtClean="0"/>
              <a:t>“</a:t>
            </a:r>
            <a:r>
              <a:rPr lang="en-US" sz="1500" dirty="0" err="1" smtClean="0"/>
              <a:t>PlantAppDelegate.m</a:t>
            </a:r>
            <a:r>
              <a:rPr lang="en-US" sz="1500" dirty="0" smtClean="0"/>
              <a:t>” </a:t>
            </a:r>
            <a:r>
              <a:rPr lang="th-TH" sz="1500" dirty="0" smtClean="0"/>
              <a:t>ที่ </a:t>
            </a:r>
            <a:r>
              <a:rPr lang="en-US" sz="1500" dirty="0" smtClean="0"/>
              <a:t>method </a:t>
            </a:r>
            <a:r>
              <a:rPr lang="en-US" sz="1500" dirty="0"/>
              <a:t> </a:t>
            </a:r>
            <a:r>
              <a:rPr lang="en-US" sz="1500" dirty="0" smtClean="0"/>
              <a:t>“</a:t>
            </a:r>
            <a:r>
              <a:rPr lang="en-US" sz="1500" dirty="0" err="1" smtClean="0"/>
              <a:t>showBack</a:t>
            </a:r>
            <a:r>
              <a:rPr lang="en-US" sz="1500" dirty="0" smtClean="0"/>
              <a:t>:”  </a:t>
            </a:r>
            <a:r>
              <a:rPr lang="th-TH" sz="1500" dirty="0"/>
              <a:t>และแก้ </a:t>
            </a:r>
            <a:r>
              <a:rPr lang="en-US" sz="1500" dirty="0"/>
              <a:t>code </a:t>
            </a:r>
            <a:r>
              <a:rPr lang="th-TH" sz="1500" dirty="0" smtClean="0"/>
              <a:t>โดยใช้ </a:t>
            </a:r>
            <a:r>
              <a:rPr lang="en-US" sz="1500" dirty="0" smtClean="0"/>
              <a:t>method “</a:t>
            </a:r>
            <a:r>
              <a:rPr lang="en-US" sz="1500" dirty="0" err="1" smtClean="0"/>
              <a:t>transitionFromView:toView</a:t>
            </a:r>
            <a:r>
              <a:rPr lang="en-US" sz="1500" dirty="0" smtClean="0"/>
              <a:t>:” </a:t>
            </a:r>
            <a:r>
              <a:rPr lang="th-TH" sz="1500" dirty="0" smtClean="0"/>
              <a:t>ของ </a:t>
            </a:r>
            <a:r>
              <a:rPr lang="en-US" sz="1500" dirty="0" smtClean="0"/>
              <a:t>UIView</a:t>
            </a:r>
            <a:r>
              <a:rPr lang="en-US" sz="1500" dirty="0"/>
              <a:t> </a:t>
            </a:r>
            <a:r>
              <a:rPr lang="th-TH" sz="1500" dirty="0" smtClean="0"/>
              <a:t>ดังนี้</a:t>
            </a:r>
          </a:p>
          <a:p>
            <a:pPr>
              <a:buFont typeface="+mj-lt"/>
              <a:buAutoNum type="arabicPeriod" startAt="7"/>
            </a:pPr>
            <a:endParaRPr lang="th-TH" sz="1500" dirty="0"/>
          </a:p>
          <a:p>
            <a:pPr>
              <a:buFont typeface="+mj-lt"/>
              <a:buAutoNum type="arabicPeriod" startAt="7"/>
            </a:pPr>
            <a:endParaRPr lang="th-TH" sz="1500" dirty="0" smtClean="0"/>
          </a:p>
          <a:p>
            <a:pPr>
              <a:buFont typeface="+mj-lt"/>
              <a:buAutoNum type="arabicPeriod" startAt="7"/>
            </a:pPr>
            <a:endParaRPr lang="th-TH" sz="1500" dirty="0"/>
          </a:p>
          <a:p>
            <a:pPr>
              <a:buFont typeface="+mj-lt"/>
              <a:buAutoNum type="arabicPeriod" startAt="7"/>
            </a:pPr>
            <a:endParaRPr lang="th-TH" sz="1500" dirty="0" smtClean="0"/>
          </a:p>
          <a:p>
            <a:pPr>
              <a:buFont typeface="+mj-lt"/>
              <a:buAutoNum type="arabicPeriod" startAt="7"/>
            </a:pPr>
            <a:endParaRPr lang="th-TH" sz="1500" dirty="0"/>
          </a:p>
          <a:p>
            <a:pPr>
              <a:buFont typeface="+mj-lt"/>
              <a:buAutoNum type="arabicPeriod" startAt="7"/>
            </a:pPr>
            <a:endParaRPr lang="th-TH" sz="1500" dirty="0" smtClean="0"/>
          </a:p>
          <a:p>
            <a:pPr>
              <a:buFont typeface="+mj-lt"/>
              <a:buAutoNum type="arabicPeriod" startAt="7"/>
            </a:pPr>
            <a:endParaRPr lang="th-TH" sz="1500" dirty="0"/>
          </a:p>
          <a:p>
            <a:pPr>
              <a:buFont typeface="+mj-lt"/>
              <a:buAutoNum type="arabicPeriod" startAt="7"/>
            </a:pPr>
            <a:r>
              <a:rPr lang="th-TH" sz="1500" dirty="0"/>
              <a:t>เพิ่ม </a:t>
            </a:r>
            <a:r>
              <a:rPr lang="en-US" sz="1500" dirty="0"/>
              <a:t>animation </a:t>
            </a:r>
            <a:r>
              <a:rPr lang="th-TH" sz="1500" dirty="0"/>
              <a:t>สำหรับการพลิกหน้ากลับมา โดยเพิ่ม </a:t>
            </a:r>
            <a:r>
              <a:rPr lang="en-US" sz="1500" dirty="0"/>
              <a:t>code </a:t>
            </a:r>
            <a:r>
              <a:rPr lang="th-TH" sz="1500" dirty="0"/>
              <a:t>ที่ </a:t>
            </a:r>
            <a:r>
              <a:rPr lang="en-US" sz="1500" dirty="0"/>
              <a:t>method “</a:t>
            </a:r>
            <a:r>
              <a:rPr lang="en-US" sz="1500" dirty="0" err="1"/>
              <a:t>showFront</a:t>
            </a:r>
            <a:r>
              <a:rPr lang="en-US" sz="1500" dirty="0"/>
              <a:t>:” </a:t>
            </a:r>
            <a:r>
              <a:rPr lang="th-TH" sz="1500" dirty="0"/>
              <a:t>และแก้ </a:t>
            </a:r>
            <a:r>
              <a:rPr lang="en-US" sz="1500" dirty="0"/>
              <a:t>code </a:t>
            </a:r>
            <a:r>
              <a:rPr lang="th-TH" sz="1500" dirty="0" smtClean="0"/>
              <a:t>โดย</a:t>
            </a:r>
            <a:r>
              <a:rPr lang="th-TH" sz="1500" dirty="0"/>
              <a:t>ใช้ </a:t>
            </a:r>
            <a:r>
              <a:rPr lang="en-US" sz="1500" dirty="0"/>
              <a:t>method “</a:t>
            </a:r>
            <a:r>
              <a:rPr lang="en-US" sz="1500" dirty="0" err="1"/>
              <a:t>transitionFromView:duration</a:t>
            </a:r>
            <a:r>
              <a:rPr lang="en-US" sz="1500" dirty="0"/>
              <a:t>:” </a:t>
            </a:r>
            <a:r>
              <a:rPr lang="th-TH" sz="1500" dirty="0"/>
              <a:t>ของ </a:t>
            </a:r>
            <a:r>
              <a:rPr lang="en-US" sz="1500" dirty="0"/>
              <a:t>UIView </a:t>
            </a:r>
            <a:r>
              <a:rPr lang="th-TH" sz="1500" dirty="0"/>
              <a:t>ตาม</a:t>
            </a:r>
            <a:r>
              <a:rPr lang="th-TH" sz="1500" dirty="0" smtClean="0"/>
              <a:t>นี้</a:t>
            </a:r>
            <a:endParaRPr lang="en-US" sz="1500" dirty="0" smtClean="0"/>
          </a:p>
          <a:p>
            <a:pPr>
              <a:buFont typeface="+mj-lt"/>
              <a:buAutoNum type="arabicPeriod" startAt="7"/>
            </a:pPr>
            <a:endParaRPr lang="en-US" sz="1400" dirty="0"/>
          </a:p>
          <a:p>
            <a:pPr>
              <a:buFont typeface="+mj-lt"/>
              <a:buAutoNum type="arabicPeriod" startAt="7"/>
            </a:pPr>
            <a:endParaRPr lang="en-US" sz="1400" dirty="0" smtClean="0"/>
          </a:p>
          <a:p>
            <a:pPr>
              <a:buFont typeface="+mj-lt"/>
              <a:buAutoNum type="arabicPeriod" startAt="7"/>
            </a:pPr>
            <a:endParaRPr lang="en-US" sz="1400" dirty="0"/>
          </a:p>
          <a:p>
            <a:pPr>
              <a:buFont typeface="+mj-lt"/>
              <a:buAutoNum type="arabicPeriod" startAt="7"/>
            </a:pPr>
            <a:endParaRPr lang="en-US" sz="1400" dirty="0"/>
          </a:p>
          <a:p>
            <a:pPr>
              <a:buFont typeface="+mj-lt"/>
              <a:buAutoNum type="arabicPeriod" startAt="7"/>
            </a:pPr>
            <a:endParaRPr lang="en-US" sz="1400" dirty="0" smtClean="0"/>
          </a:p>
          <a:p>
            <a:pPr>
              <a:buFont typeface="+mj-lt"/>
              <a:buAutoNum type="arabicPeriod" startAt="7"/>
            </a:pPr>
            <a:endParaRPr lang="en-US" sz="1400" dirty="0"/>
          </a:p>
          <a:p>
            <a:pPr>
              <a:buFont typeface="+mj-lt"/>
              <a:buAutoNum type="arabicPeriod" startAt="7"/>
            </a:pPr>
            <a:endParaRPr lang="en-US" sz="1500" dirty="0" smtClean="0"/>
          </a:p>
          <a:p>
            <a:pPr>
              <a:buFont typeface="+mj-lt"/>
              <a:buAutoNum type="arabicPeriod" startAt="7"/>
            </a:pPr>
            <a:r>
              <a:rPr lang="th-TH" sz="1500"/>
              <a:t>Run </a:t>
            </a:r>
            <a:r>
              <a:rPr lang="th-TH" sz="1500" smtClean="0"/>
              <a:t>โปรแกรมเพื่อ</a:t>
            </a:r>
            <a:r>
              <a:rPr lang="th-TH" sz="1500" dirty="0"/>
              <a:t>ดูผลลัพธ์</a:t>
            </a:r>
          </a:p>
          <a:p>
            <a:pPr>
              <a:buFont typeface="+mj-lt"/>
              <a:buAutoNum type="arabicPeriod" startAt="7"/>
            </a:pP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1095581" y="4703149"/>
            <a:ext cx="686571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Menlo Regular"/>
                <a:cs typeface="Menlo Regular"/>
              </a:rPr>
              <a:t>- (void)</a:t>
            </a:r>
            <a:r>
              <a:rPr lang="en-US" sz="1050" dirty="0" err="1">
                <a:latin typeface="Menlo Regular"/>
                <a:cs typeface="Menlo Regular"/>
              </a:rPr>
              <a:t>showFront</a:t>
            </a:r>
            <a:r>
              <a:rPr lang="en-US" sz="1050" dirty="0">
                <a:latin typeface="Menlo Regular"/>
                <a:cs typeface="Menlo Regular"/>
              </a:rPr>
              <a:t>:(id)</a:t>
            </a:r>
            <a:r>
              <a:rPr lang="en-US" sz="1050" dirty="0" smtClean="0">
                <a:latin typeface="Menlo Regular"/>
                <a:cs typeface="Menlo Regular"/>
              </a:rPr>
              <a:t>sender {    </a:t>
            </a:r>
            <a:endParaRPr lang="en-US" sz="1050" dirty="0">
              <a:latin typeface="Menlo Regular"/>
              <a:cs typeface="Menlo Regular"/>
            </a:endParaRPr>
          </a:p>
          <a:p>
            <a:r>
              <a:rPr lang="en-US" sz="1050" dirty="0">
                <a:latin typeface="Menlo Regular"/>
                <a:cs typeface="Menlo Regular"/>
              </a:rPr>
              <a:t>    [</a:t>
            </a:r>
            <a:r>
              <a:rPr lang="en-US" sz="1050" dirty="0" err="1">
                <a:latin typeface="Menlo Regular"/>
                <a:cs typeface="Menlo Regular"/>
              </a:rPr>
              <a:t>plantBackView</a:t>
            </a:r>
            <a:r>
              <a:rPr lang="en-US" sz="1050" dirty="0">
                <a:latin typeface="Menlo Regular"/>
                <a:cs typeface="Menlo Regular"/>
              </a:rPr>
              <a:t> </a:t>
            </a:r>
            <a:r>
              <a:rPr lang="en-US" sz="1050" dirty="0" err="1">
                <a:latin typeface="Menlo Regular"/>
                <a:cs typeface="Menlo Regular"/>
              </a:rPr>
              <a:t>removeFromSuperview</a:t>
            </a:r>
            <a:r>
              <a:rPr lang="en-US" sz="1050" dirty="0">
                <a:latin typeface="Menlo Regular"/>
                <a:cs typeface="Menlo Regular"/>
              </a:rPr>
              <a:t>];</a:t>
            </a:r>
          </a:p>
          <a:p>
            <a:r>
              <a:rPr lang="en-US" sz="1050" dirty="0">
                <a:latin typeface="Menlo Regular"/>
                <a:cs typeface="Menlo Regular"/>
              </a:rPr>
              <a:t>    [</a:t>
            </a:r>
            <a:r>
              <a:rPr lang="en-US" sz="1050" dirty="0" err="1">
                <a:latin typeface="Menlo Regular"/>
                <a:cs typeface="Menlo Regular"/>
              </a:rPr>
              <a:t>viewController.view</a:t>
            </a:r>
            <a:r>
              <a:rPr lang="en-US" sz="1050" dirty="0">
                <a:latin typeface="Menlo Regular"/>
                <a:cs typeface="Menlo Regular"/>
              </a:rPr>
              <a:t> </a:t>
            </a:r>
            <a:r>
              <a:rPr lang="en-US" sz="1050" dirty="0" err="1">
                <a:latin typeface="Menlo Regular"/>
                <a:cs typeface="Menlo Regular"/>
              </a:rPr>
              <a:t>addSubview:plantFrontView</a:t>
            </a:r>
            <a:r>
              <a:rPr lang="en-US" sz="1050" dirty="0">
                <a:latin typeface="Menlo Regular"/>
                <a:cs typeface="Menlo Regular"/>
              </a:rPr>
              <a:t>];</a:t>
            </a:r>
          </a:p>
          <a:p>
            <a:r>
              <a:rPr lang="en-US" sz="1050" dirty="0">
                <a:latin typeface="Menlo Regular"/>
                <a:cs typeface="Menlo Regular"/>
              </a:rPr>
              <a:t>    </a:t>
            </a:r>
          </a:p>
          <a:p>
            <a:r>
              <a:rPr lang="en-US" sz="1050" dirty="0">
                <a:latin typeface="Menlo Regular"/>
                <a:cs typeface="Menlo Regular"/>
              </a:rPr>
              <a:t> </a:t>
            </a:r>
            <a:r>
              <a:rPr lang="en-US" sz="1050" dirty="0">
                <a:solidFill>
                  <a:srgbClr val="FFFF00"/>
                </a:solidFill>
                <a:latin typeface="Menlo Regular"/>
                <a:cs typeface="Menlo Regular"/>
              </a:rPr>
              <a:t>   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UIView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transitionWithView:viewController.view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duration:1.0 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options:UIViewAnimationOptionTransitionFlipFromRight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animations:^{} 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completion:nil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05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5581" y="2275703"/>
            <a:ext cx="7361032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Menlo Regular"/>
                <a:cs typeface="Menlo Regular"/>
              </a:rPr>
              <a:t>- (void)</a:t>
            </a:r>
            <a:r>
              <a:rPr lang="en-US" sz="1050" dirty="0" err="1">
                <a:latin typeface="Menlo Regular"/>
                <a:cs typeface="Menlo Regular"/>
              </a:rPr>
              <a:t>showBack</a:t>
            </a:r>
            <a:r>
              <a:rPr lang="en-US" sz="1050" dirty="0">
                <a:latin typeface="Menlo Regular"/>
                <a:cs typeface="Menlo Regular"/>
              </a:rPr>
              <a:t>:(id)</a:t>
            </a:r>
            <a:r>
              <a:rPr lang="en-US" sz="1050" dirty="0" smtClean="0">
                <a:latin typeface="Menlo Regular"/>
                <a:cs typeface="Menlo Regular"/>
              </a:rPr>
              <a:t>sender {       </a:t>
            </a:r>
            <a:endParaRPr lang="en-US" sz="1050" dirty="0">
              <a:latin typeface="Menlo Regular"/>
              <a:cs typeface="Menlo Regular"/>
            </a:endParaRPr>
          </a:p>
          <a:p>
            <a:r>
              <a:rPr lang="en-US" sz="1050" dirty="0">
                <a:latin typeface="Menlo Regular"/>
                <a:cs typeface="Menlo Regular"/>
              </a:rPr>
              <a:t>   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UIView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transitionFromView:plantFrontView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</a:p>
          <a:p>
            <a:r>
              <a:rPr lang="en-US" sz="1100" b="1" dirty="0">
                <a:solidFill>
                  <a:srgbClr val="FF0000"/>
                </a:solidFill>
                <a:latin typeface="Menlo Regular"/>
                <a:cs typeface="Menlo Regular"/>
              </a:rPr>
              <a:t>                     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toView:plantBackView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duration:1.0 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options:UIViewAnimationOptionTransitionFlipFromLeft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completion:nil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050" dirty="0">
                <a:latin typeface="Menlo Regular"/>
                <a:cs typeface="Menlo Regular"/>
              </a:rPr>
              <a:t> </a:t>
            </a:r>
          </a:p>
          <a:p>
            <a:r>
              <a:rPr lang="en-US" sz="1050" dirty="0">
                <a:latin typeface="Menlo Regular"/>
                <a:cs typeface="Menlo Regular"/>
              </a:rPr>
              <a:t>	</a:t>
            </a:r>
            <a:r>
              <a:rPr lang="en-US" sz="1050" strike="sngStrike" dirty="0">
                <a:latin typeface="Menlo Regular"/>
                <a:cs typeface="Menlo Regular"/>
              </a:rPr>
              <a:t>[</a:t>
            </a:r>
            <a:r>
              <a:rPr lang="en-US" sz="1050" strike="sngStrike" dirty="0" err="1">
                <a:latin typeface="Menlo Regular"/>
                <a:cs typeface="Menlo Regular"/>
              </a:rPr>
              <a:t>plantFrontView</a:t>
            </a:r>
            <a:r>
              <a:rPr lang="en-US" sz="1050" strike="sngStrike" dirty="0">
                <a:latin typeface="Menlo Regular"/>
                <a:cs typeface="Menlo Regular"/>
              </a:rPr>
              <a:t> </a:t>
            </a:r>
            <a:r>
              <a:rPr lang="en-US" sz="1050" strike="sngStrike" dirty="0" err="1">
                <a:latin typeface="Menlo Regular"/>
                <a:cs typeface="Menlo Regular"/>
              </a:rPr>
              <a:t>removeFromSuperview</a:t>
            </a:r>
            <a:r>
              <a:rPr lang="en-US" sz="1050" strike="sngStrike" dirty="0">
                <a:latin typeface="Menlo Regular"/>
                <a:cs typeface="Menlo Regular"/>
              </a:rPr>
              <a:t>]</a:t>
            </a:r>
            <a:r>
              <a:rPr lang="en-US" sz="1050" strike="sngStrike" dirty="0" smtClean="0">
                <a:latin typeface="Menlo Regular"/>
                <a:cs typeface="Menlo Regular"/>
              </a:rPr>
              <a:t>;</a:t>
            </a:r>
            <a:r>
              <a:rPr lang="en-US" sz="1050" dirty="0" smtClean="0">
                <a:latin typeface="Menlo Regular"/>
                <a:cs typeface="Menlo Regular"/>
              </a:rPr>
              <a:t>	</a:t>
            </a:r>
            <a:r>
              <a:rPr lang="en-US" sz="1050" dirty="0">
                <a:latin typeface="Menlo Regular"/>
                <a:cs typeface="Menlo Regular"/>
              </a:rPr>
              <a:t>	</a:t>
            </a:r>
            <a:r>
              <a:rPr lang="en-US" sz="1050" dirty="0" smtClean="0">
                <a:latin typeface="Menlo Regular"/>
                <a:cs typeface="Menlo Regular"/>
              </a:rPr>
              <a:t>	  // </a:t>
            </a:r>
            <a:r>
              <a:rPr lang="th-TH" sz="1050" dirty="0" smtClean="0">
                <a:latin typeface="Menlo Regular"/>
                <a:cs typeface="Menlo Regular"/>
              </a:rPr>
              <a:t>ลบ </a:t>
            </a:r>
            <a:r>
              <a:rPr lang="en-US" sz="1050" dirty="0" smtClean="0">
                <a:latin typeface="Menlo Regular"/>
                <a:cs typeface="Menlo Regular"/>
              </a:rPr>
              <a:t>code </a:t>
            </a:r>
            <a:r>
              <a:rPr lang="th-TH" sz="1050" dirty="0" smtClean="0">
                <a:latin typeface="Menlo Regular"/>
                <a:cs typeface="Menlo Regular"/>
              </a:rPr>
              <a:t>เก่าทั้งไป</a:t>
            </a:r>
            <a:endParaRPr lang="en-US" sz="1050" strike="sngStrike" dirty="0">
              <a:latin typeface="Menlo Regular"/>
              <a:cs typeface="Menlo Regular"/>
            </a:endParaRPr>
          </a:p>
          <a:p>
            <a:r>
              <a:rPr lang="en-US" sz="1050" dirty="0">
                <a:latin typeface="Menlo Regular"/>
                <a:cs typeface="Menlo Regular"/>
              </a:rPr>
              <a:t>	</a:t>
            </a:r>
            <a:r>
              <a:rPr lang="en-US" sz="1050" strike="sngStrike" dirty="0">
                <a:latin typeface="Menlo Regular"/>
                <a:cs typeface="Menlo Regular"/>
              </a:rPr>
              <a:t>[</a:t>
            </a:r>
            <a:r>
              <a:rPr lang="en-US" sz="1050" strike="sngStrike" dirty="0" err="1">
                <a:latin typeface="Menlo Regular"/>
                <a:cs typeface="Menlo Regular"/>
              </a:rPr>
              <a:t>viewController.view</a:t>
            </a:r>
            <a:r>
              <a:rPr lang="en-US" sz="1050" strike="sngStrike" dirty="0">
                <a:latin typeface="Menlo Regular"/>
                <a:cs typeface="Menlo Regular"/>
              </a:rPr>
              <a:t> </a:t>
            </a:r>
            <a:r>
              <a:rPr lang="en-US" sz="1050" strike="sngStrike" dirty="0" err="1">
                <a:latin typeface="Menlo Regular"/>
                <a:cs typeface="Menlo Regular"/>
              </a:rPr>
              <a:t>addSubview:plantBackView</a:t>
            </a:r>
            <a:r>
              <a:rPr lang="en-US" sz="1050" strike="sngStrike" dirty="0">
                <a:latin typeface="Menlo Regular"/>
                <a:cs typeface="Menlo Regular"/>
              </a:rPr>
              <a:t>];</a:t>
            </a:r>
          </a:p>
          <a:p>
            <a:r>
              <a:rPr lang="en-US" sz="1050" dirty="0">
                <a:latin typeface="Menlo Regular"/>
                <a:cs typeface="Menlo Regular"/>
              </a:rPr>
              <a:t>}</a:t>
            </a:r>
            <a:endParaRPr lang="en-US" sz="1050" b="1" dirty="0">
              <a:solidFill>
                <a:srgbClr val="FF0000"/>
              </a:solidFill>
              <a:latin typeface="Menlo Regular"/>
              <a:cs typeface="Menlo Regular"/>
            </a:endParaRPr>
          </a:p>
        </p:txBody>
      </p:sp>
      <p:sp>
        <p:nvSpPr>
          <p:cNvPr id="9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19 -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45029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UIView Animations</a:t>
            </a:r>
          </a:p>
        </p:txBody>
      </p:sp>
      <p:pic>
        <p:nvPicPr>
          <p:cNvPr id="4" name="Picture 3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29" y="2725235"/>
            <a:ext cx="1522787" cy="194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Untitled-1.png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12" y="1940361"/>
            <a:ext cx="1403949" cy="1481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Untitled-1.png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12" y="3421915"/>
            <a:ext cx="1403949" cy="1481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Untitled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12" y="4903469"/>
            <a:ext cx="1403949" cy="1481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387051" y="1247424"/>
            <a:ext cx="63686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Comparing to time-based animations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8061" y="2484754"/>
            <a:ext cx="1752854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setAlpha:0.0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setAlpha:0.2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setAlpha:0.4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setAlpha:0.6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setAlpha:0.8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setAlpha:1.0</a:t>
            </a:r>
          </a:p>
        </p:txBody>
      </p:sp>
      <p:sp>
        <p:nvSpPr>
          <p:cNvPr id="10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19 -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2394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UIView Animations</a:t>
            </a:r>
          </a:p>
        </p:txBody>
      </p:sp>
      <p:pic>
        <p:nvPicPr>
          <p:cNvPr id="5" name="Picture 4" descr="Untitled-1.png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12" y="1940361"/>
            <a:ext cx="1403949" cy="1481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Untitled-1.pn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12" y="3421915"/>
            <a:ext cx="1403949" cy="1481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12" y="4903469"/>
            <a:ext cx="1403949" cy="1481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591166" y="1244016"/>
            <a:ext cx="58162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Using UIView and Core Animation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96721" y="2484754"/>
            <a:ext cx="1824450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setAlpha:0.0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400" i="1" strike="sngStrike" dirty="0">
                <a:solidFill>
                  <a:schemeClr val="tx1">
                    <a:lumMod val="65000"/>
                  </a:schemeClr>
                </a:solidFill>
              </a:rPr>
              <a:t>setAlpha:0.2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400" i="1" strike="sngStrike" dirty="0">
                <a:solidFill>
                  <a:schemeClr val="tx1">
                    <a:lumMod val="65000"/>
                  </a:schemeClr>
                </a:solidFill>
              </a:rPr>
              <a:t>setAlpha:0.4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400" i="1" strike="sngStrike" dirty="0">
                <a:solidFill>
                  <a:schemeClr val="tx1">
                    <a:lumMod val="65000"/>
                  </a:schemeClr>
                </a:solidFill>
              </a:rPr>
              <a:t>setAlpha:0.6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400" i="1" strike="sngStrike" dirty="0">
                <a:solidFill>
                  <a:schemeClr val="tx1">
                    <a:lumMod val="65000"/>
                  </a:schemeClr>
                </a:solidFill>
              </a:rPr>
              <a:t>setAlpha:0.8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setAlpha:1.0</a:t>
            </a:r>
          </a:p>
        </p:txBody>
      </p:sp>
      <p:pic>
        <p:nvPicPr>
          <p:cNvPr id="10" name="Picture 9" descr="Untitled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32" y="2828576"/>
            <a:ext cx="1411084" cy="1217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168653" y="4072472"/>
            <a:ext cx="1772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Hardware</a:t>
            </a:r>
          </a:p>
          <a:p>
            <a:pPr algn="ctr"/>
            <a:r>
              <a:rPr lang="en-US" sz="2400"/>
              <a:t>Accelerated!</a:t>
            </a:r>
          </a:p>
        </p:txBody>
      </p:sp>
      <p:sp>
        <p:nvSpPr>
          <p:cNvPr id="12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19 -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5014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UIView Animations</a:t>
            </a:r>
          </a:p>
        </p:txBody>
      </p:sp>
      <p:pic>
        <p:nvPicPr>
          <p:cNvPr id="5" name="Picture 4" descr="Untitled-1.png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12" y="1940361"/>
            <a:ext cx="1403949" cy="1481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Untitled-1.pn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12" y="3421915"/>
            <a:ext cx="1403949" cy="1481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12" y="4903469"/>
            <a:ext cx="1403949" cy="1481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591165" y="1247424"/>
            <a:ext cx="58162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Using UIView and Core Animation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49974" y="2881857"/>
            <a:ext cx="623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latin typeface="Menlo Regular"/>
                <a:cs typeface="Menlo Regular"/>
              </a:rPr>
              <a:t>[myImage setAlpha:0.0];</a:t>
            </a:r>
          </a:p>
          <a:p>
            <a:endParaRPr lang="en-US" sz="1500">
              <a:latin typeface="Menlo Regular"/>
              <a:cs typeface="Menlo Regular"/>
            </a:endParaRPr>
          </a:p>
          <a:p>
            <a:r>
              <a:rPr lang="en-US" sz="1500">
                <a:latin typeface="Menlo Regular"/>
                <a:cs typeface="Menlo Regular"/>
              </a:rPr>
              <a:t>[</a:t>
            </a:r>
            <a:r>
              <a:rPr lang="en-US" sz="1500" b="1">
                <a:latin typeface="Menlo Regular"/>
                <a:cs typeface="Menlo Regular"/>
              </a:rPr>
              <a:t>UIView</a:t>
            </a:r>
            <a:r>
              <a:rPr lang="en-US" sz="1500">
                <a:latin typeface="Menlo Regular"/>
                <a:cs typeface="Menlo Regular"/>
              </a:rPr>
              <a:t> </a:t>
            </a:r>
            <a:r>
              <a:rPr lang="en-US" sz="1500" b="1">
                <a:latin typeface="Menlo Regular"/>
                <a:cs typeface="Menlo Regular"/>
              </a:rPr>
              <a:t>beginAnimations</a:t>
            </a:r>
            <a:r>
              <a:rPr lang="en-US" sz="1500">
                <a:latin typeface="Menlo Regular"/>
                <a:cs typeface="Menlo Regular"/>
              </a:rPr>
              <a:t>:@"fadeIn" context:nil];</a:t>
            </a:r>
          </a:p>
          <a:p>
            <a:endParaRPr lang="en-US" sz="1500">
              <a:latin typeface="Menlo Regular"/>
              <a:cs typeface="Menlo Regular"/>
            </a:endParaRPr>
          </a:p>
          <a:p>
            <a:r>
              <a:rPr lang="en-US" sz="1500">
                <a:latin typeface="Menlo Regular"/>
                <a:cs typeface="Menlo Regular"/>
              </a:rPr>
              <a:t>[</a:t>
            </a:r>
            <a:r>
              <a:rPr lang="en-US" sz="1500" b="1">
                <a:latin typeface="Menlo Regular"/>
                <a:cs typeface="Menlo Regular"/>
              </a:rPr>
              <a:t>UIView</a:t>
            </a:r>
            <a:r>
              <a:rPr lang="en-US" sz="1500">
                <a:latin typeface="Menlo Regular"/>
                <a:cs typeface="Menlo Regular"/>
              </a:rPr>
              <a:t> setAnimationDuration:2.0];</a:t>
            </a:r>
          </a:p>
          <a:p>
            <a:r>
              <a:rPr lang="en-US" sz="1500">
                <a:latin typeface="Menlo Regular"/>
                <a:cs typeface="Menlo Regular"/>
              </a:rPr>
              <a:t>[myImage setAlpha:1.0];</a:t>
            </a:r>
          </a:p>
          <a:p>
            <a:endParaRPr lang="en-US" sz="1500">
              <a:latin typeface="Menlo Regular"/>
              <a:cs typeface="Menlo Regular"/>
            </a:endParaRPr>
          </a:p>
          <a:p>
            <a:r>
              <a:rPr lang="en-US" sz="1500">
                <a:latin typeface="Menlo Regular"/>
                <a:cs typeface="Menlo Regular"/>
              </a:rPr>
              <a:t>[</a:t>
            </a:r>
            <a:r>
              <a:rPr lang="en-US" sz="1500" b="1">
                <a:latin typeface="Menlo Regular"/>
                <a:cs typeface="Menlo Regular"/>
              </a:rPr>
              <a:t>UIView</a:t>
            </a:r>
            <a:r>
              <a:rPr lang="en-US" sz="1500">
                <a:latin typeface="Menlo Regular"/>
                <a:cs typeface="Menlo Regular"/>
              </a:rPr>
              <a:t> </a:t>
            </a:r>
            <a:r>
              <a:rPr lang="en-US" sz="1500" b="1">
                <a:latin typeface="Menlo Regular"/>
                <a:cs typeface="Menlo Regular"/>
              </a:rPr>
              <a:t>commitAnimations</a:t>
            </a:r>
            <a:r>
              <a:rPr lang="en-US" sz="1500">
                <a:latin typeface="Menlo Regular"/>
                <a:cs typeface="Menlo Regular"/>
              </a:rPr>
              <a:t>];</a:t>
            </a:r>
          </a:p>
        </p:txBody>
      </p:sp>
      <p:sp>
        <p:nvSpPr>
          <p:cNvPr id="9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19 -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70302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UIView Animations</a:t>
            </a:r>
          </a:p>
        </p:txBody>
      </p:sp>
      <p:pic>
        <p:nvPicPr>
          <p:cNvPr id="5" name="Picture 4" descr="Untitled-1.png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12" y="1940361"/>
            <a:ext cx="1403949" cy="1481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Untitled-1.pn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12" y="3421915"/>
            <a:ext cx="1403949" cy="1481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12" y="4903469"/>
            <a:ext cx="1403949" cy="1481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539533" y="1242508"/>
            <a:ext cx="41416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New in IOS 4 : Block API</a:t>
            </a:r>
          </a:p>
        </p:txBody>
      </p:sp>
      <p:sp>
        <p:nvSpPr>
          <p:cNvPr id="3" name="Rectangle 2"/>
          <p:cNvSpPr/>
          <p:nvPr/>
        </p:nvSpPr>
        <p:spPr>
          <a:xfrm>
            <a:off x="649974" y="2881857"/>
            <a:ext cx="62368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Menlo Regular"/>
                <a:cs typeface="Menlo Regular"/>
              </a:rPr>
              <a:t>[</a:t>
            </a:r>
            <a:r>
              <a:rPr lang="en-US" sz="1500" dirty="0" err="1">
                <a:latin typeface="Menlo Regular"/>
                <a:cs typeface="Menlo Regular"/>
              </a:rPr>
              <a:t>myImage</a:t>
            </a:r>
            <a:r>
              <a:rPr lang="en-US" sz="1500" dirty="0">
                <a:latin typeface="Menlo Regular"/>
                <a:cs typeface="Menlo Regular"/>
              </a:rPr>
              <a:t> setAlpha:0.0];</a:t>
            </a:r>
          </a:p>
          <a:p>
            <a:endParaRPr lang="en-US" sz="1500" dirty="0">
              <a:latin typeface="Menlo Regular"/>
              <a:cs typeface="Menlo Regular"/>
            </a:endParaRPr>
          </a:p>
          <a:p>
            <a:r>
              <a:rPr lang="en-US" sz="1500" dirty="0">
                <a:latin typeface="Menlo Regular"/>
                <a:cs typeface="Menlo Regular"/>
              </a:rPr>
              <a:t>[</a:t>
            </a:r>
            <a:r>
              <a:rPr lang="en-US" sz="1500" b="1" dirty="0" err="1">
                <a:latin typeface="Menlo Regular"/>
                <a:cs typeface="Menlo Regular"/>
              </a:rPr>
              <a:t>UIView</a:t>
            </a:r>
            <a:r>
              <a:rPr lang="en-US" sz="1500" dirty="0">
                <a:latin typeface="Menlo Regular"/>
                <a:cs typeface="Menlo Regular"/>
              </a:rPr>
              <a:t> </a:t>
            </a:r>
            <a:r>
              <a:rPr lang="en-US" sz="1500" b="1" dirty="0">
                <a:latin typeface="Menlo Regular"/>
                <a:cs typeface="Menlo Regular"/>
              </a:rPr>
              <a:t>animateWithDuration</a:t>
            </a:r>
            <a:r>
              <a:rPr lang="en-US" sz="1500" dirty="0">
                <a:latin typeface="Menlo Regular"/>
                <a:cs typeface="Menlo Regular"/>
              </a:rPr>
              <a:t>:2.0 </a:t>
            </a:r>
            <a:r>
              <a:rPr lang="en-US" sz="1500" b="1" dirty="0">
                <a:latin typeface="Menlo Regular"/>
                <a:cs typeface="Menlo Regular"/>
              </a:rPr>
              <a:t>animations</a:t>
            </a:r>
            <a:r>
              <a:rPr lang="en-US" sz="1500" dirty="0">
                <a:latin typeface="Menlo Regular"/>
                <a:cs typeface="Menlo Regular"/>
              </a:rPr>
              <a:t>: </a:t>
            </a:r>
            <a:r>
              <a:rPr lang="en-US" sz="1500" b="1" dirty="0">
                <a:solidFill>
                  <a:srgbClr val="FFFF00"/>
                </a:solidFill>
                <a:latin typeface="Menlo Regular"/>
                <a:cs typeface="Menlo Regular"/>
              </a:rPr>
              <a:t>^{</a:t>
            </a:r>
          </a:p>
          <a:p>
            <a:r>
              <a:rPr lang="en-US" sz="1500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50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5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self.view</a:t>
            </a:r>
            <a:r>
              <a:rPr lang="en-US" sz="1500" b="1" dirty="0">
                <a:solidFill>
                  <a:srgbClr val="FFFF00"/>
                </a:solidFill>
                <a:latin typeface="Menlo Regular"/>
                <a:cs typeface="Menlo Regular"/>
              </a:rPr>
              <a:t> setAlpha:1.0];</a:t>
            </a:r>
            <a:r>
              <a:rPr lang="en-US" sz="1500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</a:p>
          <a:p>
            <a:r>
              <a:rPr lang="en-US" sz="1500" b="1" dirty="0">
                <a:solidFill>
                  <a:srgbClr val="FFFF00"/>
                </a:solidFill>
                <a:latin typeface="Menlo Regular"/>
                <a:cs typeface="Menlo Regular"/>
              </a:rPr>
              <a:t>}];</a:t>
            </a:r>
          </a:p>
        </p:txBody>
      </p:sp>
      <p:sp>
        <p:nvSpPr>
          <p:cNvPr id="9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19 -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3436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UIView Animations</a:t>
            </a:r>
          </a:p>
        </p:txBody>
      </p:sp>
      <p:pic>
        <p:nvPicPr>
          <p:cNvPr id="7" name="Picture 6" descr="Untitled-1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71" y="4162692"/>
            <a:ext cx="1403949" cy="1481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0" y="1242508"/>
            <a:ext cx="91439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Moving a 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649974" y="2176860"/>
            <a:ext cx="623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latin typeface="Menlo Regular"/>
                <a:cs typeface="Menlo Regular"/>
              </a:rPr>
              <a:t>CGRect</a:t>
            </a:r>
            <a:r>
              <a:rPr lang="en-US" sz="1500" dirty="0">
                <a:latin typeface="Menlo Regular"/>
                <a:cs typeface="Menlo Regular"/>
              </a:rPr>
              <a:t> </a:t>
            </a:r>
            <a:r>
              <a:rPr lang="en-US" sz="1500" dirty="0" err="1">
                <a:latin typeface="Menlo Regular"/>
                <a:cs typeface="Menlo Regular"/>
              </a:rPr>
              <a:t>newFrame</a:t>
            </a:r>
            <a:r>
              <a:rPr lang="en-US" sz="1500" dirty="0">
                <a:latin typeface="Menlo Regular"/>
                <a:cs typeface="Menlo Regular"/>
              </a:rPr>
              <a:t> = [</a:t>
            </a:r>
            <a:r>
              <a:rPr lang="en-US" sz="1500" dirty="0" err="1">
                <a:latin typeface="Menlo Regular"/>
                <a:cs typeface="Menlo Regular"/>
              </a:rPr>
              <a:t>coreImage</a:t>
            </a:r>
            <a:r>
              <a:rPr lang="en-US" sz="1500" dirty="0">
                <a:latin typeface="Menlo Regular"/>
                <a:cs typeface="Menlo Regular"/>
              </a:rPr>
              <a:t> frame];</a:t>
            </a:r>
          </a:p>
          <a:p>
            <a:r>
              <a:rPr lang="en-US" sz="1500" dirty="0" err="1">
                <a:latin typeface="Menlo Regular"/>
                <a:cs typeface="Menlo Regular"/>
              </a:rPr>
              <a:t>newFrame.origin.x</a:t>
            </a:r>
            <a:r>
              <a:rPr lang="en-US" sz="1500" dirty="0">
                <a:latin typeface="Menlo Regular"/>
                <a:cs typeface="Menlo Regular"/>
              </a:rPr>
              <a:t> += 300;</a:t>
            </a:r>
          </a:p>
          <a:p>
            <a:endParaRPr lang="en-US" sz="1500" dirty="0">
              <a:latin typeface="Menlo Regular"/>
              <a:cs typeface="Menlo Regular"/>
            </a:endParaRPr>
          </a:p>
          <a:p>
            <a:r>
              <a:rPr lang="en-US" sz="1500" dirty="0">
                <a:latin typeface="Menlo Regular"/>
                <a:cs typeface="Menlo Regular"/>
              </a:rPr>
              <a:t>[</a:t>
            </a:r>
            <a:r>
              <a:rPr lang="en-US" sz="1500" dirty="0" err="1">
                <a:latin typeface="Menlo Regular"/>
                <a:cs typeface="Menlo Regular"/>
              </a:rPr>
              <a:t>UIView</a:t>
            </a:r>
            <a:r>
              <a:rPr lang="en-US" sz="1500" dirty="0">
                <a:latin typeface="Menlo Regular"/>
                <a:cs typeface="Menlo Regular"/>
              </a:rPr>
              <a:t> animateWithDuration:2.0 animations:^{</a:t>
            </a:r>
          </a:p>
          <a:p>
            <a:r>
              <a:rPr lang="en-US" sz="1500" dirty="0">
                <a:latin typeface="Menlo Regular"/>
                <a:cs typeface="Menlo Regular"/>
              </a:rPr>
              <a:t>	</a:t>
            </a:r>
            <a:r>
              <a:rPr lang="en-US" sz="150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500" b="1" dirty="0" err="1">
                <a:solidFill>
                  <a:srgbClr val="FFFF00"/>
                </a:solidFill>
                <a:latin typeface="Menlo Regular"/>
                <a:cs typeface="Menlo Regular"/>
              </a:rPr>
              <a:t>coreImage</a:t>
            </a:r>
            <a:r>
              <a:rPr lang="en-US" sz="15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500" b="1" dirty="0" err="1">
                <a:solidFill>
                  <a:srgbClr val="FFFF00"/>
                </a:solidFill>
                <a:latin typeface="Menlo Regular"/>
                <a:cs typeface="Menlo Regular"/>
              </a:rPr>
              <a:t>setFrame:newFrame</a:t>
            </a:r>
            <a:r>
              <a:rPr lang="en-US" sz="15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500" dirty="0">
                <a:latin typeface="Menlo Regular"/>
                <a:cs typeface="Menlo Regular"/>
              </a:rPr>
              <a:t>}];</a:t>
            </a:r>
            <a:endParaRPr lang="en-US" sz="1500" b="1" dirty="0">
              <a:solidFill>
                <a:srgbClr val="FF0000"/>
              </a:solidFill>
              <a:latin typeface="Menlo Regular"/>
              <a:cs typeface="Menlo Regular"/>
            </a:endParaRPr>
          </a:p>
        </p:txBody>
      </p:sp>
      <p:pic>
        <p:nvPicPr>
          <p:cNvPr id="9" name="Picture 8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99" y="4162692"/>
            <a:ext cx="1403949" cy="1481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>
            <a:off x="3583326" y="4910317"/>
            <a:ext cx="2086493" cy="11340"/>
          </a:xfrm>
          <a:prstGeom prst="straightConnector1">
            <a:avLst/>
          </a:prstGeom>
          <a:ln w="63500"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19 -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6955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UIView Animations</a:t>
            </a:r>
          </a:p>
        </p:txBody>
      </p:sp>
      <p:pic>
        <p:nvPicPr>
          <p:cNvPr id="7" name="Picture 6" descr="Untitled-1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71" y="4162692"/>
            <a:ext cx="1403949" cy="1481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0" y="1242508"/>
            <a:ext cx="91439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Rotating a 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649974" y="2176860"/>
            <a:ext cx="803682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500" b="1" dirty="0" err="1">
                <a:solidFill>
                  <a:srgbClr val="FFFF00"/>
                </a:solidFill>
                <a:latin typeface="Menlo Regular"/>
                <a:cs typeface="Menlo Regular"/>
              </a:rPr>
              <a:t>UIView</a:t>
            </a:r>
            <a:r>
              <a:rPr lang="en-US" sz="1500" b="1" dirty="0">
                <a:solidFill>
                  <a:srgbClr val="FFFF00"/>
                </a:solidFill>
                <a:latin typeface="Menlo Regular"/>
                <a:cs typeface="Menlo Regular"/>
              </a:rPr>
              <a:t> animateWithDuration:2.0 animations:^{</a:t>
            </a:r>
          </a:p>
          <a:p>
            <a:r>
              <a:rPr lang="en-US" sz="1500" b="1" dirty="0">
                <a:solidFill>
                  <a:srgbClr val="FFFF00"/>
                </a:solidFill>
                <a:latin typeface="Menlo Regular"/>
                <a:cs typeface="Menlo Regular"/>
              </a:rPr>
              <a:t>	[</a:t>
            </a:r>
            <a:r>
              <a:rPr lang="en-US" sz="1500" b="1" dirty="0" err="1">
                <a:solidFill>
                  <a:srgbClr val="FFFF00"/>
                </a:solidFill>
                <a:latin typeface="Menlo Regular"/>
                <a:cs typeface="Menlo Regular"/>
              </a:rPr>
              <a:t>coreImage</a:t>
            </a:r>
            <a:r>
              <a:rPr lang="en-US" sz="15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500" b="1" dirty="0" err="1">
                <a:solidFill>
                  <a:srgbClr val="FFFF00"/>
                </a:solidFill>
                <a:latin typeface="Menlo Regular"/>
                <a:cs typeface="Menlo Regular"/>
              </a:rPr>
              <a:t>setTransform:CGAffineTransformMakeRotation</a:t>
            </a:r>
            <a:r>
              <a:rPr lang="en-US" sz="1500" b="1" dirty="0">
                <a:solidFill>
                  <a:srgbClr val="FFFF00"/>
                </a:solidFill>
                <a:latin typeface="Menlo Regular"/>
                <a:cs typeface="Menlo Regular"/>
              </a:rPr>
              <a:t>(M_PI)];</a:t>
            </a:r>
          </a:p>
          <a:p>
            <a:r>
              <a:rPr lang="en-US" sz="1500" b="1" dirty="0">
                <a:solidFill>
                  <a:srgbClr val="FFFF00"/>
                </a:solidFill>
                <a:latin typeface="Menlo Regular"/>
                <a:cs typeface="Menlo Regular"/>
              </a:rPr>
              <a:t>}];</a:t>
            </a:r>
          </a:p>
        </p:txBody>
      </p:sp>
      <p:pic>
        <p:nvPicPr>
          <p:cNvPr id="9" name="Picture 8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26339">
            <a:off x="6184799" y="4162692"/>
            <a:ext cx="1403949" cy="1481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>
            <a:off x="3583326" y="4910317"/>
            <a:ext cx="2086493" cy="11340"/>
          </a:xfrm>
          <a:prstGeom prst="straightConnector1">
            <a:avLst/>
          </a:prstGeom>
          <a:ln w="63500"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19 -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2799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UIView Animations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2154642"/>
            <a:ext cx="8229600" cy="2154643"/>
          </a:xfrm>
        </p:spPr>
        <p:txBody>
          <a:bodyPr>
            <a:normAutofit fontScale="92500" lnSpcReduction="20000"/>
          </a:bodyPr>
          <a:lstStyle/>
          <a:p>
            <a:r>
              <a:rPr lang="th-TH" sz="2400"/>
              <a:t>ไม่มีคำสั่ง </a:t>
            </a:r>
            <a:r>
              <a:rPr lang="en-US" sz="2400"/>
              <a:t>Cancel</a:t>
            </a:r>
            <a:r>
              <a:rPr lang="th-TH" sz="2400"/>
              <a:t> ตรงๆ</a:t>
            </a:r>
          </a:p>
          <a:p>
            <a:r>
              <a:rPr lang="th-TH" sz="2400"/>
              <a:t>แต่ใช้วิธี </a:t>
            </a:r>
            <a:r>
              <a:rPr lang="en-US" sz="2400"/>
              <a:t>set property </a:t>
            </a:r>
            <a:r>
              <a:rPr lang="th-TH" sz="2400"/>
              <a:t>ในขณะที่ </a:t>
            </a:r>
            <a:r>
              <a:rPr lang="en-US" sz="2400"/>
              <a:t>animation </a:t>
            </a:r>
            <a:r>
              <a:rPr lang="th-TH" sz="2400"/>
              <a:t>กำลังทำงาน โดย</a:t>
            </a:r>
          </a:p>
          <a:p>
            <a:pPr lvl="1"/>
            <a:r>
              <a:rPr lang="en-US" sz="2000"/>
              <a:t> </a:t>
            </a:r>
            <a:r>
              <a:rPr lang="th-TH" sz="2000"/>
              <a:t>ใช้วิธี </a:t>
            </a:r>
            <a:r>
              <a:rPr lang="en-US" sz="2000"/>
              <a:t>“set” </a:t>
            </a:r>
            <a:r>
              <a:rPr lang="th-TH" sz="2000"/>
              <a:t>ตรงๆ</a:t>
            </a:r>
          </a:p>
          <a:p>
            <a:pPr lvl="1"/>
            <a:r>
              <a:rPr lang="th-TH" sz="2000"/>
              <a:t>หรือกำหนด </a:t>
            </a:r>
            <a:r>
              <a:rPr lang="en-US" sz="2000"/>
              <a:t>parameter “Finished” </a:t>
            </a:r>
            <a:r>
              <a:rPr lang="th-TH" sz="2000"/>
              <a:t>เป็น </a:t>
            </a:r>
            <a:r>
              <a:rPr lang="en-US" sz="2000"/>
              <a:t>NO </a:t>
            </a:r>
          </a:p>
          <a:p>
            <a:r>
              <a:rPr lang="en-US" sz="2400"/>
              <a:t>Animation Options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42508"/>
            <a:ext cx="91439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Canceling an Animation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52530" y="4544644"/>
            <a:ext cx="787034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Menlo Regular"/>
                <a:cs typeface="Menlo Regular"/>
              </a:rPr>
              <a:t>[</a:t>
            </a:r>
            <a:r>
              <a:rPr lang="en-US" sz="1500" dirty="0" err="1">
                <a:latin typeface="Menlo Regular"/>
                <a:cs typeface="Menlo Regular"/>
              </a:rPr>
              <a:t>UIView</a:t>
            </a:r>
            <a:r>
              <a:rPr lang="en-US" sz="1500" dirty="0">
                <a:latin typeface="Menlo Regular"/>
                <a:cs typeface="Menlo Regular"/>
              </a:rPr>
              <a:t> </a:t>
            </a:r>
            <a:r>
              <a:rPr lang="en-US" sz="1500" dirty="0" err="1">
                <a:latin typeface="Menlo Regular"/>
                <a:cs typeface="Menlo Regular"/>
              </a:rPr>
              <a:t>animateWithDuration:DURATION</a:t>
            </a:r>
            <a:endParaRPr lang="en-US" sz="1500" dirty="0">
              <a:latin typeface="Menlo Regular"/>
              <a:cs typeface="Menlo Regular"/>
            </a:endParaRPr>
          </a:p>
          <a:p>
            <a:r>
              <a:rPr lang="en-US" sz="1500" dirty="0">
                <a:latin typeface="Menlo Regular"/>
                <a:cs typeface="Menlo Regular"/>
              </a:rPr>
              <a:t>					  </a:t>
            </a:r>
            <a:r>
              <a:rPr lang="en-US" sz="1500" dirty="0" err="1">
                <a:latin typeface="Menlo Regular"/>
                <a:cs typeface="Menlo Regular"/>
              </a:rPr>
              <a:t>delay:DELAY</a:t>
            </a:r>
            <a:endParaRPr lang="en-US" sz="1500" dirty="0">
              <a:latin typeface="Menlo Regular"/>
              <a:cs typeface="Menlo Regular"/>
            </a:endParaRPr>
          </a:p>
          <a:p>
            <a:r>
              <a:rPr lang="en-US" sz="1500" dirty="0">
                <a:latin typeface="Menlo Regular"/>
                <a:cs typeface="Menlo Regular"/>
              </a:rPr>
              <a:t>					</a:t>
            </a:r>
            <a:r>
              <a:rPr lang="en-US" sz="1500" b="1" dirty="0">
                <a:solidFill>
                  <a:srgbClr val="FFFF00"/>
                </a:solidFill>
                <a:latin typeface="Menlo Regular"/>
                <a:cs typeface="Menlo Regular"/>
              </a:rPr>
              <a:t>options:(</a:t>
            </a:r>
            <a:r>
              <a:rPr lang="en-US" sz="1500" b="1" dirty="0" err="1">
                <a:solidFill>
                  <a:srgbClr val="FFFF00"/>
                </a:solidFill>
                <a:latin typeface="Menlo Regular"/>
                <a:cs typeface="Menlo Regular"/>
              </a:rPr>
              <a:t>UIViewAnimationOptions</a:t>
            </a:r>
            <a:r>
              <a:rPr lang="en-US" sz="1500" b="1" dirty="0">
                <a:solidFill>
                  <a:srgbClr val="FFFF00"/>
                </a:solidFill>
                <a:latin typeface="Menlo Regular"/>
                <a:cs typeface="Menlo Regular"/>
              </a:rPr>
              <a:t>)options</a:t>
            </a:r>
          </a:p>
          <a:p>
            <a:r>
              <a:rPr lang="en-US" sz="1500" dirty="0">
                <a:latin typeface="Menlo Regular"/>
                <a:cs typeface="Menlo Regular"/>
              </a:rPr>
              <a:t> 				 animations:^{ }</a:t>
            </a:r>
          </a:p>
          <a:p>
            <a:r>
              <a:rPr lang="en-US" sz="1500" dirty="0">
                <a:latin typeface="Menlo Regular"/>
                <a:cs typeface="Menlo Regular"/>
              </a:rPr>
              <a:t>				 completion:^(BOOL finished) { }];</a:t>
            </a:r>
            <a:endParaRPr lang="en-US" sz="1500" b="1" dirty="0">
              <a:solidFill>
                <a:srgbClr val="FF0000"/>
              </a:solidFill>
              <a:latin typeface="Menlo Regular"/>
              <a:cs typeface="Menlo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19 -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2511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3704</TotalTime>
  <Words>1271</Words>
  <Application>Microsoft Macintosh PowerPoint</Application>
  <PresentationFormat>On-screen Show (4:3)</PresentationFormat>
  <Paragraphs>381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Story</vt:lpstr>
      <vt:lpstr>Chapter 19</vt:lpstr>
      <vt:lpstr>Animations</vt:lpstr>
      <vt:lpstr>UIView Animations</vt:lpstr>
      <vt:lpstr>UIView Animations</vt:lpstr>
      <vt:lpstr>UIView Animations</vt:lpstr>
      <vt:lpstr>UIView Animations</vt:lpstr>
      <vt:lpstr>UIView Animations</vt:lpstr>
      <vt:lpstr>UIView Animations</vt:lpstr>
      <vt:lpstr>UIView Animations</vt:lpstr>
      <vt:lpstr>Animation Curves</vt:lpstr>
      <vt:lpstr>Repeating an Animation</vt:lpstr>
      <vt:lpstr>Lab (1/2): Create Project (1/8)</vt:lpstr>
      <vt:lpstr>Task: Fix Orientation (2/8)</vt:lpstr>
      <vt:lpstr>Task: Add Fade Animation (3/8)</vt:lpstr>
      <vt:lpstr>Task: Add Move Animations (4/8)</vt:lpstr>
      <vt:lpstr>Task: Add Rotate Animations (5/8)</vt:lpstr>
      <vt:lpstr>Task: Add Rotate Animations (6/8)</vt:lpstr>
      <vt:lpstr>Task: Mix Animations (7/8)</vt:lpstr>
      <vt:lpstr>Task: Add Physic Effect into Animations (8/8)</vt:lpstr>
      <vt:lpstr>Lab 2/2: Fixing “iPlant” (1/4)</vt:lpstr>
      <vt:lpstr>Task : Add Wheel  Rotate Animation (2/4)</vt:lpstr>
      <vt:lpstr>Task : Fix Water Level  (3/4)</vt:lpstr>
      <vt:lpstr>Task : Add Flip View Animation (4/4)</vt:lpstr>
    </vt:vector>
  </TitlesOfParts>
  <Company>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Fibo U</dc:creator>
  <cp:lastModifiedBy>Olarn U.</cp:lastModifiedBy>
  <cp:revision>369</cp:revision>
  <cp:lastPrinted>2011-04-25T07:16:05Z</cp:lastPrinted>
  <dcterms:created xsi:type="dcterms:W3CDTF">2011-04-05T07:15:23Z</dcterms:created>
  <dcterms:modified xsi:type="dcterms:W3CDTF">2013-11-24T03:31:44Z</dcterms:modified>
</cp:coreProperties>
</file>