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313" r:id="rId3"/>
    <p:sldId id="258" r:id="rId4"/>
    <p:sldId id="302" r:id="rId5"/>
    <p:sldId id="288" r:id="rId6"/>
    <p:sldId id="290" r:id="rId7"/>
    <p:sldId id="291" r:id="rId8"/>
    <p:sldId id="283" r:id="rId9"/>
    <p:sldId id="285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311" r:id="rId18"/>
    <p:sldId id="312" r:id="rId19"/>
    <p:sldId id="303" r:id="rId20"/>
    <p:sldId id="304" r:id="rId21"/>
    <p:sldId id="307" r:id="rId22"/>
    <p:sldId id="308" r:id="rId23"/>
    <p:sldId id="30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2" autoAdjust="0"/>
    <p:restoredTop sz="98095" autoAdjust="0"/>
  </p:normalViewPr>
  <p:slideViewPr>
    <p:cSldViewPr snapToGrid="0" snapToObjects="1">
      <p:cViewPr varScale="1">
        <p:scale>
          <a:sx n="101" d="100"/>
          <a:sy n="101" d="100"/>
        </p:scale>
        <p:origin x="-124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11/29/13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11/29/13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11/29/13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11/29/13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11/29/13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11/29/13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11/29/13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11/29/13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11/29/13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11/29/13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11/29/13 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11/29/13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11/29/13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11/29/13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1903234-746A-154F-BA71-8F9133EBF341}" type="datetimeFigureOut">
              <a:rPr lang="en-US" smtClean="0"/>
              <a:t>11/29/13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Memory Management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35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care?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>
            <a:normAutofit/>
          </a:bodyPr>
          <a:lstStyle/>
          <a:p>
            <a:r>
              <a:rPr lang="th-TH" sz="2000" dirty="0" smtClean="0"/>
              <a:t>แม้ว่า </a:t>
            </a:r>
            <a:r>
              <a:rPr lang="en-US" sz="2000" dirty="0" err="1" smtClean="0"/>
              <a:t>iDevice</a:t>
            </a:r>
            <a:r>
              <a:rPr lang="en-US" sz="2000" dirty="0" smtClean="0"/>
              <a:t> </a:t>
            </a:r>
            <a:r>
              <a:rPr lang="th-TH" sz="2000" dirty="0" smtClean="0"/>
              <a:t>รุ่นใหม่ๆ จะมี </a:t>
            </a:r>
            <a:r>
              <a:rPr lang="en-US" sz="2000" dirty="0" smtClean="0"/>
              <a:t>memory </a:t>
            </a:r>
            <a:r>
              <a:rPr lang="th-TH" sz="2000" dirty="0" smtClean="0"/>
              <a:t>มากขึ้น แต่ก็ยังไม่มากพอที่จะเปิดให้นักพัฒนาใช้ได้อย่างไม่จำกัดเหมือนกับการพัฒนาบน </a:t>
            </a:r>
            <a:r>
              <a:rPr lang="en-US" sz="2000" dirty="0" smtClean="0"/>
              <a:t>PC </a:t>
            </a:r>
            <a:endParaRPr lang="th-TH" sz="2000" dirty="0" smtClean="0"/>
          </a:p>
          <a:p>
            <a:r>
              <a:rPr lang="th-TH" sz="2000" dirty="0" smtClean="0"/>
              <a:t>แม้ว่าจะมี </a:t>
            </a:r>
            <a:r>
              <a:rPr lang="en-US" sz="2000" dirty="0" smtClean="0"/>
              <a:t>ARC </a:t>
            </a:r>
            <a:r>
              <a:rPr lang="th-TH" sz="2000" dirty="0" smtClean="0"/>
              <a:t>มาช่วยแล้ว ก็ไม่ได้หมายความว่า </a:t>
            </a:r>
            <a:r>
              <a:rPr lang="en-US" sz="2000" dirty="0" smtClean="0"/>
              <a:t>App </a:t>
            </a:r>
            <a:r>
              <a:rPr lang="th-TH" sz="2000" dirty="0" smtClean="0"/>
              <a:t>จะใช้ </a:t>
            </a:r>
            <a:r>
              <a:rPr lang="en-US" sz="2000" dirty="0" smtClean="0"/>
              <a:t>memory </a:t>
            </a:r>
            <a:r>
              <a:rPr lang="th-TH" sz="2000" dirty="0" smtClean="0"/>
              <a:t>น้อยลง</a:t>
            </a:r>
            <a:endParaRPr lang="en-US" sz="2000" dirty="0" smtClean="0"/>
          </a:p>
          <a:p>
            <a:r>
              <a:rPr lang="th-TH" sz="2000" dirty="0"/>
              <a:t>ถ้า </a:t>
            </a:r>
            <a:r>
              <a:rPr lang="en-US" sz="2000" dirty="0"/>
              <a:t>application </a:t>
            </a:r>
            <a:r>
              <a:rPr lang="th-TH" sz="2000" dirty="0"/>
              <a:t>ของเราจัดการ </a:t>
            </a:r>
            <a:r>
              <a:rPr lang="en-US" sz="2000" dirty="0"/>
              <a:t>memory </a:t>
            </a:r>
            <a:r>
              <a:rPr lang="th-TH" sz="2000" dirty="0"/>
              <a:t>ได้ไม่ดี </a:t>
            </a:r>
            <a:r>
              <a:rPr lang="en-US" sz="2000" dirty="0"/>
              <a:t>application </a:t>
            </a:r>
            <a:r>
              <a:rPr lang="th-TH" sz="2000" dirty="0"/>
              <a:t>ตัวนั้นจะไม่ผ่านการพิจารณาเมื่อขึ้น </a:t>
            </a:r>
            <a:r>
              <a:rPr lang="en-US" sz="2000" dirty="0"/>
              <a:t>App Store</a:t>
            </a:r>
            <a:r>
              <a:rPr lang="th-TH" sz="2000" dirty="0"/>
              <a:t> และมีโอกาสที่ </a:t>
            </a:r>
            <a:r>
              <a:rPr lang="en-US" sz="2000" dirty="0"/>
              <a:t>application </a:t>
            </a:r>
            <a:r>
              <a:rPr lang="th-TH" sz="2000" dirty="0"/>
              <a:t>จะ </a:t>
            </a:r>
            <a:r>
              <a:rPr lang="en-US" sz="2000" dirty="0"/>
              <a:t>crash </a:t>
            </a:r>
            <a:r>
              <a:rPr lang="th-TH" sz="2000" dirty="0"/>
              <a:t>ได้ง่ายด้วย</a:t>
            </a:r>
            <a:endParaRPr lang="en-US" sz="2000" dirty="0"/>
          </a:p>
          <a:p>
            <a:r>
              <a:rPr lang="th-TH" sz="2000" dirty="0" smtClean="0"/>
              <a:t>การเข้าใจกระบวนการจัดการ </a:t>
            </a:r>
            <a:r>
              <a:rPr lang="en-US" sz="2000" dirty="0" smtClean="0"/>
              <a:t>memory </a:t>
            </a:r>
            <a:r>
              <a:rPr lang="th-TH" sz="2000" dirty="0" smtClean="0"/>
              <a:t>จึงเป็นเรื่องสำคัญที่นักพัฒนาจะต้องเรียนรู้ก่อนที่จะลงมือพัฒนา </a:t>
            </a:r>
            <a:r>
              <a:rPr lang="en-US" sz="2000" dirty="0" err="1" smtClean="0"/>
              <a:t>iOS</a:t>
            </a:r>
            <a:r>
              <a:rPr lang="en-US" sz="2000" dirty="0" smtClean="0"/>
              <a:t> Application </a:t>
            </a:r>
            <a:r>
              <a:rPr lang="th-TH" sz="2000" dirty="0" smtClean="0"/>
              <a:t>จริง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20 -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10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00914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Behind the scene: Retain Count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 smtClean="0"/>
              <a:t>Object </a:t>
            </a:r>
            <a:r>
              <a:rPr lang="th-TH" sz="2400" dirty="0" smtClean="0"/>
              <a:t>ใน </a:t>
            </a:r>
            <a:r>
              <a:rPr lang="en-US" sz="2400" dirty="0" smtClean="0"/>
              <a:t>Objective-C </a:t>
            </a:r>
            <a:r>
              <a:rPr lang="th-TH" sz="2400" dirty="0" smtClean="0"/>
              <a:t>จะมี </a:t>
            </a:r>
            <a:r>
              <a:rPr lang="en-US" sz="2400" dirty="0" smtClean="0"/>
              <a:t>property </a:t>
            </a:r>
            <a:r>
              <a:rPr lang="th-TH" sz="2400" dirty="0" smtClean="0"/>
              <a:t>ชื่อ </a:t>
            </a:r>
            <a:r>
              <a:rPr lang="en-US" sz="2400" dirty="0" err="1" smtClean="0"/>
              <a:t>retainCount</a:t>
            </a:r>
            <a:r>
              <a:rPr lang="en-US" sz="2400" dirty="0" smtClean="0"/>
              <a:t> </a:t>
            </a:r>
            <a:r>
              <a:rPr lang="th-TH" sz="2400" dirty="0" smtClean="0"/>
              <a:t>เพื่อระบุว่า </a:t>
            </a:r>
            <a:r>
              <a:rPr lang="en-US" sz="2400" dirty="0" smtClean="0"/>
              <a:t>object </a:t>
            </a:r>
            <a:r>
              <a:rPr lang="th-TH" sz="2400" dirty="0" smtClean="0"/>
              <a:t>นั้นมี </a:t>
            </a:r>
            <a:r>
              <a:rPr lang="en-US" sz="2400" dirty="0" smtClean="0"/>
              <a:t>ownership </a:t>
            </a:r>
            <a:r>
              <a:rPr lang="th-TH" sz="2400" dirty="0" smtClean="0"/>
              <a:t>กี่ตัว</a:t>
            </a:r>
          </a:p>
          <a:p>
            <a:pPr lvl="1">
              <a:lnSpc>
                <a:spcPct val="130000"/>
              </a:lnSpc>
            </a:pPr>
            <a:r>
              <a:rPr lang="th-TH" sz="1800" dirty="0" smtClean="0"/>
              <a:t>เมื่อเราสร้าง </a:t>
            </a:r>
            <a:r>
              <a:rPr lang="en-US" sz="1800" dirty="0" smtClean="0"/>
              <a:t>object, </a:t>
            </a:r>
            <a:r>
              <a:rPr lang="en-US" sz="1800" dirty="0" err="1" smtClean="0"/>
              <a:t>retainCount</a:t>
            </a:r>
            <a:r>
              <a:rPr lang="th-TH" sz="1800" dirty="0" smtClean="0"/>
              <a:t> จะมีค่าเท่ากับ </a:t>
            </a:r>
            <a:r>
              <a:rPr lang="en-US" sz="1800" dirty="0" smtClean="0"/>
              <a:t>1</a:t>
            </a:r>
          </a:p>
          <a:p>
            <a:pPr lvl="1">
              <a:lnSpc>
                <a:spcPct val="130000"/>
              </a:lnSpc>
            </a:pPr>
            <a:r>
              <a:rPr lang="th-TH" sz="1800" dirty="0" smtClean="0"/>
              <a:t>เมื่อเราสั่ง </a:t>
            </a:r>
            <a:r>
              <a:rPr lang="en-US" sz="1800" dirty="0" smtClean="0"/>
              <a:t>retain </a:t>
            </a:r>
            <a:r>
              <a:rPr lang="th-TH" sz="1800" dirty="0" smtClean="0"/>
              <a:t>ค่าของ </a:t>
            </a:r>
            <a:r>
              <a:rPr lang="en-US" sz="1800" dirty="0" err="1" smtClean="0"/>
              <a:t>retainCount</a:t>
            </a:r>
            <a:r>
              <a:rPr lang="en-US" sz="1800" dirty="0" smtClean="0"/>
              <a:t> </a:t>
            </a:r>
            <a:r>
              <a:rPr lang="th-TH" sz="1800" dirty="0" smtClean="0"/>
              <a:t>จะเพิ่ม </a:t>
            </a:r>
            <a:r>
              <a:rPr lang="en-US" sz="1800" dirty="0" smtClean="0"/>
              <a:t>1</a:t>
            </a:r>
          </a:p>
          <a:p>
            <a:pPr lvl="1">
              <a:lnSpc>
                <a:spcPct val="130000"/>
              </a:lnSpc>
            </a:pPr>
            <a:r>
              <a:rPr lang="th-TH" sz="1800" dirty="0" smtClean="0"/>
              <a:t>เมื่อเราสั่ง </a:t>
            </a:r>
            <a:r>
              <a:rPr lang="en-US" sz="1800" dirty="0" smtClean="0"/>
              <a:t>release </a:t>
            </a:r>
            <a:r>
              <a:rPr lang="th-TH" sz="1800" dirty="0" smtClean="0"/>
              <a:t>ค่าของ </a:t>
            </a:r>
            <a:r>
              <a:rPr lang="en-US" sz="1800" dirty="0" err="1" smtClean="0"/>
              <a:t>retainCount</a:t>
            </a:r>
            <a:r>
              <a:rPr lang="en-US" sz="1800" dirty="0" smtClean="0"/>
              <a:t> </a:t>
            </a:r>
            <a:r>
              <a:rPr lang="th-TH" sz="1800" dirty="0" smtClean="0"/>
              <a:t>จะลดลง </a:t>
            </a:r>
            <a:r>
              <a:rPr lang="en-US" sz="1800" dirty="0" smtClean="0"/>
              <a:t>1</a:t>
            </a:r>
          </a:p>
          <a:p>
            <a:pPr lvl="1">
              <a:lnSpc>
                <a:spcPct val="130000"/>
              </a:lnSpc>
            </a:pPr>
            <a:r>
              <a:rPr lang="th-TH" sz="1800" dirty="0" smtClean="0"/>
              <a:t>เมื่อเราสั่ง </a:t>
            </a:r>
            <a:r>
              <a:rPr lang="en-US" sz="1800" dirty="0" err="1" smtClean="0"/>
              <a:t>autorelease</a:t>
            </a:r>
            <a:r>
              <a:rPr lang="en-US" sz="1800" dirty="0" smtClean="0"/>
              <a:t> </a:t>
            </a:r>
            <a:r>
              <a:rPr lang="th-TH" sz="1800" dirty="0" smtClean="0"/>
              <a:t>ค่าของ </a:t>
            </a:r>
            <a:r>
              <a:rPr lang="en-US" sz="1800" dirty="0" err="1" smtClean="0"/>
              <a:t>retainCount</a:t>
            </a:r>
            <a:r>
              <a:rPr lang="en-US" sz="1800" dirty="0" smtClean="0"/>
              <a:t> </a:t>
            </a:r>
            <a:r>
              <a:rPr lang="th-TH" sz="1800" dirty="0" smtClean="0"/>
              <a:t>จะลดลง </a:t>
            </a:r>
            <a:r>
              <a:rPr lang="en-US" sz="1800" dirty="0" smtClean="0"/>
              <a:t>1 </a:t>
            </a:r>
            <a:r>
              <a:rPr lang="th-TH" sz="1800" dirty="0" smtClean="0"/>
              <a:t>เมื่อ</a:t>
            </a:r>
            <a:r>
              <a:rPr lang="en-US" sz="1800" dirty="0" smtClean="0"/>
              <a:t> Auto release pool </a:t>
            </a:r>
            <a:r>
              <a:rPr lang="th-TH" sz="1800" dirty="0" smtClean="0"/>
              <a:t>ทำงาน</a:t>
            </a:r>
            <a:endParaRPr lang="en-US" sz="1800" dirty="0" smtClean="0"/>
          </a:p>
          <a:p>
            <a:pPr lvl="1">
              <a:lnSpc>
                <a:spcPct val="130000"/>
              </a:lnSpc>
            </a:pPr>
            <a:r>
              <a:rPr lang="th-TH" sz="1800" dirty="0" smtClean="0"/>
              <a:t>เมื่อ </a:t>
            </a:r>
            <a:r>
              <a:rPr lang="en-US" sz="1800" dirty="0" err="1" smtClean="0"/>
              <a:t>retainCount</a:t>
            </a:r>
            <a:r>
              <a:rPr lang="en-US" sz="1800" dirty="0" smtClean="0"/>
              <a:t> </a:t>
            </a:r>
            <a:r>
              <a:rPr lang="th-TH" sz="1800" dirty="0" smtClean="0"/>
              <a:t>เท่ากับ </a:t>
            </a:r>
            <a:r>
              <a:rPr lang="en-US" sz="1800" dirty="0" smtClean="0"/>
              <a:t>0 method </a:t>
            </a:r>
            <a:r>
              <a:rPr lang="en-US" sz="1800" dirty="0" err="1" smtClean="0"/>
              <a:t>dealloc</a:t>
            </a:r>
            <a:r>
              <a:rPr lang="en-US" sz="1800" dirty="0" smtClean="0"/>
              <a:t> </a:t>
            </a:r>
            <a:r>
              <a:rPr lang="th-TH" sz="1800" dirty="0" smtClean="0"/>
              <a:t>จะถูกเรียก</a:t>
            </a:r>
            <a:endParaRPr lang="en-US" sz="18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20 -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11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13015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Retain Count Example (1)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5199" y="1782777"/>
            <a:ext cx="3271478" cy="17543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smtClean="0">
                <a:latin typeface="Menlo Regular"/>
                <a:cs typeface="Menlo Regular"/>
              </a:rPr>
              <a:t>// MyClass.h</a:t>
            </a:r>
          </a:p>
          <a:p>
            <a:endParaRPr lang="en-US" sz="1200" smtClean="0">
              <a:latin typeface="Menlo Regular"/>
              <a:cs typeface="Menlo Regular"/>
            </a:endParaRPr>
          </a:p>
          <a:p>
            <a:r>
              <a:rPr lang="en-US" sz="1200" smtClean="0">
                <a:latin typeface="Menlo Regular"/>
                <a:cs typeface="Menlo Regular"/>
              </a:rPr>
              <a:t>#</a:t>
            </a:r>
            <a:r>
              <a:rPr lang="en-US" sz="1200">
                <a:latin typeface="Menlo Regular"/>
                <a:cs typeface="Menlo Regular"/>
              </a:rPr>
              <a:t>import &lt;Foundation/Foundation.h&gt;</a:t>
            </a:r>
          </a:p>
          <a:p>
            <a:endParaRPr lang="en-US" sz="1200">
              <a:latin typeface="Menlo Regular"/>
              <a:cs typeface="Menlo Regular"/>
            </a:endParaRPr>
          </a:p>
          <a:p>
            <a:r>
              <a:rPr lang="en-US" sz="1200">
                <a:latin typeface="Menlo Regular"/>
                <a:cs typeface="Menlo Regular"/>
              </a:rPr>
              <a:t>@interface MyClass : NSObject {</a:t>
            </a:r>
          </a:p>
          <a:p>
            <a:endParaRPr lang="en-US" sz="1200" smtClean="0">
              <a:latin typeface="Menlo Regular"/>
              <a:cs typeface="Menlo Regular"/>
            </a:endParaRPr>
          </a:p>
          <a:p>
            <a:r>
              <a:rPr lang="en-US" sz="1200" smtClean="0">
                <a:latin typeface="Menlo Regular"/>
                <a:cs typeface="Menlo Regular"/>
              </a:rPr>
              <a:t>}</a:t>
            </a:r>
            <a:endParaRPr lang="en-US" sz="1200">
              <a:latin typeface="Menlo Regular"/>
              <a:cs typeface="Menlo Regular"/>
            </a:endParaRPr>
          </a:p>
          <a:p>
            <a:endParaRPr lang="en-US" sz="1200">
              <a:latin typeface="Menlo Regular"/>
              <a:cs typeface="Menlo Regular"/>
            </a:endParaRPr>
          </a:p>
          <a:p>
            <a:r>
              <a:rPr lang="en-US" sz="1200">
                <a:latin typeface="Menlo Regular"/>
                <a:cs typeface="Menlo Regular"/>
              </a:rPr>
              <a:t>@end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4229720" y="1782777"/>
            <a:ext cx="4660846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smtClean="0">
                <a:latin typeface="Menlo Regular"/>
                <a:cs typeface="Menlo Regular"/>
              </a:rPr>
              <a:t>// MyClass.m</a:t>
            </a:r>
          </a:p>
          <a:p>
            <a:endParaRPr lang="en-US" sz="1200">
              <a:latin typeface="Menlo Regular"/>
              <a:cs typeface="Menlo Regular"/>
            </a:endParaRPr>
          </a:p>
          <a:p>
            <a:r>
              <a:rPr lang="en-US" sz="1200" smtClean="0">
                <a:latin typeface="Menlo Regular"/>
                <a:cs typeface="Menlo Regular"/>
              </a:rPr>
              <a:t>#</a:t>
            </a:r>
            <a:r>
              <a:rPr lang="en-US" sz="1200">
                <a:latin typeface="Menlo Regular"/>
                <a:cs typeface="Menlo Regular"/>
              </a:rPr>
              <a:t>import "</a:t>
            </a:r>
            <a:r>
              <a:rPr lang="en-US" sz="1200" smtClean="0">
                <a:latin typeface="Menlo Regular"/>
                <a:cs typeface="Menlo Regular"/>
              </a:rPr>
              <a:t>MyClass.h”</a:t>
            </a:r>
            <a:endParaRPr lang="en-US" sz="1200">
              <a:latin typeface="Menlo Regular"/>
              <a:cs typeface="Menlo Regular"/>
            </a:endParaRPr>
          </a:p>
          <a:p>
            <a:endParaRPr lang="en-US" sz="1200">
              <a:latin typeface="Menlo Regular"/>
              <a:cs typeface="Menlo Regular"/>
            </a:endParaRPr>
          </a:p>
          <a:p>
            <a:r>
              <a:rPr lang="en-US" sz="1200">
                <a:latin typeface="Menlo Regular"/>
                <a:cs typeface="Menlo Regular"/>
              </a:rPr>
              <a:t>@implementation MyClass</a:t>
            </a:r>
          </a:p>
          <a:p>
            <a:endParaRPr lang="en-US" sz="1200">
              <a:latin typeface="Menlo Regular"/>
              <a:cs typeface="Menlo Regular"/>
            </a:endParaRPr>
          </a:p>
          <a:p>
            <a:r>
              <a:rPr lang="en-US" sz="1200">
                <a:latin typeface="Menlo Regular"/>
                <a:cs typeface="Menlo Regular"/>
              </a:rPr>
              <a:t>- (void)dealloc</a:t>
            </a:r>
          </a:p>
          <a:p>
            <a:r>
              <a:rPr lang="en-US" sz="1200">
                <a:latin typeface="Menlo Regular"/>
                <a:cs typeface="Menlo Regular"/>
              </a:rPr>
              <a:t>{</a:t>
            </a:r>
          </a:p>
          <a:p>
            <a:r>
              <a:rPr lang="en-US" sz="1200">
                <a:latin typeface="Menlo Regular"/>
                <a:cs typeface="Menlo Regular"/>
              </a:rPr>
              <a:t>	NSLog(@"%@", </a:t>
            </a:r>
            <a:r>
              <a:rPr lang="en-US" sz="1200" smtClean="0">
                <a:latin typeface="Menlo Regular"/>
                <a:cs typeface="Menlo Regular"/>
              </a:rPr>
              <a:t/>
            </a:r>
            <a:br>
              <a:rPr lang="en-US" sz="1200" smtClean="0">
                <a:latin typeface="Menlo Regular"/>
                <a:cs typeface="Menlo Regular"/>
              </a:rPr>
            </a:br>
            <a:r>
              <a:rPr lang="en-US" sz="1200" smtClean="0">
                <a:latin typeface="Menlo Regular"/>
                <a:cs typeface="Menlo Regular"/>
              </a:rPr>
              <a:t>           @</a:t>
            </a:r>
            <a:r>
              <a:rPr lang="en-US" sz="1200">
                <a:latin typeface="Menlo Regular"/>
                <a:cs typeface="Menlo Regular"/>
              </a:rPr>
              <a:t>"MyClass's dealloc method called");</a:t>
            </a:r>
          </a:p>
          <a:p>
            <a:r>
              <a:rPr lang="en-US" sz="1200">
                <a:latin typeface="Menlo Regular"/>
                <a:cs typeface="Menlo Regular"/>
              </a:rPr>
              <a:t>    [super dealloc];</a:t>
            </a:r>
          </a:p>
          <a:p>
            <a:r>
              <a:rPr lang="en-US" sz="1200">
                <a:latin typeface="Menlo Regular"/>
                <a:cs typeface="Menlo Regular"/>
              </a:rPr>
              <a:t>}</a:t>
            </a:r>
          </a:p>
          <a:p>
            <a:endParaRPr lang="en-US" sz="1200">
              <a:latin typeface="Menlo Regular"/>
              <a:cs typeface="Menlo Regular"/>
            </a:endParaRPr>
          </a:p>
          <a:p>
            <a:r>
              <a:rPr lang="en-US" sz="1200">
                <a:latin typeface="Menlo Regular"/>
                <a:cs typeface="Menlo Regular"/>
              </a:rPr>
              <a:t>@end</a:t>
            </a:r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20 -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65023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Retain Count Example </a:t>
            </a:r>
            <a:r>
              <a:rPr lang="en-US" smtClean="0"/>
              <a:t>(2)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0950" y="1475622"/>
            <a:ext cx="8192458" cy="3416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#import &lt;Foundation/</a:t>
            </a:r>
            <a:r>
              <a:rPr lang="en-US" sz="1200" dirty="0" err="1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Foundation.h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&gt;</a:t>
            </a:r>
          </a:p>
          <a:p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#import "</a:t>
            </a:r>
            <a:r>
              <a:rPr lang="en-US" sz="1200" dirty="0" err="1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MyClass.h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"</a:t>
            </a:r>
          </a:p>
          <a:p>
            <a:endParaRPr lang="en-US" sz="1200" dirty="0">
              <a:solidFill>
                <a:schemeClr val="tx1">
                  <a:lumMod val="85000"/>
                </a:schemeClr>
              </a:solidFill>
              <a:latin typeface="Menlo Regular"/>
              <a:cs typeface="Menlo Regular"/>
            </a:endParaRPr>
          </a:p>
          <a:p>
            <a:r>
              <a:rPr lang="en-US" sz="1200" dirty="0" err="1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int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 main (</a:t>
            </a:r>
            <a:r>
              <a:rPr lang="en-US" sz="1200" dirty="0" err="1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int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argc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, </a:t>
            </a:r>
            <a:r>
              <a:rPr lang="en-US" sz="1200" dirty="0" err="1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const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 char * </a:t>
            </a:r>
            <a:r>
              <a:rPr lang="en-US" sz="1200" dirty="0" err="1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argv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[]) {</a:t>
            </a:r>
          </a:p>
          <a:p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	</a:t>
            </a:r>
          </a:p>
          <a:p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	</a:t>
            </a:r>
            <a:r>
              <a:rPr lang="en-US" sz="1200" dirty="0" err="1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MyClass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 *m = [[</a:t>
            </a:r>
            <a:r>
              <a:rPr lang="en-US" sz="1200" dirty="0" err="1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MyClass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alloc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] </a:t>
            </a:r>
            <a:r>
              <a:rPr lang="en-US" sz="1200" dirty="0" err="1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init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	</a:t>
            </a:r>
            <a:r>
              <a:rPr lang="en-US" sz="1200" dirty="0" err="1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NSLog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(@"</a:t>
            </a:r>
            <a:r>
              <a:rPr lang="en-US" sz="1200" dirty="0" err="1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MyClass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retainCount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 after </a:t>
            </a:r>
            <a:r>
              <a:rPr lang="en-US" sz="1200" dirty="0" err="1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alloc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 = %</a:t>
            </a:r>
            <a:r>
              <a:rPr lang="en-US" sz="1200" dirty="0" err="1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ld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", [m </a:t>
            </a:r>
            <a:r>
              <a:rPr lang="en-US" sz="1200" dirty="0" err="1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retainCount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]);</a:t>
            </a:r>
          </a:p>
          <a:p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	</a:t>
            </a:r>
          </a:p>
          <a:p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	[m retain];</a:t>
            </a:r>
          </a:p>
          <a:p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	</a:t>
            </a:r>
            <a:r>
              <a:rPr lang="en-US" sz="1200" dirty="0" err="1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NSLog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(@"</a:t>
            </a:r>
            <a:r>
              <a:rPr lang="en-US" sz="1200" dirty="0" err="1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MyClass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retainCount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 after 1st retain = %</a:t>
            </a:r>
            <a:r>
              <a:rPr lang="en-US" sz="1200" dirty="0" err="1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ld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", [m </a:t>
            </a:r>
            <a:r>
              <a:rPr lang="en-US" sz="1200" dirty="0" err="1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retainCount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]);</a:t>
            </a:r>
          </a:p>
          <a:p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	</a:t>
            </a:r>
          </a:p>
          <a:p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	[m release];</a:t>
            </a:r>
          </a:p>
          <a:p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	</a:t>
            </a:r>
            <a:r>
              <a:rPr lang="en-US" sz="1200" dirty="0" err="1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NSLog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(@"</a:t>
            </a:r>
            <a:r>
              <a:rPr lang="en-US" sz="1200" dirty="0" err="1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MyClass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retainCount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 after 1nd release = %</a:t>
            </a:r>
            <a:r>
              <a:rPr lang="en-US" sz="1200" dirty="0" err="1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ld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", [m </a:t>
            </a:r>
            <a:r>
              <a:rPr lang="en-US" sz="1200" dirty="0" err="1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retainCount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]);</a:t>
            </a:r>
          </a:p>
          <a:p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	</a:t>
            </a:r>
          </a:p>
          <a:p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	[m release];</a:t>
            </a:r>
          </a:p>
          <a:p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	</a:t>
            </a:r>
          </a:p>
          <a:p>
            <a:r>
              <a:rPr lang="en-US" sz="1200" dirty="0" smtClean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	return 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0;</a:t>
            </a:r>
          </a:p>
          <a:p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40950" y="5260085"/>
            <a:ext cx="838675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>
                <a:solidFill>
                  <a:schemeClr val="tx1">
                    <a:lumMod val="85000"/>
                  </a:schemeClr>
                </a:solidFill>
              </a:rPr>
              <a:t>Result :</a:t>
            </a:r>
          </a:p>
          <a:p>
            <a:r>
              <a:rPr lang="en-US" sz="1400" smtClean="0">
                <a:solidFill>
                  <a:schemeClr val="tx1">
                    <a:lumMod val="85000"/>
                  </a:schemeClr>
                </a:solidFill>
              </a:rPr>
              <a:t>    2011</a:t>
            </a:r>
            <a:r>
              <a:rPr lang="en-US" sz="1400">
                <a:solidFill>
                  <a:schemeClr val="tx1">
                    <a:lumMod val="85000"/>
                  </a:schemeClr>
                </a:solidFill>
              </a:rPr>
              <a:t>-05-07 23:05:16.648 MemorySample[5385:903] MyClass retainCount after alloc = 1</a:t>
            </a:r>
          </a:p>
          <a:p>
            <a:r>
              <a:rPr lang="en-US" sz="1400" smtClean="0">
                <a:solidFill>
                  <a:schemeClr val="tx1">
                    <a:lumMod val="85000"/>
                  </a:schemeClr>
                </a:solidFill>
              </a:rPr>
              <a:t>    2011</a:t>
            </a:r>
            <a:r>
              <a:rPr lang="en-US" sz="1400">
                <a:solidFill>
                  <a:schemeClr val="tx1">
                    <a:lumMod val="85000"/>
                  </a:schemeClr>
                </a:solidFill>
              </a:rPr>
              <a:t>-05-07 23:05:16.652 MemorySample[5385:903] MyClass retainCount after 1st retain = </a:t>
            </a:r>
            <a:r>
              <a:rPr lang="en-US" sz="1400" smtClean="0">
                <a:solidFill>
                  <a:schemeClr val="tx1">
                    <a:lumMod val="85000"/>
                  </a:schemeClr>
                </a:solidFill>
              </a:rPr>
              <a:t>2 </a:t>
            </a:r>
            <a:endParaRPr lang="en-US" sz="140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1400" smtClean="0">
                <a:solidFill>
                  <a:schemeClr val="tx1">
                    <a:lumMod val="85000"/>
                  </a:schemeClr>
                </a:solidFill>
              </a:rPr>
              <a:t>    2011</a:t>
            </a:r>
            <a:r>
              <a:rPr lang="en-US" sz="1400">
                <a:solidFill>
                  <a:schemeClr val="tx1">
                    <a:lumMod val="85000"/>
                  </a:schemeClr>
                </a:solidFill>
              </a:rPr>
              <a:t>-05-07 23:05:16.653 MemorySample[5385:903] MyClass retainCount after 1nd release = 1</a:t>
            </a:r>
          </a:p>
          <a:p>
            <a:r>
              <a:rPr lang="en-US" sz="1400" smtClean="0">
                <a:solidFill>
                  <a:schemeClr val="tx1">
                    <a:lumMod val="85000"/>
                  </a:schemeClr>
                </a:solidFill>
              </a:rPr>
              <a:t>    2011</a:t>
            </a:r>
            <a:r>
              <a:rPr lang="en-US" sz="1400">
                <a:solidFill>
                  <a:schemeClr val="tx1">
                    <a:lumMod val="85000"/>
                  </a:schemeClr>
                </a:solidFill>
              </a:rPr>
              <a:t>-05-07 23:05:16.654 MemorySample[5385:903] MyClass's dealloc method called</a:t>
            </a:r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20 -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74827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Directed Acyclic Graph</a:t>
            </a:r>
          </a:p>
        </p:txBody>
      </p:sp>
      <p:sp>
        <p:nvSpPr>
          <p:cNvPr id="5" name="Rectangle 4"/>
          <p:cNvSpPr/>
          <p:nvPr/>
        </p:nvSpPr>
        <p:spPr>
          <a:xfrm>
            <a:off x="2505362" y="1991591"/>
            <a:ext cx="496454" cy="473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2008908" y="2744354"/>
            <a:ext cx="496454" cy="473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3001816" y="2746663"/>
            <a:ext cx="496454" cy="473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297543" y="2488045"/>
            <a:ext cx="207819" cy="2563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0"/>
          </p:cNvCxnSpPr>
          <p:nvPr/>
        </p:nvCxnSpPr>
        <p:spPr>
          <a:xfrm>
            <a:off x="3001816" y="2464955"/>
            <a:ext cx="248227" cy="281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512454" y="3499426"/>
            <a:ext cx="496454" cy="473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05362" y="3501735"/>
            <a:ext cx="496454" cy="473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801089" y="3243117"/>
            <a:ext cx="207819" cy="2563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2505362" y="3220027"/>
            <a:ext cx="248227" cy="281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08908" y="4256807"/>
            <a:ext cx="496454" cy="473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2008908" y="3975099"/>
            <a:ext cx="248227" cy="281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346033" y="4000498"/>
            <a:ext cx="207819" cy="2563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001816" y="4256807"/>
            <a:ext cx="496454" cy="473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>
          <a:xfrm>
            <a:off x="3001816" y="3975099"/>
            <a:ext cx="248227" cy="281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0"/>
          </p:cNvCxnSpPr>
          <p:nvPr/>
        </p:nvCxnSpPr>
        <p:spPr>
          <a:xfrm>
            <a:off x="2753589" y="1654320"/>
            <a:ext cx="0" cy="337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181763" y="3028371"/>
            <a:ext cx="496454" cy="473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424218" y="1634691"/>
            <a:ext cx="0" cy="1393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498271" y="3527134"/>
            <a:ext cx="683492" cy="753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685309" y="5061514"/>
            <a:ext cx="496454" cy="473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181763" y="5818895"/>
            <a:ext cx="496454" cy="473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4181763" y="5537187"/>
            <a:ext cx="248227" cy="281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498270" y="4761342"/>
            <a:ext cx="248227" cy="281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20 -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23798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Directed Acyclic Graph</a:t>
            </a:r>
          </a:p>
        </p:txBody>
      </p:sp>
      <p:sp>
        <p:nvSpPr>
          <p:cNvPr id="5" name="Rectangle 4"/>
          <p:cNvSpPr/>
          <p:nvPr/>
        </p:nvSpPr>
        <p:spPr>
          <a:xfrm>
            <a:off x="2505362" y="1991591"/>
            <a:ext cx="496454" cy="47336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2008908" y="2744354"/>
            <a:ext cx="496454" cy="47336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3001816" y="2746663"/>
            <a:ext cx="496454" cy="47336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297543" y="2488045"/>
            <a:ext cx="207819" cy="256309"/>
          </a:xfrm>
          <a:prstGeom prst="straightConnector1">
            <a:avLst/>
          </a:prstGeom>
          <a:ln>
            <a:solidFill>
              <a:schemeClr val="accent1">
                <a:alpha val="29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0"/>
          </p:cNvCxnSpPr>
          <p:nvPr/>
        </p:nvCxnSpPr>
        <p:spPr>
          <a:xfrm>
            <a:off x="3001816" y="2464955"/>
            <a:ext cx="248227" cy="281708"/>
          </a:xfrm>
          <a:prstGeom prst="straightConnector1">
            <a:avLst/>
          </a:prstGeom>
          <a:ln>
            <a:solidFill>
              <a:schemeClr val="accent1">
                <a:alpha val="29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512454" y="3499426"/>
            <a:ext cx="496454" cy="47336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05362" y="3501735"/>
            <a:ext cx="496454" cy="47336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801089" y="3243117"/>
            <a:ext cx="207819" cy="256309"/>
          </a:xfrm>
          <a:prstGeom prst="straightConnector1">
            <a:avLst/>
          </a:prstGeom>
          <a:ln>
            <a:solidFill>
              <a:schemeClr val="accent1">
                <a:alpha val="29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2505362" y="3220027"/>
            <a:ext cx="248227" cy="281708"/>
          </a:xfrm>
          <a:prstGeom prst="straightConnector1">
            <a:avLst/>
          </a:prstGeom>
          <a:ln>
            <a:solidFill>
              <a:schemeClr val="accent1">
                <a:alpha val="29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08908" y="4256807"/>
            <a:ext cx="496454" cy="47336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2008908" y="3975099"/>
            <a:ext cx="248227" cy="281708"/>
          </a:xfrm>
          <a:prstGeom prst="straightConnector1">
            <a:avLst/>
          </a:prstGeom>
          <a:ln>
            <a:solidFill>
              <a:schemeClr val="accent1">
                <a:alpha val="29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346033" y="4000498"/>
            <a:ext cx="207819" cy="256309"/>
          </a:xfrm>
          <a:prstGeom prst="straightConnector1">
            <a:avLst/>
          </a:prstGeom>
          <a:ln>
            <a:solidFill>
              <a:schemeClr val="accent1">
                <a:alpha val="29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001816" y="4256807"/>
            <a:ext cx="496454" cy="473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>
          <a:xfrm>
            <a:off x="3001816" y="3975099"/>
            <a:ext cx="248227" cy="281708"/>
          </a:xfrm>
          <a:prstGeom prst="straightConnector1">
            <a:avLst/>
          </a:prstGeom>
          <a:ln>
            <a:solidFill>
              <a:schemeClr val="accent1">
                <a:alpha val="29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0"/>
          </p:cNvCxnSpPr>
          <p:nvPr/>
        </p:nvCxnSpPr>
        <p:spPr>
          <a:xfrm>
            <a:off x="2753589" y="1654320"/>
            <a:ext cx="0" cy="337271"/>
          </a:xfrm>
          <a:prstGeom prst="straightConnector1">
            <a:avLst/>
          </a:prstGeom>
          <a:ln>
            <a:solidFill>
              <a:schemeClr val="accent1">
                <a:alpha val="29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181763" y="3028371"/>
            <a:ext cx="496454" cy="473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424218" y="1634691"/>
            <a:ext cx="0" cy="1393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498271" y="3527134"/>
            <a:ext cx="683492" cy="753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685309" y="5061514"/>
            <a:ext cx="496454" cy="473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181763" y="5818895"/>
            <a:ext cx="496454" cy="473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4181763" y="5537187"/>
            <a:ext cx="248227" cy="281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498270" y="4761342"/>
            <a:ext cx="248227" cy="281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20 -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3271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Cyclic Graph</a:t>
            </a:r>
          </a:p>
        </p:txBody>
      </p:sp>
      <p:sp>
        <p:nvSpPr>
          <p:cNvPr id="4" name="Rectangle 3"/>
          <p:cNvSpPr/>
          <p:nvPr/>
        </p:nvSpPr>
        <p:spPr>
          <a:xfrm>
            <a:off x="2097806" y="1991591"/>
            <a:ext cx="496454" cy="473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1352" y="2744354"/>
            <a:ext cx="496454" cy="473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4260" y="2746663"/>
            <a:ext cx="496454" cy="473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889987" y="2488045"/>
            <a:ext cx="207819" cy="2563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6" idx="0"/>
          </p:cNvCxnSpPr>
          <p:nvPr/>
        </p:nvCxnSpPr>
        <p:spPr>
          <a:xfrm>
            <a:off x="2594260" y="2464955"/>
            <a:ext cx="248227" cy="281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04898" y="3499426"/>
            <a:ext cx="496454" cy="473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97806" y="3501735"/>
            <a:ext cx="496454" cy="473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393533" y="3243117"/>
            <a:ext cx="207819" cy="2563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2097806" y="3220027"/>
            <a:ext cx="248227" cy="281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01352" y="4256807"/>
            <a:ext cx="496454" cy="473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1601352" y="3975099"/>
            <a:ext cx="248227" cy="281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938477" y="4000498"/>
            <a:ext cx="207819" cy="2563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94260" y="4256807"/>
            <a:ext cx="496454" cy="473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2594260" y="3975099"/>
            <a:ext cx="248227" cy="281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4" idx="0"/>
          </p:cNvCxnSpPr>
          <p:nvPr/>
        </p:nvCxnSpPr>
        <p:spPr>
          <a:xfrm>
            <a:off x="2346033" y="1654320"/>
            <a:ext cx="0" cy="337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74207" y="3028371"/>
            <a:ext cx="496454" cy="473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016662" y="1634691"/>
            <a:ext cx="0" cy="1393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090715" y="3527134"/>
            <a:ext cx="683492" cy="753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277753" y="5061514"/>
            <a:ext cx="496454" cy="473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74207" y="5818895"/>
            <a:ext cx="496454" cy="473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3774207" y="5537187"/>
            <a:ext cx="248227" cy="281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90714" y="4761342"/>
            <a:ext cx="248227" cy="281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01672" y="2228273"/>
            <a:ext cx="0" cy="2285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01673" y="4513411"/>
            <a:ext cx="9996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4" idx="1"/>
          </p:cNvCxnSpPr>
          <p:nvPr/>
        </p:nvCxnSpPr>
        <p:spPr>
          <a:xfrm>
            <a:off x="601672" y="2228273"/>
            <a:ext cx="14961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264438" y="2014681"/>
            <a:ext cx="496454" cy="473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67984" y="2767444"/>
            <a:ext cx="496454" cy="473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760892" y="2769753"/>
            <a:ext cx="496454" cy="473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6056619" y="2511135"/>
            <a:ext cx="207819" cy="2563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1" idx="0"/>
          </p:cNvCxnSpPr>
          <p:nvPr/>
        </p:nvCxnSpPr>
        <p:spPr>
          <a:xfrm>
            <a:off x="6760892" y="2488045"/>
            <a:ext cx="248227" cy="281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271530" y="3522516"/>
            <a:ext cx="496454" cy="473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264438" y="3524825"/>
            <a:ext cx="496454" cy="473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5560165" y="3266207"/>
            <a:ext cx="207819" cy="2563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5" idx="0"/>
          </p:cNvCxnSpPr>
          <p:nvPr/>
        </p:nvCxnSpPr>
        <p:spPr>
          <a:xfrm>
            <a:off x="6264438" y="3243117"/>
            <a:ext cx="248227" cy="281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767984" y="4279897"/>
            <a:ext cx="496454" cy="473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cxnSp>
        <p:nvCxnSpPr>
          <p:cNvPr id="49" name="Straight Arrow Connector 48"/>
          <p:cNvCxnSpPr>
            <a:endCxn id="48" idx="0"/>
          </p:cNvCxnSpPr>
          <p:nvPr/>
        </p:nvCxnSpPr>
        <p:spPr>
          <a:xfrm>
            <a:off x="5767984" y="3998189"/>
            <a:ext cx="248227" cy="281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105109" y="4023588"/>
            <a:ext cx="207819" cy="2563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760892" y="4279897"/>
            <a:ext cx="496454" cy="473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6760892" y="3998189"/>
            <a:ext cx="248227" cy="281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9" idx="0"/>
          </p:cNvCxnSpPr>
          <p:nvPr/>
        </p:nvCxnSpPr>
        <p:spPr>
          <a:xfrm>
            <a:off x="6512665" y="1677410"/>
            <a:ext cx="0" cy="337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940839" y="3051461"/>
            <a:ext cx="496454" cy="473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8183294" y="1657781"/>
            <a:ext cx="0" cy="1393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7257347" y="3550224"/>
            <a:ext cx="683492" cy="753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444385" y="5084604"/>
            <a:ext cx="496454" cy="473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940839" y="5841985"/>
            <a:ext cx="496454" cy="473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59" name="Straight Arrow Connector 58"/>
          <p:cNvCxnSpPr>
            <a:endCxn id="58" idx="0"/>
          </p:cNvCxnSpPr>
          <p:nvPr/>
        </p:nvCxnSpPr>
        <p:spPr>
          <a:xfrm>
            <a:off x="7940839" y="5560277"/>
            <a:ext cx="248227" cy="281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257346" y="4784432"/>
            <a:ext cx="248227" cy="281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768304" y="2251363"/>
            <a:ext cx="0" cy="22851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4768305" y="4536501"/>
            <a:ext cx="999679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9" idx="1"/>
          </p:cNvCxnSpPr>
          <p:nvPr/>
        </p:nvCxnSpPr>
        <p:spPr>
          <a:xfrm>
            <a:off x="4768304" y="2251363"/>
            <a:ext cx="149613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20 -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23349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4" grpId="0" animBg="1"/>
      <p:bldP spid="45" grpId="0" animBg="1"/>
      <p:bldP spid="48" grpId="0" animBg="1"/>
      <p:bldP spid="51" grpId="0" animBg="1"/>
      <p:bldP spid="54" grpId="0" animBg="1"/>
      <p:bldP spid="57" grpId="0" animBg="1"/>
      <p:bldP spid="5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Strong References to Objects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49465"/>
          </a:xfrm>
        </p:spPr>
        <p:txBody>
          <a:bodyPr>
            <a:normAutofit/>
          </a:bodyPr>
          <a:lstStyle/>
          <a:p>
            <a:r>
              <a:rPr lang="th-TH" sz="1800" smtClean="0"/>
              <a:t>การกำหนด </a:t>
            </a:r>
            <a:r>
              <a:rPr lang="en-US" sz="1800" smtClean="0"/>
              <a:t>retain </a:t>
            </a:r>
            <a:r>
              <a:rPr lang="th-TH" sz="1800" smtClean="0"/>
              <a:t>ให้กับ </a:t>
            </a:r>
            <a:r>
              <a:rPr lang="en-US" sz="1800" smtClean="0"/>
              <a:t>object </a:t>
            </a:r>
            <a:r>
              <a:rPr lang="th-TH" sz="1800" smtClean="0"/>
              <a:t>เรียกว่า เป็นการสร้าง </a:t>
            </a:r>
            <a:r>
              <a:rPr lang="en-US" sz="1800" b="1" smtClean="0"/>
              <a:t>“strong reference”</a:t>
            </a:r>
            <a:r>
              <a:rPr lang="en-US" sz="1800" smtClean="0"/>
              <a:t> </a:t>
            </a:r>
            <a:r>
              <a:rPr lang="th-TH" sz="1800" smtClean="0"/>
              <a:t>ให้กับ </a:t>
            </a:r>
            <a:r>
              <a:rPr lang="en-US" sz="1800" smtClean="0"/>
              <a:t>object </a:t>
            </a:r>
            <a:r>
              <a:rPr lang="th-TH" sz="1800" smtClean="0"/>
              <a:t>นั่นคือ </a:t>
            </a:r>
            <a:r>
              <a:rPr lang="en-US" sz="1800" smtClean="0"/>
              <a:t>class </a:t>
            </a:r>
            <a:r>
              <a:rPr lang="th-TH" sz="1800" smtClean="0"/>
              <a:t>ใดที่มี </a:t>
            </a:r>
            <a:r>
              <a:rPr lang="en-US" sz="1800" smtClean="0"/>
              <a:t>property </a:t>
            </a:r>
            <a:r>
              <a:rPr lang="th-TH" sz="1800" smtClean="0"/>
              <a:t>และกำหนด </a:t>
            </a:r>
            <a:r>
              <a:rPr lang="en-US" sz="1800" smtClean="0"/>
              <a:t>attribute </a:t>
            </a:r>
            <a:r>
              <a:rPr lang="th-TH" sz="1800" smtClean="0"/>
              <a:t>ให้กับ </a:t>
            </a:r>
            <a:r>
              <a:rPr lang="en-US" sz="1800" smtClean="0"/>
              <a:t>property </a:t>
            </a:r>
            <a:r>
              <a:rPr lang="th-TH" sz="1800" smtClean="0"/>
              <a:t>นั้นเป็น </a:t>
            </a:r>
            <a:r>
              <a:rPr lang="en-US" sz="1800" smtClean="0"/>
              <a:t>retain </a:t>
            </a:r>
            <a:r>
              <a:rPr lang="th-TH" sz="1800" smtClean="0"/>
              <a:t>เมื่อ </a:t>
            </a:r>
            <a:r>
              <a:rPr lang="en-US" sz="1800" smtClean="0"/>
              <a:t>assign object </a:t>
            </a:r>
            <a:r>
              <a:rPr lang="th-TH" sz="1800" smtClean="0"/>
              <a:t>ให้กับ </a:t>
            </a:r>
            <a:r>
              <a:rPr lang="en-US" sz="1800" smtClean="0"/>
              <a:t>property </a:t>
            </a:r>
            <a:r>
              <a:rPr lang="th-TH" sz="1800" smtClean="0"/>
              <a:t>ของ </a:t>
            </a:r>
            <a:r>
              <a:rPr lang="en-US" sz="1800" smtClean="0"/>
              <a:t>class </a:t>
            </a:r>
            <a:r>
              <a:rPr lang="th-TH" sz="1800" smtClean="0"/>
              <a:t>นั้น ค่า </a:t>
            </a:r>
            <a:r>
              <a:rPr lang="en-US" sz="1800" smtClean="0"/>
              <a:t>retainCount </a:t>
            </a:r>
            <a:r>
              <a:rPr lang="th-TH" sz="1800" smtClean="0"/>
              <a:t>ของ </a:t>
            </a:r>
            <a:r>
              <a:rPr lang="en-US" sz="1800" smtClean="0"/>
              <a:t>object </a:t>
            </a:r>
            <a:r>
              <a:rPr lang="th-TH" sz="1800" smtClean="0"/>
              <a:t>จะเพิ่มขึ้น </a:t>
            </a:r>
            <a:r>
              <a:rPr lang="en-US" sz="1800" smtClean="0"/>
              <a:t>1</a:t>
            </a:r>
            <a:endParaRPr lang="en-US" sz="1800"/>
          </a:p>
        </p:txBody>
      </p:sp>
      <p:sp>
        <p:nvSpPr>
          <p:cNvPr id="4" name="Rectangle 3"/>
          <p:cNvSpPr/>
          <p:nvPr/>
        </p:nvSpPr>
        <p:spPr>
          <a:xfrm>
            <a:off x="568040" y="3068865"/>
            <a:ext cx="3597737" cy="19543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>
                <a:latin typeface="Menlo Regular"/>
                <a:cs typeface="Menlo Regular"/>
              </a:rPr>
              <a:t>#import &lt;Foundation/</a:t>
            </a:r>
            <a:r>
              <a:rPr lang="en-US" sz="1100" dirty="0" err="1">
                <a:latin typeface="Menlo Regular"/>
                <a:cs typeface="Menlo Regular"/>
              </a:rPr>
              <a:t>Foundation.h</a:t>
            </a:r>
            <a:r>
              <a:rPr lang="en-US" sz="1100" dirty="0">
                <a:latin typeface="Menlo Regular"/>
                <a:cs typeface="Menlo Regular"/>
              </a:rPr>
              <a:t>&gt;</a:t>
            </a:r>
          </a:p>
          <a:p>
            <a:r>
              <a:rPr lang="en-US" sz="1100" dirty="0">
                <a:latin typeface="Menlo Regular"/>
                <a:cs typeface="Menlo Regular"/>
              </a:rPr>
              <a:t>#import "</a:t>
            </a:r>
            <a:r>
              <a:rPr lang="en-US" sz="1100" dirty="0" err="1">
                <a:latin typeface="Menlo Regular"/>
                <a:cs typeface="Menlo Regular"/>
              </a:rPr>
              <a:t>MyClass.h</a:t>
            </a:r>
            <a:r>
              <a:rPr lang="en-US" sz="1100" dirty="0">
                <a:latin typeface="Menlo Regular"/>
                <a:cs typeface="Menlo Regular"/>
              </a:rPr>
              <a:t>"</a:t>
            </a:r>
          </a:p>
          <a:p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@interface MyClass2 : </a:t>
            </a:r>
            <a:r>
              <a:rPr lang="en-US" sz="1100" dirty="0" err="1">
                <a:latin typeface="Menlo Regular"/>
                <a:cs typeface="Menlo Regular"/>
              </a:rPr>
              <a:t>NSObject</a:t>
            </a:r>
            <a:r>
              <a:rPr lang="en-US" sz="1100" dirty="0">
                <a:latin typeface="Menlo Regular"/>
                <a:cs typeface="Menlo Regular"/>
              </a:rPr>
              <a:t> {</a:t>
            </a:r>
          </a:p>
          <a:p>
            <a:r>
              <a:rPr lang="en-US" sz="1100" dirty="0">
                <a:latin typeface="Menlo Regular"/>
                <a:cs typeface="Menlo Regular"/>
              </a:rPr>
              <a:t>@private</a:t>
            </a:r>
          </a:p>
          <a:p>
            <a:r>
              <a:rPr lang="de-DE" sz="1100" dirty="0">
                <a:latin typeface="Menlo Regular"/>
                <a:cs typeface="Menlo Regular"/>
              </a:rPr>
              <a:t>    </a:t>
            </a:r>
            <a:r>
              <a:rPr lang="de-DE" sz="1100" dirty="0" err="1">
                <a:latin typeface="Menlo Regular"/>
                <a:cs typeface="Menlo Regular"/>
              </a:rPr>
              <a:t>MyClass</a:t>
            </a:r>
            <a:r>
              <a:rPr lang="de-DE" sz="1100" dirty="0">
                <a:latin typeface="Menlo Regular"/>
                <a:cs typeface="Menlo Regular"/>
              </a:rPr>
              <a:t> *m;</a:t>
            </a:r>
          </a:p>
          <a:p>
            <a:r>
              <a:rPr lang="de-DE" sz="1100" dirty="0" smtClean="0">
                <a:latin typeface="Menlo Regular"/>
                <a:cs typeface="Menlo Regular"/>
              </a:rPr>
              <a:t>}</a:t>
            </a:r>
          </a:p>
          <a:p>
            <a:endParaRPr lang="de-DE" sz="1100" dirty="0">
              <a:latin typeface="Menlo Regular"/>
              <a:cs typeface="Menlo Regular"/>
            </a:endParaRPr>
          </a:p>
          <a:p>
            <a:r>
              <a:rPr lang="de-DE" sz="1100" dirty="0">
                <a:latin typeface="Menlo Regular"/>
                <a:cs typeface="Menlo Regular"/>
              </a:rPr>
              <a:t>@</a:t>
            </a:r>
            <a:r>
              <a:rPr lang="de-DE" sz="1100" dirty="0" err="1">
                <a:latin typeface="Menlo Regular"/>
                <a:cs typeface="Menlo Regular"/>
              </a:rPr>
              <a:t>property</a:t>
            </a:r>
            <a:r>
              <a:rPr lang="de-DE" sz="1100" dirty="0">
                <a:latin typeface="Menlo Regular"/>
                <a:cs typeface="Menlo Regular"/>
              </a:rPr>
              <a:t>(</a:t>
            </a:r>
            <a:r>
              <a:rPr lang="de-DE" sz="1100" dirty="0" err="1">
                <a:latin typeface="Menlo Regular"/>
                <a:cs typeface="Menlo Regular"/>
              </a:rPr>
              <a:t>nonatomic</a:t>
            </a:r>
            <a:r>
              <a:rPr lang="de-DE" sz="1100" dirty="0">
                <a:latin typeface="Menlo Regular"/>
                <a:cs typeface="Menlo Regular"/>
              </a:rPr>
              <a:t>, </a:t>
            </a:r>
            <a:r>
              <a:rPr lang="de-DE" sz="1100" dirty="0" err="1">
                <a:latin typeface="Menlo Regular"/>
                <a:cs typeface="Menlo Regular"/>
              </a:rPr>
              <a:t>retain</a:t>
            </a:r>
            <a:r>
              <a:rPr lang="de-DE" sz="1100" dirty="0">
                <a:latin typeface="Menlo Regular"/>
                <a:cs typeface="Menlo Regular"/>
              </a:rPr>
              <a:t>)</a:t>
            </a:r>
            <a:r>
              <a:rPr lang="de-DE" sz="1100" dirty="0" err="1">
                <a:latin typeface="Menlo Regular"/>
                <a:cs typeface="Menlo Regular"/>
              </a:rPr>
              <a:t>MyClass</a:t>
            </a:r>
            <a:r>
              <a:rPr lang="de-DE" sz="1100" dirty="0">
                <a:latin typeface="Menlo Regular"/>
                <a:cs typeface="Menlo Regular"/>
              </a:rPr>
              <a:t> *m</a:t>
            </a:r>
            <a:r>
              <a:rPr lang="de-DE" sz="1100" dirty="0" smtClean="0">
                <a:latin typeface="Menlo Regular"/>
                <a:cs typeface="Menlo Regular"/>
              </a:rPr>
              <a:t>;</a:t>
            </a:r>
            <a:endParaRPr lang="de-DE" sz="1100" dirty="0">
              <a:latin typeface="Menlo Regular"/>
              <a:cs typeface="Menlo Regular"/>
            </a:endParaRPr>
          </a:p>
          <a:p>
            <a:endParaRPr lang="de-DE" sz="1100" dirty="0" smtClean="0">
              <a:latin typeface="Menlo Regular"/>
              <a:cs typeface="Menlo Regular"/>
            </a:endParaRPr>
          </a:p>
          <a:p>
            <a:r>
              <a:rPr lang="de-DE" sz="1100" dirty="0" smtClean="0">
                <a:latin typeface="Menlo Regular"/>
                <a:cs typeface="Menlo Regular"/>
              </a:rPr>
              <a:t>@</a:t>
            </a:r>
            <a:r>
              <a:rPr lang="de-DE" sz="1100" dirty="0">
                <a:latin typeface="Menlo Regular"/>
                <a:cs typeface="Menlo Regular"/>
              </a:rPr>
              <a:t>end</a:t>
            </a:r>
            <a:endParaRPr lang="en-US" sz="1100" dirty="0">
              <a:latin typeface="Menlo Regular"/>
              <a:cs typeface="Menlo Regula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58995" y="3068865"/>
            <a:ext cx="4427805" cy="3477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>
                <a:latin typeface="Menlo Regular"/>
                <a:cs typeface="Menlo Regular"/>
              </a:rPr>
              <a:t>int main (int argc, const char * argv[]) {</a:t>
            </a:r>
          </a:p>
          <a:p>
            <a:r>
              <a:rPr lang="en-US" sz="1100">
                <a:latin typeface="Menlo Regular"/>
                <a:cs typeface="Menlo Regular"/>
              </a:rPr>
              <a:t>	</a:t>
            </a:r>
          </a:p>
          <a:p>
            <a:r>
              <a:rPr lang="en-US" sz="1100">
                <a:latin typeface="Menlo Regular"/>
                <a:cs typeface="Menlo Regular"/>
              </a:rPr>
              <a:t>	NSAutoreleasePool * pool = </a:t>
            </a:r>
            <a:r>
              <a:rPr lang="en-US" sz="1100" smtClean="0">
                <a:latin typeface="Menlo Regular"/>
                <a:cs typeface="Menlo Regular"/>
              </a:rPr>
              <a:t/>
            </a:r>
            <a:br>
              <a:rPr lang="en-US" sz="1100" smtClean="0">
                <a:latin typeface="Menlo Regular"/>
                <a:cs typeface="Menlo Regular"/>
              </a:rPr>
            </a:br>
            <a:r>
              <a:rPr lang="en-US" sz="1100" smtClean="0">
                <a:latin typeface="Menlo Regular"/>
                <a:cs typeface="Menlo Regular"/>
              </a:rPr>
              <a:t>          [</a:t>
            </a:r>
            <a:r>
              <a:rPr lang="en-US" sz="1100">
                <a:latin typeface="Menlo Regular"/>
                <a:cs typeface="Menlo Regular"/>
              </a:rPr>
              <a:t>[NSAutoreleasePool alloc] init];</a:t>
            </a:r>
          </a:p>
          <a:p>
            <a:r>
              <a:rPr lang="en-US" sz="1100">
                <a:latin typeface="Menlo Regular"/>
                <a:cs typeface="Menlo Regular"/>
              </a:rPr>
              <a:t>	</a:t>
            </a:r>
          </a:p>
          <a:p>
            <a:r>
              <a:rPr lang="en-US" sz="1100">
                <a:latin typeface="Menlo Regular"/>
                <a:cs typeface="Menlo Regular"/>
              </a:rPr>
              <a:t>	MyClass2 *m2 = </a:t>
            </a:r>
            <a:r>
              <a:rPr lang="en-US" sz="1100" smtClean="0">
                <a:latin typeface="Menlo Regular"/>
                <a:cs typeface="Menlo Regular"/>
              </a:rPr>
              <a:t/>
            </a:r>
            <a:br>
              <a:rPr lang="en-US" sz="1100" smtClean="0">
                <a:latin typeface="Menlo Regular"/>
                <a:cs typeface="Menlo Regular"/>
              </a:rPr>
            </a:br>
            <a:r>
              <a:rPr lang="en-US" sz="1100" smtClean="0">
                <a:latin typeface="Menlo Regular"/>
                <a:cs typeface="Menlo Regular"/>
              </a:rPr>
              <a:t>         [</a:t>
            </a:r>
            <a:r>
              <a:rPr lang="en-US" sz="1100">
                <a:latin typeface="Menlo Regular"/>
                <a:cs typeface="Menlo Regular"/>
              </a:rPr>
              <a:t>[[MyClass2 alloc] init] autorelease];</a:t>
            </a:r>
          </a:p>
          <a:p>
            <a:r>
              <a:rPr lang="en-US" sz="1100">
                <a:latin typeface="Menlo Regular"/>
                <a:cs typeface="Menlo Regular"/>
              </a:rPr>
              <a:t>	</a:t>
            </a:r>
          </a:p>
          <a:p>
            <a:r>
              <a:rPr lang="en-US" sz="1100">
                <a:latin typeface="Menlo Regular"/>
                <a:cs typeface="Menlo Regular"/>
              </a:rPr>
              <a:t>	MyClass *m = </a:t>
            </a:r>
            <a:r>
              <a:rPr lang="en-US" sz="1100" smtClean="0">
                <a:latin typeface="Menlo Regular"/>
                <a:cs typeface="Menlo Regular"/>
              </a:rPr>
              <a:t/>
            </a:r>
            <a:br>
              <a:rPr lang="en-US" sz="1100" smtClean="0">
                <a:latin typeface="Menlo Regular"/>
                <a:cs typeface="Menlo Regular"/>
              </a:rPr>
            </a:br>
            <a:r>
              <a:rPr lang="en-US" sz="1100" smtClean="0">
                <a:latin typeface="Menlo Regular"/>
                <a:cs typeface="Menlo Regular"/>
              </a:rPr>
              <a:t>         [</a:t>
            </a:r>
            <a:r>
              <a:rPr lang="en-US" sz="1100">
                <a:latin typeface="Menlo Regular"/>
                <a:cs typeface="Menlo Regular"/>
              </a:rPr>
              <a:t>[[MyClass alloc] init] autorelease];</a:t>
            </a:r>
          </a:p>
          <a:p>
            <a:r>
              <a:rPr lang="en-US" sz="1100">
                <a:latin typeface="Menlo Regular"/>
                <a:cs typeface="Menlo Regular"/>
              </a:rPr>
              <a:t>	NSLog(@"Before associate. </a:t>
            </a:r>
            <a:r>
              <a:rPr lang="en-US" sz="1100" smtClean="0">
                <a:latin typeface="Menlo Regular"/>
                <a:cs typeface="Menlo Regular"/>
              </a:rPr>
              <a:t>MyClass </a:t>
            </a:r>
            <a:br>
              <a:rPr lang="en-US" sz="1100" smtClean="0">
                <a:latin typeface="Menlo Regular"/>
                <a:cs typeface="Menlo Regular"/>
              </a:rPr>
            </a:br>
            <a:r>
              <a:rPr lang="en-US" sz="1100" smtClean="0">
                <a:latin typeface="Menlo Regular"/>
                <a:cs typeface="Menlo Regular"/>
              </a:rPr>
              <a:t>           retainCount </a:t>
            </a:r>
            <a:r>
              <a:rPr lang="en-US" sz="1100">
                <a:latin typeface="Menlo Regular"/>
                <a:cs typeface="Menlo Regular"/>
              </a:rPr>
              <a:t>= %ld", [m retainCount]);</a:t>
            </a:r>
          </a:p>
          <a:p>
            <a:r>
              <a:rPr lang="en-US" sz="1100">
                <a:latin typeface="Menlo Regular"/>
                <a:cs typeface="Menlo Regular"/>
              </a:rPr>
              <a:t>	</a:t>
            </a:r>
          </a:p>
          <a:p>
            <a:r>
              <a:rPr lang="en-US" sz="1100">
                <a:latin typeface="Menlo Regular"/>
                <a:cs typeface="Menlo Regular"/>
              </a:rPr>
              <a:t>	m2.m = m;</a:t>
            </a:r>
          </a:p>
          <a:p>
            <a:r>
              <a:rPr lang="en-US" sz="1100">
                <a:latin typeface="Menlo Regular"/>
                <a:cs typeface="Menlo Regular"/>
              </a:rPr>
              <a:t>	NSLog(@"After associate. </a:t>
            </a:r>
            <a:r>
              <a:rPr lang="en-US" sz="1100" smtClean="0">
                <a:latin typeface="Menlo Regular"/>
                <a:cs typeface="Menlo Regular"/>
              </a:rPr>
              <a:t>MyClass </a:t>
            </a:r>
            <a:br>
              <a:rPr lang="en-US" sz="1100" smtClean="0">
                <a:latin typeface="Menlo Regular"/>
                <a:cs typeface="Menlo Regular"/>
              </a:rPr>
            </a:br>
            <a:r>
              <a:rPr lang="en-US" sz="1100" smtClean="0">
                <a:latin typeface="Menlo Regular"/>
                <a:cs typeface="Menlo Regular"/>
              </a:rPr>
              <a:t>           retainCount </a:t>
            </a:r>
            <a:r>
              <a:rPr lang="en-US" sz="1100">
                <a:latin typeface="Menlo Regular"/>
                <a:cs typeface="Menlo Regular"/>
              </a:rPr>
              <a:t>= %ld", [m retainCount]);</a:t>
            </a:r>
          </a:p>
          <a:p>
            <a:r>
              <a:rPr lang="en-US" sz="1100">
                <a:latin typeface="Menlo Regular"/>
                <a:cs typeface="Menlo Regular"/>
              </a:rPr>
              <a:t>	</a:t>
            </a:r>
          </a:p>
          <a:p>
            <a:r>
              <a:rPr lang="en-US" sz="1100">
                <a:latin typeface="Menlo Regular"/>
                <a:cs typeface="Menlo Regular"/>
              </a:rPr>
              <a:t>	[pool drain];</a:t>
            </a:r>
          </a:p>
          <a:p>
            <a:r>
              <a:rPr lang="en-US" sz="1100">
                <a:latin typeface="Menlo Regular"/>
                <a:cs typeface="Menlo Regular"/>
              </a:rPr>
              <a:t>    return 0;</a:t>
            </a:r>
          </a:p>
          <a:p>
            <a:r>
              <a:rPr lang="en-US" sz="110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20 -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17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58043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Weak References </a:t>
            </a:r>
            <a:r>
              <a:rPr lang="en-US"/>
              <a:t>to Objects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589488"/>
            <a:ext cx="8229600" cy="694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1800" smtClean="0"/>
              <a:t>ส่วนการสร้าง </a:t>
            </a:r>
            <a:r>
              <a:rPr lang="en-US" sz="1800" smtClean="0"/>
              <a:t>instant </a:t>
            </a:r>
            <a:r>
              <a:rPr lang="th-TH" sz="1800" smtClean="0"/>
              <a:t>ไปชี้ที่ </a:t>
            </a:r>
            <a:r>
              <a:rPr lang="en-US" sz="1800" smtClean="0"/>
              <a:t>object </a:t>
            </a:r>
            <a:r>
              <a:rPr lang="th-TH" sz="1800" smtClean="0"/>
              <a:t>จะไม่ใช่การ </a:t>
            </a:r>
            <a:r>
              <a:rPr lang="en-US" sz="1800" smtClean="0"/>
              <a:t>retain object </a:t>
            </a:r>
            <a:r>
              <a:rPr lang="th-TH" sz="1800" smtClean="0"/>
              <a:t>แต่เป็นการ </a:t>
            </a:r>
            <a:r>
              <a:rPr lang="en-US" sz="1800" smtClean="0"/>
              <a:t>reference instant </a:t>
            </a:r>
            <a:r>
              <a:rPr lang="th-TH" sz="1800" smtClean="0"/>
              <a:t>ไปยัง </a:t>
            </a:r>
            <a:r>
              <a:rPr lang="en-US" sz="1800" smtClean="0"/>
              <a:t>object </a:t>
            </a:r>
            <a:r>
              <a:rPr lang="th-TH" sz="1800" smtClean="0"/>
              <a:t>เท่านั้น ค่า </a:t>
            </a:r>
            <a:r>
              <a:rPr lang="en-US" sz="1800" smtClean="0"/>
              <a:t>retainCount </a:t>
            </a:r>
            <a:r>
              <a:rPr lang="th-TH" sz="1800" smtClean="0"/>
              <a:t>จะไม่เพิ่มขึ้น</a:t>
            </a:r>
            <a:endParaRPr lang="en-US" sz="1800"/>
          </a:p>
        </p:txBody>
      </p:sp>
      <p:sp>
        <p:nvSpPr>
          <p:cNvPr id="5" name="Rectangle 4"/>
          <p:cNvSpPr/>
          <p:nvPr/>
        </p:nvSpPr>
        <p:spPr>
          <a:xfrm>
            <a:off x="827299" y="2338637"/>
            <a:ext cx="7550574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>
                <a:latin typeface="Menlo Regular"/>
                <a:cs typeface="Menlo Regular"/>
              </a:rPr>
              <a:t>int main (int argc, const char * argv[]) {</a:t>
            </a:r>
          </a:p>
          <a:p>
            <a:r>
              <a:rPr lang="en-US" sz="1200">
                <a:latin typeface="Menlo Regular"/>
                <a:cs typeface="Menlo Regular"/>
              </a:rPr>
              <a:t>	</a:t>
            </a:r>
          </a:p>
          <a:p>
            <a:r>
              <a:rPr lang="en-US" sz="1200">
                <a:latin typeface="Menlo Regular"/>
                <a:cs typeface="Menlo Regular"/>
              </a:rPr>
              <a:t>	NSAutoreleasePool * pool = [[NSAutoreleasePool alloc] init];</a:t>
            </a:r>
          </a:p>
          <a:p>
            <a:r>
              <a:rPr lang="en-US" sz="1200">
                <a:latin typeface="Menlo Regular"/>
                <a:cs typeface="Menlo Regular"/>
              </a:rPr>
              <a:t>				</a:t>
            </a:r>
          </a:p>
          <a:p>
            <a:r>
              <a:rPr lang="en-US" sz="1200">
                <a:latin typeface="Menlo Regular"/>
                <a:cs typeface="Menlo Regular"/>
              </a:rPr>
              <a:t>	MyClass *m = [[[MyClass alloc] init] autorelease];</a:t>
            </a:r>
          </a:p>
          <a:p>
            <a:r>
              <a:rPr lang="en-US" sz="1200">
                <a:latin typeface="Menlo Regular"/>
                <a:cs typeface="Menlo Regular"/>
              </a:rPr>
              <a:t>	NSLog(@"%ld", [m retainCount]);</a:t>
            </a:r>
          </a:p>
          <a:p>
            <a:r>
              <a:rPr lang="en-US" sz="1200">
                <a:latin typeface="Menlo Regular"/>
                <a:cs typeface="Menlo Regular"/>
              </a:rPr>
              <a:t>	</a:t>
            </a:r>
          </a:p>
          <a:p>
            <a:r>
              <a:rPr lang="de-DE" sz="1200">
                <a:latin typeface="Menlo Regular"/>
                <a:cs typeface="Menlo Regular"/>
              </a:rPr>
              <a:t>	</a:t>
            </a:r>
            <a:r>
              <a:rPr lang="de-DE" sz="1200" b="1">
                <a:latin typeface="Menlo Regular"/>
                <a:cs typeface="Menlo Regular"/>
              </a:rPr>
              <a:t>MyClass *m2 = m;</a:t>
            </a:r>
          </a:p>
          <a:p>
            <a:r>
              <a:rPr lang="de-DE" sz="1200">
                <a:latin typeface="Menlo Regular"/>
                <a:cs typeface="Menlo Regular"/>
              </a:rPr>
              <a:t>	NSLog(@"%ld", [m2 retainCount]);</a:t>
            </a:r>
          </a:p>
          <a:p>
            <a:r>
              <a:rPr lang="de-DE" sz="1200">
                <a:latin typeface="Menlo Regular"/>
                <a:cs typeface="Menlo Regular"/>
              </a:rPr>
              <a:t>	</a:t>
            </a:r>
          </a:p>
          <a:p>
            <a:r>
              <a:rPr lang="de-DE" sz="1200">
                <a:latin typeface="Menlo Regular"/>
                <a:cs typeface="Menlo Regular"/>
              </a:rPr>
              <a:t>	[pool drain];</a:t>
            </a:r>
          </a:p>
          <a:p>
            <a:r>
              <a:rPr lang="en-US" sz="1200">
                <a:latin typeface="Menlo Regular"/>
                <a:cs typeface="Menlo Regular"/>
              </a:rPr>
              <a:t>    </a:t>
            </a:r>
            <a:r>
              <a:rPr lang="en-US" sz="1200" smtClean="0">
                <a:latin typeface="Menlo Regular"/>
                <a:cs typeface="Menlo Regular"/>
              </a:rPr>
              <a:t>	return </a:t>
            </a:r>
            <a:r>
              <a:rPr lang="en-US" sz="1200">
                <a:latin typeface="Menlo Regular"/>
                <a:cs typeface="Menlo Regular"/>
              </a:rPr>
              <a:t>0;</a:t>
            </a:r>
          </a:p>
          <a:p>
            <a:r>
              <a:rPr lang="en-US" sz="120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015785"/>
            <a:ext cx="8229600" cy="1462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1800" smtClean="0"/>
              <a:t>ในกรณีที่</a:t>
            </a:r>
            <a:r>
              <a:rPr lang="en-US" sz="1800" smtClean="0"/>
              <a:t> object </a:t>
            </a:r>
            <a:r>
              <a:rPr lang="th-TH" sz="1800" smtClean="0"/>
              <a:t>ของ </a:t>
            </a:r>
            <a:r>
              <a:rPr lang="en-US" sz="1800" smtClean="0"/>
              <a:t>class A </a:t>
            </a:r>
            <a:r>
              <a:rPr lang="th-TH" sz="1800" smtClean="0"/>
              <a:t>และ </a:t>
            </a:r>
            <a:r>
              <a:rPr lang="en-US" sz="1800" smtClean="0"/>
              <a:t>B </a:t>
            </a:r>
            <a:r>
              <a:rPr lang="th-TH" sz="1800" smtClean="0"/>
              <a:t>มี </a:t>
            </a:r>
            <a:r>
              <a:rPr lang="en-US" sz="1800" smtClean="0"/>
              <a:t>strong reference </a:t>
            </a:r>
            <a:r>
              <a:rPr lang="th-TH" sz="1800" smtClean="0"/>
              <a:t>ไปยีงซึ่งกันและกัน จะเกิดปัญหาที่เรียกว่า </a:t>
            </a:r>
            <a:r>
              <a:rPr lang="en-US" sz="1800" smtClean="0"/>
              <a:t>Retain Circular </a:t>
            </a:r>
            <a:r>
              <a:rPr lang="th-TH" sz="1800" smtClean="0"/>
              <a:t>คือทั้ง </a:t>
            </a:r>
            <a:r>
              <a:rPr lang="en-US" sz="1800" smtClean="0"/>
              <a:t>2 class </a:t>
            </a:r>
            <a:r>
              <a:rPr lang="th-TH" sz="1800" smtClean="0"/>
              <a:t>จะไม่มีวันที่ค่า </a:t>
            </a:r>
            <a:r>
              <a:rPr lang="en-US" sz="1800" smtClean="0"/>
              <a:t>retainCount </a:t>
            </a:r>
            <a:r>
              <a:rPr lang="th-TH" sz="1800" smtClean="0"/>
              <a:t>เป็น </a:t>
            </a:r>
            <a:r>
              <a:rPr lang="en-US" sz="1800" smtClean="0"/>
              <a:t>0 </a:t>
            </a:r>
          </a:p>
          <a:p>
            <a:r>
              <a:rPr lang="th-TH" sz="1800" smtClean="0"/>
              <a:t>ให้แก้ปัญหาโดยกำหนดให้ </a:t>
            </a:r>
            <a:r>
              <a:rPr lang="en-US" sz="1800" smtClean="0"/>
              <a:t>class </a:t>
            </a:r>
            <a:r>
              <a:rPr lang="th-TH" sz="1800" smtClean="0"/>
              <a:t>หนึ่งเป็น </a:t>
            </a:r>
            <a:r>
              <a:rPr lang="en-US" sz="1800"/>
              <a:t>p</a:t>
            </a:r>
            <a:r>
              <a:rPr lang="en-US" sz="1800" smtClean="0"/>
              <a:t>arent </a:t>
            </a:r>
            <a:r>
              <a:rPr lang="th-TH" sz="1800" smtClean="0"/>
              <a:t>และอีก </a:t>
            </a:r>
            <a:r>
              <a:rPr lang="en-US" sz="1800" smtClean="0"/>
              <a:t>class </a:t>
            </a:r>
            <a:r>
              <a:rPr lang="th-TH" sz="1800" smtClean="0"/>
              <a:t>หนึ่งเป็น </a:t>
            </a:r>
            <a:r>
              <a:rPr lang="en-US" sz="1800" smtClean="0"/>
              <a:t>child, parent class </a:t>
            </a:r>
            <a:r>
              <a:rPr lang="th-TH" sz="1800" smtClean="0"/>
              <a:t>จะมี </a:t>
            </a:r>
            <a:r>
              <a:rPr lang="en-US" sz="1800" smtClean="0"/>
              <a:t>retain </a:t>
            </a:r>
            <a:r>
              <a:rPr lang="th-TH" sz="1800" smtClean="0"/>
              <a:t>ของ </a:t>
            </a:r>
            <a:r>
              <a:rPr lang="en-US" sz="1800" smtClean="0"/>
              <a:t>child </a:t>
            </a:r>
            <a:r>
              <a:rPr lang="th-TH" sz="1800" smtClean="0"/>
              <a:t>ไว้ ส่วน </a:t>
            </a:r>
            <a:r>
              <a:rPr lang="en-US" sz="1800" smtClean="0"/>
              <a:t>child </a:t>
            </a:r>
            <a:r>
              <a:rPr lang="th-TH" sz="1800" smtClean="0"/>
              <a:t>เก็บ </a:t>
            </a:r>
            <a:r>
              <a:rPr lang="en-US" sz="1800" smtClean="0"/>
              <a:t>reference </a:t>
            </a:r>
            <a:r>
              <a:rPr lang="th-TH" sz="1800" smtClean="0"/>
              <a:t>ของ </a:t>
            </a:r>
            <a:r>
              <a:rPr lang="en-US" sz="1800" smtClean="0"/>
              <a:t>parent </a:t>
            </a:r>
            <a:r>
              <a:rPr lang="th-TH" sz="1800" smtClean="0"/>
              <a:t>ไว้เท่านั้น</a:t>
            </a:r>
            <a:endParaRPr lang="en-US" sz="1800"/>
          </a:p>
        </p:txBody>
      </p:sp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20 -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18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7975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Auto Memory Management Lifecycle in </a:t>
            </a:r>
            <a:br>
              <a:rPr lang="en-US" sz="3200" dirty="0" smtClean="0"/>
            </a:br>
            <a:r>
              <a:rPr lang="en-US" sz="3200" dirty="0" smtClean="0"/>
              <a:t>UI View Controller (1)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h-TH" sz="2000" dirty="0">
                <a:latin typeface="Calibri"/>
                <a:cs typeface="Calibri"/>
              </a:rPr>
              <a:t>เมื่อ</a:t>
            </a:r>
            <a:r>
              <a:rPr lang="en-US" sz="2000" dirty="0">
                <a:latin typeface="Calibri"/>
                <a:cs typeface="Calibri"/>
              </a:rPr>
              <a:t> memory </a:t>
            </a:r>
            <a:r>
              <a:rPr lang="th-TH" sz="2000" dirty="0">
                <a:latin typeface="Calibri"/>
                <a:cs typeface="Calibri"/>
              </a:rPr>
              <a:t>ของ </a:t>
            </a:r>
            <a:r>
              <a:rPr lang="en-US" sz="2000" dirty="0" err="1">
                <a:latin typeface="Calibri"/>
                <a:cs typeface="Calibri"/>
              </a:rPr>
              <a:t>iDevice</a:t>
            </a:r>
            <a:r>
              <a:rPr lang="th-TH" sz="2000" dirty="0">
                <a:latin typeface="Calibri"/>
                <a:cs typeface="Calibri"/>
              </a:rPr>
              <a:t> ลดลง </a:t>
            </a:r>
            <a:r>
              <a:rPr lang="en-US" sz="2000" dirty="0" err="1">
                <a:latin typeface="Calibri"/>
                <a:cs typeface="Calibri"/>
              </a:rPr>
              <a:t>iOS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th-TH" sz="2000" dirty="0">
                <a:latin typeface="Calibri"/>
                <a:cs typeface="Calibri"/>
              </a:rPr>
              <a:t>จะส่ง </a:t>
            </a:r>
            <a:r>
              <a:rPr lang="en-US" sz="2000" dirty="0">
                <a:latin typeface="Calibri"/>
                <a:cs typeface="Calibri"/>
              </a:rPr>
              <a:t>message </a:t>
            </a:r>
            <a:r>
              <a:rPr lang="th-TH" sz="2000" dirty="0">
                <a:latin typeface="Calibri"/>
                <a:cs typeface="Calibri"/>
              </a:rPr>
              <a:t>ไปยังทุก </a:t>
            </a:r>
            <a:r>
              <a:rPr lang="en-US" sz="2000" dirty="0">
                <a:latin typeface="Calibri"/>
                <a:cs typeface="Calibri"/>
              </a:rPr>
              <a:t>application </a:t>
            </a:r>
            <a:r>
              <a:rPr lang="th-TH" sz="2000" dirty="0">
                <a:latin typeface="Calibri"/>
                <a:cs typeface="Calibri"/>
              </a:rPr>
              <a:t>ที่ยังทำงานอยู่ เพื่อขอคืน </a:t>
            </a:r>
            <a:r>
              <a:rPr lang="en-US" sz="2000" dirty="0">
                <a:latin typeface="Calibri"/>
                <a:cs typeface="Calibri"/>
              </a:rPr>
              <a:t>memory </a:t>
            </a:r>
          </a:p>
          <a:p>
            <a:r>
              <a:rPr lang="th-TH" sz="2000" dirty="0">
                <a:latin typeface="Calibri"/>
                <a:cs typeface="Calibri"/>
              </a:rPr>
              <a:t>เราสามารถจำลองเหตุการณ์ </a:t>
            </a:r>
            <a:r>
              <a:rPr lang="en-US" sz="2000" dirty="0">
                <a:latin typeface="Calibri"/>
                <a:cs typeface="Calibri"/>
              </a:rPr>
              <a:t>memory low </a:t>
            </a:r>
            <a:r>
              <a:rPr lang="th-TH" sz="2000" dirty="0">
                <a:latin typeface="Calibri"/>
                <a:cs typeface="Calibri"/>
              </a:rPr>
              <a:t>บน </a:t>
            </a:r>
            <a:r>
              <a:rPr lang="en-US" sz="2000" dirty="0">
                <a:latin typeface="Calibri"/>
                <a:cs typeface="Calibri"/>
              </a:rPr>
              <a:t>emulator </a:t>
            </a:r>
            <a:r>
              <a:rPr lang="th-TH" sz="2000" dirty="0">
                <a:latin typeface="Calibri"/>
                <a:cs typeface="Calibri"/>
              </a:rPr>
              <a:t>ได้ โดย </a:t>
            </a:r>
            <a:r>
              <a:rPr lang="en-US" sz="2000" dirty="0">
                <a:latin typeface="Calibri"/>
                <a:cs typeface="Calibri"/>
              </a:rPr>
              <a:t>run emulator </a:t>
            </a:r>
            <a:r>
              <a:rPr lang="th-TH" sz="2000" dirty="0">
                <a:latin typeface="Calibri"/>
                <a:cs typeface="Calibri"/>
              </a:rPr>
              <a:t>แล้วเลือก </a:t>
            </a:r>
            <a:r>
              <a:rPr lang="en-US" sz="2000" dirty="0">
                <a:latin typeface="Calibri"/>
                <a:cs typeface="Calibri"/>
              </a:rPr>
              <a:t>menu Hardware -&gt; Simulate Memory </a:t>
            </a:r>
            <a:r>
              <a:rPr lang="en-US" sz="2000" dirty="0" smtClean="0">
                <a:latin typeface="Calibri"/>
                <a:cs typeface="Calibri"/>
              </a:rPr>
              <a:t>Warning</a:t>
            </a:r>
          </a:p>
          <a:p>
            <a:r>
              <a:rPr lang="th-TH" sz="2000" dirty="0" smtClean="0">
                <a:latin typeface="Calibri"/>
                <a:cs typeface="Calibri"/>
              </a:rPr>
              <a:t>บน </a:t>
            </a:r>
            <a:r>
              <a:rPr lang="en-US" sz="2000" dirty="0" smtClean="0">
                <a:latin typeface="Calibri"/>
                <a:cs typeface="Calibri"/>
              </a:rPr>
              <a:t>device </a:t>
            </a:r>
            <a:r>
              <a:rPr lang="th-TH" sz="2000" dirty="0" smtClean="0">
                <a:latin typeface="Calibri"/>
                <a:cs typeface="Calibri"/>
              </a:rPr>
              <a:t>จริง การ </a:t>
            </a:r>
            <a:r>
              <a:rPr lang="en-US" sz="2000" dirty="0" smtClean="0">
                <a:latin typeface="Calibri"/>
                <a:cs typeface="Calibri"/>
              </a:rPr>
              <a:t>warning </a:t>
            </a:r>
            <a:r>
              <a:rPr lang="th-TH" sz="2000" dirty="0" smtClean="0">
                <a:latin typeface="Calibri"/>
                <a:cs typeface="Calibri"/>
              </a:rPr>
              <a:t>จะมี </a:t>
            </a:r>
            <a:r>
              <a:rPr lang="en-US" sz="2000" dirty="0" smtClean="0">
                <a:latin typeface="Calibri"/>
                <a:cs typeface="Calibri"/>
              </a:rPr>
              <a:t>2 level </a:t>
            </a:r>
            <a:r>
              <a:rPr lang="th-TH" sz="2000" dirty="0" smtClean="0">
                <a:latin typeface="Calibri"/>
                <a:cs typeface="Calibri"/>
              </a:rPr>
              <a:t>โดย </a:t>
            </a:r>
            <a:r>
              <a:rPr lang="en-US" sz="2000" dirty="0" smtClean="0">
                <a:latin typeface="Calibri"/>
                <a:cs typeface="Calibri"/>
              </a:rPr>
              <a:t>level </a:t>
            </a:r>
            <a:r>
              <a:rPr lang="th-TH" sz="2000" dirty="0" smtClean="0">
                <a:latin typeface="Calibri"/>
                <a:cs typeface="Calibri"/>
              </a:rPr>
              <a:t>แรก จะเตือนเมื่อ </a:t>
            </a:r>
            <a:r>
              <a:rPr lang="en-US" sz="2000" dirty="0" smtClean="0">
                <a:latin typeface="Calibri"/>
                <a:cs typeface="Calibri"/>
              </a:rPr>
              <a:t>memory </a:t>
            </a:r>
            <a:r>
              <a:rPr lang="th-TH" sz="2000" dirty="0" smtClean="0">
                <a:latin typeface="Calibri"/>
                <a:cs typeface="Calibri"/>
              </a:rPr>
              <a:t>ลดลงเหลือ </a:t>
            </a:r>
            <a:r>
              <a:rPr lang="en-US" sz="2000" b="1" dirty="0" smtClean="0">
                <a:solidFill>
                  <a:srgbClr val="FFFF00"/>
                </a:solidFill>
                <a:latin typeface="Calibri"/>
                <a:cs typeface="Calibri"/>
              </a:rPr>
              <a:t>20MB</a:t>
            </a:r>
            <a:r>
              <a:rPr lang="en-US" sz="2000" dirty="0" smtClean="0">
                <a:latin typeface="Calibri"/>
                <a:cs typeface="Calibri"/>
              </a:rPr>
              <a:t> </a:t>
            </a:r>
            <a:r>
              <a:rPr lang="th-TH" sz="2000" dirty="0" smtClean="0">
                <a:latin typeface="Calibri"/>
                <a:cs typeface="Calibri"/>
              </a:rPr>
              <a:t>และ </a:t>
            </a:r>
            <a:r>
              <a:rPr lang="en-US" sz="2000" dirty="0" smtClean="0">
                <a:latin typeface="Calibri"/>
                <a:cs typeface="Calibri"/>
              </a:rPr>
              <a:t>warning level 2 </a:t>
            </a:r>
            <a:r>
              <a:rPr lang="th-TH" sz="2000" dirty="0" smtClean="0">
                <a:latin typeface="Calibri"/>
                <a:cs typeface="Calibri"/>
              </a:rPr>
              <a:t>จะ เตือนเมื่อ </a:t>
            </a:r>
            <a:r>
              <a:rPr lang="en-US" sz="2000" dirty="0" smtClean="0">
                <a:latin typeface="Calibri"/>
                <a:cs typeface="Calibri"/>
              </a:rPr>
              <a:t>memory </a:t>
            </a:r>
            <a:r>
              <a:rPr lang="th-TH" sz="2000" dirty="0" smtClean="0">
                <a:latin typeface="Calibri"/>
                <a:cs typeface="Calibri"/>
              </a:rPr>
              <a:t>เหลือ </a:t>
            </a:r>
            <a:r>
              <a:rPr lang="en-US" sz="2000" b="1" dirty="0" smtClean="0">
                <a:solidFill>
                  <a:srgbClr val="FFFF00"/>
                </a:solidFill>
                <a:latin typeface="Calibri"/>
                <a:cs typeface="Calibri"/>
              </a:rPr>
              <a:t>10MB</a:t>
            </a:r>
            <a:endParaRPr lang="en-US" sz="2000" b="1" dirty="0">
              <a:solidFill>
                <a:srgbClr val="FFFF00"/>
              </a:solidFill>
              <a:latin typeface="Calibri"/>
              <a:cs typeface="Calibri"/>
            </a:endParaRPr>
          </a:p>
          <a:p>
            <a:pPr lvl="1"/>
            <a:r>
              <a:rPr lang="th-TH" sz="1800" dirty="0">
                <a:latin typeface="Calibri"/>
                <a:cs typeface="Calibri"/>
              </a:rPr>
              <a:t>เมื่อ </a:t>
            </a:r>
            <a:r>
              <a:rPr lang="en-US" sz="1800" dirty="0">
                <a:latin typeface="Calibri"/>
                <a:cs typeface="Calibri"/>
              </a:rPr>
              <a:t>application </a:t>
            </a:r>
            <a:r>
              <a:rPr lang="th-TH" sz="1800" dirty="0">
                <a:latin typeface="Calibri"/>
                <a:cs typeface="Calibri"/>
              </a:rPr>
              <a:t>ได้รับ </a:t>
            </a:r>
            <a:r>
              <a:rPr lang="en-US" sz="1800" dirty="0" smtClean="0">
                <a:latin typeface="Calibri"/>
                <a:cs typeface="Calibri"/>
              </a:rPr>
              <a:t>warning </a:t>
            </a:r>
            <a:r>
              <a:rPr lang="en-US" sz="1800" b="1" dirty="0" smtClean="0">
                <a:solidFill>
                  <a:srgbClr val="FFFF00"/>
                </a:solidFill>
                <a:latin typeface="Calibri"/>
                <a:cs typeface="Calibri"/>
              </a:rPr>
              <a:t>level 1</a:t>
            </a:r>
            <a:r>
              <a:rPr lang="en-US" sz="1800" dirty="0" smtClean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1800" dirty="0" smtClean="0">
                <a:latin typeface="Calibri"/>
                <a:cs typeface="Calibri"/>
              </a:rPr>
              <a:t>method </a:t>
            </a:r>
            <a:r>
              <a:rPr lang="en-US" sz="1800" b="1" dirty="0" err="1" smtClean="0">
                <a:solidFill>
                  <a:srgbClr val="FFFF00"/>
                </a:solidFill>
                <a:latin typeface="Calibri"/>
                <a:cs typeface="Calibri"/>
              </a:rPr>
              <a:t>didReceiveMemoryWarning</a:t>
            </a:r>
            <a:r>
              <a:rPr lang="en-US" sz="1800" b="1" dirty="0" smtClean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1800" dirty="0" smtClean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th-TH" sz="1800" dirty="0" smtClean="0">
                <a:latin typeface="Calibri"/>
                <a:cs typeface="Calibri"/>
              </a:rPr>
              <a:t>ในทุก </a:t>
            </a:r>
            <a:r>
              <a:rPr lang="en-US" sz="1800" dirty="0" smtClean="0">
                <a:latin typeface="Calibri"/>
                <a:cs typeface="Calibri"/>
              </a:rPr>
              <a:t>view </a:t>
            </a:r>
            <a:r>
              <a:rPr lang="th-TH" sz="1800" dirty="0" smtClean="0">
                <a:latin typeface="Calibri"/>
                <a:cs typeface="Calibri"/>
              </a:rPr>
              <a:t>จะถูกเรียก </a:t>
            </a:r>
            <a:endParaRPr lang="en-US" sz="1800" dirty="0" smtClean="0">
              <a:latin typeface="Calibri"/>
              <a:cs typeface="Calibri"/>
            </a:endParaRPr>
          </a:p>
          <a:p>
            <a:pPr lvl="1"/>
            <a:r>
              <a:rPr lang="th-TH" sz="1800" dirty="0">
                <a:latin typeface="Calibri"/>
                <a:cs typeface="Calibri"/>
              </a:rPr>
              <a:t>เมื่อ </a:t>
            </a:r>
            <a:r>
              <a:rPr lang="en-US" sz="1800" dirty="0">
                <a:cs typeface="Calibri"/>
              </a:rPr>
              <a:t>application </a:t>
            </a:r>
            <a:r>
              <a:rPr lang="th-TH" sz="1800" dirty="0">
                <a:latin typeface="Calibri"/>
                <a:cs typeface="Calibri"/>
              </a:rPr>
              <a:t>ได้รับ </a:t>
            </a:r>
            <a:r>
              <a:rPr lang="en-US" sz="1800" dirty="0">
                <a:cs typeface="Calibri"/>
              </a:rPr>
              <a:t>warning </a:t>
            </a:r>
            <a:r>
              <a:rPr lang="en-US" sz="1800" b="1" dirty="0">
                <a:solidFill>
                  <a:srgbClr val="FFFF00"/>
                </a:solidFill>
                <a:cs typeface="Calibri"/>
              </a:rPr>
              <a:t>level </a:t>
            </a:r>
            <a:r>
              <a:rPr lang="en-US" sz="1800" b="1" dirty="0" smtClean="0">
                <a:solidFill>
                  <a:srgbClr val="FFFF00"/>
                </a:solidFill>
                <a:cs typeface="Calibri"/>
              </a:rPr>
              <a:t>2 </a:t>
            </a:r>
            <a:r>
              <a:rPr lang="en-US" sz="1800" dirty="0">
                <a:cs typeface="Calibri"/>
              </a:rPr>
              <a:t>method </a:t>
            </a:r>
            <a:r>
              <a:rPr lang="en-US" sz="1800" b="1" dirty="0" err="1" smtClean="0">
                <a:solidFill>
                  <a:srgbClr val="FFFF00"/>
                </a:solidFill>
                <a:cs typeface="Calibri"/>
              </a:rPr>
              <a:t>viewDidUnload</a:t>
            </a:r>
            <a:r>
              <a:rPr lang="en-US" sz="1800" b="1" dirty="0" smtClean="0">
                <a:solidFill>
                  <a:srgbClr val="FFFF00"/>
                </a:solidFill>
                <a:cs typeface="Calibri"/>
              </a:rPr>
              <a:t>:</a:t>
            </a:r>
            <a:r>
              <a:rPr lang="en-US" sz="1800" dirty="0" smtClean="0">
                <a:cs typeface="Calibri"/>
              </a:rPr>
              <a:t> </a:t>
            </a:r>
            <a:r>
              <a:rPr lang="th-TH" sz="1800" dirty="0" smtClean="0">
                <a:cs typeface="Calibri"/>
              </a:rPr>
              <a:t>จะถูกเรียก</a:t>
            </a:r>
          </a:p>
          <a:p>
            <a:pPr lvl="1"/>
            <a:r>
              <a:rPr lang="en-US" sz="1800" dirty="0" err="1" smtClean="0">
                <a:latin typeface="Calibri"/>
                <a:cs typeface="Calibri"/>
              </a:rPr>
              <a:t>viewDidUnload</a:t>
            </a:r>
            <a:r>
              <a:rPr lang="en-US" sz="1800" dirty="0" smtClean="0">
                <a:latin typeface="Calibri"/>
                <a:cs typeface="Calibri"/>
              </a:rPr>
              <a:t>: </a:t>
            </a:r>
            <a:r>
              <a:rPr lang="th-TH" sz="1800" dirty="0" smtClean="0">
                <a:latin typeface="Calibri"/>
                <a:cs typeface="Calibri"/>
              </a:rPr>
              <a:t>จะทำงานเฉพาะ </a:t>
            </a:r>
            <a:r>
              <a:rPr lang="en-US" sz="1800" dirty="0" smtClean="0">
                <a:latin typeface="Calibri"/>
                <a:cs typeface="Calibri"/>
              </a:rPr>
              <a:t>view </a:t>
            </a:r>
            <a:r>
              <a:rPr lang="th-TH" sz="1800" dirty="0" smtClean="0">
                <a:latin typeface="Calibri"/>
                <a:cs typeface="Calibri"/>
              </a:rPr>
              <a:t>ที่ไม่ได้แสดงอยู่บน </a:t>
            </a:r>
            <a:r>
              <a:rPr lang="en-US" sz="1800" dirty="0" smtClean="0">
                <a:latin typeface="Calibri"/>
                <a:cs typeface="Calibri"/>
              </a:rPr>
              <a:t>screen </a:t>
            </a:r>
            <a:r>
              <a:rPr lang="th-TH" sz="1800" dirty="0" smtClean="0">
                <a:latin typeface="Calibri"/>
                <a:cs typeface="Calibri"/>
              </a:rPr>
              <a:t>เช่น </a:t>
            </a:r>
            <a:r>
              <a:rPr lang="en-US" sz="1800" dirty="0" smtClean="0">
                <a:latin typeface="Calibri"/>
                <a:cs typeface="Calibri"/>
              </a:rPr>
              <a:t>view </a:t>
            </a:r>
            <a:r>
              <a:rPr lang="th-TH" sz="1800" dirty="0" smtClean="0">
                <a:latin typeface="Calibri"/>
                <a:cs typeface="Calibri"/>
              </a:rPr>
              <a:t>ที่ถูก </a:t>
            </a:r>
            <a:r>
              <a:rPr lang="en-US" sz="1800" dirty="0" err="1" smtClean="0">
                <a:latin typeface="Calibri"/>
                <a:cs typeface="Calibri"/>
              </a:rPr>
              <a:t>removeFromSuperView</a:t>
            </a:r>
            <a:r>
              <a:rPr lang="en-US" sz="1800" dirty="0" smtClean="0">
                <a:latin typeface="Calibri"/>
                <a:cs typeface="Calibri"/>
              </a:rPr>
              <a:t> </a:t>
            </a:r>
            <a:r>
              <a:rPr lang="th-TH" sz="1800" dirty="0" smtClean="0">
                <a:latin typeface="Calibri"/>
                <a:cs typeface="Calibri"/>
              </a:rPr>
              <a:t>หรือ </a:t>
            </a:r>
            <a:r>
              <a:rPr lang="en-US" sz="1800" dirty="0" err="1" smtClean="0">
                <a:latin typeface="Calibri"/>
                <a:cs typeface="Calibri"/>
              </a:rPr>
              <a:t>dismissModelViewController</a:t>
            </a:r>
            <a:r>
              <a:rPr lang="en-US" sz="1800" dirty="0" smtClean="0">
                <a:latin typeface="Calibri"/>
                <a:cs typeface="Calibri"/>
              </a:rPr>
              <a:t> </a:t>
            </a:r>
            <a:r>
              <a:rPr lang="th-TH" sz="1800" dirty="0" smtClean="0">
                <a:latin typeface="Calibri"/>
                <a:cs typeface="Calibri"/>
              </a:rPr>
              <a:t>แต่ยังไม่ถูก </a:t>
            </a:r>
            <a:r>
              <a:rPr lang="en-US" sz="1800" dirty="0" smtClean="0">
                <a:latin typeface="Calibri"/>
                <a:cs typeface="Calibri"/>
              </a:rPr>
              <a:t>release</a:t>
            </a:r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20 -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19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55718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Behind the Scene - iOS ARC</a:t>
            </a:r>
          </a:p>
          <a:p>
            <a:r>
              <a:rPr lang="en-US" sz="2400" dirty="0" err="1" smtClean="0"/>
              <a:t>alloc</a:t>
            </a:r>
            <a:r>
              <a:rPr lang="en-US" sz="2400" dirty="0" smtClean="0"/>
              <a:t>, release and retain in-deep</a:t>
            </a:r>
          </a:p>
          <a:p>
            <a:r>
              <a:rPr lang="en-US" sz="2400" dirty="0" smtClean="0"/>
              <a:t>View-based memory management lifecycle</a:t>
            </a:r>
          </a:p>
          <a:p>
            <a:r>
              <a:rPr lang="en-US" sz="2400" dirty="0"/>
              <a:t>Tips for Improving Memory-Related Performance</a:t>
            </a:r>
            <a:r>
              <a:rPr lang="th-TH" sz="2400" dirty="0"/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61023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Auto Memory Management Lifecycle in </a:t>
            </a:r>
            <a:br>
              <a:rPr lang="en-US" sz="3200" dirty="0"/>
            </a:br>
            <a:r>
              <a:rPr lang="en-US" sz="3200" dirty="0"/>
              <a:t>UI View Controller </a:t>
            </a:r>
            <a:r>
              <a:rPr lang="en-US" sz="3200" dirty="0" smtClean="0"/>
              <a:t>(2)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64929"/>
          </a:xfrm>
        </p:spPr>
        <p:txBody>
          <a:bodyPr>
            <a:normAutofit/>
          </a:bodyPr>
          <a:lstStyle/>
          <a:p>
            <a:r>
              <a:rPr lang="en-US" sz="2000"/>
              <a:t>Cycle </a:t>
            </a:r>
            <a:r>
              <a:rPr lang="th-TH" sz="2000"/>
              <a:t>ของ </a:t>
            </a:r>
            <a:r>
              <a:rPr lang="en-US" sz="2000"/>
              <a:t>view </a:t>
            </a:r>
            <a:r>
              <a:rPr lang="th-TH" sz="2000"/>
              <a:t>ตั้งแต่เริ่มถูก </a:t>
            </a:r>
            <a:r>
              <a:rPr lang="en-US" sz="2000"/>
              <a:t>create, </a:t>
            </a:r>
            <a:r>
              <a:rPr lang="th-TH" sz="2000"/>
              <a:t>เมื่อเกิด </a:t>
            </a:r>
            <a:r>
              <a:rPr lang="en-US" sz="2000"/>
              <a:t>memory low </a:t>
            </a:r>
            <a:r>
              <a:rPr lang="th-TH" sz="2000"/>
              <a:t>และกลับมา </a:t>
            </a:r>
            <a:r>
              <a:rPr lang="en-US" sz="2000"/>
              <a:t>active </a:t>
            </a:r>
            <a:r>
              <a:rPr lang="th-TH" sz="2000"/>
              <a:t>อีกครั้ง</a:t>
            </a:r>
            <a:endParaRPr lang="en-US" sz="2000"/>
          </a:p>
        </p:txBody>
      </p:sp>
      <p:grpSp>
        <p:nvGrpSpPr>
          <p:cNvPr id="7" name="Group 6"/>
          <p:cNvGrpSpPr/>
          <p:nvPr/>
        </p:nvGrpSpPr>
        <p:grpSpPr>
          <a:xfrm>
            <a:off x="1329342" y="2852580"/>
            <a:ext cx="1572035" cy="3066067"/>
            <a:chOff x="3321855" y="1417638"/>
            <a:chExt cx="2452672" cy="4772046"/>
          </a:xfrm>
        </p:grpSpPr>
        <p:pic>
          <p:nvPicPr>
            <p:cNvPr id="4" name="Picture 3" descr="Untitled-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1855" y="1417638"/>
              <a:ext cx="2452672" cy="477204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1559" y="2201493"/>
              <a:ext cx="2111615" cy="3154307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4183110" y="2758988"/>
            <a:ext cx="202219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>
                <a:latin typeface="Menlo Regular"/>
                <a:cs typeface="Menlo Regular"/>
              </a:rPr>
              <a:t>- (void)loadView;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3110" y="3422905"/>
            <a:ext cx="234646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>
                <a:latin typeface="Menlo Regular"/>
                <a:cs typeface="Menlo Regular"/>
              </a:rPr>
              <a:t>- (void)viewDidLoad;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83110" y="4228665"/>
            <a:ext cx="364354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>
                <a:latin typeface="Menlo Regular"/>
                <a:cs typeface="Menlo Regular"/>
              </a:rPr>
              <a:t>- (void)didReceiveMemoryWarning;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83110" y="5048171"/>
            <a:ext cx="256264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>
                <a:latin typeface="Menlo Regular"/>
                <a:cs typeface="Menlo Regular"/>
              </a:rPr>
              <a:t>- (void)viewDidUnload;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83110" y="5863733"/>
            <a:ext cx="191410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>
                <a:latin typeface="Menlo Regular"/>
                <a:cs typeface="Menlo Regular"/>
              </a:rPr>
              <a:t>- (void)dealloc;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69047" y="3064183"/>
            <a:ext cx="0" cy="309693"/>
          </a:xfrm>
          <a:prstGeom prst="straightConnector1">
            <a:avLst/>
          </a:prstGeom>
          <a:ln w="508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24198" y="3914696"/>
            <a:ext cx="0" cy="313969"/>
          </a:xfrm>
          <a:prstGeom prst="straightConnector1">
            <a:avLst/>
          </a:prstGeom>
          <a:ln w="508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46563" y="5382871"/>
            <a:ext cx="0" cy="446191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46563" y="4550188"/>
            <a:ext cx="0" cy="497983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26776" y="4621944"/>
            <a:ext cx="774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3366FF"/>
                </a:solidFill>
              </a:rPr>
              <a:t>release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15083" y="2211240"/>
            <a:ext cx="599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FFFF00"/>
                </a:solidFill>
              </a:rPr>
              <a:t>alloc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15910" y="3753984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FF00"/>
                </a:solidFill>
              </a:rPr>
              <a:t>Memory low warning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324198" y="4550188"/>
            <a:ext cx="0" cy="497983"/>
          </a:xfrm>
          <a:prstGeom prst="straightConnector1">
            <a:avLst/>
          </a:prstGeom>
          <a:ln w="508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6478578" y="2901069"/>
            <a:ext cx="2024062" cy="1479662"/>
          </a:xfrm>
          <a:custGeom>
            <a:avLst/>
            <a:gdLst>
              <a:gd name="connsiteX0" fmla="*/ 1584688 w 2024062"/>
              <a:gd name="connsiteY0" fmla="*/ 1479662 h 1479662"/>
              <a:gd name="connsiteX1" fmla="*/ 1922599 w 2024062"/>
              <a:gd name="connsiteY1" fmla="*/ 803911 h 1479662"/>
              <a:gd name="connsiteX2" fmla="*/ 0 w 2024062"/>
              <a:gd name="connsiteY2" fmla="*/ 0 h 1479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4062" h="1479662">
                <a:moveTo>
                  <a:pt x="1584688" y="1479662"/>
                </a:moveTo>
                <a:cubicBezTo>
                  <a:pt x="1885701" y="1265091"/>
                  <a:pt x="2186714" y="1050521"/>
                  <a:pt x="1922599" y="803911"/>
                </a:cubicBezTo>
                <a:cubicBezTo>
                  <a:pt x="1658484" y="557301"/>
                  <a:pt x="0" y="0"/>
                  <a:pt x="0" y="0"/>
                </a:cubicBezTo>
              </a:path>
            </a:pathLst>
          </a:cu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335953" y="3108936"/>
            <a:ext cx="0" cy="313969"/>
          </a:xfrm>
          <a:prstGeom prst="straightConnector1">
            <a:avLst/>
          </a:prstGeom>
          <a:ln w="508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869047" y="2464734"/>
            <a:ext cx="0" cy="309693"/>
          </a:xfrm>
          <a:prstGeom prst="straightConnector1">
            <a:avLst/>
          </a:prstGeom>
          <a:ln w="508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306383" y="3926347"/>
            <a:ext cx="309115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7061184" y="3774886"/>
            <a:ext cx="1715914" cy="1468011"/>
          </a:xfrm>
          <a:custGeom>
            <a:avLst/>
            <a:gdLst>
              <a:gd name="connsiteX0" fmla="*/ 0 w 1715914"/>
              <a:gd name="connsiteY0" fmla="*/ 1468011 h 1468011"/>
              <a:gd name="connsiteX1" fmla="*/ 1642949 w 1715914"/>
              <a:gd name="connsiteY1" fmla="*/ 768958 h 1468011"/>
              <a:gd name="connsiteX2" fmla="*/ 1409906 w 1715914"/>
              <a:gd name="connsiteY2" fmla="*/ 0 h 146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5914" h="1468011">
                <a:moveTo>
                  <a:pt x="0" y="1468011"/>
                </a:moveTo>
                <a:cubicBezTo>
                  <a:pt x="703982" y="1240819"/>
                  <a:pt x="1407965" y="1013627"/>
                  <a:pt x="1642949" y="768958"/>
                </a:cubicBezTo>
                <a:cubicBezTo>
                  <a:pt x="1877933" y="524289"/>
                  <a:pt x="1475935" y="31069"/>
                  <a:pt x="1409906" y="0"/>
                </a:cubicBezTo>
              </a:path>
            </a:pathLst>
          </a:cu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20 -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20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36758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/>
              <a:t>Tips for Improving </a:t>
            </a:r>
            <a:br>
              <a:rPr lang="en-US" sz="3200"/>
            </a:br>
            <a:r>
              <a:rPr lang="en-US" sz="3200"/>
              <a:t>Memory-Related Performance</a:t>
            </a:r>
            <a:r>
              <a:rPr lang="th-TH" sz="3200"/>
              <a:t> </a:t>
            </a:r>
            <a:r>
              <a:rPr lang="en-US" sz="3200"/>
              <a:t>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3435"/>
            <a:ext cx="8229600" cy="4277284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 err="1"/>
              <a:t>alloc</a:t>
            </a:r>
            <a:r>
              <a:rPr lang="en-US" sz="2000" dirty="0"/>
              <a:t> </a:t>
            </a:r>
            <a:r>
              <a:rPr lang="th-TH" sz="2000" dirty="0"/>
              <a:t>ช้าที่สุดเท่าที่จะเป็นไปได้ ถ้ายังไม่ได้ใช้ อย่าเพิ่ง </a:t>
            </a:r>
            <a:r>
              <a:rPr lang="en-US" sz="2000" dirty="0" err="1"/>
              <a:t>alloc</a:t>
            </a:r>
            <a:endParaRPr lang="en-US" sz="2000" dirty="0"/>
          </a:p>
          <a:p>
            <a:r>
              <a:rPr lang="th-TH" sz="2000" dirty="0"/>
              <a:t>เมื่อไม่ได้ใช้ </a:t>
            </a:r>
            <a:r>
              <a:rPr lang="en-US" sz="2000" dirty="0"/>
              <a:t>object </a:t>
            </a:r>
            <a:r>
              <a:rPr lang="th-TH" sz="2000" dirty="0"/>
              <a:t>เหล่านั้น ให้ </a:t>
            </a:r>
            <a:r>
              <a:rPr lang="en-US" sz="2000" dirty="0"/>
              <a:t>release </a:t>
            </a:r>
            <a:r>
              <a:rPr lang="th-TH" sz="2000" dirty="0"/>
              <a:t>ทันที อย่าเก็บ</a:t>
            </a:r>
            <a:r>
              <a:rPr lang="th-TH" sz="2000" dirty="0" smtClean="0"/>
              <a:t>ไว้</a:t>
            </a:r>
            <a:r>
              <a:rPr lang="en-US" sz="2000" dirty="0" smtClean="0"/>
              <a:t> </a:t>
            </a:r>
            <a:r>
              <a:rPr lang="th-TH" sz="2000" dirty="0" smtClean="0"/>
              <a:t>สำหรับ </a:t>
            </a:r>
            <a:r>
              <a:rPr lang="en-US" sz="2000" dirty="0" smtClean="0"/>
              <a:t>ARC </a:t>
            </a:r>
            <a:r>
              <a:rPr lang="th-TH" sz="2000" dirty="0" smtClean="0"/>
              <a:t>ให้ </a:t>
            </a:r>
            <a:r>
              <a:rPr lang="en-US" sz="2000" dirty="0" smtClean="0"/>
              <a:t>set </a:t>
            </a:r>
            <a:r>
              <a:rPr lang="th-TH" sz="2000" dirty="0" smtClean="0"/>
              <a:t>เป็น </a:t>
            </a:r>
            <a:r>
              <a:rPr lang="en-US" sz="2000" dirty="0" err="1" smtClean="0"/>
              <a:t>nill</a:t>
            </a:r>
            <a:endParaRPr lang="th-TH" sz="2000" dirty="0"/>
          </a:p>
          <a:p>
            <a:r>
              <a:rPr lang="th-TH" sz="2000" dirty="0"/>
              <a:t>พยายาม </a:t>
            </a:r>
            <a:r>
              <a:rPr lang="en-US" sz="2000" dirty="0"/>
              <a:t>allocate memory block </a:t>
            </a:r>
            <a:r>
              <a:rPr lang="th-TH" sz="2000" dirty="0"/>
              <a:t>ให้เล็กที่สุด </a:t>
            </a:r>
          </a:p>
          <a:p>
            <a:r>
              <a:rPr lang="th-TH" sz="2000" dirty="0"/>
              <a:t>เมื่อกำหนด property เป็น strong นั่นหมายความว่า View จะ take ownership object นั้น ถ้าไม่กำหนด object เป็น nil object นั้นจะอยู่กับ view จนกว่า view จะถูก release</a:t>
            </a:r>
          </a:p>
          <a:p>
            <a:r>
              <a:rPr lang="th-TH" sz="2000" dirty="0" smtClean="0"/>
              <a:t>ใช้ </a:t>
            </a:r>
            <a:r>
              <a:rPr lang="en-US" sz="2000" dirty="0" smtClean="0"/>
              <a:t>retain </a:t>
            </a:r>
            <a:r>
              <a:rPr lang="th-TH" sz="2000" dirty="0" smtClean="0"/>
              <a:t>กับ </a:t>
            </a:r>
            <a:r>
              <a:rPr lang="en-US" sz="2000" dirty="0" smtClean="0"/>
              <a:t>property </a:t>
            </a:r>
            <a:r>
              <a:rPr lang="th-TH" sz="2000" dirty="0" smtClean="0"/>
              <a:t>เท่าที่จำเป็นเท่านั้น การใช้ </a:t>
            </a:r>
            <a:r>
              <a:rPr lang="en-US" sz="2000" dirty="0" smtClean="0"/>
              <a:t>weak reference </a:t>
            </a:r>
            <a:r>
              <a:rPr lang="th-TH" sz="2000" dirty="0" smtClean="0"/>
              <a:t>จะทำให้เราสามารถควบคุม </a:t>
            </a:r>
            <a:r>
              <a:rPr lang="en-US" sz="2000" dirty="0" smtClean="0"/>
              <a:t>memory </a:t>
            </a:r>
            <a:r>
              <a:rPr lang="th-TH" sz="2000" dirty="0" smtClean="0"/>
              <a:t>ของ </a:t>
            </a:r>
            <a:r>
              <a:rPr lang="en-US" sz="2000" dirty="0" smtClean="0"/>
              <a:t>object </a:t>
            </a:r>
            <a:r>
              <a:rPr lang="th-TH" sz="2000" dirty="0" smtClean="0"/>
              <a:t>ได้คล่องกว่า</a:t>
            </a:r>
            <a:r>
              <a:rPr lang="en-US" sz="2000" dirty="0" smtClean="0"/>
              <a:t> </a:t>
            </a:r>
            <a:r>
              <a:rPr lang="th-TH" sz="2000" dirty="0" smtClean="0"/>
              <a:t>แต่โอกาสที่ </a:t>
            </a:r>
            <a:r>
              <a:rPr lang="en-US" sz="2000" dirty="0" smtClean="0"/>
              <a:t>app </a:t>
            </a:r>
            <a:r>
              <a:rPr lang="th-TH" sz="2000" dirty="0" smtClean="0"/>
              <a:t>จะ </a:t>
            </a:r>
            <a:r>
              <a:rPr lang="en-US" sz="2000" dirty="0" smtClean="0"/>
              <a:t>crash </a:t>
            </a:r>
            <a:r>
              <a:rPr lang="th-TH" sz="2000" dirty="0" smtClean="0"/>
              <a:t>ก็มีมากกว่าเช่นกัน </a:t>
            </a:r>
            <a:endParaRPr lang="en-US" sz="2000" dirty="0" smtClean="0"/>
          </a:p>
          <a:p>
            <a:r>
              <a:rPr lang="th-TH" sz="2000" dirty="0" smtClean="0"/>
              <a:t>พยายาม</a:t>
            </a:r>
            <a:r>
              <a:rPr lang="th-TH" sz="2000" dirty="0"/>
              <a:t>เขียน </a:t>
            </a:r>
            <a:r>
              <a:rPr lang="en-US" sz="2000" dirty="0"/>
              <a:t>code </a:t>
            </a:r>
            <a:r>
              <a:rPr lang="th-TH" sz="2000" dirty="0"/>
              <a:t>ใน </a:t>
            </a:r>
            <a:r>
              <a:rPr lang="en-US" sz="2000" dirty="0" err="1"/>
              <a:t>didReceiveMemoryWarning</a:t>
            </a:r>
            <a:r>
              <a:rPr lang="en-US" sz="2000" dirty="0"/>
              <a:t>: </a:t>
            </a:r>
            <a:r>
              <a:rPr lang="th-TH" sz="2000" dirty="0"/>
              <a:t>หรือ </a:t>
            </a:r>
            <a:r>
              <a:rPr lang="en-US" sz="2000" dirty="0" err="1"/>
              <a:t>viewDidUnload</a:t>
            </a:r>
            <a:r>
              <a:rPr lang="en-US" sz="2000" dirty="0"/>
              <a:t>: </a:t>
            </a:r>
            <a:r>
              <a:rPr lang="th-TH" sz="2000" dirty="0"/>
              <a:t>เพื่อ </a:t>
            </a:r>
            <a:r>
              <a:rPr lang="en-US" sz="2000" dirty="0"/>
              <a:t>release memory </a:t>
            </a:r>
            <a:r>
              <a:rPr lang="th-TH" sz="2000" dirty="0"/>
              <a:t>ที่สามารถ </a:t>
            </a:r>
            <a:r>
              <a:rPr lang="en-US" sz="2000" dirty="0"/>
              <a:t>load </a:t>
            </a:r>
            <a:r>
              <a:rPr lang="th-TH" sz="2000" dirty="0"/>
              <a:t>ใหม่ได้ใน </a:t>
            </a:r>
            <a:r>
              <a:rPr lang="en-US" sz="2000" dirty="0" err="1"/>
              <a:t>viewDidLoad</a:t>
            </a:r>
            <a:r>
              <a:rPr lang="en-US" sz="2000" dirty="0"/>
              <a:t>:</a:t>
            </a:r>
          </a:p>
          <a:p>
            <a:r>
              <a:rPr lang="th-TH" sz="2000" dirty="0"/>
              <a:t>ระวัง </a:t>
            </a:r>
            <a:r>
              <a:rPr lang="en-US" sz="2000" dirty="0"/>
              <a:t>cycle </a:t>
            </a:r>
            <a:r>
              <a:rPr lang="th-TH" sz="2000" dirty="0"/>
              <a:t>ระหว่าง </a:t>
            </a:r>
            <a:r>
              <a:rPr lang="en-US" sz="2000" dirty="0" err="1"/>
              <a:t>viewDidLoad</a:t>
            </a:r>
            <a:r>
              <a:rPr lang="en-US" sz="2000" dirty="0"/>
              <a:t>: </a:t>
            </a:r>
            <a:r>
              <a:rPr lang="th-TH" sz="2000" dirty="0"/>
              <a:t>และ </a:t>
            </a:r>
            <a:r>
              <a:rPr lang="en-US" sz="2000" dirty="0" err="1"/>
              <a:t>viewDidUnload</a:t>
            </a:r>
            <a:r>
              <a:rPr lang="en-US" sz="2000" dirty="0"/>
              <a:t>: </a:t>
            </a:r>
            <a:r>
              <a:rPr lang="th-TH" sz="2000" dirty="0"/>
              <a:t>เพราะการเขียน </a:t>
            </a:r>
            <a:r>
              <a:rPr lang="en-US" sz="2000" dirty="0"/>
              <a:t>code </a:t>
            </a:r>
            <a:r>
              <a:rPr lang="th-TH" sz="2000" dirty="0"/>
              <a:t>ไม่ดีจะทำให้เกิด </a:t>
            </a:r>
            <a:r>
              <a:rPr lang="en-US" sz="2000" dirty="0"/>
              <a:t>memory leak </a:t>
            </a:r>
            <a:r>
              <a:rPr lang="th-TH" sz="2000" dirty="0"/>
              <a:t>และ </a:t>
            </a:r>
            <a:r>
              <a:rPr lang="en-US" sz="2000" dirty="0"/>
              <a:t>application crash </a:t>
            </a:r>
            <a:r>
              <a:rPr lang="th-TH" sz="2000" dirty="0"/>
              <a:t>ได้ง่ายมาก</a:t>
            </a:r>
            <a:endParaRPr lang="en-US" sz="20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20 -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21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70310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/>
              <a:t>Tips for Improving </a:t>
            </a:r>
            <a:br>
              <a:rPr lang="en-US" sz="3200"/>
            </a:br>
            <a:r>
              <a:rPr lang="en-US" sz="3200"/>
              <a:t>Memory-Related Performance</a:t>
            </a:r>
            <a:r>
              <a:rPr lang="th-TH" sz="3200"/>
              <a:t> </a:t>
            </a:r>
            <a:r>
              <a:rPr lang="en-US" sz="3200"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1246"/>
            <a:ext cx="8229600" cy="4558233"/>
          </a:xfrm>
        </p:spPr>
        <p:txBody>
          <a:bodyPr>
            <a:noAutofit/>
          </a:bodyPr>
          <a:lstStyle/>
          <a:p>
            <a:r>
              <a:rPr lang="th-TH" sz="1600" dirty="0"/>
              <a:t>ใช้การเช็ค </a:t>
            </a:r>
            <a:r>
              <a:rPr lang="en-US" sz="1600" dirty="0"/>
              <a:t>if (object == nil) </a:t>
            </a:r>
            <a:r>
              <a:rPr lang="th-TH" sz="1600" dirty="0"/>
              <a:t>เพื่อตรวจสอบว่า </a:t>
            </a:r>
            <a:r>
              <a:rPr lang="en-US" sz="1600" dirty="0"/>
              <a:t>object </a:t>
            </a:r>
            <a:r>
              <a:rPr lang="th-TH" sz="1600" dirty="0"/>
              <a:t>นั้นถูก </a:t>
            </a:r>
            <a:r>
              <a:rPr lang="en-US" sz="1600" dirty="0"/>
              <a:t>free </a:t>
            </a:r>
            <a:r>
              <a:rPr lang="th-TH" sz="1600" dirty="0"/>
              <a:t>ไปหรือ</a:t>
            </a:r>
            <a:r>
              <a:rPr lang="th-TH" sz="1600" dirty="0" smtClean="0"/>
              <a:t>ไม่</a:t>
            </a:r>
            <a:endParaRPr lang="th-TH" sz="1600" dirty="0"/>
          </a:p>
          <a:p>
            <a:r>
              <a:rPr lang="th-TH" sz="1600" dirty="0"/>
              <a:t>พยายามตรวจสอบการใช้ </a:t>
            </a:r>
            <a:r>
              <a:rPr lang="en-US" sz="1600" dirty="0"/>
              <a:t>memory </a:t>
            </a:r>
            <a:r>
              <a:rPr lang="th-TH" sz="1600" dirty="0"/>
              <a:t>และ </a:t>
            </a:r>
            <a:r>
              <a:rPr lang="en-US" sz="1600" dirty="0"/>
              <a:t>memory leak </a:t>
            </a:r>
            <a:r>
              <a:rPr lang="th-TH" sz="1600" dirty="0"/>
              <a:t>ด้วย </a:t>
            </a:r>
            <a:r>
              <a:rPr lang="en-US" sz="1600" dirty="0"/>
              <a:t>instrument </a:t>
            </a:r>
            <a:r>
              <a:rPr lang="th-TH" sz="1600" dirty="0"/>
              <a:t>บ่อยๆ ทุกครั้งที่เพิ่ม </a:t>
            </a:r>
            <a:r>
              <a:rPr lang="en-US" sz="1600" dirty="0"/>
              <a:t>code </a:t>
            </a:r>
            <a:r>
              <a:rPr lang="th-TH" sz="1600" dirty="0"/>
              <a:t>ใหม่ๆ เข้าไป เพราะยิ่งปล่อยไว้นาน </a:t>
            </a:r>
            <a:r>
              <a:rPr lang="en-US" sz="1600" dirty="0"/>
              <a:t>code </a:t>
            </a:r>
            <a:r>
              <a:rPr lang="th-TH" sz="1600" dirty="0"/>
              <a:t>ก็จะซับซ้อนมากขึ้น การ </a:t>
            </a:r>
            <a:r>
              <a:rPr lang="en-US" sz="1600" dirty="0"/>
              <a:t>trace </a:t>
            </a:r>
            <a:r>
              <a:rPr lang="th-TH" sz="1600" dirty="0"/>
              <a:t>การใช้ </a:t>
            </a:r>
            <a:r>
              <a:rPr lang="en-US" sz="1600" dirty="0"/>
              <a:t>memory </a:t>
            </a:r>
            <a:r>
              <a:rPr lang="th-TH" sz="1600" dirty="0"/>
              <a:t>ก็จะยากขึ้นด้วย</a:t>
            </a:r>
          </a:p>
          <a:p>
            <a:r>
              <a:rPr lang="th-TH" sz="1600" dirty="0"/>
              <a:t>ศึกษาคู่มือการใช้ </a:t>
            </a:r>
            <a:r>
              <a:rPr lang="en-US" sz="1600" dirty="0"/>
              <a:t>memory </a:t>
            </a:r>
            <a:r>
              <a:rPr lang="th-TH" sz="1600" dirty="0"/>
              <a:t>ของ </a:t>
            </a:r>
            <a:r>
              <a:rPr lang="en-US" sz="1600" dirty="0"/>
              <a:t>class </a:t>
            </a:r>
            <a:r>
              <a:rPr lang="th-TH" sz="1600" dirty="0"/>
              <a:t>ต่างๆ ให้ดี เช่น </a:t>
            </a:r>
            <a:r>
              <a:rPr lang="en-US" sz="1600" dirty="0"/>
              <a:t>[</a:t>
            </a:r>
            <a:r>
              <a:rPr lang="en-US" sz="1600" dirty="0" err="1"/>
              <a:t>UIImage</a:t>
            </a:r>
            <a:r>
              <a:rPr lang="en-US" sz="1600" dirty="0"/>
              <a:t> </a:t>
            </a:r>
            <a:r>
              <a:rPr lang="en-US" sz="1600" dirty="0" err="1"/>
              <a:t>imageWithNamed</a:t>
            </a:r>
            <a:r>
              <a:rPr lang="en-US" sz="1600" dirty="0"/>
              <a:t>:] </a:t>
            </a:r>
            <a:r>
              <a:rPr lang="th-TH" sz="1600" dirty="0"/>
              <a:t>กับ </a:t>
            </a:r>
            <a:r>
              <a:rPr lang="en-US" sz="1600" dirty="0"/>
              <a:t>[[</a:t>
            </a:r>
            <a:r>
              <a:rPr lang="en-US" sz="1600" dirty="0" err="1"/>
              <a:t>UIImage</a:t>
            </a:r>
            <a:r>
              <a:rPr lang="en-US" sz="1600" dirty="0"/>
              <a:t> </a:t>
            </a:r>
            <a:r>
              <a:rPr lang="en-US" sz="1600" dirty="0" err="1"/>
              <a:t>alloc</a:t>
            </a:r>
            <a:r>
              <a:rPr lang="en-US" sz="1600" dirty="0"/>
              <a:t>] </a:t>
            </a:r>
            <a:r>
              <a:rPr lang="en-US" sz="1600" dirty="0" err="1"/>
              <a:t>initWithContentsOfFile</a:t>
            </a:r>
            <a:r>
              <a:rPr lang="en-US" sz="1600" dirty="0"/>
              <a:t>:]</a:t>
            </a:r>
            <a:r>
              <a:rPr lang="th-TH" sz="1600" dirty="0"/>
              <a:t> นั้นต่างกัน ควรใช้ให้เหมาะกับ</a:t>
            </a:r>
            <a:r>
              <a:rPr lang="th-TH" sz="1600" dirty="0" smtClean="0"/>
              <a:t>งาน </a:t>
            </a:r>
            <a:r>
              <a:rPr lang="en-US" sz="1600" dirty="0" smtClean="0"/>
              <a:t>(</a:t>
            </a:r>
            <a:r>
              <a:rPr lang="th-TH" sz="1600" dirty="0" smtClean="0"/>
              <a:t>ใน </a:t>
            </a:r>
            <a:r>
              <a:rPr lang="en-US" sz="1600" dirty="0" smtClean="0"/>
              <a:t>ARC </a:t>
            </a:r>
            <a:r>
              <a:rPr lang="th-TH" sz="1600" dirty="0" smtClean="0"/>
              <a:t>ไม่มีผล เป็นต้น</a:t>
            </a:r>
            <a:r>
              <a:rPr lang="en-US" sz="1600" dirty="0" smtClean="0"/>
              <a:t>)</a:t>
            </a:r>
            <a:endParaRPr lang="th-TH" sz="1600" dirty="0"/>
          </a:p>
          <a:p>
            <a:r>
              <a:rPr lang="th-TH" sz="1600" dirty="0"/>
              <a:t>เลือกวิธีที่ประหยัด </a:t>
            </a:r>
            <a:r>
              <a:rPr lang="en-US" sz="1600" dirty="0"/>
              <a:t>memory </a:t>
            </a:r>
            <a:r>
              <a:rPr lang="th-TH" sz="1600" dirty="0"/>
              <a:t>ที่สุด มากกว่าวิธีที่สะดวกที่สุด </a:t>
            </a:r>
            <a:r>
              <a:rPr lang="en-US" sz="1600" dirty="0"/>
              <a:t>(</a:t>
            </a:r>
            <a:r>
              <a:rPr lang="th-TH" sz="1600" dirty="0"/>
              <a:t>วิธีที่ประหยัด </a:t>
            </a:r>
            <a:r>
              <a:rPr lang="en-US" sz="1600" dirty="0"/>
              <a:t>memory </a:t>
            </a:r>
            <a:r>
              <a:rPr lang="th-TH" sz="1600" dirty="0"/>
              <a:t>อาจต้องเขียน </a:t>
            </a:r>
            <a:r>
              <a:rPr lang="en-US" sz="1600" dirty="0"/>
              <a:t>code </a:t>
            </a:r>
            <a:r>
              <a:rPr lang="th-TH" sz="1600" dirty="0"/>
              <a:t>มากกว่า</a:t>
            </a:r>
            <a:r>
              <a:rPr lang="en-US" sz="1600" dirty="0"/>
              <a:t> </a:t>
            </a:r>
            <a:r>
              <a:rPr lang="th-TH" sz="1600" dirty="0"/>
              <a:t>หรือมีโอกาสที่จะทำให้ </a:t>
            </a:r>
            <a:r>
              <a:rPr lang="en-US" sz="1600" dirty="0"/>
              <a:t>application crash </a:t>
            </a:r>
            <a:r>
              <a:rPr lang="th-TH" sz="1600" dirty="0"/>
              <a:t>ได้ง่ายกว่าถ้าไม่ระวัง</a:t>
            </a:r>
            <a:r>
              <a:rPr lang="en-US" sz="1600" dirty="0"/>
              <a:t>)</a:t>
            </a:r>
            <a:endParaRPr lang="th-TH" sz="1600" dirty="0"/>
          </a:p>
          <a:p>
            <a:r>
              <a:rPr lang="en-US" sz="1600" dirty="0"/>
              <a:t>Test application </a:t>
            </a:r>
            <a:r>
              <a:rPr lang="th-TH" sz="1600" dirty="0"/>
              <a:t>บน </a:t>
            </a:r>
            <a:r>
              <a:rPr lang="en-US" sz="1600" dirty="0"/>
              <a:t>device </a:t>
            </a:r>
            <a:r>
              <a:rPr lang="th-TH" sz="1600" dirty="0"/>
              <a:t>ด้วย เพราะการใช้ </a:t>
            </a:r>
            <a:r>
              <a:rPr lang="en-US" sz="1600" dirty="0"/>
              <a:t>memory </a:t>
            </a:r>
            <a:r>
              <a:rPr lang="th-TH" sz="1600" dirty="0"/>
              <a:t>บน </a:t>
            </a:r>
            <a:r>
              <a:rPr lang="en-US" sz="1600" dirty="0"/>
              <a:t>emulator </a:t>
            </a:r>
            <a:r>
              <a:rPr lang="th-TH" sz="1600" dirty="0"/>
              <a:t>จะไม่ค่อยมีปัญหา แต่เมื่อ </a:t>
            </a:r>
            <a:r>
              <a:rPr lang="en-US" sz="1600" dirty="0"/>
              <a:t>test </a:t>
            </a:r>
            <a:r>
              <a:rPr lang="th-TH" sz="1600" dirty="0"/>
              <a:t>บน </a:t>
            </a:r>
            <a:r>
              <a:rPr lang="en-US" sz="1600" dirty="0"/>
              <a:t>device </a:t>
            </a:r>
            <a:r>
              <a:rPr lang="th-TH" sz="1600" dirty="0"/>
              <a:t>จริงจะพบว่า </a:t>
            </a:r>
            <a:r>
              <a:rPr lang="en-US" sz="1600" dirty="0"/>
              <a:t>memory low warning </a:t>
            </a:r>
            <a:r>
              <a:rPr lang="th-TH" sz="1600" dirty="0"/>
              <a:t>จะเกิดบ่อยก</a:t>
            </a:r>
            <a:r>
              <a:rPr lang="th-TH" sz="1600" dirty="0" smtClean="0"/>
              <a:t>ว่าที่คิด ทำให้</a:t>
            </a:r>
            <a:r>
              <a:rPr lang="th-TH" sz="1600" dirty="0"/>
              <a:t>เราพบปัญหาจาก </a:t>
            </a:r>
            <a:r>
              <a:rPr lang="en-US" sz="1600" dirty="0"/>
              <a:t>memory </a:t>
            </a:r>
            <a:r>
              <a:rPr lang="th-TH" sz="1600" dirty="0" smtClean="0"/>
              <a:t>ได้ก่อน</a:t>
            </a:r>
            <a:r>
              <a:rPr lang="en-US" sz="1600" dirty="0" smtClean="0"/>
              <a:t> app </a:t>
            </a:r>
            <a:r>
              <a:rPr lang="th-TH" sz="1600" dirty="0" smtClean="0"/>
              <a:t>จะถูก </a:t>
            </a:r>
            <a:r>
              <a:rPr lang="en-US" sz="1600" dirty="0" smtClean="0"/>
              <a:t>release</a:t>
            </a:r>
            <a:endParaRPr lang="th-TH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20 -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4197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Transitioning to ACR Release Note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developer.apple.com</a:t>
            </a:r>
            <a:r>
              <a:rPr lang="en-US" dirty="0"/>
              <a:t>/Library/</a:t>
            </a:r>
            <a:r>
              <a:rPr lang="en-US" dirty="0" err="1"/>
              <a:t>ios</a:t>
            </a:r>
            <a:r>
              <a:rPr lang="en-US" dirty="0"/>
              <a:t>/</a:t>
            </a:r>
            <a:r>
              <a:rPr lang="en-US" dirty="0" err="1"/>
              <a:t>releasenotes</a:t>
            </a:r>
            <a:r>
              <a:rPr lang="en-US" dirty="0"/>
              <a:t>/</a:t>
            </a:r>
            <a:r>
              <a:rPr lang="en-US" dirty="0" err="1"/>
              <a:t>ObjectiveC</a:t>
            </a:r>
            <a:r>
              <a:rPr lang="en-US" dirty="0"/>
              <a:t>/RN-</a:t>
            </a:r>
            <a:r>
              <a:rPr lang="en-US" dirty="0" err="1"/>
              <a:t>TransitioningToARC</a:t>
            </a:r>
            <a:r>
              <a:rPr lang="en-US" dirty="0"/>
              <a:t>/Introduction/</a:t>
            </a:r>
            <a:r>
              <a:rPr lang="en-US" dirty="0" err="1"/>
              <a:t>Introduction.html</a:t>
            </a:r>
            <a:endParaRPr lang="en-US" dirty="0"/>
          </a:p>
          <a:p>
            <a:r>
              <a:rPr lang="en-US" dirty="0" smtClean="0"/>
              <a:t>WWDC 2013 Video -- Fixing Memory Issues – Session 410</a:t>
            </a:r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20 -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4307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Automatic Reference Counting (ARC)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0"/>
            <a:ext cx="7770813" cy="435672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/>
              <a:t>Objective</a:t>
            </a:r>
            <a:r>
              <a:rPr lang="en-US" sz="2000" dirty="0"/>
              <a:t>-C </a:t>
            </a:r>
            <a:r>
              <a:rPr lang="th-TH" sz="2000" dirty="0" smtClean="0"/>
              <a:t>เป็นภาษาที่ต่อยอดมาจากภาษา </a:t>
            </a:r>
            <a:r>
              <a:rPr lang="en-US" sz="2000" dirty="0" smtClean="0"/>
              <a:t>C </a:t>
            </a:r>
            <a:r>
              <a:rPr lang="th-TH" sz="2000" dirty="0" smtClean="0"/>
              <a:t>การใช้ </a:t>
            </a:r>
            <a:r>
              <a:rPr lang="en-US" sz="2000" dirty="0" smtClean="0"/>
              <a:t>memory </a:t>
            </a:r>
            <a:r>
              <a:rPr lang="th-TH" sz="2000" dirty="0" smtClean="0"/>
              <a:t>จึงเป็นแบบเดียวกัน คือต้องมีการ </a:t>
            </a:r>
            <a:r>
              <a:rPr lang="en-US" sz="2000" dirty="0" smtClean="0"/>
              <a:t>allocate </a:t>
            </a:r>
            <a:r>
              <a:rPr lang="th-TH" sz="2000" dirty="0" smtClean="0"/>
              <a:t>และ </a:t>
            </a:r>
            <a:r>
              <a:rPr lang="en-US" sz="2000" dirty="0" smtClean="0"/>
              <a:t>release memory</a:t>
            </a:r>
            <a:endParaRPr lang="th-TH" sz="2000" dirty="0" smtClean="0"/>
          </a:p>
          <a:p>
            <a:pPr>
              <a:lnSpc>
                <a:spcPct val="120000"/>
              </a:lnSpc>
            </a:pPr>
            <a:r>
              <a:rPr lang="en-US" sz="2000" dirty="0" smtClean="0"/>
              <a:t>Garbage Collector </a:t>
            </a:r>
            <a:r>
              <a:rPr lang="th-TH" sz="2000" dirty="0" smtClean="0"/>
              <a:t>ถูกเพิ่มเข้ามาภายหลังในการพัฒนา </a:t>
            </a:r>
            <a:r>
              <a:rPr lang="en-US" sz="2000" dirty="0" smtClean="0"/>
              <a:t>application </a:t>
            </a:r>
            <a:r>
              <a:rPr lang="th-TH" sz="2000" dirty="0" smtClean="0"/>
              <a:t>บน </a:t>
            </a:r>
            <a:r>
              <a:rPr lang="en-US" sz="2000" dirty="0" smtClean="0"/>
              <a:t>OS X </a:t>
            </a:r>
            <a:r>
              <a:rPr lang="th-TH" sz="2000" dirty="0" smtClean="0"/>
              <a:t>แต่ใน </a:t>
            </a:r>
            <a:r>
              <a:rPr lang="en-US" sz="2000" dirty="0" smtClean="0"/>
              <a:t>iOS </a:t>
            </a:r>
            <a:r>
              <a:rPr lang="th-TH" sz="2000" dirty="0" smtClean="0"/>
              <a:t>ไม่มีระบบ </a:t>
            </a:r>
            <a:r>
              <a:rPr lang="en-US" sz="2000" dirty="0" smtClean="0"/>
              <a:t>Garbage Collector </a:t>
            </a:r>
            <a:r>
              <a:rPr lang="th-TH" sz="2000" dirty="0" smtClean="0"/>
              <a:t>เพราะ </a:t>
            </a:r>
            <a:r>
              <a:rPr lang="en-US" sz="2000" dirty="0" smtClean="0"/>
              <a:t>overhead </a:t>
            </a:r>
            <a:r>
              <a:rPr lang="th-TH" sz="2000" dirty="0" smtClean="0"/>
              <a:t>สูง</a:t>
            </a:r>
            <a:r>
              <a:rPr lang="en-US" sz="2000" dirty="0" smtClean="0"/>
              <a:t> </a:t>
            </a:r>
            <a:r>
              <a:rPr lang="th-TH" sz="2000" dirty="0" smtClean="0"/>
              <a:t>และนักพัฒนาไม่นิยมใช้บน </a:t>
            </a:r>
            <a:r>
              <a:rPr lang="en-US" sz="2000" dirty="0" smtClean="0"/>
              <a:t>OS X</a:t>
            </a:r>
          </a:p>
          <a:p>
            <a:pPr>
              <a:lnSpc>
                <a:spcPct val="120000"/>
              </a:lnSpc>
            </a:pPr>
            <a:r>
              <a:rPr lang="th-TH" sz="2000" dirty="0" smtClean="0"/>
              <a:t>ในการพัฒนา </a:t>
            </a:r>
            <a:r>
              <a:rPr lang="en-US" sz="2000" dirty="0" smtClean="0"/>
              <a:t>iOS App </a:t>
            </a:r>
            <a:r>
              <a:rPr lang="th-TH" sz="2000" dirty="0" smtClean="0"/>
              <a:t>ก่อน </a:t>
            </a:r>
            <a:r>
              <a:rPr lang="en-US" sz="2000" dirty="0" smtClean="0"/>
              <a:t>version </a:t>
            </a:r>
            <a:r>
              <a:rPr lang="en-US" sz="2000" dirty="0"/>
              <a:t>4</a:t>
            </a:r>
            <a:r>
              <a:rPr lang="th-TH" sz="2000" dirty="0" smtClean="0"/>
              <a:t> โปรแกรมเมอร์จะต้องเป็นคนเขียน </a:t>
            </a:r>
            <a:r>
              <a:rPr lang="en-US" sz="2000" dirty="0" smtClean="0"/>
              <a:t>code </a:t>
            </a:r>
            <a:r>
              <a:rPr lang="th-TH" sz="2000" dirty="0" smtClean="0"/>
              <a:t>เพื่อ </a:t>
            </a:r>
            <a:r>
              <a:rPr lang="en-US" sz="2000" dirty="0" smtClean="0"/>
              <a:t>release object </a:t>
            </a:r>
            <a:r>
              <a:rPr lang="th-TH" sz="2000" dirty="0" smtClean="0"/>
              <a:t>เอง</a:t>
            </a:r>
            <a:r>
              <a:rPr lang="en-US" sz="2000" dirty="0" smtClean="0"/>
              <a:t> </a:t>
            </a:r>
            <a:endParaRPr lang="th-TH" sz="2000" dirty="0" smtClean="0"/>
          </a:p>
          <a:p>
            <a:pPr>
              <a:lnSpc>
                <a:spcPct val="120000"/>
              </a:lnSpc>
            </a:pPr>
            <a:r>
              <a:rPr lang="th-TH" sz="2000" dirty="0" smtClean="0"/>
              <a:t>สาเหตุ </a:t>
            </a:r>
            <a:r>
              <a:rPr lang="en-US" sz="2000" dirty="0" smtClean="0"/>
              <a:t>#1 </a:t>
            </a:r>
            <a:r>
              <a:rPr lang="th-TH" sz="2000" dirty="0" smtClean="0"/>
              <a:t>ที่ทำให้ </a:t>
            </a:r>
            <a:r>
              <a:rPr lang="en-US" sz="2000" dirty="0" smtClean="0"/>
              <a:t>App </a:t>
            </a:r>
            <a:r>
              <a:rPr lang="th-TH" sz="2000" dirty="0" smtClean="0"/>
              <a:t>ไม่ผ่านการพิจารณาเมื่อขึ้น </a:t>
            </a:r>
            <a:r>
              <a:rPr lang="en-US" sz="2000" dirty="0" smtClean="0"/>
              <a:t>AppStore </a:t>
            </a:r>
            <a:r>
              <a:rPr lang="th-TH" sz="2000" dirty="0" smtClean="0"/>
              <a:t>คือ </a:t>
            </a:r>
            <a:r>
              <a:rPr lang="en-US" sz="2000" dirty="0" smtClean="0"/>
              <a:t>memory leak </a:t>
            </a:r>
            <a:r>
              <a:rPr lang="th-TH" sz="2000" dirty="0" smtClean="0"/>
              <a:t>และ </a:t>
            </a:r>
            <a:r>
              <a:rPr lang="en-US" sz="2000" dirty="0" smtClean="0"/>
              <a:t>app crash</a:t>
            </a:r>
          </a:p>
          <a:p>
            <a:pPr>
              <a:lnSpc>
                <a:spcPct val="120000"/>
              </a:lnSpc>
            </a:pPr>
            <a:r>
              <a:rPr lang="th-TH" sz="2000" dirty="0" smtClean="0"/>
              <a:t>ตั้งแต่ </a:t>
            </a:r>
            <a:r>
              <a:rPr lang="en-US" sz="2000" dirty="0" smtClean="0"/>
              <a:t>iOS version 4 </a:t>
            </a:r>
            <a:r>
              <a:rPr lang="th-TH" sz="2000" dirty="0" smtClean="0"/>
              <a:t>เป็นต้นมา </a:t>
            </a:r>
            <a:r>
              <a:rPr lang="en-US" sz="2000" dirty="0" smtClean="0"/>
              <a:t>Apple </a:t>
            </a:r>
            <a:r>
              <a:rPr lang="th-TH" sz="2000" dirty="0" smtClean="0"/>
              <a:t>ได้พัฒนาเทคนิคใหม่ในการจัดการกับ </a:t>
            </a:r>
            <a:r>
              <a:rPr lang="en-US" sz="2000" dirty="0" smtClean="0"/>
              <a:t>Memory </a:t>
            </a:r>
            <a:r>
              <a:rPr lang="th-TH" sz="2000" dirty="0" smtClean="0"/>
              <a:t>ที่มีประสิทธิภาพมากขึ้นและลดปัญหา </a:t>
            </a:r>
            <a:r>
              <a:rPr lang="en-US" sz="2000" dirty="0" smtClean="0"/>
              <a:t>error </a:t>
            </a:r>
            <a:r>
              <a:rPr lang="th-TH" sz="2000" dirty="0" smtClean="0"/>
              <a:t>ที่เกิดจากการจัดการกับ </a:t>
            </a:r>
            <a:r>
              <a:rPr lang="en-US" sz="2000" dirty="0" smtClean="0"/>
              <a:t>memory </a:t>
            </a:r>
            <a:r>
              <a:rPr lang="th-TH" sz="2000" dirty="0" smtClean="0"/>
              <a:t>ที่ไม่ดีลง เทคนิคนั้นเรียกว่า </a:t>
            </a:r>
            <a:r>
              <a:rPr lang="en-US" sz="2000" dirty="0" smtClean="0"/>
              <a:t>Automatic Reference Counting </a:t>
            </a:r>
            <a:r>
              <a:rPr lang="th-TH" sz="2000" dirty="0" smtClean="0"/>
              <a:t>หรือ </a:t>
            </a:r>
            <a:r>
              <a:rPr lang="en-US" sz="2000" dirty="0" smtClean="0"/>
              <a:t>ARC</a:t>
            </a:r>
            <a:endParaRPr lang="en-US" sz="20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20 -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19148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48" y="1550894"/>
            <a:ext cx="7375842" cy="4674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20 -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37648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Objective-C Without ARC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6028" y="2181291"/>
            <a:ext cx="3782850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" dirty="0">
                <a:latin typeface="Menlo Regular"/>
                <a:cs typeface="Menlo Regular"/>
              </a:rPr>
              <a:t>@interface Person : </a:t>
            </a:r>
            <a:r>
              <a:rPr lang="en-US" sz="1150" dirty="0" err="1">
                <a:latin typeface="Menlo Regular"/>
                <a:cs typeface="Menlo Regular"/>
              </a:rPr>
              <a:t>NSObject</a:t>
            </a:r>
            <a:endParaRPr lang="en-US" sz="1150" dirty="0">
              <a:latin typeface="Menlo Regular"/>
              <a:cs typeface="Menlo Regular"/>
            </a:endParaRPr>
          </a:p>
          <a:p>
            <a:r>
              <a:rPr lang="en-US" sz="1150" dirty="0">
                <a:latin typeface="Menlo Regular"/>
                <a:cs typeface="Menlo Regular"/>
              </a:rPr>
              <a:t>{</a:t>
            </a:r>
          </a:p>
          <a:p>
            <a:r>
              <a:rPr lang="en-US" sz="1150" dirty="0">
                <a:latin typeface="Menlo Regular"/>
                <a:cs typeface="Menlo Regular"/>
              </a:rPr>
              <a:t>    </a:t>
            </a:r>
            <a:r>
              <a:rPr lang="en-US" sz="1150" dirty="0" err="1">
                <a:latin typeface="Menlo Regular"/>
                <a:cs typeface="Menlo Regular"/>
              </a:rPr>
              <a:t>NSString</a:t>
            </a:r>
            <a:r>
              <a:rPr lang="en-US" sz="1150" dirty="0">
                <a:latin typeface="Menlo Regular"/>
                <a:cs typeface="Menlo Regular"/>
              </a:rPr>
              <a:t> * name;</a:t>
            </a:r>
          </a:p>
          <a:p>
            <a:r>
              <a:rPr lang="en-US" sz="1150" dirty="0">
                <a:latin typeface="Menlo Regular"/>
                <a:cs typeface="Menlo Regular"/>
              </a:rPr>
              <a:t>}</a:t>
            </a:r>
          </a:p>
          <a:p>
            <a:endParaRPr lang="en-US" sz="1150" dirty="0">
              <a:latin typeface="Menlo Regular"/>
              <a:cs typeface="Menlo Regular"/>
            </a:endParaRPr>
          </a:p>
          <a:p>
            <a:r>
              <a:rPr lang="en-US" sz="1150" dirty="0">
                <a:latin typeface="Menlo Regular"/>
                <a:cs typeface="Menlo Regular"/>
              </a:rPr>
              <a:t>- (void)</a:t>
            </a:r>
            <a:r>
              <a:rPr lang="en-US" sz="1150" dirty="0" err="1">
                <a:latin typeface="Menlo Regular"/>
                <a:cs typeface="Menlo Regular"/>
              </a:rPr>
              <a:t>setName</a:t>
            </a:r>
            <a:r>
              <a:rPr lang="en-US" sz="1150" dirty="0">
                <a:latin typeface="Menlo Regular"/>
                <a:cs typeface="Menlo Regular"/>
              </a:rPr>
              <a:t>:(</a:t>
            </a:r>
            <a:r>
              <a:rPr lang="en-US" sz="1150" dirty="0" err="1">
                <a:latin typeface="Menlo Regular"/>
                <a:cs typeface="Menlo Regular"/>
              </a:rPr>
              <a:t>NSString</a:t>
            </a:r>
            <a:r>
              <a:rPr lang="en-US" sz="1150" dirty="0">
                <a:latin typeface="Menlo Regular"/>
                <a:cs typeface="Menlo Regular"/>
              </a:rPr>
              <a:t> *)</a:t>
            </a:r>
            <a:r>
              <a:rPr lang="en-US" sz="1150" dirty="0" err="1">
                <a:latin typeface="Menlo Regular"/>
                <a:cs typeface="Menlo Regular"/>
              </a:rPr>
              <a:t>personName</a:t>
            </a:r>
            <a:r>
              <a:rPr lang="en-US" sz="1150" dirty="0">
                <a:latin typeface="Menlo Regular"/>
                <a:cs typeface="Menlo Regular"/>
              </a:rPr>
              <a:t>;</a:t>
            </a:r>
          </a:p>
          <a:p>
            <a:r>
              <a:rPr lang="en-US" sz="1150" dirty="0">
                <a:latin typeface="Menlo Regular"/>
                <a:cs typeface="Menlo Regular"/>
              </a:rPr>
              <a:t>- (</a:t>
            </a:r>
            <a:r>
              <a:rPr lang="en-US" sz="1150" dirty="0" err="1">
                <a:latin typeface="Menlo Regular"/>
                <a:cs typeface="Menlo Regular"/>
              </a:rPr>
              <a:t>NSString</a:t>
            </a:r>
            <a:r>
              <a:rPr lang="en-US" sz="1150" dirty="0">
                <a:latin typeface="Menlo Regular"/>
                <a:cs typeface="Menlo Regular"/>
              </a:rPr>
              <a:t> *)</a:t>
            </a:r>
            <a:r>
              <a:rPr lang="en-US" sz="1150" dirty="0" err="1">
                <a:latin typeface="Menlo Regular"/>
                <a:cs typeface="Menlo Regular"/>
              </a:rPr>
              <a:t>getName</a:t>
            </a:r>
            <a:r>
              <a:rPr lang="en-US" sz="1150" dirty="0">
                <a:latin typeface="Menlo Regular"/>
                <a:cs typeface="Menlo Regular"/>
              </a:rPr>
              <a:t>;</a:t>
            </a:r>
          </a:p>
          <a:p>
            <a:endParaRPr lang="en-US" sz="1150" dirty="0">
              <a:latin typeface="Menlo Regular"/>
              <a:cs typeface="Menlo Regular"/>
            </a:endParaRPr>
          </a:p>
          <a:p>
            <a:r>
              <a:rPr lang="en-US" sz="1150" dirty="0">
                <a:latin typeface="Menlo Regular"/>
                <a:cs typeface="Menlo Regular"/>
              </a:rPr>
              <a:t>@end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588191"/>
            <a:ext cx="3686013" cy="425702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Person.h</a:t>
            </a:r>
            <a:endParaRPr lang="en-US" sz="2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00864" y="1588191"/>
            <a:ext cx="3686013" cy="4257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Person.m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4837160" y="2181291"/>
            <a:ext cx="4572000" cy="45166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50" dirty="0">
                <a:latin typeface="Menlo Regular"/>
                <a:cs typeface="Menlo Regular"/>
              </a:rPr>
              <a:t>@implementation Person</a:t>
            </a:r>
          </a:p>
          <a:p>
            <a:endParaRPr lang="en-US" sz="1150" dirty="0">
              <a:latin typeface="Menlo Regular"/>
              <a:cs typeface="Menlo Regular"/>
            </a:endParaRPr>
          </a:p>
          <a:p>
            <a:r>
              <a:rPr lang="en-US" sz="1150" dirty="0">
                <a:latin typeface="Menlo Regular"/>
                <a:cs typeface="Menlo Regular"/>
              </a:rPr>
              <a:t>- (void)</a:t>
            </a:r>
            <a:r>
              <a:rPr lang="en-US" sz="1150" dirty="0" err="1">
                <a:latin typeface="Menlo Regular"/>
                <a:cs typeface="Menlo Regular"/>
              </a:rPr>
              <a:t>setName</a:t>
            </a:r>
            <a:r>
              <a:rPr lang="en-US" sz="1150" dirty="0">
                <a:latin typeface="Menlo Regular"/>
                <a:cs typeface="Menlo Regular"/>
              </a:rPr>
              <a:t>:(</a:t>
            </a:r>
            <a:r>
              <a:rPr lang="en-US" sz="1150" dirty="0" err="1">
                <a:latin typeface="Menlo Regular"/>
                <a:cs typeface="Menlo Regular"/>
              </a:rPr>
              <a:t>NSString</a:t>
            </a:r>
            <a:r>
              <a:rPr lang="en-US" sz="1150" dirty="0">
                <a:latin typeface="Menlo Regular"/>
                <a:cs typeface="Menlo Regular"/>
              </a:rPr>
              <a:t> *)</a:t>
            </a:r>
            <a:r>
              <a:rPr lang="en-US" sz="1150" dirty="0" err="1">
                <a:latin typeface="Menlo Regular"/>
                <a:cs typeface="Menlo Regular"/>
              </a:rPr>
              <a:t>personName</a:t>
            </a:r>
            <a:endParaRPr lang="en-US" sz="1150" dirty="0">
              <a:latin typeface="Menlo Regular"/>
              <a:cs typeface="Menlo Regular"/>
            </a:endParaRPr>
          </a:p>
          <a:p>
            <a:r>
              <a:rPr lang="en-US" sz="1150" dirty="0">
                <a:latin typeface="Menlo Regular"/>
                <a:cs typeface="Menlo Regular"/>
              </a:rPr>
              <a:t>{</a:t>
            </a:r>
          </a:p>
          <a:p>
            <a:r>
              <a:rPr lang="en-US" sz="1150" dirty="0">
                <a:latin typeface="Menlo Regular"/>
                <a:cs typeface="Menlo Regular"/>
              </a:rPr>
              <a:t>    if (!</a:t>
            </a:r>
            <a:r>
              <a:rPr lang="en-US" sz="1150" dirty="0" err="1">
                <a:latin typeface="Menlo Regular"/>
                <a:cs typeface="Menlo Regular"/>
              </a:rPr>
              <a:t>personName</a:t>
            </a:r>
            <a:r>
              <a:rPr lang="en-US" sz="1150" dirty="0">
                <a:latin typeface="Menlo Regular"/>
                <a:cs typeface="Menlo Regular"/>
              </a:rPr>
              <a:t>) {</a:t>
            </a:r>
          </a:p>
          <a:p>
            <a:r>
              <a:rPr lang="en-US" sz="1150" dirty="0">
                <a:latin typeface="Menlo Regular"/>
                <a:cs typeface="Menlo Regular"/>
              </a:rPr>
              <a:t>        </a:t>
            </a:r>
            <a:r>
              <a:rPr lang="en-US" sz="1150" dirty="0">
                <a:solidFill>
                  <a:srgbClr val="FFFF00"/>
                </a:solidFill>
                <a:latin typeface="Menlo Regular"/>
                <a:cs typeface="Menlo Regular"/>
              </a:rPr>
              <a:t>name = [@"NONAME" retain];</a:t>
            </a:r>
          </a:p>
          <a:p>
            <a:r>
              <a:rPr lang="en-US" sz="1150" dirty="0">
                <a:latin typeface="Menlo Regular"/>
                <a:cs typeface="Menlo Regular"/>
              </a:rPr>
              <a:t>        </a:t>
            </a:r>
          </a:p>
          <a:p>
            <a:r>
              <a:rPr lang="hu-HU" sz="1150" dirty="0">
                <a:latin typeface="Menlo Regular"/>
                <a:cs typeface="Menlo Regular"/>
              </a:rPr>
              <a:t>    } else</a:t>
            </a:r>
          </a:p>
          <a:p>
            <a:r>
              <a:rPr lang="en-US" sz="1150" dirty="0">
                <a:latin typeface="Menlo Regular"/>
                <a:cs typeface="Menlo Regular"/>
              </a:rPr>
              <a:t>        name = </a:t>
            </a:r>
            <a:r>
              <a:rPr lang="en-US" sz="1150" dirty="0" err="1">
                <a:latin typeface="Menlo Regular"/>
                <a:cs typeface="Menlo Regular"/>
              </a:rPr>
              <a:t>personName</a:t>
            </a:r>
            <a:r>
              <a:rPr lang="en-US" sz="1150" dirty="0">
                <a:latin typeface="Menlo Regular"/>
                <a:cs typeface="Menlo Regular"/>
              </a:rPr>
              <a:t>;</a:t>
            </a:r>
          </a:p>
          <a:p>
            <a:r>
              <a:rPr lang="en-US" sz="1150" dirty="0">
                <a:latin typeface="Menlo Regular"/>
                <a:cs typeface="Menlo Regular"/>
              </a:rPr>
              <a:t>}</a:t>
            </a:r>
          </a:p>
          <a:p>
            <a:endParaRPr lang="en-US" sz="1150" dirty="0">
              <a:latin typeface="Menlo Regular"/>
              <a:cs typeface="Menlo Regular"/>
            </a:endParaRPr>
          </a:p>
          <a:p>
            <a:r>
              <a:rPr lang="en-US" sz="1150" dirty="0">
                <a:latin typeface="Menlo Regular"/>
                <a:cs typeface="Menlo Regular"/>
              </a:rPr>
              <a:t>- (</a:t>
            </a:r>
            <a:r>
              <a:rPr lang="en-US" sz="1150" dirty="0" err="1">
                <a:latin typeface="Menlo Regular"/>
                <a:cs typeface="Menlo Regular"/>
              </a:rPr>
              <a:t>NSString</a:t>
            </a:r>
            <a:r>
              <a:rPr lang="en-US" sz="1150" dirty="0">
                <a:latin typeface="Menlo Regular"/>
                <a:cs typeface="Menlo Regular"/>
              </a:rPr>
              <a:t> *)</a:t>
            </a:r>
            <a:r>
              <a:rPr lang="en-US" sz="1150" dirty="0" err="1">
                <a:latin typeface="Menlo Regular"/>
                <a:cs typeface="Menlo Regular"/>
              </a:rPr>
              <a:t>getName</a:t>
            </a:r>
            <a:endParaRPr lang="en-US" sz="1150" dirty="0">
              <a:latin typeface="Menlo Regular"/>
              <a:cs typeface="Menlo Regular"/>
            </a:endParaRPr>
          </a:p>
          <a:p>
            <a:r>
              <a:rPr lang="en-US" sz="1150" dirty="0">
                <a:latin typeface="Menlo Regular"/>
                <a:cs typeface="Menlo Regular"/>
              </a:rPr>
              <a:t>{</a:t>
            </a:r>
          </a:p>
          <a:p>
            <a:r>
              <a:rPr lang="en-US" sz="1150" dirty="0">
                <a:latin typeface="Menlo Regular"/>
                <a:cs typeface="Menlo Regular"/>
              </a:rPr>
              <a:t>    if (name) {</a:t>
            </a:r>
          </a:p>
          <a:p>
            <a:r>
              <a:rPr lang="en-US" sz="1150" dirty="0">
                <a:latin typeface="Menlo Regular"/>
                <a:cs typeface="Menlo Regular"/>
              </a:rPr>
              <a:t>        return name;</a:t>
            </a:r>
          </a:p>
          <a:p>
            <a:r>
              <a:rPr lang="hu-HU" sz="1150" dirty="0">
                <a:latin typeface="Menlo Regular"/>
                <a:cs typeface="Menlo Regular"/>
              </a:rPr>
              <a:t>    } else</a:t>
            </a:r>
          </a:p>
          <a:p>
            <a:r>
              <a:rPr lang="en-US" sz="1150" dirty="0">
                <a:latin typeface="Menlo Regular"/>
                <a:cs typeface="Menlo Regular"/>
              </a:rPr>
              <a:t>        </a:t>
            </a:r>
            <a:r>
              <a:rPr lang="en-US" sz="1150" dirty="0">
                <a:solidFill>
                  <a:srgbClr val="FFFF00"/>
                </a:solidFill>
                <a:latin typeface="Menlo Regular"/>
                <a:cs typeface="Menlo Regular"/>
              </a:rPr>
              <a:t>return [@"NONAME" </a:t>
            </a:r>
            <a:r>
              <a:rPr lang="en-US" sz="1150" dirty="0" err="1">
                <a:solidFill>
                  <a:srgbClr val="FFFF00"/>
                </a:solidFill>
                <a:latin typeface="Menlo Regular"/>
                <a:cs typeface="Menlo Regular"/>
              </a:rPr>
              <a:t>autorelease</a:t>
            </a:r>
            <a:r>
              <a:rPr lang="en-US" sz="1150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50" dirty="0">
                <a:latin typeface="Menlo Regular"/>
                <a:cs typeface="Menlo Regular"/>
              </a:rPr>
              <a:t>}</a:t>
            </a:r>
          </a:p>
          <a:p>
            <a:endParaRPr lang="en-US" sz="1150" dirty="0">
              <a:latin typeface="Menlo Regular"/>
              <a:cs typeface="Menlo Regular"/>
            </a:endParaRPr>
          </a:p>
          <a:p>
            <a:r>
              <a:rPr lang="en-US" sz="1150" dirty="0">
                <a:solidFill>
                  <a:srgbClr val="FFFF00"/>
                </a:solidFill>
                <a:latin typeface="Menlo Regular"/>
                <a:cs typeface="Menlo Regular"/>
              </a:rPr>
              <a:t>- (void)</a:t>
            </a:r>
            <a:r>
              <a:rPr lang="en-US" sz="1150" dirty="0" err="1">
                <a:solidFill>
                  <a:srgbClr val="FFFF00"/>
                </a:solidFill>
                <a:latin typeface="Menlo Regular"/>
                <a:cs typeface="Menlo Regular"/>
              </a:rPr>
              <a:t>dealloc</a:t>
            </a:r>
            <a:endParaRPr lang="en-US" sz="1150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150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150" dirty="0">
                <a:solidFill>
                  <a:srgbClr val="FFFF00"/>
                </a:solidFill>
                <a:latin typeface="Menlo Regular"/>
                <a:cs typeface="Menlo Regular"/>
              </a:rPr>
              <a:t>    [name release];</a:t>
            </a:r>
          </a:p>
          <a:p>
            <a:r>
              <a:rPr lang="en-US" sz="1150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  <a:p>
            <a:endParaRPr lang="en-US" sz="1150" dirty="0">
              <a:latin typeface="Menlo Regular"/>
              <a:cs typeface="Menlo Regular"/>
            </a:endParaRPr>
          </a:p>
          <a:p>
            <a:r>
              <a:rPr lang="en-US" sz="1150" dirty="0">
                <a:latin typeface="Menlo Regular"/>
                <a:cs typeface="Menlo Regular"/>
              </a:rPr>
              <a:t>@end</a:t>
            </a:r>
          </a:p>
        </p:txBody>
      </p:sp>
      <p:sp>
        <p:nvSpPr>
          <p:cNvPr id="9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20 -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2482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Objective-C Without ARC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/>
          <a:p>
            <a:r>
              <a:rPr lang="en-US" dirty="0" smtClean="0"/>
              <a:t>Using Person Class</a:t>
            </a:r>
          </a:p>
        </p:txBody>
      </p:sp>
      <p:sp>
        <p:nvSpPr>
          <p:cNvPr id="3" name="Rectangle 2"/>
          <p:cNvSpPr/>
          <p:nvPr/>
        </p:nvSpPr>
        <p:spPr>
          <a:xfrm>
            <a:off x="1173378" y="2585860"/>
            <a:ext cx="717689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Menlo Regular"/>
                <a:cs typeface="Menlo Regular"/>
              </a:rPr>
              <a:t>Person </a:t>
            </a:r>
            <a:r>
              <a:rPr lang="en-US" sz="1400" dirty="0">
                <a:latin typeface="Menlo Regular"/>
                <a:cs typeface="Menlo Regular"/>
              </a:rPr>
              <a:t>* p = [[Person </a:t>
            </a:r>
            <a:r>
              <a:rPr lang="en-US" sz="1400" dirty="0" err="1">
                <a:latin typeface="Menlo Regular"/>
                <a:cs typeface="Menlo Regular"/>
              </a:rPr>
              <a:t>alloc</a:t>
            </a:r>
            <a:r>
              <a:rPr lang="en-US" sz="1400" dirty="0">
                <a:latin typeface="Menlo Regular"/>
                <a:cs typeface="Menlo Regular"/>
              </a:rPr>
              <a:t>] </a:t>
            </a:r>
            <a:r>
              <a:rPr lang="en-US" sz="1400" dirty="0" err="1">
                <a:latin typeface="Menlo Regular"/>
                <a:cs typeface="Menlo Regular"/>
              </a:rPr>
              <a:t>init</a:t>
            </a:r>
            <a:r>
              <a:rPr lang="en-US" sz="1400" dirty="0">
                <a:latin typeface="Menlo Regular"/>
                <a:cs typeface="Menlo Regular"/>
              </a:rPr>
              <a:t>]</a:t>
            </a:r>
            <a:r>
              <a:rPr lang="en-US" sz="1400" dirty="0" smtClean="0">
                <a:latin typeface="Menlo Regular"/>
                <a:cs typeface="Menlo Regular"/>
              </a:rPr>
              <a:t>;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de-DE" sz="1400" dirty="0" smtClean="0">
                <a:latin typeface="Menlo Regular"/>
                <a:cs typeface="Menlo Regular"/>
              </a:rPr>
              <a:t>[</a:t>
            </a:r>
            <a:r>
              <a:rPr lang="de-DE" sz="1400" dirty="0">
                <a:latin typeface="Menlo Regular"/>
                <a:cs typeface="Menlo Regular"/>
              </a:rPr>
              <a:t>p </a:t>
            </a:r>
            <a:r>
              <a:rPr lang="de-DE" sz="1400" dirty="0" err="1">
                <a:latin typeface="Menlo Regular"/>
                <a:cs typeface="Menlo Regular"/>
              </a:rPr>
              <a:t>setName</a:t>
            </a:r>
            <a:r>
              <a:rPr lang="de-DE" sz="1400" dirty="0">
                <a:latin typeface="Menlo Regular"/>
                <a:cs typeface="Menlo Regular"/>
              </a:rPr>
              <a:t>:@"Steve Jobs"];</a:t>
            </a:r>
          </a:p>
          <a:p>
            <a:endParaRPr lang="de-DE" sz="1400" dirty="0" smtClean="0">
              <a:latin typeface="Menlo Regular"/>
              <a:cs typeface="Menlo Regular"/>
            </a:endParaRPr>
          </a:p>
          <a:p>
            <a:r>
              <a:rPr lang="de-DE" sz="1400" dirty="0" err="1" smtClean="0">
                <a:latin typeface="Menlo Regular"/>
                <a:cs typeface="Menlo Regular"/>
              </a:rPr>
              <a:t>NSString</a:t>
            </a:r>
            <a:r>
              <a:rPr lang="de-DE" sz="1400" dirty="0" smtClean="0">
                <a:latin typeface="Menlo Regular"/>
                <a:cs typeface="Menlo Regular"/>
              </a:rPr>
              <a:t> </a:t>
            </a:r>
            <a:r>
              <a:rPr lang="de-DE" sz="1400" dirty="0">
                <a:latin typeface="Menlo Regular"/>
                <a:cs typeface="Menlo Regular"/>
              </a:rPr>
              <a:t>* </a:t>
            </a:r>
            <a:r>
              <a:rPr lang="de-DE" sz="1400" dirty="0" err="1">
                <a:latin typeface="Menlo Regular"/>
                <a:cs typeface="Menlo Regular"/>
              </a:rPr>
              <a:t>name</a:t>
            </a:r>
            <a:r>
              <a:rPr lang="de-DE" sz="1400" dirty="0">
                <a:latin typeface="Menlo Regular"/>
                <a:cs typeface="Menlo Regular"/>
              </a:rPr>
              <a:t> = [p </a:t>
            </a:r>
            <a:r>
              <a:rPr lang="de-DE" sz="1400" dirty="0" err="1">
                <a:latin typeface="Menlo Regular"/>
                <a:cs typeface="Menlo Regular"/>
              </a:rPr>
              <a:t>getName</a:t>
            </a:r>
            <a:r>
              <a:rPr lang="de-DE" sz="1400" dirty="0">
                <a:latin typeface="Menlo Regular"/>
                <a:cs typeface="Menlo Regular"/>
              </a:rPr>
              <a:t>];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name retain]</a:t>
            </a:r>
            <a:r>
              <a:rPr lang="en-US" sz="1400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  <a:r>
              <a:rPr lang="en-US" sz="1400" dirty="0" smtClean="0">
                <a:latin typeface="Menlo Regular"/>
                <a:cs typeface="Menlo Regular"/>
              </a:rPr>
              <a:t>	</a:t>
            </a:r>
            <a:r>
              <a:rPr lang="en-US" sz="1400" i="1" dirty="0" smtClean="0">
                <a:solidFill>
                  <a:srgbClr val="A6A6A6"/>
                </a:solidFill>
                <a:latin typeface="Menlo Regular"/>
                <a:cs typeface="Menlo Regular"/>
              </a:rPr>
              <a:t>// keep object to prevent de-allocate</a:t>
            </a:r>
            <a:endParaRPr lang="en-US" sz="1400" i="1" dirty="0">
              <a:solidFill>
                <a:srgbClr val="A6A6A6"/>
              </a:solidFill>
              <a:latin typeface="Menlo Regular"/>
              <a:cs typeface="Menlo Regular"/>
            </a:endParaRPr>
          </a:p>
          <a:p>
            <a:endParaRPr lang="en-US" sz="1400" dirty="0" smtClean="0">
              <a:latin typeface="Menlo Regular"/>
              <a:cs typeface="Menlo Regular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p release];</a:t>
            </a:r>
          </a:p>
          <a:p>
            <a:r>
              <a:rPr lang="en-US" sz="1400" dirty="0">
                <a:latin typeface="Menlo Regular"/>
                <a:cs typeface="Menlo Regular"/>
              </a:rPr>
              <a:t>        </a:t>
            </a:r>
          </a:p>
          <a:p>
            <a:r>
              <a:rPr lang="en-US" sz="1400" i="1" dirty="0" smtClean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/</a:t>
            </a:r>
            <a:r>
              <a:rPr lang="en-US" sz="1400" i="1" dirty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/ use person's name ..</a:t>
            </a:r>
            <a:r>
              <a:rPr lang="en-US" sz="1400" i="1" dirty="0" smtClean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.</a:t>
            </a:r>
            <a:endParaRPr lang="th-TH" sz="1400" i="1" dirty="0" smtClean="0">
              <a:solidFill>
                <a:schemeClr val="tx1">
                  <a:lumMod val="65000"/>
                </a:schemeClr>
              </a:solidFill>
              <a:latin typeface="Menlo Regular"/>
              <a:cs typeface="Menlo Regular"/>
            </a:endParaRPr>
          </a:p>
          <a:p>
            <a:r>
              <a:rPr lang="en-US" sz="1400" i="1" dirty="0" smtClean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// if you forget to retain “name”, app crash here...</a:t>
            </a:r>
            <a:endParaRPr lang="en-US" sz="1400" i="1" dirty="0">
              <a:solidFill>
                <a:schemeClr val="tx1">
                  <a:lumMod val="65000"/>
                </a:schemeClr>
              </a:solidFill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        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name release]</a:t>
            </a:r>
            <a:r>
              <a:rPr lang="en-US" sz="1400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  <a:r>
              <a:rPr lang="en-US" sz="1400" dirty="0" smtClean="0">
                <a:latin typeface="Menlo Regular"/>
                <a:cs typeface="Menlo Regular"/>
              </a:rPr>
              <a:t>	</a:t>
            </a:r>
            <a:r>
              <a:rPr lang="en-US" sz="1400" i="1" dirty="0" smtClean="0">
                <a:solidFill>
                  <a:srgbClr val="A6A6A6"/>
                </a:solidFill>
                <a:latin typeface="Menlo Regular"/>
                <a:cs typeface="Menlo Regular"/>
              </a:rPr>
              <a:t>// release it manually</a:t>
            </a:r>
            <a:endParaRPr lang="en-US" sz="1400" i="1" dirty="0">
              <a:solidFill>
                <a:srgbClr val="A6A6A6"/>
              </a:solidFill>
              <a:latin typeface="Menlo Regular"/>
              <a:cs typeface="Menlo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20 -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3694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 with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ARC</a:t>
            </a:r>
          </a:p>
          <a:p>
            <a:pPr lvl="1"/>
            <a:r>
              <a:rPr lang="en-US" dirty="0" smtClean="0"/>
              <a:t>@</a:t>
            </a:r>
            <a:r>
              <a:rPr lang="en-US" dirty="0"/>
              <a:t>property (</a:t>
            </a:r>
            <a:r>
              <a:rPr lang="en-US" dirty="0" err="1"/>
              <a:t>nonatomic</a:t>
            </a:r>
            <a:r>
              <a:rPr lang="en-US" dirty="0"/>
              <a:t>, </a:t>
            </a:r>
            <a:r>
              <a:rPr lang="en-US" b="1" dirty="0" smtClean="0">
                <a:solidFill>
                  <a:srgbClr val="FFFF00"/>
                </a:solidFill>
              </a:rPr>
              <a:t>retain</a:t>
            </a:r>
            <a:r>
              <a:rPr lang="en-US" dirty="0" smtClean="0"/>
              <a:t>) </a:t>
            </a:r>
            <a:r>
              <a:rPr lang="en-US" dirty="0" err="1"/>
              <a:t>NSString</a:t>
            </a:r>
            <a:r>
              <a:rPr lang="en-US" dirty="0"/>
              <a:t> * 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With ARC</a:t>
            </a:r>
          </a:p>
          <a:p>
            <a:pPr lvl="1"/>
            <a:r>
              <a:rPr lang="en-US" dirty="0" smtClean="0"/>
              <a:t>@</a:t>
            </a:r>
            <a:r>
              <a:rPr lang="en-US" dirty="0"/>
              <a:t>property (</a:t>
            </a:r>
            <a:r>
              <a:rPr lang="en-US" dirty="0" err="1"/>
              <a:t>nonatomic</a:t>
            </a:r>
            <a:r>
              <a:rPr lang="en-US" dirty="0"/>
              <a:t>, </a:t>
            </a:r>
            <a:r>
              <a:rPr lang="en-US" b="1" dirty="0" smtClean="0">
                <a:solidFill>
                  <a:srgbClr val="FFFF00"/>
                </a:solidFill>
              </a:rPr>
              <a:t>strong</a:t>
            </a:r>
            <a:r>
              <a:rPr lang="en-US" dirty="0" smtClean="0"/>
              <a:t>) </a:t>
            </a:r>
            <a:r>
              <a:rPr lang="en-US" dirty="0" err="1"/>
              <a:t>NSString</a:t>
            </a:r>
            <a:r>
              <a:rPr lang="en-US" dirty="0"/>
              <a:t> * name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@property (</a:t>
            </a:r>
            <a:r>
              <a:rPr lang="en-US" dirty="0" err="1" smtClean="0"/>
              <a:t>nonatomic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FF00"/>
                </a:solidFill>
              </a:rPr>
              <a:t>weak</a:t>
            </a:r>
            <a:r>
              <a:rPr lang="en-US" dirty="0" smtClean="0"/>
              <a:t>) </a:t>
            </a:r>
            <a:r>
              <a:rPr lang="en-US" dirty="0" err="1"/>
              <a:t>NSString</a:t>
            </a:r>
            <a:r>
              <a:rPr lang="en-US" dirty="0"/>
              <a:t> * employer;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20 -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7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4303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What you see...</a:t>
            </a:r>
          </a:p>
          <a:p>
            <a:pPr>
              <a:lnSpc>
                <a:spcPct val="110000"/>
              </a:lnSpc>
            </a:pPr>
            <a:endParaRPr lang="en-US" sz="2400" dirty="0"/>
          </a:p>
          <a:p>
            <a:pPr marL="0" indent="0">
              <a:lnSpc>
                <a:spcPct val="110000"/>
              </a:lnSpc>
              <a:buNone/>
            </a:pP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 @property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57576" y="2620899"/>
            <a:ext cx="729903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Menlo Regular"/>
                <a:cs typeface="Menlo Regular"/>
              </a:rPr>
              <a:t>// </a:t>
            </a:r>
            <a:r>
              <a:rPr lang="en-US" sz="1400" dirty="0" err="1" smtClean="0">
                <a:latin typeface="Menlo Regular"/>
                <a:cs typeface="Menlo Regular"/>
              </a:rPr>
              <a:t>MyClass.h</a:t>
            </a:r>
            <a:endParaRPr lang="en-US" sz="1400" dirty="0" smtClean="0">
              <a:latin typeface="Menlo Regular"/>
              <a:cs typeface="Menlo Regular"/>
            </a:endParaRPr>
          </a:p>
          <a:p>
            <a:endParaRPr lang="en-US" sz="1400" dirty="0" smtClean="0">
              <a:latin typeface="Menlo Regular"/>
              <a:cs typeface="Menlo Regular"/>
            </a:endParaRPr>
          </a:p>
          <a:p>
            <a:r>
              <a:rPr lang="en-US" sz="1400" dirty="0" smtClean="0">
                <a:latin typeface="Menlo Regular"/>
                <a:cs typeface="Menlo Regular"/>
              </a:rPr>
              <a:t>@</a:t>
            </a:r>
            <a:r>
              <a:rPr lang="en-US" sz="1400" dirty="0">
                <a:latin typeface="Menlo Regular"/>
                <a:cs typeface="Menlo Regular"/>
              </a:rPr>
              <a:t>interface </a:t>
            </a:r>
            <a:r>
              <a:rPr lang="en-US" sz="1400" dirty="0" err="1">
                <a:latin typeface="Menlo Regular"/>
                <a:cs typeface="Menlo Regular"/>
              </a:rPr>
              <a:t>MyClass</a:t>
            </a:r>
            <a:r>
              <a:rPr lang="en-US" sz="1400" dirty="0">
                <a:latin typeface="Menlo Regular"/>
                <a:cs typeface="Menlo Regular"/>
              </a:rPr>
              <a:t> : </a:t>
            </a:r>
            <a:r>
              <a:rPr lang="en-US" sz="1400" dirty="0" err="1" smtClean="0">
                <a:latin typeface="Menlo Regular"/>
                <a:cs typeface="Menlo Regular"/>
              </a:rPr>
              <a:t>NSObject</a:t>
            </a:r>
            <a:endParaRPr lang="en-US" sz="1400" dirty="0">
              <a:latin typeface="Menlo Regular"/>
              <a:cs typeface="Menlo Regular"/>
            </a:endParaRPr>
          </a:p>
          <a:p>
            <a:endParaRPr lang="en-US" sz="1400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Menlo Regular"/>
                <a:cs typeface="Menlo Regular"/>
              </a:rPr>
              <a:t>@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property (</a:t>
            </a:r>
            <a:r>
              <a:rPr lang="en-US" sz="14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nonatomic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, strong) </a:t>
            </a:r>
            <a:r>
              <a:rPr lang="en-US" sz="1400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en-US" sz="1400" dirty="0" err="1">
                <a:solidFill>
                  <a:srgbClr val="FFFF00"/>
                </a:solidFill>
                <a:latin typeface="Menlo Regular"/>
                <a:cs typeface="Menlo Regular"/>
              </a:rPr>
              <a:t>myString</a:t>
            </a:r>
            <a:r>
              <a:rPr lang="en-US" sz="1400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  <a:endParaRPr lang="en-US" sz="1400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endParaRPr lang="en-US" sz="1400" dirty="0" smtClean="0">
              <a:latin typeface="Menlo Regular"/>
              <a:cs typeface="Menlo Regular"/>
            </a:endParaRPr>
          </a:p>
          <a:p>
            <a:r>
              <a:rPr lang="en-US" sz="1400" dirty="0" smtClean="0">
                <a:latin typeface="Menlo Regular"/>
                <a:cs typeface="Menlo Regular"/>
              </a:rPr>
              <a:t>@</a:t>
            </a:r>
            <a:r>
              <a:rPr lang="en-US" sz="1400" dirty="0">
                <a:latin typeface="Menlo Regular"/>
                <a:cs typeface="Menlo Regular"/>
              </a:rPr>
              <a:t>end</a:t>
            </a:r>
          </a:p>
        </p:txBody>
      </p:sp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20 -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8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85405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What happened underneath...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 @property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57575" y="2404763"/>
            <a:ext cx="6945449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i="1" dirty="0" smtClean="0">
                <a:latin typeface="Menlo Regular"/>
                <a:cs typeface="Menlo Regular"/>
              </a:rPr>
              <a:t>// </a:t>
            </a:r>
            <a:r>
              <a:rPr lang="en-US" sz="1300" i="1" dirty="0" err="1" smtClean="0">
                <a:latin typeface="Menlo Regular"/>
                <a:cs typeface="Menlo Regular"/>
              </a:rPr>
              <a:t>MyClass.h</a:t>
            </a:r>
            <a:endParaRPr lang="en-US" sz="1300" i="1" dirty="0" smtClean="0">
              <a:latin typeface="Menlo Regular"/>
              <a:cs typeface="Menlo Regular"/>
            </a:endParaRPr>
          </a:p>
          <a:p>
            <a:endParaRPr lang="en-US" sz="1300" dirty="0" smtClean="0">
              <a:latin typeface="Menlo Regular"/>
              <a:cs typeface="Menlo Regular"/>
            </a:endParaRPr>
          </a:p>
          <a:p>
            <a:r>
              <a:rPr lang="en-US" sz="1300" dirty="0" smtClean="0">
                <a:latin typeface="Menlo Regular"/>
                <a:cs typeface="Menlo Regular"/>
              </a:rPr>
              <a:t>@</a:t>
            </a:r>
            <a:r>
              <a:rPr lang="en-US" sz="1300" dirty="0">
                <a:latin typeface="Menlo Regular"/>
                <a:cs typeface="Menlo Regular"/>
              </a:rPr>
              <a:t>interface </a:t>
            </a:r>
            <a:r>
              <a:rPr lang="en-US" sz="1300" dirty="0" err="1">
                <a:latin typeface="Menlo Regular"/>
                <a:cs typeface="Menlo Regular"/>
              </a:rPr>
              <a:t>MyClass</a:t>
            </a:r>
            <a:r>
              <a:rPr lang="en-US" sz="1300" dirty="0">
                <a:latin typeface="Menlo Regular"/>
                <a:cs typeface="Menlo Regular"/>
              </a:rPr>
              <a:t> : </a:t>
            </a:r>
            <a:r>
              <a:rPr lang="en-US" sz="1300" dirty="0" err="1" smtClean="0">
                <a:latin typeface="Menlo Regular"/>
                <a:cs typeface="Menlo Regular"/>
              </a:rPr>
              <a:t>NSObject</a:t>
            </a:r>
            <a:endParaRPr lang="en-US" sz="1300" dirty="0" smtClean="0">
              <a:latin typeface="Menlo Regular"/>
              <a:cs typeface="Menlo Regular"/>
            </a:endParaRPr>
          </a:p>
          <a:p>
            <a:r>
              <a:rPr lang="en-US" sz="1300" b="1" dirty="0" smtClean="0">
                <a:solidFill>
                  <a:srgbClr val="FFFE97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300" b="1" dirty="0" smtClean="0">
                <a:solidFill>
                  <a:srgbClr val="FFFE97"/>
                </a:solidFill>
                <a:latin typeface="Menlo Regular"/>
                <a:cs typeface="Menlo Regular"/>
              </a:rPr>
              <a:t>	__strong </a:t>
            </a:r>
            <a:r>
              <a:rPr lang="en-US" sz="1300" b="1" dirty="0" err="1" smtClean="0">
                <a:solidFill>
                  <a:srgbClr val="FFFE97"/>
                </a:solidFill>
                <a:latin typeface="Menlo Regular"/>
                <a:cs typeface="Menlo Regular"/>
              </a:rPr>
              <a:t>NSString</a:t>
            </a:r>
            <a:r>
              <a:rPr lang="en-US" sz="1300" b="1" dirty="0" smtClean="0">
                <a:solidFill>
                  <a:srgbClr val="FFFE97"/>
                </a:solidFill>
                <a:latin typeface="Menlo Regular"/>
                <a:cs typeface="Menlo Regular"/>
              </a:rPr>
              <a:t> * _</a:t>
            </a:r>
            <a:r>
              <a:rPr lang="en-US" sz="1300" b="1" dirty="0" err="1" smtClean="0">
                <a:solidFill>
                  <a:srgbClr val="FFFE97"/>
                </a:solidFill>
                <a:latin typeface="Menlo Regular"/>
                <a:cs typeface="Menlo Regular"/>
              </a:rPr>
              <a:t>myString</a:t>
            </a:r>
            <a:r>
              <a:rPr lang="en-US" sz="1300" b="1" dirty="0" smtClean="0">
                <a:solidFill>
                  <a:srgbClr val="FFFE97"/>
                </a:solidFill>
                <a:latin typeface="Menlo Regular"/>
                <a:cs typeface="Menlo Regular"/>
              </a:rPr>
              <a:t>;</a:t>
            </a:r>
            <a:endParaRPr lang="en-US" sz="1300" b="1" dirty="0">
              <a:solidFill>
                <a:srgbClr val="FFFE97"/>
              </a:solidFill>
              <a:latin typeface="Menlo Regular"/>
              <a:cs typeface="Menlo Regular"/>
            </a:endParaRPr>
          </a:p>
          <a:p>
            <a:r>
              <a:rPr lang="en-US" sz="1300" b="1" dirty="0" smtClean="0">
                <a:solidFill>
                  <a:srgbClr val="FFFE97"/>
                </a:solidFill>
                <a:latin typeface="Menlo Regular"/>
                <a:cs typeface="Menlo Regular"/>
              </a:rPr>
              <a:t>}</a:t>
            </a:r>
            <a:endParaRPr lang="en-US" sz="1300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300" dirty="0" smtClean="0">
                <a:solidFill>
                  <a:srgbClr val="FFFF00"/>
                </a:solidFill>
                <a:latin typeface="Menlo Regular"/>
                <a:cs typeface="Menlo Regular"/>
              </a:rPr>
              <a:t>@</a:t>
            </a: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property (</a:t>
            </a:r>
            <a:r>
              <a:rPr lang="en-US" sz="1300" dirty="0" err="1">
                <a:solidFill>
                  <a:srgbClr val="FFFF00"/>
                </a:solidFill>
                <a:latin typeface="Menlo Regular"/>
                <a:cs typeface="Menlo Regular"/>
              </a:rPr>
              <a:t>nonatomic</a:t>
            </a: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, strong) </a:t>
            </a:r>
            <a:r>
              <a:rPr lang="en-US" sz="1300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en-US" sz="1300" dirty="0" err="1">
                <a:solidFill>
                  <a:srgbClr val="FFFF00"/>
                </a:solidFill>
                <a:latin typeface="Menlo Regular"/>
                <a:cs typeface="Menlo Regular"/>
              </a:rPr>
              <a:t>myString</a:t>
            </a:r>
            <a:r>
              <a:rPr lang="en-US" sz="1300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  <a:endParaRPr lang="en-US" sz="1300" dirty="0" smtClean="0">
              <a:latin typeface="Menlo Regular"/>
              <a:cs typeface="Menlo Regular"/>
            </a:endParaRPr>
          </a:p>
          <a:p>
            <a:r>
              <a:rPr lang="en-US" sz="1300" dirty="0" smtClean="0">
                <a:latin typeface="Menlo Regular"/>
                <a:cs typeface="Menlo Regular"/>
              </a:rPr>
              <a:t>@end</a:t>
            </a:r>
          </a:p>
          <a:p>
            <a:endParaRPr lang="en-US" sz="1300" dirty="0">
              <a:latin typeface="Menlo Regular"/>
              <a:cs typeface="Menlo Regula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57574" y="4380723"/>
            <a:ext cx="6686963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300" i="1" dirty="0">
                <a:solidFill>
                  <a:prstClr val="white"/>
                </a:solidFill>
                <a:latin typeface="Menlo Regular"/>
                <a:cs typeface="Menlo Regular"/>
              </a:rPr>
              <a:t>// </a:t>
            </a:r>
            <a:r>
              <a:rPr lang="en-US" sz="1300" i="1" dirty="0" err="1">
                <a:solidFill>
                  <a:prstClr val="white"/>
                </a:solidFill>
                <a:latin typeface="Menlo Regular"/>
                <a:cs typeface="Menlo Regular"/>
              </a:rPr>
              <a:t>MyClass.m</a:t>
            </a:r>
            <a:endParaRPr lang="en-US" sz="1300" i="1" dirty="0">
              <a:solidFill>
                <a:prstClr val="white"/>
              </a:solidFill>
              <a:latin typeface="Menlo Regular"/>
              <a:cs typeface="Menlo Regular"/>
            </a:endParaRPr>
          </a:p>
          <a:p>
            <a:pPr lvl="0"/>
            <a:endParaRPr lang="en-US" sz="1300" dirty="0">
              <a:solidFill>
                <a:prstClr val="white"/>
              </a:solidFill>
              <a:latin typeface="Menlo Regular"/>
              <a:cs typeface="Menlo Regular"/>
            </a:endParaRPr>
          </a:p>
          <a:p>
            <a:pPr lvl="0"/>
            <a:r>
              <a:rPr lang="en-US" sz="1300" dirty="0">
                <a:solidFill>
                  <a:prstClr val="white"/>
                </a:solidFill>
                <a:latin typeface="Menlo Regular"/>
                <a:cs typeface="Menlo Regular"/>
              </a:rPr>
              <a:t>@implement </a:t>
            </a:r>
            <a:r>
              <a:rPr lang="en-US" sz="1300" dirty="0" err="1" smtClean="0">
                <a:solidFill>
                  <a:prstClr val="white"/>
                </a:solidFill>
                <a:latin typeface="Menlo Regular"/>
                <a:cs typeface="Menlo Regular"/>
              </a:rPr>
              <a:t>MyClass</a:t>
            </a:r>
            <a:endParaRPr lang="en-US" sz="1300" dirty="0">
              <a:solidFill>
                <a:prstClr val="white"/>
              </a:solidFill>
              <a:latin typeface="Menlo Regular"/>
              <a:cs typeface="Menlo Regular"/>
            </a:endParaRPr>
          </a:p>
          <a:p>
            <a:pPr lvl="0"/>
            <a:r>
              <a:rPr lang="en-US" sz="1300" b="1" dirty="0">
                <a:solidFill>
                  <a:srgbClr val="FFFE97"/>
                </a:solidFill>
                <a:latin typeface="Menlo Regular"/>
                <a:cs typeface="Menlo Regular"/>
              </a:rPr>
              <a:t>@synthesize </a:t>
            </a:r>
            <a:r>
              <a:rPr lang="en-US" sz="1300" b="1" dirty="0" err="1">
                <a:solidFill>
                  <a:srgbClr val="FFFE97"/>
                </a:solidFill>
                <a:latin typeface="Menlo Regular"/>
                <a:cs typeface="Menlo Regular"/>
              </a:rPr>
              <a:t>myString</a:t>
            </a:r>
            <a:r>
              <a:rPr lang="en-US" sz="1300" b="1" dirty="0" smtClean="0">
                <a:solidFill>
                  <a:srgbClr val="FFFE97"/>
                </a:solidFill>
                <a:latin typeface="Menlo Regular"/>
                <a:cs typeface="Menlo Regular"/>
              </a:rPr>
              <a:t>;</a:t>
            </a:r>
          </a:p>
          <a:p>
            <a:pPr lvl="0"/>
            <a:endParaRPr lang="en-US" sz="1300" b="1" dirty="0">
              <a:solidFill>
                <a:srgbClr val="FFFE97"/>
              </a:solidFill>
              <a:latin typeface="Menlo Regular"/>
              <a:cs typeface="Menlo Regular"/>
            </a:endParaRPr>
          </a:p>
          <a:p>
            <a:pPr marL="285750" lvl="0" indent="-285750">
              <a:buFontTx/>
              <a:buChar char="-"/>
            </a:pPr>
            <a:r>
              <a:rPr lang="en-US" sz="1300" b="1" dirty="0" smtClean="0">
                <a:solidFill>
                  <a:srgbClr val="FFFE97"/>
                </a:solidFill>
                <a:latin typeface="Menlo Regular"/>
                <a:cs typeface="Menlo Regular"/>
              </a:rPr>
              <a:t>(void)</a:t>
            </a:r>
            <a:r>
              <a:rPr lang="en-US" sz="1300" b="1" dirty="0" err="1" smtClean="0">
                <a:solidFill>
                  <a:srgbClr val="FFFE97"/>
                </a:solidFill>
                <a:latin typeface="Menlo Regular"/>
                <a:cs typeface="Menlo Regular"/>
              </a:rPr>
              <a:t>dealloc</a:t>
            </a:r>
            <a:endParaRPr lang="en-US" sz="1300" b="1" dirty="0" smtClean="0">
              <a:solidFill>
                <a:srgbClr val="FFFE97"/>
              </a:solidFill>
              <a:latin typeface="Menlo Regular"/>
              <a:cs typeface="Menlo Regular"/>
            </a:endParaRPr>
          </a:p>
          <a:p>
            <a:pPr lvl="0"/>
            <a:r>
              <a:rPr lang="en-US" sz="1300" b="1" dirty="0" smtClean="0">
                <a:solidFill>
                  <a:srgbClr val="FFFE97"/>
                </a:solidFill>
                <a:latin typeface="Menlo Regular"/>
                <a:cs typeface="Menlo Regular"/>
              </a:rPr>
              <a:t>{</a:t>
            </a:r>
          </a:p>
          <a:p>
            <a:pPr lvl="0"/>
            <a:r>
              <a:rPr lang="en-US" sz="1300" b="1" dirty="0" smtClean="0">
                <a:solidFill>
                  <a:srgbClr val="FFFE97"/>
                </a:solidFill>
                <a:latin typeface="Menlo Regular"/>
                <a:cs typeface="Menlo Regular"/>
              </a:rPr>
              <a:t>	[</a:t>
            </a:r>
            <a:r>
              <a:rPr lang="en-US" sz="1300" b="1" dirty="0" err="1" smtClean="0">
                <a:solidFill>
                  <a:srgbClr val="FFFE97"/>
                </a:solidFill>
                <a:latin typeface="Menlo Regular"/>
                <a:cs typeface="Menlo Regular"/>
              </a:rPr>
              <a:t>myString</a:t>
            </a:r>
            <a:r>
              <a:rPr lang="en-US" sz="1300" b="1" dirty="0" smtClean="0">
                <a:solidFill>
                  <a:srgbClr val="FFFE97"/>
                </a:solidFill>
                <a:latin typeface="Menlo Regular"/>
                <a:cs typeface="Menlo Regular"/>
              </a:rPr>
              <a:t> release];</a:t>
            </a:r>
            <a:br>
              <a:rPr lang="en-US" sz="1300" b="1" dirty="0" smtClean="0">
                <a:solidFill>
                  <a:srgbClr val="FFFE97"/>
                </a:solidFill>
                <a:latin typeface="Menlo Regular"/>
                <a:cs typeface="Menlo Regular"/>
              </a:rPr>
            </a:br>
            <a:r>
              <a:rPr lang="en-US" sz="1300" b="1" dirty="0" smtClean="0">
                <a:solidFill>
                  <a:srgbClr val="FFFE97"/>
                </a:solidFill>
                <a:latin typeface="Menlo Regular"/>
                <a:cs typeface="Menlo Regular"/>
              </a:rPr>
              <a:t>	</a:t>
            </a:r>
            <a:r>
              <a:rPr lang="en-US" sz="1300" b="1" dirty="0" err="1" smtClean="0">
                <a:solidFill>
                  <a:srgbClr val="FFFE97"/>
                </a:solidFill>
                <a:latin typeface="Menlo Regular"/>
                <a:cs typeface="Menlo Regular"/>
              </a:rPr>
              <a:t>myString</a:t>
            </a:r>
            <a:r>
              <a:rPr lang="en-US" sz="1300" b="1" dirty="0" smtClean="0">
                <a:solidFill>
                  <a:srgbClr val="FFFE97"/>
                </a:solidFill>
                <a:latin typeface="Menlo Regular"/>
                <a:cs typeface="Menlo Regular"/>
              </a:rPr>
              <a:t> = nil;</a:t>
            </a:r>
            <a:endParaRPr lang="en-US" sz="1300" b="1" dirty="0">
              <a:solidFill>
                <a:srgbClr val="FFFE97"/>
              </a:solidFill>
              <a:latin typeface="Menlo Regular"/>
              <a:cs typeface="Menlo Regular"/>
            </a:endParaRPr>
          </a:p>
          <a:p>
            <a:pPr lvl="0"/>
            <a:r>
              <a:rPr lang="en-US" sz="1300" b="1" dirty="0" smtClean="0">
                <a:solidFill>
                  <a:srgbClr val="FFFE97"/>
                </a:solidFill>
                <a:latin typeface="Menlo Regular"/>
                <a:cs typeface="Menlo Regular"/>
              </a:rPr>
              <a:t>}</a:t>
            </a:r>
            <a:endParaRPr lang="en-US" sz="1300" dirty="0">
              <a:solidFill>
                <a:prstClr val="white"/>
              </a:solidFill>
              <a:latin typeface="Menlo Regular"/>
              <a:cs typeface="Menlo Regular"/>
            </a:endParaRPr>
          </a:p>
          <a:p>
            <a:pPr lvl="0"/>
            <a:r>
              <a:rPr lang="en-US" sz="1300" dirty="0" smtClean="0">
                <a:solidFill>
                  <a:prstClr val="white"/>
                </a:solidFill>
                <a:latin typeface="Menlo Regular"/>
                <a:cs typeface="Menlo Regular"/>
              </a:rPr>
              <a:t>@end</a:t>
            </a:r>
            <a:endParaRPr lang="en-US" sz="1300" dirty="0">
              <a:solidFill>
                <a:prstClr val="white"/>
              </a:solidFill>
              <a:latin typeface="Menlo Regular"/>
              <a:cs typeface="Menlo Regular"/>
            </a:endParaRPr>
          </a:p>
        </p:txBody>
      </p:sp>
      <p:sp>
        <p:nvSpPr>
          <p:cNvPr id="10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20 -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9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58032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1290</TotalTime>
  <Words>1746</Words>
  <Application>Microsoft Macintosh PowerPoint</Application>
  <PresentationFormat>On-screen Show (4:3)</PresentationFormat>
  <Paragraphs>304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Story</vt:lpstr>
      <vt:lpstr>Chapter 20</vt:lpstr>
      <vt:lpstr>Topics</vt:lpstr>
      <vt:lpstr>Automatic Reference Counting (ARC)</vt:lpstr>
      <vt:lpstr>ARC</vt:lpstr>
      <vt:lpstr>Objective-C Without ARC</vt:lpstr>
      <vt:lpstr>Objective-C Without ARC</vt:lpstr>
      <vt:lpstr>ARC with Property</vt:lpstr>
      <vt:lpstr>Understand @property</vt:lpstr>
      <vt:lpstr>Understand @property</vt:lpstr>
      <vt:lpstr>Why do I care?</vt:lpstr>
      <vt:lpstr>Behind the scene: Retain Count</vt:lpstr>
      <vt:lpstr>Retain Count Example (1)</vt:lpstr>
      <vt:lpstr>Retain Count Example (2)</vt:lpstr>
      <vt:lpstr>Directed Acyclic Graph</vt:lpstr>
      <vt:lpstr>Directed Acyclic Graph</vt:lpstr>
      <vt:lpstr>Cyclic Graph</vt:lpstr>
      <vt:lpstr>Strong References to Objects</vt:lpstr>
      <vt:lpstr>Weak References to Objects</vt:lpstr>
      <vt:lpstr>Auto Memory Management Lifecycle in  UI View Controller (1)</vt:lpstr>
      <vt:lpstr>Auto Memory Management Lifecycle in  UI View Controller (2)</vt:lpstr>
      <vt:lpstr>Tips for Improving  Memory-Related Performance (1)</vt:lpstr>
      <vt:lpstr>Tips for Improving  Memory-Related Performance (2)</vt:lpstr>
      <vt:lpstr>References</vt:lpstr>
    </vt:vector>
  </TitlesOfParts>
  <Company>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Fibo U</dc:creator>
  <cp:lastModifiedBy>Olarn U.</cp:lastModifiedBy>
  <cp:revision>125</cp:revision>
  <dcterms:created xsi:type="dcterms:W3CDTF">2011-04-05T07:15:23Z</dcterms:created>
  <dcterms:modified xsi:type="dcterms:W3CDTF">2013-11-29T02:21:30Z</dcterms:modified>
</cp:coreProperties>
</file>