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75" r:id="rId3"/>
    <p:sldId id="276" r:id="rId4"/>
    <p:sldId id="278" r:id="rId5"/>
    <p:sldId id="277" r:id="rId6"/>
    <p:sldId id="279" r:id="rId7"/>
    <p:sldId id="280" r:id="rId8"/>
    <p:sldId id="282" r:id="rId9"/>
    <p:sldId id="281" r:id="rId10"/>
    <p:sldId id="284" r:id="rId11"/>
    <p:sldId id="285" r:id="rId12"/>
    <p:sldId id="286" r:id="rId13"/>
    <p:sldId id="28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60" autoAdjust="0"/>
    <p:restoredTop sz="98095" autoAdjust="0"/>
  </p:normalViewPr>
  <p:slideViewPr>
    <p:cSldViewPr snapToGrid="0" snapToObjects="1">
      <p:cViewPr varScale="1">
        <p:scale>
          <a:sx n="113" d="100"/>
          <a:sy n="113" d="100"/>
        </p:scale>
        <p:origin x="-6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11/15/13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11/15/13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11/15/13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11/15/13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11/15/13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11/15/13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11/15/13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11/15/13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11/15/13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11/15/13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11/15/13 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11/15/13 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11/15/13 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11/15/13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B1903234-746A-154F-BA71-8F9133EBF341}" type="datetimeFigureOut">
              <a:rPr lang="en-US" smtClean="0"/>
              <a:t>11/15/13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dirty="0" smtClean="0"/>
              <a:t>X1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UI Search Bar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935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Search Bar (9)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458459"/>
            <a:ext cx="8229600" cy="869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18. </a:t>
            </a:r>
            <a:r>
              <a:rPr lang="en-US" sz="1600" dirty="0"/>
              <a:t>Implement method “</a:t>
            </a:r>
            <a:r>
              <a:rPr lang="en-US" sz="1600" dirty="0" err="1"/>
              <a:t>searchBar:textDidChange</a:t>
            </a:r>
            <a:r>
              <a:rPr lang="en-US" sz="1600" dirty="0"/>
              <a:t>:” </a:t>
            </a:r>
            <a:r>
              <a:rPr lang="th-TH" sz="1600" dirty="0"/>
              <a:t>เพื่อ </a:t>
            </a:r>
            <a:r>
              <a:rPr lang="en-US" sz="1600" dirty="0"/>
              <a:t>filter </a:t>
            </a:r>
            <a:r>
              <a:rPr lang="th-TH" sz="1600" dirty="0"/>
              <a:t>ข้อมูลใน </a:t>
            </a:r>
            <a:r>
              <a:rPr lang="en-US" sz="1600" dirty="0"/>
              <a:t>array </a:t>
            </a:r>
            <a:r>
              <a:rPr lang="th-TH" sz="1600" dirty="0"/>
              <a:t>และแสดงผล</a:t>
            </a:r>
            <a:br>
              <a:rPr lang="th-TH" sz="1600" dirty="0"/>
            </a:br>
            <a:r>
              <a:rPr lang="th-TH" sz="1600" dirty="0"/>
              <a:t>       จากการ </a:t>
            </a:r>
            <a:r>
              <a:rPr lang="en-US" sz="1600" dirty="0"/>
              <a:t>search </a:t>
            </a:r>
            <a:r>
              <a:rPr lang="th-TH" sz="1600" dirty="0"/>
              <a:t>บน </a:t>
            </a:r>
            <a:r>
              <a:rPr lang="en-US" sz="1600" dirty="0"/>
              <a:t>pop over</a:t>
            </a:r>
            <a:endParaRPr lang="th-TH" sz="1600" dirty="0"/>
          </a:p>
          <a:p>
            <a:pPr marL="0" indent="0">
              <a:buNone/>
            </a:pPr>
            <a:endParaRPr lang="th-TH" sz="16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764328" y="2141540"/>
            <a:ext cx="7913727" cy="4708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200" dirty="0">
                <a:latin typeface="Menlo Regular"/>
                <a:cs typeface="Menlo Regular"/>
              </a:rPr>
              <a:t>(void)</a:t>
            </a:r>
            <a:r>
              <a:rPr lang="en-US" sz="1200" dirty="0" err="1">
                <a:latin typeface="Menlo Regular"/>
                <a:cs typeface="Menlo Regular"/>
              </a:rPr>
              <a:t>searchBar</a:t>
            </a:r>
            <a:r>
              <a:rPr lang="en-US" sz="1200" dirty="0">
                <a:latin typeface="Menlo Regular"/>
                <a:cs typeface="Menlo Regular"/>
              </a:rPr>
              <a:t>:(</a:t>
            </a:r>
            <a:r>
              <a:rPr lang="en-US" sz="1200" dirty="0" err="1">
                <a:latin typeface="Menlo Regular"/>
                <a:cs typeface="Menlo Regular"/>
              </a:rPr>
              <a:t>UISearchBar</a:t>
            </a:r>
            <a:r>
              <a:rPr lang="en-US" sz="1200" dirty="0">
                <a:latin typeface="Menlo Regular"/>
                <a:cs typeface="Menlo Regular"/>
              </a:rPr>
              <a:t> *)</a:t>
            </a:r>
            <a:r>
              <a:rPr lang="en-US" sz="1200" dirty="0" err="1">
                <a:latin typeface="Menlo Regular"/>
                <a:cs typeface="Menlo Regular"/>
              </a:rPr>
              <a:t>searchBar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err="1">
                <a:latin typeface="Menlo Regular"/>
                <a:cs typeface="Menlo Regular"/>
              </a:rPr>
              <a:t>textDidChange</a:t>
            </a:r>
            <a:r>
              <a:rPr lang="en-US" sz="1200" dirty="0">
                <a:latin typeface="Menlo Regular"/>
                <a:cs typeface="Menlo Regular"/>
              </a:rPr>
              <a:t>:(</a:t>
            </a:r>
            <a:r>
              <a:rPr lang="en-US" sz="1200" dirty="0" err="1">
                <a:latin typeface="Menlo Regular"/>
                <a:cs typeface="Menlo Regular"/>
              </a:rPr>
              <a:t>NSString</a:t>
            </a:r>
            <a:r>
              <a:rPr lang="en-US" sz="1200" dirty="0">
                <a:latin typeface="Menlo Regular"/>
                <a:cs typeface="Menlo Regular"/>
              </a:rPr>
              <a:t> *)</a:t>
            </a:r>
            <a:r>
              <a:rPr lang="en-US" sz="1200" dirty="0" err="1">
                <a:latin typeface="Menlo Regular"/>
                <a:cs typeface="Menlo Regular"/>
              </a:rPr>
              <a:t>searchText</a:t>
            </a:r>
            <a:r>
              <a:rPr lang="en-US" sz="1200" dirty="0">
                <a:latin typeface="Menlo Regular"/>
                <a:cs typeface="Menlo Regular"/>
              </a:rPr>
              <a:t> </a:t>
            </a:r>
          </a:p>
          <a:p>
            <a:r>
              <a:rPr lang="en-US" sz="1200" dirty="0">
                <a:latin typeface="Menlo Regular"/>
                <a:cs typeface="Menlo Regular"/>
              </a:rPr>
              <a:t>{</a:t>
            </a:r>
          </a:p>
          <a:p>
            <a:r>
              <a:rPr lang="en-US" sz="1200" dirty="0">
                <a:latin typeface="Menlo Regular"/>
                <a:cs typeface="Menlo Regular"/>
              </a:rPr>
              <a:t>    if ([</a:t>
            </a:r>
            <a:r>
              <a:rPr lang="en-US" sz="1200" dirty="0" err="1">
                <a:latin typeface="Menlo Regular"/>
                <a:cs typeface="Menlo Regular"/>
              </a:rPr>
              <a:t>searchText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err="1">
                <a:latin typeface="Menlo Regular"/>
                <a:cs typeface="Menlo Regular"/>
              </a:rPr>
              <a:t>isEqualToString</a:t>
            </a:r>
            <a:r>
              <a:rPr lang="en-US" sz="1200" dirty="0">
                <a:latin typeface="Menlo Regular"/>
                <a:cs typeface="Menlo Regular"/>
              </a:rPr>
              <a:t>:@""]) {</a:t>
            </a:r>
          </a:p>
          <a:p>
            <a:r>
              <a:rPr lang="en-US" sz="1200" dirty="0">
                <a:latin typeface="Menlo Regular"/>
                <a:cs typeface="Menlo Regular"/>
              </a:rPr>
              <a:t>        [</a:t>
            </a:r>
            <a:r>
              <a:rPr lang="en-US" sz="1200" dirty="0" err="1">
                <a:latin typeface="Menlo Regular"/>
                <a:cs typeface="Menlo Regular"/>
              </a:rPr>
              <a:t>popOverResult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err="1">
                <a:latin typeface="Menlo Regular"/>
                <a:cs typeface="Menlo Regular"/>
              </a:rPr>
              <a:t>dismissPopoverAnimated:YES</a:t>
            </a:r>
            <a:r>
              <a:rPr lang="en-US" sz="1200" dirty="0">
                <a:latin typeface="Menlo Regular"/>
                <a:cs typeface="Menlo Regular"/>
              </a:rPr>
              <a:t>];</a:t>
            </a:r>
          </a:p>
          <a:p>
            <a:r>
              <a:rPr lang="da-DK" sz="1200" dirty="0">
                <a:latin typeface="Menlo Regular"/>
                <a:cs typeface="Menlo Regular"/>
              </a:rPr>
              <a:t>    } </a:t>
            </a:r>
            <a:r>
              <a:rPr lang="da-DK" sz="1200" dirty="0" err="1">
                <a:latin typeface="Menlo Regular"/>
                <a:cs typeface="Menlo Regular"/>
              </a:rPr>
              <a:t>else</a:t>
            </a:r>
            <a:r>
              <a:rPr lang="da-DK" sz="1200" dirty="0">
                <a:latin typeface="Menlo Regular"/>
                <a:cs typeface="Menlo Regular"/>
              </a:rPr>
              <a:t> {</a:t>
            </a:r>
          </a:p>
          <a:p>
            <a:r>
              <a:rPr lang="da-DK" sz="1200" dirty="0">
                <a:latin typeface="Menlo Regular"/>
                <a:cs typeface="Menlo Regular"/>
              </a:rPr>
              <a:t>        [</a:t>
            </a:r>
            <a:r>
              <a:rPr lang="da-DK" sz="1200" dirty="0" err="1">
                <a:latin typeface="Menlo Regular"/>
                <a:cs typeface="Menlo Regular"/>
              </a:rPr>
              <a:t>searchResultArray</a:t>
            </a:r>
            <a:r>
              <a:rPr lang="da-DK" sz="1200" dirty="0">
                <a:latin typeface="Menlo Regular"/>
                <a:cs typeface="Menlo Regular"/>
              </a:rPr>
              <a:t> </a:t>
            </a:r>
            <a:r>
              <a:rPr lang="da-DK" sz="1200" dirty="0" err="1">
                <a:latin typeface="Menlo Regular"/>
                <a:cs typeface="Menlo Regular"/>
              </a:rPr>
              <a:t>removeAllObjects</a:t>
            </a:r>
            <a:r>
              <a:rPr lang="da-DK" sz="1200" dirty="0">
                <a:latin typeface="Menlo Regular"/>
                <a:cs typeface="Menlo Regular"/>
              </a:rPr>
              <a:t>];</a:t>
            </a:r>
          </a:p>
          <a:p>
            <a:r>
              <a:rPr lang="da-DK" sz="1200" dirty="0">
                <a:latin typeface="Menlo Regular"/>
                <a:cs typeface="Menlo Regular"/>
              </a:rPr>
              <a:t>        </a:t>
            </a:r>
          </a:p>
          <a:p>
            <a:r>
              <a:rPr lang="da-DK" sz="1200" dirty="0">
                <a:latin typeface="Menlo Regular"/>
                <a:cs typeface="Menlo Regular"/>
              </a:rPr>
              <a:t>        for (</a:t>
            </a:r>
            <a:r>
              <a:rPr lang="da-DK" sz="1200" dirty="0" err="1">
                <a:latin typeface="Menlo Regular"/>
                <a:cs typeface="Menlo Regular"/>
              </a:rPr>
              <a:t>NSString</a:t>
            </a:r>
            <a:r>
              <a:rPr lang="da-DK" sz="1200" dirty="0">
                <a:latin typeface="Menlo Regular"/>
                <a:cs typeface="Menlo Regular"/>
              </a:rPr>
              <a:t> *s in </a:t>
            </a:r>
            <a:r>
              <a:rPr lang="da-DK" sz="1200" dirty="0" err="1">
                <a:latin typeface="Menlo Regular"/>
                <a:cs typeface="Menlo Regular"/>
              </a:rPr>
              <a:t>provinces</a:t>
            </a:r>
            <a:r>
              <a:rPr lang="da-DK" sz="1200" dirty="0">
                <a:latin typeface="Menlo Regular"/>
                <a:cs typeface="Menlo Regular"/>
              </a:rPr>
              <a:t>) {</a:t>
            </a:r>
          </a:p>
          <a:p>
            <a:r>
              <a:rPr lang="da-DK" sz="1200" dirty="0">
                <a:latin typeface="Menlo Regular"/>
                <a:cs typeface="Menlo Regular"/>
              </a:rPr>
              <a:t>            </a:t>
            </a:r>
          </a:p>
          <a:p>
            <a:r>
              <a:rPr lang="da-DK" sz="1200" dirty="0">
                <a:latin typeface="Menlo Regular"/>
                <a:cs typeface="Menlo Regular"/>
              </a:rPr>
              <a:t>            </a:t>
            </a:r>
            <a:r>
              <a:rPr lang="da-DK" sz="1200" dirty="0" err="1">
                <a:latin typeface="Menlo Regular"/>
                <a:cs typeface="Menlo Regular"/>
              </a:rPr>
              <a:t>NSRange</a:t>
            </a:r>
            <a:r>
              <a:rPr lang="da-DK" sz="1200" dirty="0">
                <a:latin typeface="Menlo Regular"/>
                <a:cs typeface="Menlo Regular"/>
              </a:rPr>
              <a:t> </a:t>
            </a:r>
            <a:r>
              <a:rPr lang="da-DK" sz="1200" dirty="0" err="1">
                <a:latin typeface="Menlo Regular"/>
                <a:cs typeface="Menlo Regular"/>
              </a:rPr>
              <a:t>textRange</a:t>
            </a:r>
            <a:r>
              <a:rPr lang="da-DK" sz="1200" dirty="0">
                <a:latin typeface="Menlo Regular"/>
                <a:cs typeface="Menlo Regular"/>
              </a:rPr>
              <a:t>;</a:t>
            </a:r>
          </a:p>
          <a:p>
            <a:r>
              <a:rPr lang="da-DK" sz="1200" dirty="0">
                <a:latin typeface="Menlo Regular"/>
                <a:cs typeface="Menlo Regular"/>
              </a:rPr>
              <a:t>            </a:t>
            </a:r>
            <a:r>
              <a:rPr lang="da-DK" sz="1200" dirty="0" err="1">
                <a:latin typeface="Menlo Regular"/>
                <a:cs typeface="Menlo Regular"/>
              </a:rPr>
              <a:t>textRange</a:t>
            </a:r>
            <a:r>
              <a:rPr lang="da-DK" sz="1200" dirty="0">
                <a:latin typeface="Menlo Regular"/>
                <a:cs typeface="Menlo Regular"/>
              </a:rPr>
              <a:t> =[s </a:t>
            </a:r>
            <a:r>
              <a:rPr lang="da-DK" sz="1200" dirty="0" err="1">
                <a:latin typeface="Menlo Regular"/>
                <a:cs typeface="Menlo Regular"/>
              </a:rPr>
              <a:t>rangeOfString:searchText</a:t>
            </a:r>
            <a:r>
              <a:rPr lang="da-DK" sz="1200" dirty="0">
                <a:latin typeface="Menlo Regular"/>
                <a:cs typeface="Menlo Regular"/>
              </a:rPr>
              <a:t>];</a:t>
            </a:r>
          </a:p>
          <a:p>
            <a:r>
              <a:rPr lang="da-DK" sz="1200" dirty="0">
                <a:latin typeface="Menlo Regular"/>
                <a:cs typeface="Menlo Regular"/>
              </a:rPr>
              <a:t>            </a:t>
            </a:r>
          </a:p>
          <a:p>
            <a:r>
              <a:rPr lang="da-DK" sz="1200" dirty="0">
                <a:latin typeface="Menlo Regular"/>
                <a:cs typeface="Menlo Regular"/>
              </a:rPr>
              <a:t>            </a:t>
            </a:r>
            <a:r>
              <a:rPr lang="da-DK" sz="1200" dirty="0" err="1">
                <a:latin typeface="Menlo Regular"/>
                <a:cs typeface="Menlo Regular"/>
              </a:rPr>
              <a:t>if</a:t>
            </a:r>
            <a:r>
              <a:rPr lang="da-DK" sz="1200" dirty="0">
                <a:latin typeface="Menlo Regular"/>
                <a:cs typeface="Menlo Regular"/>
              </a:rPr>
              <a:t>(</a:t>
            </a:r>
            <a:r>
              <a:rPr lang="da-DK" sz="1200" dirty="0" err="1">
                <a:latin typeface="Menlo Regular"/>
                <a:cs typeface="Menlo Regular"/>
              </a:rPr>
              <a:t>textRange.location</a:t>
            </a:r>
            <a:r>
              <a:rPr lang="da-DK" sz="1200" dirty="0">
                <a:latin typeface="Menlo Regular"/>
                <a:cs typeface="Menlo Regular"/>
              </a:rPr>
              <a:t> != </a:t>
            </a:r>
            <a:r>
              <a:rPr lang="da-DK" sz="1200" dirty="0" err="1">
                <a:latin typeface="Menlo Regular"/>
                <a:cs typeface="Menlo Regular"/>
              </a:rPr>
              <a:t>NSNotFound</a:t>
            </a:r>
            <a:r>
              <a:rPr lang="da-DK" sz="1200" dirty="0">
                <a:latin typeface="Menlo Regular"/>
                <a:cs typeface="Menlo Regular"/>
              </a:rPr>
              <a:t>)</a:t>
            </a:r>
          </a:p>
          <a:p>
            <a:r>
              <a:rPr lang="da-DK" sz="1200" dirty="0">
                <a:latin typeface="Menlo Regular"/>
                <a:cs typeface="Menlo Regular"/>
              </a:rPr>
              <a:t>            {</a:t>
            </a:r>
          </a:p>
          <a:p>
            <a:r>
              <a:rPr lang="da-DK" sz="1200" dirty="0">
                <a:latin typeface="Menlo Regular"/>
                <a:cs typeface="Menlo Regular"/>
              </a:rPr>
              <a:t>                [</a:t>
            </a:r>
            <a:r>
              <a:rPr lang="da-DK" sz="1200" dirty="0" err="1">
                <a:latin typeface="Menlo Regular"/>
                <a:cs typeface="Menlo Regular"/>
              </a:rPr>
              <a:t>searchResultArray</a:t>
            </a:r>
            <a:r>
              <a:rPr lang="da-DK" sz="1200" dirty="0">
                <a:latin typeface="Menlo Regular"/>
                <a:cs typeface="Menlo Regular"/>
              </a:rPr>
              <a:t> </a:t>
            </a:r>
            <a:r>
              <a:rPr lang="da-DK" sz="1200" dirty="0" err="1">
                <a:latin typeface="Menlo Regular"/>
                <a:cs typeface="Menlo Regular"/>
              </a:rPr>
              <a:t>addObject:s</a:t>
            </a:r>
            <a:r>
              <a:rPr lang="da-DK" sz="1200" dirty="0">
                <a:latin typeface="Menlo Regular"/>
                <a:cs typeface="Menlo Regular"/>
              </a:rPr>
              <a:t>];</a:t>
            </a:r>
          </a:p>
          <a:p>
            <a:r>
              <a:rPr lang="da-DK" sz="1200" dirty="0">
                <a:latin typeface="Menlo Regular"/>
                <a:cs typeface="Menlo Regular"/>
              </a:rPr>
              <a:t>            }</a:t>
            </a:r>
          </a:p>
          <a:p>
            <a:r>
              <a:rPr lang="da-DK" sz="1200" dirty="0">
                <a:latin typeface="Menlo Regular"/>
                <a:cs typeface="Menlo Regular"/>
              </a:rPr>
              <a:t>        }        </a:t>
            </a:r>
          </a:p>
          <a:p>
            <a:r>
              <a:rPr lang="da-DK" sz="1200" dirty="0">
                <a:latin typeface="Menlo Regular"/>
                <a:cs typeface="Menlo Regular"/>
              </a:rPr>
              <a:t>        </a:t>
            </a:r>
            <a:r>
              <a:rPr lang="da-DK" sz="1200" dirty="0" err="1">
                <a:latin typeface="Menlo Regular"/>
                <a:cs typeface="Menlo Regular"/>
              </a:rPr>
              <a:t>searchResultViewController.result</a:t>
            </a:r>
            <a:r>
              <a:rPr lang="da-DK" sz="1200" dirty="0">
                <a:latin typeface="Menlo Regular"/>
                <a:cs typeface="Menlo Regular"/>
              </a:rPr>
              <a:t> = </a:t>
            </a:r>
            <a:r>
              <a:rPr lang="da-DK" sz="1200" dirty="0" err="1">
                <a:latin typeface="Menlo Regular"/>
                <a:cs typeface="Menlo Regular"/>
              </a:rPr>
              <a:t>searchResultArray</a:t>
            </a:r>
            <a:r>
              <a:rPr lang="da-DK" sz="1200" dirty="0">
                <a:latin typeface="Menlo Regular"/>
                <a:cs typeface="Menlo Regular"/>
              </a:rPr>
              <a:t>;</a:t>
            </a:r>
          </a:p>
          <a:p>
            <a:r>
              <a:rPr lang="da-DK" sz="1200" dirty="0">
                <a:latin typeface="Menlo Regular"/>
                <a:cs typeface="Menlo Regular"/>
              </a:rPr>
              <a:t>        [</a:t>
            </a:r>
            <a:r>
              <a:rPr lang="da-DK" sz="1200" dirty="0" err="1">
                <a:latin typeface="Menlo Regular"/>
                <a:cs typeface="Menlo Regular"/>
              </a:rPr>
              <a:t>searchResultViewController.tableView</a:t>
            </a:r>
            <a:r>
              <a:rPr lang="da-DK" sz="1200" dirty="0">
                <a:latin typeface="Menlo Regular"/>
                <a:cs typeface="Menlo Regular"/>
              </a:rPr>
              <a:t> </a:t>
            </a:r>
            <a:r>
              <a:rPr lang="da-DK" sz="1200" dirty="0" err="1">
                <a:latin typeface="Menlo Regular"/>
                <a:cs typeface="Menlo Regular"/>
              </a:rPr>
              <a:t>reloadData</a:t>
            </a:r>
            <a:r>
              <a:rPr lang="da-DK" sz="1200" dirty="0">
                <a:latin typeface="Menlo Regular"/>
                <a:cs typeface="Menlo Regular"/>
              </a:rPr>
              <a:t>];</a:t>
            </a:r>
          </a:p>
          <a:p>
            <a:r>
              <a:rPr lang="da-DK" sz="1200" dirty="0">
                <a:latin typeface="Menlo Regular"/>
                <a:cs typeface="Menlo Regular"/>
              </a:rPr>
              <a:t>        [</a:t>
            </a:r>
            <a:r>
              <a:rPr lang="da-DK" sz="1200" dirty="0" err="1">
                <a:latin typeface="Menlo Regular"/>
                <a:cs typeface="Menlo Regular"/>
              </a:rPr>
              <a:t>popOverResult</a:t>
            </a:r>
            <a:r>
              <a:rPr lang="da-DK" sz="1200" dirty="0">
                <a:latin typeface="Menlo Regular"/>
                <a:cs typeface="Menlo Regular"/>
              </a:rPr>
              <a:t> </a:t>
            </a:r>
            <a:r>
              <a:rPr lang="da-DK" sz="1200" dirty="0" err="1">
                <a:latin typeface="Menlo Regular"/>
                <a:cs typeface="Menlo Regular"/>
              </a:rPr>
              <a:t>presentPopoverFromBarButtonItem:searchBarBtnItem</a:t>
            </a:r>
            <a:r>
              <a:rPr lang="da-DK" sz="1200" dirty="0">
                <a:latin typeface="Menlo Regular"/>
                <a:cs typeface="Menlo Regular"/>
              </a:rPr>
              <a:t> </a:t>
            </a:r>
          </a:p>
          <a:p>
            <a:r>
              <a:rPr lang="da-DK" sz="1200" dirty="0">
                <a:latin typeface="Menlo Regular"/>
                <a:cs typeface="Menlo Regular"/>
              </a:rPr>
              <a:t>                              </a:t>
            </a:r>
            <a:r>
              <a:rPr lang="da-DK" sz="1200" dirty="0" err="1">
                <a:latin typeface="Menlo Regular"/>
                <a:cs typeface="Menlo Regular"/>
              </a:rPr>
              <a:t>permittedArrowDirections:UIPopoverArrowDirectionUp</a:t>
            </a:r>
            <a:r>
              <a:rPr lang="da-DK" sz="1200" dirty="0">
                <a:latin typeface="Menlo Regular"/>
                <a:cs typeface="Menlo Regular"/>
              </a:rPr>
              <a:t> </a:t>
            </a:r>
          </a:p>
          <a:p>
            <a:r>
              <a:rPr lang="en-US" sz="1200" dirty="0">
                <a:latin typeface="Menlo Regular"/>
                <a:cs typeface="Menlo Regular"/>
              </a:rPr>
              <a:t>                                              </a:t>
            </a:r>
            <a:r>
              <a:rPr lang="en-US" sz="1200" dirty="0" err="1">
                <a:latin typeface="Menlo Regular"/>
                <a:cs typeface="Menlo Regular"/>
              </a:rPr>
              <a:t>animated:YES</a:t>
            </a:r>
            <a:r>
              <a:rPr lang="en-US" sz="1200" dirty="0">
                <a:latin typeface="Menlo Regular"/>
                <a:cs typeface="Menlo Regular"/>
              </a:rPr>
              <a:t>];</a:t>
            </a:r>
          </a:p>
          <a:p>
            <a:endParaRPr lang="en-US" sz="1200" dirty="0">
              <a:latin typeface="Menlo Regular"/>
              <a:cs typeface="Menlo Regular"/>
            </a:endParaRPr>
          </a:p>
          <a:p>
            <a:r>
              <a:rPr lang="en-US" sz="1200" dirty="0">
                <a:latin typeface="Menlo Regular"/>
                <a:cs typeface="Menlo Regular"/>
              </a:rPr>
              <a:t>    }</a:t>
            </a:r>
          </a:p>
          <a:p>
            <a:r>
              <a:rPr lang="en-US" sz="1200" dirty="0">
                <a:latin typeface="Menlo Regular"/>
                <a:cs typeface="Menlo 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0035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Search Bar (10)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458459"/>
            <a:ext cx="8229600" cy="869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19. </a:t>
            </a:r>
            <a:r>
              <a:rPr lang="en-US" sz="1600" dirty="0"/>
              <a:t>Run </a:t>
            </a:r>
            <a:r>
              <a:rPr lang="th-TH" sz="1600" dirty="0"/>
              <a:t>เพื่อดูผลลัพธ์</a:t>
            </a:r>
            <a:endParaRPr lang="th-TH" sz="1600" dirty="0" smtClean="0"/>
          </a:p>
        </p:txBody>
      </p:sp>
      <p:pic>
        <p:nvPicPr>
          <p:cNvPr id="4" name="Picture 3" descr="Untitled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370" y="2092325"/>
            <a:ext cx="6471414" cy="27638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4516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UI Search Bar and Search Display</a:t>
            </a:r>
          </a:p>
        </p:txBody>
      </p:sp>
    </p:spTree>
    <p:extLst>
      <p:ext uri="{BB962C8B-B14F-4D97-AF65-F5344CB8AC3E}">
        <p14:creationId xmlns:p14="http://schemas.microsoft.com/office/powerpoint/2010/main" val="2902224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iPhone Search Bar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68959" y="1600201"/>
            <a:ext cx="8229600" cy="461991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h-TH" sz="1700" dirty="0" smtClean="0"/>
              <a:t>จงสร้าง </a:t>
            </a:r>
            <a:r>
              <a:rPr lang="en-US" sz="1700" dirty="0" smtClean="0"/>
              <a:t>iPhone Application </a:t>
            </a:r>
            <a:r>
              <a:rPr lang="th-TH" sz="1700" dirty="0" smtClean="0"/>
              <a:t>เพือใช้ค้นหาชื่อจังหวัด โดยใช้ </a:t>
            </a:r>
            <a:r>
              <a:rPr lang="en-US" sz="1700" dirty="0" smtClean="0"/>
              <a:t>Search Bar and Search Display</a:t>
            </a:r>
            <a:endParaRPr lang="en-US" sz="1700" dirty="0"/>
          </a:p>
          <a:p>
            <a:pPr marL="0" indent="0">
              <a:buNone/>
            </a:pPr>
            <a:r>
              <a:rPr lang="en-US" sz="1600" b="1" dirty="0"/>
              <a:t>Hint:</a:t>
            </a:r>
          </a:p>
          <a:p>
            <a:pPr>
              <a:buAutoNum type="arabicPeriod"/>
            </a:pPr>
            <a:r>
              <a:rPr lang="en-US" sz="1600" dirty="0"/>
              <a:t>Search Bar and Search Display Controller </a:t>
            </a:r>
            <a:r>
              <a:rPr lang="th-TH" sz="1600" dirty="0"/>
              <a:t>เป็น </a:t>
            </a:r>
            <a:r>
              <a:rPr lang="en-US" sz="1600" dirty="0"/>
              <a:t>controll </a:t>
            </a:r>
            <a:r>
              <a:rPr lang="th-TH" sz="1600" dirty="0"/>
              <a:t>ที่ผสมกันระหว่าง </a:t>
            </a:r>
            <a:r>
              <a:rPr lang="en-US" sz="1600" dirty="0"/>
              <a:t>Search Bar </a:t>
            </a:r>
            <a:r>
              <a:rPr lang="th-TH" sz="1600" dirty="0"/>
              <a:t>และ </a:t>
            </a:r>
            <a:r>
              <a:rPr lang="en-US" sz="1600" dirty="0"/>
              <a:t>UI Table View Controller</a:t>
            </a:r>
          </a:p>
          <a:p>
            <a:pPr>
              <a:buAutoNum type="arabicPeriod"/>
            </a:pPr>
            <a:r>
              <a:rPr lang="th-TH" sz="1600" dirty="0"/>
              <a:t>เมื่อวาง </a:t>
            </a:r>
            <a:r>
              <a:rPr lang="en-US" sz="1600" dirty="0"/>
              <a:t>Search Bar and Search Display </a:t>
            </a:r>
            <a:r>
              <a:rPr lang="th-TH" sz="1600" dirty="0"/>
              <a:t>เราจะได้ </a:t>
            </a:r>
            <a:r>
              <a:rPr lang="en-US" sz="1600" dirty="0"/>
              <a:t>control 2 </a:t>
            </a:r>
            <a:r>
              <a:rPr lang="th-TH" sz="1600" dirty="0"/>
              <a:t>ตัว </a:t>
            </a:r>
            <a:r>
              <a:rPr lang="en-US" sz="1600" dirty="0"/>
              <a:t>(</a:t>
            </a:r>
            <a:r>
              <a:rPr lang="th-TH" sz="1600" dirty="0"/>
              <a:t>ต่างจากตัวอย่างข้างต้นที่มีแค่ </a:t>
            </a:r>
            <a:r>
              <a:rPr lang="en-US" sz="1600" dirty="0"/>
              <a:t>Search Bar </a:t>
            </a:r>
            <a:r>
              <a:rPr lang="th-TH" sz="1600" dirty="0"/>
              <a:t>อย่างเดียว</a:t>
            </a:r>
            <a:r>
              <a:rPr lang="en-US" sz="1600" dirty="0"/>
              <a:t>) </a:t>
            </a:r>
            <a:r>
              <a:rPr lang="th-TH" sz="1600" dirty="0"/>
              <a:t>แล้ว </a:t>
            </a:r>
            <a:r>
              <a:rPr lang="en-US" sz="1600" dirty="0"/>
              <a:t>Xcode</a:t>
            </a:r>
            <a:r>
              <a:rPr lang="th-TH" sz="1600" dirty="0"/>
              <a:t> จะทำการเชื่อม </a:t>
            </a:r>
            <a:r>
              <a:rPr lang="en-US" sz="1600" dirty="0"/>
              <a:t>delegate </a:t>
            </a:r>
            <a:r>
              <a:rPr lang="th-TH" sz="1600" dirty="0"/>
              <a:t>และ </a:t>
            </a:r>
            <a:r>
              <a:rPr lang="en-US" sz="1600" dirty="0"/>
              <a:t>outlet </a:t>
            </a:r>
            <a:r>
              <a:rPr lang="th-TH" sz="1600" dirty="0"/>
              <a:t>ต่างๆ ให้อัตโนมัติ </a:t>
            </a:r>
            <a:r>
              <a:rPr lang="en-US" sz="1600" dirty="0"/>
              <a:t>(</a:t>
            </a:r>
            <a:r>
              <a:rPr lang="th-TH" sz="1600" dirty="0"/>
              <a:t>ลองดูจาก </a:t>
            </a:r>
            <a:r>
              <a:rPr lang="en-US" sz="1600" dirty="0"/>
              <a:t>outlet </a:t>
            </a:r>
            <a:r>
              <a:rPr lang="th-TH" sz="1600" dirty="0"/>
              <a:t>ของ </a:t>
            </a:r>
            <a:r>
              <a:rPr lang="en-US" sz="1600" dirty="0"/>
              <a:t>Search Bar </a:t>
            </a:r>
            <a:r>
              <a:rPr lang="th-TH" sz="1600" dirty="0"/>
              <a:t>และ </a:t>
            </a:r>
            <a:r>
              <a:rPr lang="en-US" sz="1600" dirty="0"/>
              <a:t>object </a:t>
            </a:r>
            <a:r>
              <a:rPr lang="th-TH" sz="1600" dirty="0"/>
              <a:t>ของ </a:t>
            </a:r>
            <a:r>
              <a:rPr lang="en-US" sz="1600" dirty="0"/>
              <a:t>Search Display Controller)</a:t>
            </a:r>
          </a:p>
          <a:p>
            <a:pPr>
              <a:buAutoNum type="arabicPeriod"/>
            </a:pPr>
            <a:r>
              <a:rPr lang="th-TH" sz="1600" dirty="0"/>
              <a:t>ให้ </a:t>
            </a:r>
            <a:r>
              <a:rPr lang="en-US" sz="1600" dirty="0"/>
              <a:t>implement delegate 3 </a:t>
            </a:r>
            <a:r>
              <a:rPr lang="th-TH" sz="1600" dirty="0"/>
              <a:t>ตัว คือ</a:t>
            </a:r>
            <a:r>
              <a:rPr lang="en-US" sz="1600" dirty="0"/>
              <a:t> </a:t>
            </a:r>
            <a:r>
              <a:rPr lang="en-US" sz="1600" dirty="0" err="1"/>
              <a:t>UISearchDisplayDelegate</a:t>
            </a:r>
            <a:r>
              <a:rPr lang="en-US" sz="1600" dirty="0"/>
              <a:t>, </a:t>
            </a:r>
            <a:r>
              <a:rPr lang="en-US" sz="1600" dirty="0" err="1"/>
              <a:t>UITableViewDataSource</a:t>
            </a:r>
            <a:r>
              <a:rPr lang="en-US" sz="1600" dirty="0"/>
              <a:t>, </a:t>
            </a:r>
            <a:r>
              <a:rPr lang="en-US" sz="1600" dirty="0" err="1"/>
              <a:t>UITableViewDelegate</a:t>
            </a:r>
            <a:endParaRPr lang="en-US" sz="1600" dirty="0"/>
          </a:p>
          <a:p>
            <a:pPr>
              <a:buAutoNum type="arabicPeriod"/>
            </a:pPr>
            <a:r>
              <a:rPr lang="en-US" sz="1600" dirty="0"/>
              <a:t>Implement </a:t>
            </a:r>
            <a:r>
              <a:rPr lang="th-TH" sz="1600" dirty="0"/>
              <a:t>การ </a:t>
            </a:r>
            <a:r>
              <a:rPr lang="en-US" sz="1600" dirty="0"/>
              <a:t>search </a:t>
            </a:r>
            <a:r>
              <a:rPr lang="th-TH" sz="1600" dirty="0"/>
              <a:t>ใน </a:t>
            </a:r>
            <a:r>
              <a:rPr lang="en-US" sz="1600" dirty="0"/>
              <a:t>method</a:t>
            </a:r>
            <a:r>
              <a:rPr lang="th-TH" sz="1600" dirty="0"/>
              <a:t> </a:t>
            </a:r>
            <a:br>
              <a:rPr lang="th-TH" sz="1600" dirty="0"/>
            </a:br>
            <a:r>
              <a:rPr lang="th-TH" sz="1600" dirty="0"/>
              <a:t/>
            </a:r>
            <a:br>
              <a:rPr lang="th-TH" sz="1600" dirty="0"/>
            </a:br>
            <a:r>
              <a:rPr lang="en-US" sz="1600" dirty="0"/>
              <a:t>- (BOOL)</a:t>
            </a:r>
            <a:r>
              <a:rPr lang="en-US" sz="1600" dirty="0" err="1"/>
              <a:t>searchDisplayController</a:t>
            </a:r>
            <a:r>
              <a:rPr lang="en-US" sz="1600" dirty="0"/>
              <a:t>:(</a:t>
            </a:r>
            <a:r>
              <a:rPr lang="en-US" sz="1600" dirty="0" err="1"/>
              <a:t>UISearchDisplayController</a:t>
            </a:r>
            <a:r>
              <a:rPr lang="en-US" sz="1600" dirty="0"/>
              <a:t> *)controller</a:t>
            </a:r>
            <a:br>
              <a:rPr lang="en-US" sz="1600" dirty="0"/>
            </a:br>
            <a:r>
              <a:rPr lang="en-US" sz="1600" dirty="0"/>
              <a:t>                </a:t>
            </a:r>
            <a:r>
              <a:rPr lang="en-US" sz="1600" dirty="0" err="1"/>
              <a:t>shouldReloadTableForSearchString</a:t>
            </a:r>
            <a:r>
              <a:rPr lang="en-US" sz="1600" dirty="0"/>
              <a:t>:(</a:t>
            </a:r>
            <a:r>
              <a:rPr lang="en-US" sz="1600" dirty="0" err="1"/>
              <a:t>NSString</a:t>
            </a:r>
            <a:r>
              <a:rPr lang="en-US" sz="1600" dirty="0"/>
              <a:t> *)</a:t>
            </a:r>
            <a:r>
              <a:rPr lang="en-US" sz="1600" dirty="0" err="1"/>
              <a:t>searchString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th-TH" sz="1600" dirty="0"/>
              <a:t/>
            </a:r>
            <a:br>
              <a:rPr lang="th-TH" sz="1600" dirty="0"/>
            </a:br>
            <a:r>
              <a:rPr lang="th-TH" sz="1600" dirty="0"/>
              <a:t>โดย </a:t>
            </a:r>
            <a:r>
              <a:rPr lang="en-US" sz="1600" dirty="0"/>
              <a:t>return YES </a:t>
            </a:r>
            <a:r>
              <a:rPr lang="th-TH" sz="1600" dirty="0"/>
              <a:t>เพื่อให้ </a:t>
            </a:r>
            <a:r>
              <a:rPr lang="en-US" sz="1600" dirty="0"/>
              <a:t>table view </a:t>
            </a:r>
            <a:r>
              <a:rPr lang="th-TH" sz="1600" dirty="0"/>
              <a:t>ใน </a:t>
            </a:r>
            <a:r>
              <a:rPr lang="en-US" sz="1600" dirty="0"/>
              <a:t>search display refresh </a:t>
            </a:r>
            <a:r>
              <a:rPr lang="th-TH" sz="1600" dirty="0"/>
              <a:t>ค่า </a:t>
            </a:r>
            <a:r>
              <a:rPr lang="en-US" sz="1600" dirty="0"/>
              <a:t>(NO </a:t>
            </a:r>
            <a:r>
              <a:rPr lang="th-TH" sz="1600" dirty="0"/>
              <a:t>คือ </a:t>
            </a:r>
            <a:r>
              <a:rPr lang="en-US" sz="1600" dirty="0"/>
              <a:t>refresh </a:t>
            </a:r>
            <a:r>
              <a:rPr lang="th-TH" sz="1600" dirty="0"/>
              <a:t>เอง โดยใช้คำสั่ง </a:t>
            </a:r>
            <a:r>
              <a:rPr lang="en-US" sz="1600" dirty="0"/>
              <a:t>[</a:t>
            </a:r>
            <a:r>
              <a:rPr lang="en-US" sz="1600" dirty="0" err="1"/>
              <a:t>self.searchDisplayController.searchResultsTableView</a:t>
            </a:r>
            <a:r>
              <a:rPr lang="en-US" sz="1600" dirty="0"/>
              <a:t> </a:t>
            </a:r>
            <a:r>
              <a:rPr lang="en-US" sz="1600" dirty="0" err="1"/>
              <a:t>reloadData</a:t>
            </a:r>
            <a:r>
              <a:rPr lang="en-US" sz="1600" dirty="0"/>
              <a:t>]; )</a:t>
            </a:r>
          </a:p>
          <a:p>
            <a:pPr>
              <a:buAutoNum type="arabicPeriod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81765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Search Bar (1)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68959" y="1600201"/>
            <a:ext cx="8229600" cy="17248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1. </a:t>
            </a:r>
            <a:r>
              <a:rPr lang="th-TH" sz="1800" dirty="0" smtClean="0"/>
              <a:t>สร้าง </a:t>
            </a:r>
            <a:r>
              <a:rPr lang="en-US" sz="1800" dirty="0" smtClean="0"/>
              <a:t>iPad Project </a:t>
            </a:r>
            <a:r>
              <a:rPr lang="th-TH" sz="1800" dirty="0" smtClean="0"/>
              <a:t>ใหม่</a:t>
            </a:r>
            <a:r>
              <a:rPr lang="en-US" sz="1800" dirty="0" smtClean="0"/>
              <a:t> </a:t>
            </a:r>
            <a:r>
              <a:rPr lang="th-TH" sz="1800" dirty="0" smtClean="0"/>
              <a:t>เลือก </a:t>
            </a:r>
            <a:r>
              <a:rPr lang="en-US" sz="1800" dirty="0" smtClean="0"/>
              <a:t>template </a:t>
            </a:r>
            <a:r>
              <a:rPr lang="th-TH" sz="1800" dirty="0" smtClean="0"/>
              <a:t>เป็น </a:t>
            </a:r>
            <a:r>
              <a:rPr lang="en-US" sz="1800" dirty="0" smtClean="0"/>
              <a:t>View-based Application </a:t>
            </a:r>
            <a:r>
              <a:rPr lang="th-TH" sz="1800" dirty="0" smtClean="0"/>
              <a:t>ตั้งชื่อว่า</a:t>
            </a:r>
            <a:r>
              <a:rPr lang="en-US" sz="1800" dirty="0" smtClean="0"/>
              <a:t> </a:t>
            </a:r>
            <a:br>
              <a:rPr lang="en-US" sz="1800" dirty="0" smtClean="0"/>
            </a:br>
            <a:r>
              <a:rPr lang="en-US" sz="1800" dirty="0" smtClean="0"/>
              <a:t>   “MySearchSample”</a:t>
            </a:r>
          </a:p>
          <a:p>
            <a:pPr marL="0" indent="0">
              <a:buNone/>
            </a:pPr>
            <a:r>
              <a:rPr lang="en-US" sz="1800" dirty="0" smtClean="0"/>
              <a:t>2. </a:t>
            </a:r>
            <a:r>
              <a:rPr lang="th-TH" sz="1800" dirty="0" smtClean="0"/>
              <a:t>เพิ่ม </a:t>
            </a:r>
            <a:r>
              <a:rPr lang="en-US" sz="1800" dirty="0"/>
              <a:t>Tool Bar</a:t>
            </a:r>
            <a:r>
              <a:rPr lang="en-US" sz="1800" dirty="0" smtClean="0"/>
              <a:t> </a:t>
            </a:r>
            <a:r>
              <a:rPr lang="th-TH" sz="1800" dirty="0" smtClean="0"/>
              <a:t>มาวางไว้บน </a:t>
            </a:r>
            <a:r>
              <a:rPr lang="en-US" sz="1800" dirty="0" smtClean="0"/>
              <a:t>view </a:t>
            </a:r>
            <a:r>
              <a:rPr lang="th-TH" sz="1800" dirty="0" smtClean="0"/>
              <a:t>ของ </a:t>
            </a:r>
            <a:r>
              <a:rPr lang="en-US" sz="1800" dirty="0"/>
              <a:t>MySearchSampleViewController.xib </a:t>
            </a:r>
            <a:r>
              <a:rPr lang="th-TH" sz="1800" dirty="0"/>
              <a:t>เปลี่ยน</a:t>
            </a:r>
            <a:r>
              <a:rPr lang="en-US" sz="1800" dirty="0"/>
              <a:t>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   Style </a:t>
            </a:r>
            <a:r>
              <a:rPr lang="th-TH" sz="1800" dirty="0"/>
              <a:t>เป็น </a:t>
            </a:r>
            <a:r>
              <a:rPr lang="en-US" sz="1800" dirty="0"/>
              <a:t> </a:t>
            </a:r>
            <a:r>
              <a:rPr lang="en-US" sz="1800" dirty="0" smtClean="0"/>
              <a:t>“</a:t>
            </a:r>
            <a:r>
              <a:rPr lang="en-US" sz="1800" dirty="0"/>
              <a:t>Black Opaque”</a:t>
            </a:r>
            <a:r>
              <a:rPr lang="th-TH" sz="1800" dirty="0"/>
              <a:t>  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3. </a:t>
            </a:r>
            <a:r>
              <a:rPr lang="th-TH" sz="1800" dirty="0"/>
              <a:t>นำ </a:t>
            </a:r>
            <a:r>
              <a:rPr lang="en-US" sz="1800" dirty="0"/>
              <a:t>Flexible Space Bar Button Item </a:t>
            </a:r>
            <a:r>
              <a:rPr lang="th-TH" sz="1800" dirty="0"/>
              <a:t>และ </a:t>
            </a:r>
            <a:r>
              <a:rPr lang="en-US" sz="1800" dirty="0"/>
              <a:t>Search Bar </a:t>
            </a:r>
            <a:r>
              <a:rPr lang="th-TH" sz="1800" dirty="0"/>
              <a:t>มาวาง ดังรูป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 smtClean="0"/>
              <a:t>4. </a:t>
            </a:r>
            <a:r>
              <a:rPr lang="th-TH" sz="1800" dirty="0" smtClean="0"/>
              <a:t>วาง </a:t>
            </a:r>
            <a:r>
              <a:rPr lang="en-US" sz="1800" dirty="0" smtClean="0"/>
              <a:t>Label </a:t>
            </a:r>
            <a:r>
              <a:rPr lang="th-TH" sz="1800" dirty="0" smtClean="0"/>
              <a:t>ลงบน </a:t>
            </a:r>
            <a:r>
              <a:rPr lang="en-US" sz="1800" dirty="0" smtClean="0"/>
              <a:t>view</a:t>
            </a:r>
            <a:r>
              <a:rPr lang="th-TH" sz="1800" dirty="0" smtClean="0"/>
              <a:t> และผูก </a:t>
            </a:r>
            <a:r>
              <a:rPr lang="en-US" sz="1800" dirty="0" smtClean="0"/>
              <a:t>IBOutlet </a:t>
            </a:r>
            <a:r>
              <a:rPr lang="th-TH" sz="1800" dirty="0" smtClean="0"/>
              <a:t>เพื่อใช้แสดงผลจากการเลือกค่าในผลลัพธ์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782" y="4887175"/>
            <a:ext cx="7020052" cy="8417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2602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Search Bar (2)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720" y="1611439"/>
            <a:ext cx="8229600" cy="15274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5. </a:t>
            </a:r>
            <a:r>
              <a:rPr lang="th-TH" sz="1800" dirty="0"/>
              <a:t>เพิ่ม </a:t>
            </a:r>
            <a:r>
              <a:rPr lang="en-US" sz="1800" dirty="0"/>
              <a:t>UIViewController </a:t>
            </a:r>
            <a:r>
              <a:rPr lang="th-TH" sz="1800" dirty="0"/>
              <a:t>ใหม่เข้าไปใน </a:t>
            </a:r>
            <a:r>
              <a:rPr lang="en-US" sz="1800" dirty="0"/>
              <a:t>project </a:t>
            </a:r>
            <a:r>
              <a:rPr lang="th-TH" sz="1800" dirty="0"/>
              <a:t>โดยเลือกจาก </a:t>
            </a:r>
            <a:r>
              <a:rPr lang="en-US" sz="1800" dirty="0"/>
              <a:t>File -&gt; New -&gt; New </a:t>
            </a:r>
            <a:br>
              <a:rPr lang="en-US" sz="1800" dirty="0"/>
            </a:br>
            <a:r>
              <a:rPr lang="en-US" sz="1800" dirty="0" smtClean="0"/>
              <a:t>    File</a:t>
            </a:r>
            <a:r>
              <a:rPr lang="en-US" sz="1800" dirty="0"/>
              <a:t>… -</a:t>
            </a:r>
            <a:r>
              <a:rPr lang="en-US" sz="1800" dirty="0" smtClean="0"/>
              <a:t>&gt; </a:t>
            </a:r>
            <a:r>
              <a:rPr lang="en-US" sz="1800" dirty="0"/>
              <a:t>Cocoa Touch </a:t>
            </a:r>
            <a:r>
              <a:rPr lang="th-TH" sz="1800" dirty="0"/>
              <a:t>เลือก </a:t>
            </a:r>
            <a:r>
              <a:rPr lang="en-US" sz="1800" dirty="0"/>
              <a:t>UIViewController subclass</a:t>
            </a:r>
          </a:p>
          <a:p>
            <a:pPr marL="0" indent="0">
              <a:buNone/>
            </a:pPr>
            <a:r>
              <a:rPr lang="en-US" sz="1800" dirty="0"/>
              <a:t>6</a:t>
            </a:r>
            <a:r>
              <a:rPr lang="en-US" sz="1800" dirty="0" smtClean="0"/>
              <a:t>. </a:t>
            </a:r>
            <a:r>
              <a:rPr lang="th-TH" sz="1800" dirty="0" smtClean="0"/>
              <a:t>เลือก </a:t>
            </a:r>
            <a:r>
              <a:rPr lang="en-US" sz="1800" dirty="0" smtClean="0"/>
              <a:t>“Subclass of” </a:t>
            </a:r>
            <a:r>
              <a:rPr lang="th-TH" sz="1800" dirty="0" smtClean="0"/>
              <a:t>เป็น </a:t>
            </a:r>
            <a:r>
              <a:rPr lang="en-US" sz="1800" dirty="0" smtClean="0"/>
              <a:t>UITableViewController </a:t>
            </a:r>
            <a:r>
              <a:rPr lang="th-TH" sz="1800" dirty="0" smtClean="0"/>
              <a:t>เลือก </a:t>
            </a:r>
            <a:r>
              <a:rPr lang="en-US" sz="1800" dirty="0" smtClean="0"/>
              <a:t>“Targeted for iPad” </a:t>
            </a:r>
            <a:r>
              <a:rPr lang="th-TH" sz="1800" dirty="0" smtClean="0"/>
              <a:t>และ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   </a:t>
            </a:r>
            <a:r>
              <a:rPr lang="th-TH" sz="1800" dirty="0" smtClean="0"/>
              <a:t>เอา </a:t>
            </a:r>
            <a:r>
              <a:rPr lang="en-US" sz="1800" dirty="0" smtClean="0"/>
              <a:t>check  “With XIB for user interface” </a:t>
            </a:r>
            <a:r>
              <a:rPr lang="th-TH" sz="1800" dirty="0" smtClean="0"/>
              <a:t>ออก</a:t>
            </a:r>
            <a:r>
              <a:rPr lang="en-US" sz="1800" dirty="0" smtClean="0"/>
              <a:t> </a:t>
            </a:r>
            <a:r>
              <a:rPr lang="th-TH" sz="1800" dirty="0" smtClean="0"/>
              <a:t>ตั้งชื่อว่า</a:t>
            </a:r>
            <a:r>
              <a:rPr lang="en-US" sz="1800" dirty="0" smtClean="0"/>
              <a:t> </a:t>
            </a:r>
            <a:br>
              <a:rPr lang="en-US" sz="1800" dirty="0" smtClean="0"/>
            </a:br>
            <a:r>
              <a:rPr lang="en-US" sz="1800" dirty="0" smtClean="0"/>
              <a:t>    </a:t>
            </a:r>
            <a:r>
              <a:rPr lang="en-US" sz="1800" dirty="0" err="1" smtClean="0"/>
              <a:t>SearchResultViewController</a:t>
            </a:r>
            <a:endParaRPr lang="th-TH" sz="18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654" y="3735483"/>
            <a:ext cx="7035800" cy="1308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8498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Search Bar (3)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68959" y="1419054"/>
            <a:ext cx="8229600" cy="1046823"/>
          </a:xfrm>
        </p:spPr>
        <p:txBody>
          <a:bodyPr>
            <a:normAutofit/>
          </a:bodyPr>
          <a:lstStyle/>
          <a:p>
            <a:pPr marL="0" indent="0">
              <a:lnSpc>
                <a:spcPct val="50000"/>
              </a:lnSpc>
              <a:buNone/>
            </a:pPr>
            <a:r>
              <a:rPr lang="en-US" sz="1600" dirty="0"/>
              <a:t>7. </a:t>
            </a:r>
            <a:r>
              <a:rPr lang="th-TH" sz="1600" dirty="0"/>
              <a:t>เพิ่ม </a:t>
            </a:r>
            <a:r>
              <a:rPr lang="en-US" sz="1600" dirty="0"/>
              <a:t>property </a:t>
            </a:r>
            <a:r>
              <a:rPr lang="th-TH" sz="1600" dirty="0"/>
              <a:t>ประเภท </a:t>
            </a:r>
            <a:r>
              <a:rPr lang="en-US" sz="1600" dirty="0"/>
              <a:t>NSArray</a:t>
            </a:r>
            <a:r>
              <a:rPr lang="th-TH" sz="1600" dirty="0"/>
              <a:t> ชื่อ </a:t>
            </a:r>
            <a:r>
              <a:rPr lang="en-US" sz="1600" dirty="0"/>
              <a:t>result </a:t>
            </a:r>
            <a:r>
              <a:rPr lang="th-TH" sz="1600" dirty="0"/>
              <a:t>ใน </a:t>
            </a:r>
            <a:r>
              <a:rPr lang="en-US" sz="1600" dirty="0"/>
              <a:t> </a:t>
            </a:r>
            <a:r>
              <a:rPr lang="en-US" sz="1600" dirty="0" err="1"/>
              <a:t>SearchResultViewController.h</a:t>
            </a:r>
            <a:r>
              <a:rPr lang="en-US" sz="1600" dirty="0"/>
              <a:t>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600" dirty="0"/>
              <a:t>8. </a:t>
            </a:r>
            <a:r>
              <a:rPr lang="th-TH" sz="1600" dirty="0"/>
              <a:t>เพิ่ม </a:t>
            </a:r>
            <a:r>
              <a:rPr lang="en-US" sz="1600" dirty="0"/>
              <a:t>protocol </a:t>
            </a:r>
            <a:r>
              <a:rPr lang="en-US" sz="1600" dirty="0" err="1"/>
              <a:t>SearchResultViewControllerDelegate</a:t>
            </a:r>
            <a:r>
              <a:rPr lang="en-US" sz="1600" dirty="0"/>
              <a:t> </a:t>
            </a:r>
            <a:r>
              <a:rPr lang="th-TH" sz="1600" dirty="0"/>
              <a:t>ใน </a:t>
            </a:r>
            <a:r>
              <a:rPr lang="en-US" sz="1600" dirty="0" err="1"/>
              <a:t>SearchResultViewController.h</a:t>
            </a:r>
            <a:endParaRPr lang="th-TH" sz="1600" dirty="0"/>
          </a:p>
          <a:p>
            <a:pPr marL="0" indent="0">
              <a:lnSpc>
                <a:spcPct val="50000"/>
              </a:lnSpc>
              <a:buNone/>
            </a:pPr>
            <a:r>
              <a:rPr lang="en-US" sz="1600" dirty="0"/>
              <a:t>9. </a:t>
            </a:r>
            <a:r>
              <a:rPr lang="th-TH" sz="1600" dirty="0"/>
              <a:t>เพิ่ม</a:t>
            </a:r>
            <a:r>
              <a:rPr lang="en-US" sz="1600" dirty="0"/>
              <a:t> delegate object </a:t>
            </a:r>
            <a:r>
              <a:rPr lang="th-TH" sz="1600" dirty="0"/>
              <a:t>ใน </a:t>
            </a:r>
            <a:r>
              <a:rPr lang="en-US" sz="1600" dirty="0" err="1"/>
              <a:t>SearchResultViewController.h</a:t>
            </a:r>
            <a:endParaRPr lang="th-TH" sz="16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975987" y="2465877"/>
            <a:ext cx="732578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Menlo Regular"/>
                <a:cs typeface="Menlo Regular"/>
              </a:rPr>
              <a:t>#import &lt;</a:t>
            </a:r>
            <a:r>
              <a:rPr lang="en-US" sz="1200" dirty="0" err="1">
                <a:latin typeface="Menlo Regular"/>
                <a:cs typeface="Menlo Regular"/>
              </a:rPr>
              <a:t>UIKit</a:t>
            </a:r>
            <a:r>
              <a:rPr lang="en-US" sz="1200" dirty="0">
                <a:latin typeface="Menlo Regular"/>
                <a:cs typeface="Menlo Regular"/>
              </a:rPr>
              <a:t>/</a:t>
            </a:r>
            <a:r>
              <a:rPr lang="en-US" sz="1200" dirty="0" err="1">
                <a:latin typeface="Menlo Regular"/>
                <a:cs typeface="Menlo Regular"/>
              </a:rPr>
              <a:t>UIKit.h</a:t>
            </a:r>
            <a:r>
              <a:rPr lang="en-US" sz="1200" dirty="0">
                <a:latin typeface="Menlo Regular"/>
                <a:cs typeface="Menlo Regular"/>
              </a:rPr>
              <a:t>&gt;</a:t>
            </a:r>
          </a:p>
          <a:p>
            <a:endParaRPr lang="en-US" sz="1200" dirty="0">
              <a:latin typeface="Menlo Regular"/>
              <a:cs typeface="Menlo Regular"/>
            </a:endParaRP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@protocol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SearchResultViewControllerDelegate</a:t>
            </a:r>
            <a:endParaRPr lang="en-US" sz="1200" b="1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- (void)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didSelectResultItem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:(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NSString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*)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selectedResult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@end</a:t>
            </a:r>
          </a:p>
          <a:p>
            <a:endParaRPr lang="en-US" sz="1200" dirty="0">
              <a:latin typeface="Menlo Regular"/>
              <a:cs typeface="Menlo Regular"/>
            </a:endParaRPr>
          </a:p>
          <a:p>
            <a:r>
              <a:rPr lang="en-US" sz="1200" dirty="0">
                <a:latin typeface="Menlo Regular"/>
                <a:cs typeface="Menlo Regular"/>
              </a:rPr>
              <a:t>@interface </a:t>
            </a:r>
            <a:r>
              <a:rPr lang="en-US" sz="1200" dirty="0" err="1">
                <a:latin typeface="Menlo Regular"/>
                <a:cs typeface="Menlo Regular"/>
              </a:rPr>
              <a:t>SearchResultViewController</a:t>
            </a:r>
            <a:r>
              <a:rPr lang="en-US" sz="1200" dirty="0">
                <a:latin typeface="Menlo Regular"/>
                <a:cs typeface="Menlo Regular"/>
              </a:rPr>
              <a:t> : </a:t>
            </a:r>
            <a:r>
              <a:rPr lang="en-US" sz="1200" dirty="0" err="1">
                <a:latin typeface="Menlo Regular"/>
                <a:cs typeface="Menlo Regular"/>
              </a:rPr>
              <a:t>UITableViewController</a:t>
            </a:r>
            <a:r>
              <a:rPr lang="en-US" sz="1200" dirty="0">
                <a:latin typeface="Menlo Regular"/>
                <a:cs typeface="Menlo Regular"/>
              </a:rPr>
              <a:t> {</a:t>
            </a:r>
          </a:p>
          <a:p>
            <a:r>
              <a:rPr lang="en-US" sz="1200" dirty="0">
                <a:solidFill>
                  <a:srgbClr val="FFFF00"/>
                </a:solidFill>
                <a:latin typeface="Menlo Regular"/>
                <a:cs typeface="Menlo Regular"/>
              </a:rPr>
              <a:t>  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 id delegate;</a:t>
            </a: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NSArray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*result;</a:t>
            </a:r>
          </a:p>
          <a:p>
            <a:r>
              <a:rPr lang="en-US" sz="1200" dirty="0">
                <a:latin typeface="Menlo Regular"/>
                <a:cs typeface="Menlo Regular"/>
              </a:rPr>
              <a:t>}</a:t>
            </a:r>
          </a:p>
          <a:p>
            <a:endParaRPr lang="en-US" sz="1200" dirty="0">
              <a:latin typeface="Menlo Regular"/>
              <a:cs typeface="Menlo Regular"/>
            </a:endParaRP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@property(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nonatomic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, retain)id&lt;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SearchResultViewControllerDelegate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&gt; delegate;</a:t>
            </a: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@property(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nonatomic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, retain)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NSArray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*result;</a:t>
            </a:r>
          </a:p>
          <a:p>
            <a:endParaRPr lang="en-US" sz="1200" dirty="0">
              <a:latin typeface="Menlo Regular"/>
              <a:cs typeface="Menlo Regular"/>
            </a:endParaRPr>
          </a:p>
          <a:p>
            <a:r>
              <a:rPr lang="en-US" sz="1200" dirty="0">
                <a:latin typeface="Menlo Regular"/>
                <a:cs typeface="Menlo Regular"/>
              </a:rPr>
              <a:t>@end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1359" y="5384643"/>
            <a:ext cx="8229600" cy="1527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10. </a:t>
            </a:r>
            <a:r>
              <a:rPr lang="th-TH" sz="1600" dirty="0"/>
              <a:t>เพิ่ม </a:t>
            </a:r>
            <a:r>
              <a:rPr lang="en-US" sz="1600" dirty="0"/>
              <a:t>Synthesize </a:t>
            </a:r>
            <a:r>
              <a:rPr lang="th-TH" sz="1600" dirty="0"/>
              <a:t>ของ </a:t>
            </a:r>
            <a:r>
              <a:rPr lang="en-US" sz="1600" dirty="0"/>
              <a:t>property </a:t>
            </a:r>
            <a:r>
              <a:rPr lang="th-TH" sz="1600" dirty="0"/>
              <a:t>ใน </a:t>
            </a:r>
            <a:r>
              <a:rPr lang="en-US" sz="1600" dirty="0"/>
              <a:t> </a:t>
            </a:r>
            <a:r>
              <a:rPr lang="en-US" sz="1600"/>
              <a:t>SearchResultViewController.m</a:t>
            </a:r>
            <a:endParaRPr lang="th-TH" sz="16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975987" y="5821294"/>
            <a:ext cx="73257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Menlo Regular"/>
                <a:cs typeface="Menlo Regular"/>
              </a:rPr>
              <a:t>@implementation </a:t>
            </a:r>
            <a:r>
              <a:rPr lang="en-US" sz="1200" dirty="0" err="1">
                <a:latin typeface="Menlo Regular"/>
                <a:cs typeface="Menlo Regular"/>
              </a:rPr>
              <a:t>SearchResultViewController</a:t>
            </a:r>
            <a:endParaRPr lang="en-US" sz="1200" dirty="0">
              <a:latin typeface="Menlo Regular"/>
              <a:cs typeface="Menlo Regular"/>
            </a:endParaRPr>
          </a:p>
          <a:p>
            <a:endParaRPr lang="en-US" sz="1200" dirty="0">
              <a:latin typeface="Menlo Regular"/>
              <a:cs typeface="Menlo Regular"/>
            </a:endParaRP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@synthesize result;</a:t>
            </a: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@synthesize delegate;</a:t>
            </a:r>
          </a:p>
        </p:txBody>
      </p:sp>
    </p:spTree>
    <p:extLst>
      <p:ext uri="{BB962C8B-B14F-4D97-AF65-F5344CB8AC3E}">
        <p14:creationId xmlns:p14="http://schemas.microsoft.com/office/powerpoint/2010/main" val="2014254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Search Bar (4)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68959" y="1600201"/>
            <a:ext cx="8229600" cy="15274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11. Implement delegate method </a:t>
            </a:r>
            <a:r>
              <a:rPr lang="th-TH" sz="1600" dirty="0"/>
              <a:t>ของ </a:t>
            </a:r>
            <a:r>
              <a:rPr lang="en-US" sz="1600" dirty="0"/>
              <a:t>table view datasource </a:t>
            </a:r>
            <a:r>
              <a:rPr lang="th-TH" sz="1600" dirty="0"/>
              <a:t>และ </a:t>
            </a:r>
            <a:r>
              <a:rPr lang="en-US" sz="1600" dirty="0"/>
              <a:t>delegate</a:t>
            </a:r>
            <a:endParaRPr lang="th-TH" sz="16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726039" y="2176691"/>
            <a:ext cx="8031315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Menlo Regular"/>
                <a:cs typeface="Menlo Regular"/>
              </a:rPr>
              <a:t>- (</a:t>
            </a:r>
            <a:r>
              <a:rPr lang="en-US" sz="1100" dirty="0" err="1">
                <a:latin typeface="Menlo Regular"/>
                <a:cs typeface="Menlo Regular"/>
              </a:rPr>
              <a:t>NSInteger</a:t>
            </a:r>
            <a:r>
              <a:rPr lang="en-US" sz="1100" dirty="0">
                <a:latin typeface="Menlo Regular"/>
                <a:cs typeface="Menlo Regular"/>
              </a:rPr>
              <a:t>)</a:t>
            </a:r>
            <a:r>
              <a:rPr lang="en-US" sz="1100" dirty="0" err="1">
                <a:latin typeface="Menlo Regular"/>
                <a:cs typeface="Menlo Regular"/>
              </a:rPr>
              <a:t>numberOfSectionsInTableView</a:t>
            </a:r>
            <a:r>
              <a:rPr lang="en-US" sz="1100" dirty="0">
                <a:latin typeface="Menlo Regular"/>
                <a:cs typeface="Menlo Regular"/>
              </a:rPr>
              <a:t>:(</a:t>
            </a:r>
            <a:r>
              <a:rPr lang="en-US" sz="1100" dirty="0" err="1">
                <a:latin typeface="Menlo Regular"/>
                <a:cs typeface="Menlo Regular"/>
              </a:rPr>
              <a:t>UITableView</a:t>
            </a:r>
            <a:r>
              <a:rPr lang="en-US" sz="1100" dirty="0">
                <a:latin typeface="Menlo Regular"/>
                <a:cs typeface="Menlo Regular"/>
              </a:rPr>
              <a:t> *)</a:t>
            </a:r>
            <a:r>
              <a:rPr lang="en-US" sz="1100" dirty="0" err="1">
                <a:latin typeface="Menlo Regular"/>
                <a:cs typeface="Menlo Regular"/>
              </a:rPr>
              <a:t>tableView</a:t>
            </a:r>
            <a:endParaRPr lang="en-US" sz="1100" dirty="0">
              <a:latin typeface="Menlo Regular"/>
              <a:cs typeface="Menlo Regular"/>
            </a:endParaRPr>
          </a:p>
          <a:p>
            <a:r>
              <a:rPr lang="en-US" sz="1100" dirty="0">
                <a:latin typeface="Menlo Regular"/>
                <a:cs typeface="Menlo Regular"/>
              </a:rPr>
              <a:t>{</a:t>
            </a:r>
          </a:p>
          <a:p>
            <a:r>
              <a:rPr lang="en-US" sz="1100" dirty="0">
                <a:latin typeface="Menlo Regular"/>
                <a:cs typeface="Menlo Regular"/>
              </a:rPr>
              <a:t>    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return 1;</a:t>
            </a:r>
          </a:p>
          <a:p>
            <a:r>
              <a:rPr lang="en-US" sz="1100" dirty="0">
                <a:latin typeface="Menlo Regular"/>
                <a:cs typeface="Menlo Regular"/>
              </a:rPr>
              <a:t>}</a:t>
            </a:r>
          </a:p>
          <a:p>
            <a:r>
              <a:rPr lang="en-US" sz="1100" dirty="0">
                <a:latin typeface="Menlo Regular"/>
                <a:cs typeface="Menlo Regular"/>
              </a:rPr>
              <a:t>- (</a:t>
            </a:r>
            <a:r>
              <a:rPr lang="en-US" sz="1100" dirty="0" err="1">
                <a:latin typeface="Menlo Regular"/>
                <a:cs typeface="Menlo Regular"/>
              </a:rPr>
              <a:t>NSInteger</a:t>
            </a:r>
            <a:r>
              <a:rPr lang="en-US" sz="1100" dirty="0">
                <a:latin typeface="Menlo Regular"/>
                <a:cs typeface="Menlo Regular"/>
              </a:rPr>
              <a:t>)</a:t>
            </a:r>
            <a:r>
              <a:rPr lang="en-US" sz="1100" dirty="0" err="1">
                <a:latin typeface="Menlo Regular"/>
                <a:cs typeface="Menlo Regular"/>
              </a:rPr>
              <a:t>tableView</a:t>
            </a:r>
            <a:r>
              <a:rPr lang="en-US" sz="1100" dirty="0">
                <a:latin typeface="Menlo Regular"/>
                <a:cs typeface="Menlo Regular"/>
              </a:rPr>
              <a:t>:(</a:t>
            </a:r>
            <a:r>
              <a:rPr lang="en-US" sz="1100" dirty="0" err="1">
                <a:latin typeface="Menlo Regular"/>
                <a:cs typeface="Menlo Regular"/>
              </a:rPr>
              <a:t>UITableView</a:t>
            </a:r>
            <a:r>
              <a:rPr lang="en-US" sz="1100" dirty="0">
                <a:latin typeface="Menlo Regular"/>
                <a:cs typeface="Menlo Regular"/>
              </a:rPr>
              <a:t> *)</a:t>
            </a:r>
            <a:r>
              <a:rPr lang="en-US" sz="1100" dirty="0" err="1">
                <a:latin typeface="Menlo Regular"/>
                <a:cs typeface="Menlo Regular"/>
              </a:rPr>
              <a:t>tableView</a:t>
            </a:r>
            <a:r>
              <a:rPr lang="en-US" sz="1100" dirty="0">
                <a:latin typeface="Menlo Regular"/>
                <a:cs typeface="Menlo Regular"/>
              </a:rPr>
              <a:t> </a:t>
            </a:r>
            <a:r>
              <a:rPr lang="en-US" sz="1100" dirty="0" err="1">
                <a:latin typeface="Menlo Regular"/>
                <a:cs typeface="Menlo Regular"/>
              </a:rPr>
              <a:t>numberOfRowsInSection</a:t>
            </a:r>
            <a:r>
              <a:rPr lang="en-US" sz="1100" dirty="0">
                <a:latin typeface="Menlo Regular"/>
                <a:cs typeface="Menlo Regular"/>
              </a:rPr>
              <a:t>:(</a:t>
            </a:r>
            <a:r>
              <a:rPr lang="en-US" sz="1100" dirty="0" err="1">
                <a:latin typeface="Menlo Regular"/>
                <a:cs typeface="Menlo Regular"/>
              </a:rPr>
              <a:t>NSInteger</a:t>
            </a:r>
            <a:r>
              <a:rPr lang="en-US" sz="1100" dirty="0">
                <a:latin typeface="Menlo Regular"/>
                <a:cs typeface="Menlo Regular"/>
              </a:rPr>
              <a:t>)section</a:t>
            </a:r>
          </a:p>
          <a:p>
            <a:r>
              <a:rPr lang="en-US" sz="1100" dirty="0">
                <a:latin typeface="Menlo Regular"/>
                <a:cs typeface="Menlo Regular"/>
              </a:rPr>
              <a:t>{</a:t>
            </a:r>
          </a:p>
          <a:p>
            <a:r>
              <a:rPr lang="en-US" sz="1100" dirty="0">
                <a:latin typeface="Menlo Regular"/>
                <a:cs typeface="Menlo Regular"/>
              </a:rPr>
              <a:t>   </a:t>
            </a:r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return [result count];</a:t>
            </a:r>
          </a:p>
          <a:p>
            <a:r>
              <a:rPr lang="en-US" sz="1100" dirty="0">
                <a:latin typeface="Menlo Regular"/>
                <a:cs typeface="Menlo Regular"/>
              </a:rPr>
              <a:t>}</a:t>
            </a:r>
          </a:p>
          <a:p>
            <a:pPr marL="171450" indent="-171450">
              <a:buFontTx/>
              <a:buChar char="-"/>
            </a:pPr>
            <a:r>
              <a:rPr lang="en-US" sz="1100" dirty="0">
                <a:latin typeface="Menlo Regular"/>
                <a:cs typeface="Menlo Regular"/>
              </a:rPr>
              <a:t>(</a:t>
            </a:r>
            <a:r>
              <a:rPr lang="en-US" sz="1100" dirty="0" err="1">
                <a:latin typeface="Menlo Regular"/>
                <a:cs typeface="Menlo Regular"/>
              </a:rPr>
              <a:t>UITableViewCell</a:t>
            </a:r>
            <a:r>
              <a:rPr lang="en-US" sz="1100" dirty="0">
                <a:latin typeface="Menlo Regular"/>
                <a:cs typeface="Menlo Regular"/>
              </a:rPr>
              <a:t> *)</a:t>
            </a:r>
            <a:r>
              <a:rPr lang="en-US" sz="1100" dirty="0" err="1">
                <a:latin typeface="Menlo Regular"/>
                <a:cs typeface="Menlo Regular"/>
              </a:rPr>
              <a:t>tableView</a:t>
            </a:r>
            <a:r>
              <a:rPr lang="en-US" sz="1100" dirty="0">
                <a:latin typeface="Menlo Regular"/>
                <a:cs typeface="Menlo Regular"/>
              </a:rPr>
              <a:t>:(</a:t>
            </a:r>
            <a:r>
              <a:rPr lang="en-US" sz="1100" dirty="0" err="1">
                <a:latin typeface="Menlo Regular"/>
                <a:cs typeface="Menlo Regular"/>
              </a:rPr>
              <a:t>UITableView</a:t>
            </a:r>
            <a:r>
              <a:rPr lang="en-US" sz="1100" dirty="0">
                <a:latin typeface="Menlo Regular"/>
                <a:cs typeface="Menlo Regular"/>
              </a:rPr>
              <a:t> *)</a:t>
            </a:r>
            <a:r>
              <a:rPr lang="en-US" sz="1100" dirty="0" err="1">
                <a:latin typeface="Menlo Regular"/>
                <a:cs typeface="Menlo Regular"/>
              </a:rPr>
              <a:t>tableView</a:t>
            </a:r>
            <a:r>
              <a:rPr lang="en-US" sz="1100" dirty="0">
                <a:latin typeface="Menlo Regular"/>
                <a:cs typeface="Menlo Regular"/>
              </a:rPr>
              <a:t> </a:t>
            </a:r>
            <a:br>
              <a:rPr lang="en-US" sz="1100" dirty="0">
                <a:latin typeface="Menlo Regular"/>
                <a:cs typeface="Menlo Regular"/>
              </a:rPr>
            </a:br>
            <a:r>
              <a:rPr lang="en-US" sz="1100" dirty="0">
                <a:latin typeface="Menlo Regular"/>
                <a:cs typeface="Menlo Regular"/>
              </a:rPr>
              <a:t>   </a:t>
            </a:r>
            <a:r>
              <a:rPr lang="en-US" sz="1100" dirty="0" err="1">
                <a:latin typeface="Menlo Regular"/>
                <a:cs typeface="Menlo Regular"/>
              </a:rPr>
              <a:t>cellForRowAtIndexPath</a:t>
            </a:r>
            <a:r>
              <a:rPr lang="en-US" sz="1100" dirty="0">
                <a:latin typeface="Menlo Regular"/>
                <a:cs typeface="Menlo Regular"/>
              </a:rPr>
              <a:t>:(</a:t>
            </a:r>
            <a:r>
              <a:rPr lang="en-US" sz="1100" dirty="0" err="1">
                <a:latin typeface="Menlo Regular"/>
                <a:cs typeface="Menlo Regular"/>
              </a:rPr>
              <a:t>NSIndexPath</a:t>
            </a:r>
            <a:r>
              <a:rPr lang="en-US" sz="1100" dirty="0">
                <a:latin typeface="Menlo Regular"/>
                <a:cs typeface="Menlo Regular"/>
              </a:rPr>
              <a:t> *)</a:t>
            </a:r>
            <a:r>
              <a:rPr lang="en-US" sz="1100" dirty="0" err="1">
                <a:latin typeface="Menlo Regular"/>
                <a:cs typeface="Menlo Regular"/>
              </a:rPr>
              <a:t>indexPath</a:t>
            </a:r>
            <a:endParaRPr lang="en-US" sz="1100" dirty="0">
              <a:latin typeface="Menlo Regular"/>
              <a:cs typeface="Menlo Regular"/>
            </a:endParaRPr>
          </a:p>
          <a:p>
            <a:r>
              <a:rPr lang="en-US" sz="1100" dirty="0">
                <a:latin typeface="Menlo Regular"/>
                <a:cs typeface="Menlo Regular"/>
              </a:rPr>
              <a:t>{</a:t>
            </a:r>
          </a:p>
          <a:p>
            <a:r>
              <a:rPr lang="en-US" sz="1100" dirty="0">
                <a:latin typeface="Menlo Regular"/>
                <a:cs typeface="Menlo Regular"/>
              </a:rPr>
              <a:t>    static </a:t>
            </a:r>
            <a:r>
              <a:rPr lang="en-US" sz="1100" dirty="0" err="1">
                <a:latin typeface="Menlo Regular"/>
                <a:cs typeface="Menlo Regular"/>
              </a:rPr>
              <a:t>NSString</a:t>
            </a:r>
            <a:r>
              <a:rPr lang="en-US" sz="1100" dirty="0">
                <a:latin typeface="Menlo Regular"/>
                <a:cs typeface="Menlo Regular"/>
              </a:rPr>
              <a:t> *</a:t>
            </a:r>
            <a:r>
              <a:rPr lang="en-US" sz="1100" dirty="0" err="1">
                <a:latin typeface="Menlo Regular"/>
                <a:cs typeface="Menlo Regular"/>
              </a:rPr>
              <a:t>CellIdentifier</a:t>
            </a:r>
            <a:r>
              <a:rPr lang="en-US" sz="1100" dirty="0">
                <a:latin typeface="Menlo Regular"/>
                <a:cs typeface="Menlo Regular"/>
              </a:rPr>
              <a:t> = @"Cell";</a:t>
            </a:r>
          </a:p>
          <a:p>
            <a:r>
              <a:rPr lang="en-US" sz="1100" dirty="0">
                <a:latin typeface="Menlo Regular"/>
                <a:cs typeface="Menlo Regular"/>
              </a:rPr>
              <a:t>    </a:t>
            </a:r>
          </a:p>
          <a:p>
            <a:r>
              <a:rPr lang="en-US" sz="1100" dirty="0">
                <a:latin typeface="Menlo Regular"/>
                <a:cs typeface="Menlo Regular"/>
              </a:rPr>
              <a:t>    </a:t>
            </a:r>
            <a:r>
              <a:rPr lang="en-US" sz="1100" dirty="0" err="1">
                <a:latin typeface="Menlo Regular"/>
                <a:cs typeface="Menlo Regular"/>
              </a:rPr>
              <a:t>UITableViewCell</a:t>
            </a:r>
            <a:r>
              <a:rPr lang="en-US" sz="1100" dirty="0">
                <a:latin typeface="Menlo Regular"/>
                <a:cs typeface="Menlo Regular"/>
              </a:rPr>
              <a:t> *cell = [</a:t>
            </a:r>
            <a:r>
              <a:rPr lang="en-US" sz="1100" dirty="0" err="1">
                <a:latin typeface="Menlo Regular"/>
                <a:cs typeface="Menlo Regular"/>
              </a:rPr>
              <a:t>tableView</a:t>
            </a:r>
            <a:r>
              <a:rPr lang="en-US" sz="1100" dirty="0">
                <a:latin typeface="Menlo Regular"/>
                <a:cs typeface="Menlo Regular"/>
              </a:rPr>
              <a:t> </a:t>
            </a:r>
            <a:r>
              <a:rPr lang="en-US" sz="1100" dirty="0" err="1">
                <a:latin typeface="Menlo Regular"/>
                <a:cs typeface="Menlo Regular"/>
              </a:rPr>
              <a:t>dequeueReusableCellWithIdentifier:CellIdentifier</a:t>
            </a:r>
            <a:r>
              <a:rPr lang="en-US" sz="1100" dirty="0">
                <a:latin typeface="Menlo Regular"/>
                <a:cs typeface="Menlo Regular"/>
              </a:rPr>
              <a:t>];</a:t>
            </a:r>
          </a:p>
          <a:p>
            <a:r>
              <a:rPr lang="en-US" sz="1100" dirty="0">
                <a:latin typeface="Menlo Regular"/>
                <a:cs typeface="Menlo Regular"/>
              </a:rPr>
              <a:t>    if (cell == nil) {</a:t>
            </a:r>
          </a:p>
          <a:p>
            <a:r>
              <a:rPr lang="en-US" sz="1100" dirty="0">
                <a:latin typeface="Menlo Regular"/>
                <a:cs typeface="Menlo Regular"/>
              </a:rPr>
              <a:t>        cell = [[[</a:t>
            </a:r>
            <a:r>
              <a:rPr lang="en-US" sz="1100" dirty="0" err="1">
                <a:latin typeface="Menlo Regular"/>
                <a:cs typeface="Menlo Regular"/>
              </a:rPr>
              <a:t>UITableViewCell</a:t>
            </a:r>
            <a:r>
              <a:rPr lang="en-US" sz="1100" dirty="0">
                <a:latin typeface="Menlo Regular"/>
                <a:cs typeface="Menlo Regular"/>
              </a:rPr>
              <a:t> </a:t>
            </a:r>
            <a:r>
              <a:rPr lang="en-US" sz="1100" dirty="0" err="1">
                <a:latin typeface="Menlo Regular"/>
                <a:cs typeface="Menlo Regular"/>
              </a:rPr>
              <a:t>alloc</a:t>
            </a:r>
            <a:r>
              <a:rPr lang="en-US" sz="1100" dirty="0">
                <a:latin typeface="Menlo Regular"/>
                <a:cs typeface="Menlo Regular"/>
              </a:rPr>
              <a:t>] </a:t>
            </a:r>
            <a:r>
              <a:rPr lang="en-US" sz="1100" dirty="0" err="1">
                <a:latin typeface="Menlo Regular"/>
                <a:cs typeface="Menlo Regular"/>
              </a:rPr>
              <a:t>initWithStyle:UITableViewCellStyleDefault</a:t>
            </a:r>
            <a:r>
              <a:rPr lang="en-US" sz="1100" dirty="0">
                <a:latin typeface="Menlo Regular"/>
                <a:cs typeface="Menlo Regular"/>
              </a:rPr>
              <a:t> </a:t>
            </a:r>
            <a:br>
              <a:rPr lang="en-US" sz="1100" dirty="0">
                <a:latin typeface="Menlo Regular"/>
                <a:cs typeface="Menlo Regular"/>
              </a:rPr>
            </a:br>
            <a:r>
              <a:rPr lang="en-US" sz="1100" dirty="0">
                <a:latin typeface="Menlo Regular"/>
                <a:cs typeface="Menlo Regular"/>
              </a:rPr>
              <a:t>                                       </a:t>
            </a:r>
            <a:r>
              <a:rPr lang="en-US" sz="1100" dirty="0" err="1">
                <a:latin typeface="Menlo Regular"/>
                <a:cs typeface="Menlo Regular"/>
              </a:rPr>
              <a:t>reuseIdentifier:CellIdentifier</a:t>
            </a:r>
            <a:r>
              <a:rPr lang="en-US" sz="1100" dirty="0">
                <a:latin typeface="Menlo Regular"/>
                <a:cs typeface="Menlo Regular"/>
              </a:rPr>
              <a:t>] </a:t>
            </a:r>
            <a:r>
              <a:rPr lang="en-US" sz="1100" dirty="0" err="1">
                <a:latin typeface="Menlo Regular"/>
                <a:cs typeface="Menlo Regular"/>
              </a:rPr>
              <a:t>autorelease</a:t>
            </a:r>
            <a:r>
              <a:rPr lang="en-US" sz="1100" dirty="0">
                <a:latin typeface="Menlo Regular"/>
                <a:cs typeface="Menlo Regular"/>
              </a:rPr>
              <a:t>];</a:t>
            </a:r>
          </a:p>
          <a:p>
            <a:r>
              <a:rPr lang="en-US" sz="1100" dirty="0">
                <a:latin typeface="Menlo Regular"/>
                <a:cs typeface="Menlo Regular"/>
              </a:rPr>
              <a:t>    }</a:t>
            </a:r>
          </a:p>
          <a:p>
            <a:r>
              <a:rPr lang="en-US" sz="1100" dirty="0">
                <a:latin typeface="Menlo Regular"/>
                <a:cs typeface="Menlo Regular"/>
              </a:rPr>
              <a:t>   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cell.textLabel.text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= [result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objectAtIndex:indexPath.row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en-US" sz="1100" dirty="0">
                <a:latin typeface="Menlo Regular"/>
                <a:cs typeface="Menlo Regular"/>
              </a:rPr>
              <a:t>    return cell;</a:t>
            </a:r>
          </a:p>
          <a:p>
            <a:r>
              <a:rPr lang="en-US" sz="1100" dirty="0">
                <a:latin typeface="Menlo Regular"/>
                <a:cs typeface="Menlo Regular"/>
              </a:rPr>
              <a:t>}</a:t>
            </a:r>
          </a:p>
          <a:p>
            <a:r>
              <a:rPr lang="en-US" sz="1100" dirty="0">
                <a:latin typeface="Menlo Regular"/>
                <a:cs typeface="Menlo Regular"/>
              </a:rPr>
              <a:t>- (void)</a:t>
            </a:r>
            <a:r>
              <a:rPr lang="en-US" sz="1100" dirty="0" err="1">
                <a:latin typeface="Menlo Regular"/>
                <a:cs typeface="Menlo Regular"/>
              </a:rPr>
              <a:t>tableView</a:t>
            </a:r>
            <a:r>
              <a:rPr lang="en-US" sz="1100" dirty="0">
                <a:latin typeface="Menlo Regular"/>
                <a:cs typeface="Menlo Regular"/>
              </a:rPr>
              <a:t>:(</a:t>
            </a:r>
            <a:r>
              <a:rPr lang="en-US" sz="1100" dirty="0" err="1">
                <a:latin typeface="Menlo Regular"/>
                <a:cs typeface="Menlo Regular"/>
              </a:rPr>
              <a:t>UITableView</a:t>
            </a:r>
            <a:r>
              <a:rPr lang="en-US" sz="1100" dirty="0">
                <a:latin typeface="Menlo Regular"/>
                <a:cs typeface="Menlo Regular"/>
              </a:rPr>
              <a:t> *)</a:t>
            </a:r>
            <a:r>
              <a:rPr lang="en-US" sz="1100" dirty="0" err="1">
                <a:latin typeface="Menlo Regular"/>
                <a:cs typeface="Menlo Regular"/>
              </a:rPr>
              <a:t>tableView</a:t>
            </a:r>
            <a:r>
              <a:rPr lang="en-US" sz="1100" dirty="0">
                <a:latin typeface="Menlo Regular"/>
                <a:cs typeface="Menlo Regular"/>
              </a:rPr>
              <a:t> </a:t>
            </a:r>
            <a:r>
              <a:rPr lang="en-US" sz="1100" dirty="0" err="1">
                <a:latin typeface="Menlo Regular"/>
                <a:cs typeface="Menlo Regular"/>
              </a:rPr>
              <a:t>didSelectRowAtIndexPath</a:t>
            </a:r>
            <a:r>
              <a:rPr lang="en-US" sz="1100" dirty="0">
                <a:latin typeface="Menlo Regular"/>
                <a:cs typeface="Menlo Regular"/>
              </a:rPr>
              <a:t>:(</a:t>
            </a:r>
            <a:r>
              <a:rPr lang="en-US" sz="1100" dirty="0" err="1">
                <a:latin typeface="Menlo Regular"/>
                <a:cs typeface="Menlo Regular"/>
              </a:rPr>
              <a:t>NSIndexPath</a:t>
            </a:r>
            <a:r>
              <a:rPr lang="en-US" sz="1100" dirty="0">
                <a:latin typeface="Menlo Regular"/>
                <a:cs typeface="Menlo Regular"/>
              </a:rPr>
              <a:t> *)</a:t>
            </a:r>
            <a:r>
              <a:rPr lang="en-US" sz="1100" dirty="0" err="1">
                <a:latin typeface="Menlo Regular"/>
                <a:cs typeface="Menlo Regular"/>
              </a:rPr>
              <a:t>indexPath</a:t>
            </a:r>
            <a:endParaRPr lang="en-US" sz="1100" dirty="0">
              <a:latin typeface="Menlo Regular"/>
              <a:cs typeface="Menlo Regular"/>
            </a:endParaRPr>
          </a:p>
          <a:p>
            <a:r>
              <a:rPr lang="en-US" sz="1100" dirty="0">
                <a:latin typeface="Menlo Regular"/>
                <a:cs typeface="Menlo Regular"/>
              </a:rPr>
              <a:t>{</a:t>
            </a:r>
          </a:p>
          <a:p>
            <a:r>
              <a:rPr lang="en-US" sz="1100" dirty="0">
                <a:latin typeface="Menlo Regular"/>
                <a:cs typeface="Menlo Regular"/>
              </a:rPr>
              <a:t>   </a:t>
            </a:r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[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self.delegate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didSelectResultItem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:[result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objectAtIndex:indexPath.row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]];</a:t>
            </a:r>
          </a:p>
          <a:p>
            <a:r>
              <a:rPr lang="en-US" sz="1100" dirty="0">
                <a:latin typeface="Menlo Regular"/>
                <a:cs typeface="Menlo 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2674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Search Bar (5)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68959" y="1588443"/>
            <a:ext cx="8229600" cy="8690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12. </a:t>
            </a:r>
            <a:r>
              <a:rPr lang="th-TH" sz="1600" dirty="0"/>
              <a:t>เปิด </a:t>
            </a:r>
            <a:r>
              <a:rPr lang="en-US" sz="1600" dirty="0"/>
              <a:t>MySearchSampleViewController.xib </a:t>
            </a:r>
            <a:r>
              <a:rPr lang="th-TH" sz="1600" dirty="0"/>
              <a:t>ทำการผูก </a:t>
            </a:r>
            <a:r>
              <a:rPr lang="en-US" sz="1600" dirty="0"/>
              <a:t>delegate </a:t>
            </a:r>
            <a:r>
              <a:rPr lang="th-TH" sz="1600" dirty="0"/>
              <a:t>ของ </a:t>
            </a:r>
            <a:r>
              <a:rPr lang="en-US" sz="1600" dirty="0"/>
              <a:t>Search Bar </a:t>
            </a:r>
            <a:r>
              <a:rPr lang="th-TH" sz="1600" dirty="0"/>
              <a:t>เข้ากับ 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File’s Owner </a:t>
            </a:r>
            <a:endParaRPr lang="th-TH" sz="16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548" y="2457474"/>
            <a:ext cx="4983832" cy="29259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8775" y="3214043"/>
            <a:ext cx="1625600" cy="406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6902466" y="3435777"/>
            <a:ext cx="1578721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/>
              <a:t>4. </a:t>
            </a:r>
            <a:r>
              <a:rPr lang="th-TH" sz="1600"/>
              <a:t>เลือก </a:t>
            </a:r>
            <a:r>
              <a:rPr lang="en-US" sz="1600"/>
              <a:t>delegate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21359" y="5785682"/>
            <a:ext cx="8229600" cy="869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13. </a:t>
            </a:r>
            <a:r>
              <a:rPr lang="th-TH" sz="1600" dirty="0" smtClean="0"/>
              <a:t>ผูก </a:t>
            </a:r>
            <a:r>
              <a:rPr lang="en-US" sz="1600" dirty="0" err="1" smtClean="0"/>
              <a:t>IBOutlet</a:t>
            </a:r>
            <a:r>
              <a:rPr lang="en-US" sz="1600" dirty="0" smtClean="0"/>
              <a:t> </a:t>
            </a:r>
            <a:r>
              <a:rPr lang="th-TH" sz="1600" dirty="0" smtClean="0"/>
              <a:t>ให้กับ </a:t>
            </a:r>
            <a:r>
              <a:rPr lang="en-US" sz="1600" dirty="0" smtClean="0"/>
              <a:t>Bar Button Item </a:t>
            </a:r>
            <a:r>
              <a:rPr lang="th-TH" sz="1600" dirty="0" smtClean="0"/>
              <a:t>ของ </a:t>
            </a:r>
            <a:r>
              <a:rPr lang="en-US" sz="1600" dirty="0" smtClean="0"/>
              <a:t>Search Bar </a:t>
            </a:r>
            <a:r>
              <a:rPr lang="th-TH" sz="1600" dirty="0" smtClean="0"/>
              <a:t>และให้ชื่อว่า </a:t>
            </a:r>
            <a:r>
              <a:rPr lang="en-US" sz="1600" dirty="0" smtClean="0"/>
              <a:t>“</a:t>
            </a:r>
            <a:r>
              <a:rPr lang="da-DK" sz="1600" dirty="0" err="1" smtClean="0">
                <a:latin typeface="Menlo Regular"/>
                <a:cs typeface="Menlo Regular"/>
              </a:rPr>
              <a:t>searchBarBtnItem</a:t>
            </a:r>
            <a:r>
              <a:rPr lang="da-DK" sz="1600" dirty="0" smtClean="0">
                <a:latin typeface="Menlo Regular"/>
                <a:cs typeface="Menlo Regular"/>
              </a:rPr>
              <a:t>”</a:t>
            </a:r>
            <a:endParaRPr lang="th-TH" sz="1600" dirty="0" smtClean="0"/>
          </a:p>
        </p:txBody>
      </p:sp>
    </p:spTree>
    <p:extLst>
      <p:ext uri="{BB962C8B-B14F-4D97-AF65-F5344CB8AC3E}">
        <p14:creationId xmlns:p14="http://schemas.microsoft.com/office/powerpoint/2010/main" val="2332910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Search Bar (6)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68959" y="1588443"/>
            <a:ext cx="8229600" cy="8690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14. </a:t>
            </a:r>
            <a:r>
              <a:rPr lang="th-TH" sz="1600" dirty="0"/>
              <a:t>เพิ่ม </a:t>
            </a:r>
            <a:r>
              <a:rPr lang="en-US" sz="1600" dirty="0"/>
              <a:t>code </a:t>
            </a:r>
            <a:r>
              <a:rPr lang="th-TH" sz="1600" dirty="0"/>
              <a:t>ใน </a:t>
            </a:r>
            <a:r>
              <a:rPr lang="en-US" sz="1600" dirty="0" err="1"/>
              <a:t>MySearchSampleViewController.h</a:t>
            </a:r>
            <a:r>
              <a:rPr lang="en-US" sz="1600" dirty="0"/>
              <a:t> </a:t>
            </a:r>
            <a:endParaRPr lang="th-TH" sz="16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740810" y="2313019"/>
            <a:ext cx="7957749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Menlo Regular"/>
                <a:cs typeface="Menlo Regular"/>
              </a:rPr>
              <a:t>#import &lt;</a:t>
            </a:r>
            <a:r>
              <a:rPr lang="en-US" sz="1400" dirty="0" err="1">
                <a:latin typeface="Menlo Regular"/>
                <a:cs typeface="Menlo Regular"/>
              </a:rPr>
              <a:t>UIKit</a:t>
            </a:r>
            <a:r>
              <a:rPr lang="en-US" sz="1400" dirty="0">
                <a:latin typeface="Menlo Regular"/>
                <a:cs typeface="Menlo Regular"/>
              </a:rPr>
              <a:t>/</a:t>
            </a:r>
            <a:r>
              <a:rPr lang="en-US" sz="1400" dirty="0" err="1">
                <a:latin typeface="Menlo Regular"/>
                <a:cs typeface="Menlo Regular"/>
              </a:rPr>
              <a:t>UIKit.h</a:t>
            </a:r>
            <a:r>
              <a:rPr lang="en-US" sz="1400" dirty="0">
                <a:latin typeface="Menlo Regular"/>
                <a:cs typeface="Menlo Regular"/>
              </a:rPr>
              <a:t>&gt;</a:t>
            </a:r>
          </a:p>
          <a:p>
            <a:r>
              <a:rPr lang="en-US" sz="1400" b="1" dirty="0">
                <a:solidFill>
                  <a:srgbClr val="FFFF00"/>
                </a:solidFill>
                <a:latin typeface="Menlo Regular"/>
                <a:cs typeface="Menlo Regular"/>
              </a:rPr>
              <a:t>#import "</a:t>
            </a:r>
            <a:r>
              <a:rPr lang="en-US" sz="1400" b="1" dirty="0" err="1">
                <a:solidFill>
                  <a:srgbClr val="FFFF00"/>
                </a:solidFill>
                <a:latin typeface="Menlo Regular"/>
                <a:cs typeface="Menlo Regular"/>
              </a:rPr>
              <a:t>SearchResultViewController.h</a:t>
            </a:r>
            <a:r>
              <a:rPr lang="en-US" sz="1400" b="1" dirty="0">
                <a:solidFill>
                  <a:srgbClr val="FFFF00"/>
                </a:solidFill>
                <a:latin typeface="Menlo Regular"/>
                <a:cs typeface="Menlo Regular"/>
              </a:rPr>
              <a:t>"</a:t>
            </a:r>
          </a:p>
          <a:p>
            <a:endParaRPr lang="en-US" sz="1400" dirty="0">
              <a:latin typeface="Menlo Regular"/>
              <a:cs typeface="Menlo Regular"/>
            </a:endParaRPr>
          </a:p>
          <a:p>
            <a:r>
              <a:rPr lang="en-US" sz="1400" dirty="0">
                <a:latin typeface="Menlo Regular"/>
                <a:cs typeface="Menlo Regular"/>
              </a:rPr>
              <a:t>@interface </a:t>
            </a:r>
            <a:r>
              <a:rPr lang="en-US" sz="1400" dirty="0" err="1">
                <a:latin typeface="Menlo Regular"/>
                <a:cs typeface="Menlo Regular"/>
              </a:rPr>
              <a:t>MySearchSampleViewController</a:t>
            </a:r>
            <a:r>
              <a:rPr lang="en-US" sz="1400" dirty="0">
                <a:latin typeface="Menlo Regular"/>
                <a:cs typeface="Menlo Regular"/>
              </a:rPr>
              <a:t> : </a:t>
            </a:r>
            <a:r>
              <a:rPr lang="en-US" sz="1400" dirty="0" err="1">
                <a:latin typeface="Menlo Regular"/>
                <a:cs typeface="Menlo Regular"/>
              </a:rPr>
              <a:t>UIViewController</a:t>
            </a:r>
            <a:r>
              <a:rPr lang="en-US" sz="1400" dirty="0">
                <a:latin typeface="Menlo Regular"/>
                <a:cs typeface="Menlo Regular"/>
              </a:rPr>
              <a:t> </a:t>
            </a:r>
            <a:br>
              <a:rPr lang="en-US" sz="1400" dirty="0">
                <a:latin typeface="Menlo Regular"/>
                <a:cs typeface="Menlo Regular"/>
              </a:rPr>
            </a:br>
            <a:r>
              <a:rPr lang="en-US" sz="1400" dirty="0">
                <a:latin typeface="Menlo Regular"/>
                <a:cs typeface="Menlo Regular"/>
              </a:rPr>
              <a:t>           </a:t>
            </a:r>
            <a:r>
              <a:rPr lang="en-US" sz="1400" b="1" dirty="0">
                <a:solidFill>
                  <a:srgbClr val="FFFF00"/>
                </a:solidFill>
                <a:latin typeface="Menlo Regular"/>
                <a:cs typeface="Menlo Regular"/>
              </a:rPr>
              <a:t>&lt;</a:t>
            </a:r>
            <a:r>
              <a:rPr lang="en-US" sz="1400" b="1" dirty="0" err="1">
                <a:solidFill>
                  <a:srgbClr val="FFFF00"/>
                </a:solidFill>
                <a:latin typeface="Menlo Regular"/>
                <a:cs typeface="Menlo Regular"/>
              </a:rPr>
              <a:t>UISearchBarDelegate</a:t>
            </a:r>
            <a:r>
              <a:rPr lang="en-US" sz="1400" b="1" dirty="0">
                <a:solidFill>
                  <a:srgbClr val="FFFF00"/>
                </a:solidFill>
                <a:latin typeface="Menlo Regular"/>
                <a:cs typeface="Menlo Regular"/>
              </a:rPr>
              <a:t>, </a:t>
            </a:r>
            <a:r>
              <a:rPr lang="en-US" sz="1400" b="1" dirty="0" err="1">
                <a:solidFill>
                  <a:srgbClr val="FFFF00"/>
                </a:solidFill>
                <a:latin typeface="Menlo Regular"/>
                <a:cs typeface="Menlo Regular"/>
              </a:rPr>
              <a:t>SearchResultViewControllerDelegate</a:t>
            </a:r>
            <a:r>
              <a:rPr lang="en-US" sz="1400" b="1" dirty="0">
                <a:solidFill>
                  <a:srgbClr val="FFFF00"/>
                </a:solidFill>
                <a:latin typeface="Menlo Regular"/>
                <a:cs typeface="Menlo Regular"/>
              </a:rPr>
              <a:t>&gt;</a:t>
            </a:r>
            <a:r>
              <a:rPr lang="en-US" sz="1400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</a:p>
          <a:p>
            <a:r>
              <a:rPr lang="en-US" sz="1400" dirty="0">
                <a:latin typeface="Menlo Regular"/>
                <a:cs typeface="Menlo Regular"/>
              </a:rPr>
              <a:t>{</a:t>
            </a:r>
          </a:p>
          <a:p>
            <a:r>
              <a:rPr lang="en-US" sz="1400" dirty="0">
                <a:solidFill>
                  <a:srgbClr val="FFFF00"/>
                </a:solidFill>
                <a:latin typeface="Menlo Regular"/>
                <a:cs typeface="Menlo Regular"/>
              </a:rPr>
              <a:t>   </a:t>
            </a:r>
            <a:r>
              <a:rPr lang="en-US" sz="14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400" b="1" dirty="0" err="1">
                <a:solidFill>
                  <a:srgbClr val="FFFF00"/>
                </a:solidFill>
                <a:latin typeface="Menlo Regular"/>
                <a:cs typeface="Menlo Regular"/>
              </a:rPr>
              <a:t>SearchResultViewController</a:t>
            </a:r>
            <a:r>
              <a:rPr lang="en-US" sz="1400" b="1" dirty="0">
                <a:solidFill>
                  <a:srgbClr val="FFFF00"/>
                </a:solidFill>
                <a:latin typeface="Menlo Regular"/>
                <a:cs typeface="Menlo Regular"/>
              </a:rPr>
              <a:t> *</a:t>
            </a:r>
            <a:r>
              <a:rPr lang="en-US" sz="1400" b="1" dirty="0" err="1">
                <a:solidFill>
                  <a:srgbClr val="FFFF00"/>
                </a:solidFill>
                <a:latin typeface="Menlo Regular"/>
                <a:cs typeface="Menlo Regular"/>
              </a:rPr>
              <a:t>searchResultViewController</a:t>
            </a:r>
            <a:r>
              <a:rPr lang="en-US" sz="1400" b="1" dirty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</a:p>
          <a:p>
            <a:r>
              <a:rPr lang="en-US" sz="1400" b="1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  <a:r>
              <a:rPr lang="en-US" sz="1400" b="1" dirty="0" err="1">
                <a:solidFill>
                  <a:srgbClr val="FFFF00"/>
                </a:solidFill>
                <a:latin typeface="Menlo Regular"/>
                <a:cs typeface="Menlo Regular"/>
              </a:rPr>
              <a:t>UIPopoverController</a:t>
            </a:r>
            <a:r>
              <a:rPr lang="en-US" sz="1400" b="1" dirty="0">
                <a:solidFill>
                  <a:srgbClr val="FFFF00"/>
                </a:solidFill>
                <a:latin typeface="Menlo Regular"/>
                <a:cs typeface="Menlo Regular"/>
              </a:rPr>
              <a:t> *</a:t>
            </a:r>
            <a:r>
              <a:rPr lang="en-US" sz="1400" b="1" dirty="0" err="1">
                <a:solidFill>
                  <a:srgbClr val="FFFF00"/>
                </a:solidFill>
                <a:latin typeface="Menlo Regular"/>
                <a:cs typeface="Menlo Regular"/>
              </a:rPr>
              <a:t>popOverResult</a:t>
            </a:r>
            <a:r>
              <a:rPr lang="en-US" sz="1400" b="1" dirty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</a:p>
          <a:p>
            <a:r>
              <a:rPr lang="en-US" sz="1400" b="1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  <a:r>
              <a:rPr lang="en-US" sz="1400" b="1" dirty="0" err="1">
                <a:solidFill>
                  <a:srgbClr val="FFFF00"/>
                </a:solidFill>
                <a:latin typeface="Menlo Regular"/>
                <a:cs typeface="Menlo Regular"/>
              </a:rPr>
              <a:t>NSArray</a:t>
            </a:r>
            <a:r>
              <a:rPr lang="en-US" sz="1400" b="1" dirty="0">
                <a:solidFill>
                  <a:srgbClr val="FFFF00"/>
                </a:solidFill>
                <a:latin typeface="Menlo Regular"/>
                <a:cs typeface="Menlo Regular"/>
              </a:rPr>
              <a:t> *provinces;</a:t>
            </a:r>
          </a:p>
          <a:p>
            <a:r>
              <a:rPr lang="en-US" sz="1400" b="1" dirty="0">
                <a:solidFill>
                  <a:srgbClr val="FFFF00"/>
                </a:solidFill>
                <a:latin typeface="Menlo Regular"/>
                <a:cs typeface="Menlo Regular"/>
              </a:rPr>
              <a:t>	</a:t>
            </a:r>
            <a:r>
              <a:rPr lang="en-US" sz="1400" b="1" dirty="0" err="1">
                <a:solidFill>
                  <a:srgbClr val="FFFF00"/>
                </a:solidFill>
                <a:latin typeface="Menlo Regular"/>
                <a:cs typeface="Menlo Regular"/>
              </a:rPr>
              <a:t>NSMutableArray</a:t>
            </a:r>
            <a:r>
              <a:rPr lang="en-US" sz="1400" b="1" dirty="0">
                <a:solidFill>
                  <a:srgbClr val="FFFF00"/>
                </a:solidFill>
                <a:latin typeface="Menlo Regular"/>
                <a:cs typeface="Menlo Regular"/>
              </a:rPr>
              <a:t> *</a:t>
            </a:r>
            <a:r>
              <a:rPr lang="en-US" sz="1400" b="1" dirty="0" err="1">
                <a:solidFill>
                  <a:srgbClr val="FFFF00"/>
                </a:solidFill>
                <a:latin typeface="Menlo Regular"/>
                <a:cs typeface="Menlo Regular"/>
              </a:rPr>
              <a:t>searchResultArray</a:t>
            </a:r>
            <a:r>
              <a:rPr lang="en-US" sz="1400" b="1" dirty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</a:p>
          <a:p>
            <a:r>
              <a:rPr lang="en-US" sz="1400" dirty="0">
                <a:latin typeface="Menlo Regular"/>
                <a:cs typeface="Menlo Regular"/>
              </a:rPr>
              <a:t>}</a:t>
            </a:r>
          </a:p>
          <a:p>
            <a:endParaRPr lang="en-US" sz="1400" dirty="0">
              <a:latin typeface="Menlo Regular"/>
              <a:cs typeface="Menlo Regular"/>
            </a:endParaRPr>
          </a:p>
          <a:p>
            <a:r>
              <a:rPr lang="en-US" sz="1400" dirty="0">
                <a:latin typeface="Menlo Regular"/>
                <a:cs typeface="Menlo Regular"/>
              </a:rPr>
              <a:t>@end</a:t>
            </a:r>
          </a:p>
        </p:txBody>
      </p:sp>
    </p:spTree>
    <p:extLst>
      <p:ext uri="{BB962C8B-B14F-4D97-AF65-F5344CB8AC3E}">
        <p14:creationId xmlns:p14="http://schemas.microsoft.com/office/powerpoint/2010/main" val="1291386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Search Bar (7)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68959" y="1600280"/>
            <a:ext cx="8229600" cy="869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15. </a:t>
            </a:r>
            <a:r>
              <a:rPr lang="th-TH" sz="1600" dirty="0"/>
              <a:t>เพิ่ม </a:t>
            </a:r>
            <a:r>
              <a:rPr lang="en-US" sz="1600" dirty="0"/>
              <a:t>code </a:t>
            </a:r>
            <a:r>
              <a:rPr lang="th-TH" sz="1600" dirty="0"/>
              <a:t>ใน </a:t>
            </a:r>
            <a:r>
              <a:rPr lang="en-US" sz="1600" dirty="0"/>
              <a:t>method</a:t>
            </a:r>
            <a:r>
              <a:rPr lang="th-TH" sz="1600" dirty="0"/>
              <a:t> </a:t>
            </a:r>
            <a:r>
              <a:rPr lang="en-US" sz="1600" dirty="0"/>
              <a:t>viewDidLoad: </a:t>
            </a:r>
            <a:r>
              <a:rPr lang="th-TH" sz="1600" dirty="0"/>
              <a:t>ของ</a:t>
            </a:r>
            <a:r>
              <a:rPr lang="en-US" sz="1600" dirty="0"/>
              <a:t> </a:t>
            </a:r>
            <a:r>
              <a:rPr lang="en-US" sz="1600" dirty="0" err="1"/>
              <a:t>MySearchSampleViewController.m</a:t>
            </a:r>
            <a:endParaRPr lang="th-TH" sz="16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729050" y="2094523"/>
            <a:ext cx="841495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Menlo Regular"/>
                <a:cs typeface="Menlo Regular"/>
              </a:rPr>
              <a:t>- (void)</a:t>
            </a:r>
            <a:r>
              <a:rPr lang="en-US" sz="1400" dirty="0" err="1">
                <a:latin typeface="Menlo Regular"/>
                <a:cs typeface="Menlo Regular"/>
              </a:rPr>
              <a:t>viewDidLoad</a:t>
            </a:r>
            <a:endParaRPr lang="en-US" sz="1400" dirty="0">
              <a:latin typeface="Menlo Regular"/>
              <a:cs typeface="Menlo Regular"/>
            </a:endParaRPr>
          </a:p>
          <a:p>
            <a:r>
              <a:rPr lang="en-US" sz="1400" dirty="0">
                <a:latin typeface="Menlo Regular"/>
                <a:cs typeface="Menlo Regular"/>
              </a:rPr>
              <a:t>{</a:t>
            </a:r>
          </a:p>
          <a:p>
            <a:r>
              <a:rPr lang="en-US" sz="1400" dirty="0">
                <a:latin typeface="Menlo Regular"/>
                <a:cs typeface="Menlo Regular"/>
              </a:rPr>
              <a:t>    [super </a:t>
            </a:r>
            <a:r>
              <a:rPr lang="en-US" sz="1400" dirty="0" err="1">
                <a:latin typeface="Menlo Regular"/>
                <a:cs typeface="Menlo Regular"/>
              </a:rPr>
              <a:t>viewDidLoad</a:t>
            </a:r>
            <a:r>
              <a:rPr lang="en-US" sz="1400" dirty="0">
                <a:latin typeface="Menlo Regular"/>
                <a:cs typeface="Menlo Regular"/>
              </a:rPr>
              <a:t>];</a:t>
            </a:r>
          </a:p>
          <a:p>
            <a:endParaRPr lang="en-US" sz="1400" dirty="0">
              <a:latin typeface="Menlo Regular"/>
              <a:cs typeface="Menlo Regular"/>
            </a:endParaRPr>
          </a:p>
          <a:p>
            <a:r>
              <a:rPr lang="en-US" sz="1400" dirty="0">
                <a:latin typeface="Menlo Regular"/>
                <a:cs typeface="Menlo Regular"/>
              </a:rPr>
              <a:t>	</a:t>
            </a:r>
            <a:r>
              <a:rPr lang="th-TH" sz="1400" b="1" dirty="0">
                <a:latin typeface="Menlo Regular"/>
                <a:cs typeface="Menlo Regular"/>
              </a:rPr>
              <a:t> </a:t>
            </a:r>
            <a:r>
              <a:rPr lang="th-TH" sz="1400" b="1" dirty="0">
                <a:solidFill>
                  <a:srgbClr val="FFFF00"/>
                </a:solidFill>
                <a:latin typeface="Menlo Regular"/>
                <a:cs typeface="Menlo Regular"/>
              </a:rPr>
              <a:t>provinces = </a:t>
            </a:r>
            <a:r>
              <a:rPr lang="en-US" sz="1400" b="1" dirty="0">
                <a:solidFill>
                  <a:srgbClr val="FFFF00"/>
                </a:solidFill>
                <a:latin typeface="Menlo Regular"/>
                <a:cs typeface="Menlo Regular"/>
              </a:rPr>
              <a:t>[[</a:t>
            </a:r>
            <a:r>
              <a:rPr lang="en-US" sz="1400" b="1" dirty="0" err="1">
                <a:solidFill>
                  <a:srgbClr val="FFFF00"/>
                </a:solidFill>
                <a:latin typeface="Menlo Regular"/>
                <a:cs typeface="Menlo Regular"/>
              </a:rPr>
              <a:t>NSArray</a:t>
            </a:r>
            <a:r>
              <a:rPr lang="en-US" sz="14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400" b="1" dirty="0" err="1">
                <a:solidFill>
                  <a:srgbClr val="FFFF00"/>
                </a:solidFill>
                <a:latin typeface="Menlo Regular"/>
                <a:cs typeface="Menlo Regular"/>
              </a:rPr>
              <a:t>alloc</a:t>
            </a:r>
            <a:r>
              <a:rPr lang="en-US" sz="1400" b="1" dirty="0">
                <a:solidFill>
                  <a:srgbClr val="FFFF00"/>
                </a:solidFill>
                <a:latin typeface="Menlo Regular"/>
                <a:cs typeface="Menlo Regular"/>
              </a:rPr>
              <a:t>] </a:t>
            </a:r>
            <a:r>
              <a:rPr lang="en-US" sz="1400" b="1" dirty="0" err="1">
                <a:solidFill>
                  <a:srgbClr val="FFFF00"/>
                </a:solidFill>
                <a:latin typeface="Menlo Regular"/>
                <a:cs typeface="Menlo Regular"/>
              </a:rPr>
              <a:t>initWithObjects</a:t>
            </a:r>
            <a:r>
              <a:rPr lang="en-US" sz="1400" b="1" dirty="0">
                <a:solidFill>
                  <a:srgbClr val="FFFF00"/>
                </a:solidFill>
                <a:latin typeface="Menlo Regular"/>
                <a:cs typeface="Menlo Regular"/>
              </a:rPr>
              <a:t>:</a:t>
            </a:r>
            <a:r>
              <a:rPr lang="th-TH" sz="1400" b="1" dirty="0">
                <a:solidFill>
                  <a:srgbClr val="FFFF00"/>
                </a:solidFill>
                <a:latin typeface="Menlo Regular"/>
                <a:cs typeface="Menlo Regular"/>
              </a:rPr>
              <a:t>                 </a:t>
            </a:r>
            <a:br>
              <a:rPr lang="th-TH" sz="1400" b="1" dirty="0">
                <a:solidFill>
                  <a:srgbClr val="FFFF00"/>
                </a:solidFill>
                <a:latin typeface="Menlo Regular"/>
                <a:cs typeface="Menlo Regular"/>
              </a:rPr>
            </a:br>
            <a:r>
              <a:rPr lang="th-TH" sz="1400" b="1" dirty="0">
                <a:solidFill>
                  <a:srgbClr val="FFFF00"/>
                </a:solidFill>
                <a:latin typeface="Menlo Regular"/>
                <a:cs typeface="Menlo Regular"/>
              </a:rPr>
              <a:t>		     @"กรุงเทพฯ", @"อยุธยา", @"กำแพงเพชร", @"อุดรธานี", @"อุบลราชธานี", </a:t>
            </a:r>
          </a:p>
          <a:p>
            <a:r>
              <a:rPr lang="th-TH" sz="1400" b="1" dirty="0">
                <a:solidFill>
                  <a:srgbClr val="FFFF00"/>
                </a:solidFill>
                <a:latin typeface="Menlo Regular"/>
                <a:cs typeface="Menlo Regular"/>
              </a:rPr>
              <a:t>                 @"สงขลา", @"สกลนคร", @"นครสวรรค์", @"พิษณุโลก", @"ขอนแก่น", </a:t>
            </a:r>
          </a:p>
          <a:p>
            <a:r>
              <a:rPr lang="th-TH" sz="1400" b="1" dirty="0">
                <a:solidFill>
                  <a:srgbClr val="FFFF00"/>
                </a:solidFill>
                <a:latin typeface="Menlo Regular"/>
                <a:cs typeface="Menlo Regular"/>
              </a:rPr>
              <a:t>                 @"เชียงราย", @"เชียงใหม่", @"ลำพูน", @"ร้อยเอ็ด", @"มหาสารคาม", </a:t>
            </a:r>
          </a:p>
          <a:p>
            <a:r>
              <a:rPr lang="th-TH" sz="1400" b="1" dirty="0">
                <a:solidFill>
                  <a:srgbClr val="FFFF00"/>
                </a:solidFill>
                <a:latin typeface="Menlo Regular"/>
                <a:cs typeface="Menlo Regular"/>
              </a:rPr>
              <a:t>                 @"พังงา", @"ภูเก็ต", @"ระนอง", @"ระยอง", @"กระบี่", </a:t>
            </a:r>
          </a:p>
          <a:p>
            <a:r>
              <a:rPr lang="th-TH" sz="1400" b="1" dirty="0">
                <a:solidFill>
                  <a:srgbClr val="FFFF00"/>
                </a:solidFill>
                <a:latin typeface="Menlo Regular"/>
                <a:cs typeface="Menlo Regular"/>
              </a:rPr>
              <a:t>                 @"ชุมพร", @"สมุทรสาคร", @"สมุทรสงตราม", @"ชลบุรี", @"ชัยนาท", </a:t>
            </a:r>
          </a:p>
          <a:p>
            <a:r>
              <a:rPr lang="th-TH" sz="1400" b="1" dirty="0">
                <a:solidFill>
                  <a:srgbClr val="FFFF00"/>
                </a:solidFill>
                <a:latin typeface="Menlo Regular"/>
                <a:cs typeface="Menlo Regular"/>
              </a:rPr>
              <a:t>                 @"สุราษฏ์ธานี", @"นครราชสีมา", @"นครศรีธรรมราช", @"นครนายก", </a:t>
            </a:r>
            <a:br>
              <a:rPr lang="th-TH" sz="1400" b="1" dirty="0">
                <a:solidFill>
                  <a:srgbClr val="FFFF00"/>
                </a:solidFill>
                <a:latin typeface="Menlo Regular"/>
                <a:cs typeface="Menlo Regular"/>
              </a:rPr>
            </a:br>
            <a:r>
              <a:rPr lang="th-TH" sz="1400" b="1" dirty="0">
                <a:solidFill>
                  <a:srgbClr val="FFFF00"/>
                </a:solidFill>
                <a:latin typeface="Menlo Regular"/>
                <a:cs typeface="Menlo Regular"/>
              </a:rPr>
              <a:t>			    @"ลำปาง", nil];</a:t>
            </a:r>
          </a:p>
          <a:p>
            <a:r>
              <a:rPr lang="th-TH" sz="1400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endParaRPr lang="en-US" sz="1400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en-US" sz="1400" dirty="0">
                <a:solidFill>
                  <a:srgbClr val="FFFF00"/>
                </a:solidFill>
                <a:latin typeface="Menlo Regular"/>
                <a:cs typeface="Menlo Regular"/>
              </a:rPr>
              <a:t>	</a:t>
            </a:r>
            <a:r>
              <a:rPr lang="en-US" sz="1400" b="1" dirty="0" err="1">
                <a:solidFill>
                  <a:srgbClr val="FFFF00"/>
                </a:solidFill>
                <a:latin typeface="Menlo Regular"/>
                <a:cs typeface="Menlo Regular"/>
              </a:rPr>
              <a:t>searchResultArray</a:t>
            </a:r>
            <a:r>
              <a:rPr lang="en-US" sz="1400" b="1" dirty="0">
                <a:solidFill>
                  <a:srgbClr val="FFFF00"/>
                </a:solidFill>
                <a:latin typeface="Menlo Regular"/>
                <a:cs typeface="Menlo Regular"/>
              </a:rPr>
              <a:t> = [[</a:t>
            </a:r>
            <a:r>
              <a:rPr lang="en-US" sz="1400" b="1" dirty="0" err="1">
                <a:solidFill>
                  <a:srgbClr val="FFFF00"/>
                </a:solidFill>
                <a:latin typeface="Menlo Regular"/>
                <a:cs typeface="Menlo Regular"/>
              </a:rPr>
              <a:t>NSMutableArray</a:t>
            </a:r>
            <a:r>
              <a:rPr lang="en-US" sz="14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400" b="1" dirty="0" err="1">
                <a:solidFill>
                  <a:srgbClr val="FFFF00"/>
                </a:solidFill>
                <a:latin typeface="Menlo Regular"/>
                <a:cs typeface="Menlo Regular"/>
              </a:rPr>
              <a:t>alloc</a:t>
            </a:r>
            <a:r>
              <a:rPr lang="en-US" sz="1400" b="1" dirty="0">
                <a:solidFill>
                  <a:srgbClr val="FFFF00"/>
                </a:solidFill>
                <a:latin typeface="Menlo Regular"/>
                <a:cs typeface="Menlo Regular"/>
              </a:rPr>
              <a:t>] </a:t>
            </a:r>
            <a:r>
              <a:rPr lang="en-US" sz="1400" b="1" dirty="0" err="1">
                <a:solidFill>
                  <a:srgbClr val="FFFF00"/>
                </a:solidFill>
                <a:latin typeface="Menlo Regular"/>
                <a:cs typeface="Menlo Regular"/>
              </a:rPr>
              <a:t>init</a:t>
            </a:r>
            <a:r>
              <a:rPr lang="en-US" sz="1400" b="1" dirty="0">
                <a:solidFill>
                  <a:srgbClr val="FFFF00"/>
                </a:solidFill>
                <a:latin typeface="Menlo Regular"/>
                <a:cs typeface="Menlo Regular"/>
              </a:rPr>
              <a:t>];  </a:t>
            </a:r>
            <a:r>
              <a:rPr lang="en-US" sz="1400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4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</a:p>
          <a:p>
            <a:r>
              <a:rPr lang="en-US" sz="1400" b="1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  <a:r>
              <a:rPr lang="en-US" sz="1400" b="1" dirty="0" err="1">
                <a:solidFill>
                  <a:srgbClr val="FFFF00"/>
                </a:solidFill>
                <a:latin typeface="Menlo Regular"/>
                <a:cs typeface="Menlo Regular"/>
              </a:rPr>
              <a:t>searchResultViewController</a:t>
            </a:r>
            <a:r>
              <a:rPr lang="en-US" sz="1400" b="1" dirty="0">
                <a:solidFill>
                  <a:srgbClr val="FFFF00"/>
                </a:solidFill>
                <a:latin typeface="Menlo Regular"/>
                <a:cs typeface="Menlo Regular"/>
              </a:rPr>
              <a:t> = [[</a:t>
            </a:r>
            <a:r>
              <a:rPr lang="en-US" sz="1400" b="1" dirty="0" err="1">
                <a:solidFill>
                  <a:srgbClr val="FFFF00"/>
                </a:solidFill>
                <a:latin typeface="Menlo Regular"/>
                <a:cs typeface="Menlo Regular"/>
              </a:rPr>
              <a:t>SearchResultViewController</a:t>
            </a:r>
            <a:r>
              <a:rPr lang="en-US" sz="14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400" b="1" dirty="0" err="1">
                <a:solidFill>
                  <a:srgbClr val="FFFF00"/>
                </a:solidFill>
                <a:latin typeface="Menlo Regular"/>
                <a:cs typeface="Menlo Regular"/>
              </a:rPr>
              <a:t>alloc</a:t>
            </a:r>
            <a:r>
              <a:rPr lang="en-US" sz="1400" b="1" dirty="0">
                <a:solidFill>
                  <a:srgbClr val="FFFF00"/>
                </a:solidFill>
                <a:latin typeface="Menlo Regular"/>
                <a:cs typeface="Menlo Regular"/>
              </a:rPr>
              <a:t>] </a:t>
            </a:r>
            <a:r>
              <a:rPr lang="en-US" sz="1400" b="1" dirty="0" err="1">
                <a:solidFill>
                  <a:srgbClr val="FFFF00"/>
                </a:solidFill>
                <a:latin typeface="Menlo Regular"/>
                <a:cs typeface="Menlo Regular"/>
              </a:rPr>
              <a:t>init</a:t>
            </a:r>
            <a:r>
              <a:rPr lang="en-US" sz="1400" b="1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en-US" sz="1400" b="1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  <a:r>
              <a:rPr lang="en-US" sz="1400" b="1" dirty="0" err="1">
                <a:solidFill>
                  <a:srgbClr val="FFFF00"/>
                </a:solidFill>
                <a:latin typeface="Menlo Regular"/>
                <a:cs typeface="Menlo Regular"/>
              </a:rPr>
              <a:t>searchResultViewController.delegate</a:t>
            </a:r>
            <a:r>
              <a:rPr lang="en-US" sz="1400" b="1" dirty="0">
                <a:solidFill>
                  <a:srgbClr val="FFFF00"/>
                </a:solidFill>
                <a:latin typeface="Menlo Regular"/>
                <a:cs typeface="Menlo Regular"/>
              </a:rPr>
              <a:t> = self;</a:t>
            </a:r>
          </a:p>
          <a:p>
            <a:r>
              <a:rPr lang="en-US" sz="1400" b="1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  <a:r>
              <a:rPr lang="en-US" sz="1400" b="1" dirty="0" err="1">
                <a:solidFill>
                  <a:srgbClr val="FFFF00"/>
                </a:solidFill>
                <a:latin typeface="Menlo Regular"/>
                <a:cs typeface="Menlo Regular"/>
              </a:rPr>
              <a:t>popOverResult</a:t>
            </a:r>
            <a:r>
              <a:rPr lang="en-US" sz="1400" b="1" dirty="0">
                <a:solidFill>
                  <a:srgbClr val="FFFF00"/>
                </a:solidFill>
                <a:latin typeface="Menlo Regular"/>
                <a:cs typeface="Menlo Regular"/>
              </a:rPr>
              <a:t> = [[</a:t>
            </a:r>
            <a:r>
              <a:rPr lang="en-US" sz="1400" b="1" dirty="0" err="1">
                <a:solidFill>
                  <a:srgbClr val="FFFF00"/>
                </a:solidFill>
                <a:latin typeface="Menlo Regular"/>
                <a:cs typeface="Menlo Regular"/>
              </a:rPr>
              <a:t>UIPopoverController</a:t>
            </a:r>
            <a:r>
              <a:rPr lang="en-US" sz="14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400" b="1" dirty="0" err="1">
                <a:solidFill>
                  <a:srgbClr val="FFFF00"/>
                </a:solidFill>
                <a:latin typeface="Menlo Regular"/>
                <a:cs typeface="Menlo Regular"/>
              </a:rPr>
              <a:t>alloc</a:t>
            </a:r>
            <a:r>
              <a:rPr lang="en-US" sz="1400" b="1" dirty="0">
                <a:solidFill>
                  <a:srgbClr val="FFFF00"/>
                </a:solidFill>
                <a:latin typeface="Menlo Regular"/>
                <a:cs typeface="Menlo Regular"/>
              </a:rPr>
              <a:t>] </a:t>
            </a:r>
            <a:br>
              <a:rPr lang="en-US" sz="1400" b="1" dirty="0">
                <a:solidFill>
                  <a:srgbClr val="FFFF00"/>
                </a:solidFill>
                <a:latin typeface="Menlo Regular"/>
                <a:cs typeface="Menlo Regular"/>
              </a:rPr>
            </a:br>
            <a:r>
              <a:rPr lang="en-US" sz="1400" b="1" dirty="0">
                <a:solidFill>
                  <a:srgbClr val="FFFF00"/>
                </a:solidFill>
                <a:latin typeface="Menlo Regular"/>
                <a:cs typeface="Menlo Regular"/>
              </a:rPr>
              <a:t>                     	</a:t>
            </a:r>
            <a:r>
              <a:rPr lang="en-US" sz="1400" b="1" dirty="0" err="1">
                <a:solidFill>
                  <a:srgbClr val="FFFF00"/>
                </a:solidFill>
                <a:latin typeface="Menlo Regular"/>
                <a:cs typeface="Menlo Regular"/>
              </a:rPr>
              <a:t>initWithContentViewController:searchResultViewController</a:t>
            </a:r>
            <a:r>
              <a:rPr lang="en-US" sz="1400" b="1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en-US" sz="1400" dirty="0">
                <a:latin typeface="Menlo Regular"/>
                <a:cs typeface="Menlo 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4725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Search Bar (8)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328762"/>
            <a:ext cx="8229600" cy="869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16. </a:t>
            </a:r>
            <a:r>
              <a:rPr lang="th-TH" sz="1600" dirty="0"/>
              <a:t>เพิ่ม </a:t>
            </a:r>
            <a:r>
              <a:rPr lang="en-US" sz="1600" dirty="0"/>
              <a:t>code </a:t>
            </a:r>
            <a:r>
              <a:rPr lang="th-TH" sz="1600" dirty="0"/>
              <a:t>ใน </a:t>
            </a:r>
            <a:r>
              <a:rPr lang="en-US" sz="1600" dirty="0"/>
              <a:t>method viewDidUnLoad: </a:t>
            </a:r>
            <a:r>
              <a:rPr lang="th-TH" sz="1600" dirty="0"/>
              <a:t>ของ</a:t>
            </a:r>
            <a:r>
              <a:rPr lang="en-US" sz="1600" dirty="0"/>
              <a:t> </a:t>
            </a:r>
            <a:r>
              <a:rPr lang="en-US" sz="1600" dirty="0" err="1"/>
              <a:t>MySearchSampleViewController.m</a:t>
            </a:r>
            <a:endParaRPr lang="th-TH" sz="1600" dirty="0"/>
          </a:p>
          <a:p>
            <a:pPr marL="0" indent="0">
              <a:buNone/>
            </a:pPr>
            <a:r>
              <a:rPr lang="en-US" sz="1600" dirty="0"/>
              <a:t> </a:t>
            </a:r>
            <a:endParaRPr lang="th-TH" sz="16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881915" y="1752457"/>
            <a:ext cx="780488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Menlo Regular"/>
                <a:cs typeface="Menlo Regular"/>
              </a:rPr>
              <a:t>- (void)</a:t>
            </a:r>
            <a:r>
              <a:rPr lang="en-US" sz="1400" dirty="0" err="1">
                <a:latin typeface="Menlo Regular"/>
                <a:cs typeface="Menlo Regular"/>
              </a:rPr>
              <a:t>viewDidUnload</a:t>
            </a:r>
            <a:endParaRPr lang="en-US" sz="1400" dirty="0">
              <a:latin typeface="Menlo Regular"/>
              <a:cs typeface="Menlo Regular"/>
            </a:endParaRPr>
          </a:p>
          <a:p>
            <a:r>
              <a:rPr lang="en-US" sz="1400" dirty="0">
                <a:latin typeface="Menlo Regular"/>
                <a:cs typeface="Menlo Regular"/>
              </a:rPr>
              <a:t>{</a:t>
            </a:r>
          </a:p>
          <a:p>
            <a:r>
              <a:rPr lang="en-US" sz="1400" b="1" dirty="0">
                <a:solidFill>
                  <a:srgbClr val="FF0000"/>
                </a:solidFill>
                <a:latin typeface="Menlo Regular"/>
                <a:cs typeface="Menlo Regular"/>
              </a:rPr>
              <a:t>    </a:t>
            </a:r>
            <a:r>
              <a:rPr lang="en-US" sz="1400" b="1" dirty="0">
                <a:solidFill>
                  <a:srgbClr val="FFFF00"/>
                </a:solidFill>
                <a:latin typeface="Menlo Regular"/>
                <a:cs typeface="Menlo Regular"/>
              </a:rPr>
              <a:t>[</a:t>
            </a:r>
            <a:r>
              <a:rPr lang="en-US" sz="1400" b="1" dirty="0" err="1">
                <a:solidFill>
                  <a:srgbClr val="FFFF00"/>
                </a:solidFill>
                <a:latin typeface="Menlo Regular"/>
                <a:cs typeface="Menlo Regular"/>
              </a:rPr>
              <a:t>searchResultArray</a:t>
            </a:r>
            <a:r>
              <a:rPr lang="en-US" sz="1400" b="1" dirty="0">
                <a:solidFill>
                  <a:srgbClr val="FFFF00"/>
                </a:solidFill>
                <a:latin typeface="Menlo Regular"/>
                <a:cs typeface="Menlo Regular"/>
              </a:rPr>
              <a:t> release]; </a:t>
            </a:r>
          </a:p>
          <a:p>
            <a:r>
              <a:rPr lang="en-US" sz="1400" b="1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  <a:r>
              <a:rPr lang="en-US" sz="1400" b="1" dirty="0" err="1">
                <a:solidFill>
                  <a:srgbClr val="FFFF00"/>
                </a:solidFill>
                <a:latin typeface="Menlo Regular"/>
                <a:cs typeface="Menlo Regular"/>
              </a:rPr>
              <a:t>searchResultArray</a:t>
            </a:r>
            <a:r>
              <a:rPr lang="en-US" sz="1400" b="1" dirty="0">
                <a:solidFill>
                  <a:srgbClr val="FFFF00"/>
                </a:solidFill>
                <a:latin typeface="Menlo Regular"/>
                <a:cs typeface="Menlo Regular"/>
              </a:rPr>
              <a:t> = nil;</a:t>
            </a:r>
            <a:endParaRPr lang="en-US" sz="1400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en-US" sz="1400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  <a:r>
              <a:rPr lang="en-US" sz="1400" b="1" dirty="0">
                <a:solidFill>
                  <a:srgbClr val="FFFF00"/>
                </a:solidFill>
                <a:latin typeface="Menlo Regular"/>
                <a:cs typeface="Menlo Regular"/>
              </a:rPr>
              <a:t>[</a:t>
            </a:r>
            <a:r>
              <a:rPr lang="en-US" sz="1400" b="1" dirty="0" err="1">
                <a:solidFill>
                  <a:srgbClr val="FFFF00"/>
                </a:solidFill>
                <a:latin typeface="Menlo Regular"/>
                <a:cs typeface="Menlo Regular"/>
              </a:rPr>
              <a:t>popOverResult</a:t>
            </a:r>
            <a:r>
              <a:rPr lang="en-US" sz="1400" b="1" dirty="0">
                <a:solidFill>
                  <a:srgbClr val="FFFF00"/>
                </a:solidFill>
                <a:latin typeface="Menlo Regular"/>
                <a:cs typeface="Menlo Regular"/>
              </a:rPr>
              <a:t> release];</a:t>
            </a:r>
          </a:p>
          <a:p>
            <a:r>
              <a:rPr lang="en-US" sz="1400" b="1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  <a:r>
              <a:rPr lang="en-US" sz="1400" b="1" dirty="0" err="1">
                <a:solidFill>
                  <a:srgbClr val="FFFF00"/>
                </a:solidFill>
                <a:latin typeface="Menlo Regular"/>
                <a:cs typeface="Menlo Regular"/>
              </a:rPr>
              <a:t>popOverResult</a:t>
            </a:r>
            <a:r>
              <a:rPr lang="en-US" sz="1400" b="1" dirty="0">
                <a:solidFill>
                  <a:srgbClr val="FFFF00"/>
                </a:solidFill>
                <a:latin typeface="Menlo Regular"/>
                <a:cs typeface="Menlo Regular"/>
              </a:rPr>
              <a:t> = nil;</a:t>
            </a:r>
          </a:p>
          <a:p>
            <a:r>
              <a:rPr lang="en-US" sz="1400" b="1" dirty="0">
                <a:solidFill>
                  <a:srgbClr val="FFFF00"/>
                </a:solidFill>
                <a:latin typeface="Menlo Regular"/>
                <a:cs typeface="Menlo Regular"/>
              </a:rPr>
              <a:t>    [</a:t>
            </a:r>
            <a:r>
              <a:rPr lang="en-US" sz="1400" b="1" dirty="0" err="1">
                <a:solidFill>
                  <a:srgbClr val="FFFF00"/>
                </a:solidFill>
                <a:latin typeface="Menlo Regular"/>
                <a:cs typeface="Menlo Regular"/>
              </a:rPr>
              <a:t>searchResultViewController</a:t>
            </a:r>
            <a:r>
              <a:rPr lang="en-US" sz="1400" b="1" dirty="0">
                <a:solidFill>
                  <a:srgbClr val="FFFF00"/>
                </a:solidFill>
                <a:latin typeface="Menlo Regular"/>
                <a:cs typeface="Menlo Regular"/>
              </a:rPr>
              <a:t> release];</a:t>
            </a:r>
          </a:p>
          <a:p>
            <a:r>
              <a:rPr lang="en-US" sz="1400" b="1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  <a:r>
              <a:rPr lang="en-US" sz="1400" b="1" dirty="0" err="1">
                <a:solidFill>
                  <a:srgbClr val="FFFF00"/>
                </a:solidFill>
                <a:latin typeface="Menlo Regular"/>
                <a:cs typeface="Menlo Regular"/>
              </a:rPr>
              <a:t>searchResultViewController</a:t>
            </a:r>
            <a:r>
              <a:rPr lang="en-US" sz="1400" b="1" dirty="0">
                <a:solidFill>
                  <a:srgbClr val="FFFF00"/>
                </a:solidFill>
                <a:latin typeface="Menlo Regular"/>
                <a:cs typeface="Menlo Regular"/>
              </a:rPr>
              <a:t> = nil;</a:t>
            </a:r>
          </a:p>
          <a:p>
            <a:r>
              <a:rPr lang="en-US" sz="1400" dirty="0">
                <a:latin typeface="Menlo Regular"/>
                <a:cs typeface="Menlo Regular"/>
              </a:rPr>
              <a:t>    [super </a:t>
            </a:r>
            <a:r>
              <a:rPr lang="en-US" sz="1400" dirty="0" err="1">
                <a:latin typeface="Menlo Regular"/>
                <a:cs typeface="Menlo Regular"/>
              </a:rPr>
              <a:t>viewDidUnload</a:t>
            </a:r>
            <a:r>
              <a:rPr lang="en-US" sz="1400" dirty="0">
                <a:latin typeface="Menlo Regular"/>
                <a:cs typeface="Menlo Regular"/>
              </a:rPr>
              <a:t>];</a:t>
            </a:r>
          </a:p>
          <a:p>
            <a:r>
              <a:rPr lang="en-US" sz="1400" dirty="0">
                <a:latin typeface="Menlo Regular"/>
                <a:cs typeface="Menlo Regular"/>
              </a:rPr>
              <a:t>}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4103710"/>
            <a:ext cx="8229600" cy="869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17. </a:t>
            </a:r>
            <a:r>
              <a:rPr lang="en-US" sz="1600" dirty="0"/>
              <a:t>Implement method “</a:t>
            </a:r>
            <a:r>
              <a:rPr lang="en-US" sz="1600" dirty="0" err="1"/>
              <a:t>didSelectResultItem</a:t>
            </a:r>
            <a:r>
              <a:rPr lang="en-US" sz="1600" dirty="0"/>
              <a:t>:” </a:t>
            </a:r>
            <a:r>
              <a:rPr lang="th-TH" sz="1600" dirty="0"/>
              <a:t>เพื่อรับค่าที่เลือกใน </a:t>
            </a:r>
            <a:r>
              <a:rPr lang="en-US" sz="1600" dirty="0"/>
              <a:t>pop over </a:t>
            </a:r>
            <a:r>
              <a:rPr lang="th-TH" sz="1600" dirty="0"/>
              <a:t>มาแสดงผลบน 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label </a:t>
            </a:r>
            <a:r>
              <a:rPr lang="th-TH" sz="1600" dirty="0"/>
              <a:t>ที่เตรียมไว้</a:t>
            </a:r>
            <a:endParaRPr lang="th-TH" sz="16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881915" y="4993154"/>
            <a:ext cx="780488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Menlo Regular"/>
                <a:cs typeface="Menlo Regular"/>
              </a:rPr>
              <a:t>- (void)</a:t>
            </a:r>
            <a:r>
              <a:rPr lang="en-US" sz="1400" dirty="0" err="1">
                <a:latin typeface="Menlo Regular"/>
                <a:cs typeface="Menlo Regular"/>
              </a:rPr>
              <a:t>didSelectResultItem</a:t>
            </a:r>
            <a:r>
              <a:rPr lang="en-US" sz="1400" dirty="0">
                <a:latin typeface="Menlo Regular"/>
                <a:cs typeface="Menlo Regular"/>
              </a:rPr>
              <a:t>:(</a:t>
            </a:r>
            <a:r>
              <a:rPr lang="en-US" sz="1400" dirty="0" err="1">
                <a:latin typeface="Menlo Regular"/>
                <a:cs typeface="Menlo Regular"/>
              </a:rPr>
              <a:t>NSString</a:t>
            </a:r>
            <a:r>
              <a:rPr lang="en-US" sz="1400" dirty="0">
                <a:latin typeface="Menlo Regular"/>
                <a:cs typeface="Menlo Regular"/>
              </a:rPr>
              <a:t> *)</a:t>
            </a:r>
            <a:r>
              <a:rPr lang="en-US" sz="1400" dirty="0" err="1">
                <a:latin typeface="Menlo Regular"/>
                <a:cs typeface="Menlo Regular"/>
              </a:rPr>
              <a:t>selectedResult</a:t>
            </a:r>
            <a:r>
              <a:rPr lang="en-US" sz="1400" dirty="0">
                <a:latin typeface="Menlo Regular"/>
                <a:cs typeface="Menlo Regular"/>
              </a:rPr>
              <a:t> {</a:t>
            </a:r>
          </a:p>
          <a:p>
            <a:r>
              <a:rPr lang="en-US" sz="1400" dirty="0">
                <a:latin typeface="Menlo Regular"/>
                <a:cs typeface="Menlo Regular"/>
              </a:rPr>
              <a:t> </a:t>
            </a:r>
            <a:r>
              <a:rPr lang="en-US" sz="1400" dirty="0">
                <a:solidFill>
                  <a:srgbClr val="FFFF00"/>
                </a:solidFill>
                <a:latin typeface="Menlo Regular"/>
                <a:cs typeface="Menlo Regular"/>
              </a:rPr>
              <a:t>   </a:t>
            </a:r>
            <a:r>
              <a:rPr lang="en-US" sz="1400" b="1" dirty="0">
                <a:solidFill>
                  <a:srgbClr val="FFFF00"/>
                </a:solidFill>
                <a:latin typeface="Menlo Regular"/>
                <a:cs typeface="Menlo Regular"/>
              </a:rPr>
              <a:t>[</a:t>
            </a:r>
            <a:r>
              <a:rPr lang="en-US" sz="1400" b="1" dirty="0" err="1">
                <a:solidFill>
                  <a:srgbClr val="FFFF00"/>
                </a:solidFill>
                <a:latin typeface="Menlo Regular"/>
                <a:cs typeface="Menlo Regular"/>
              </a:rPr>
              <a:t>popOverResult</a:t>
            </a:r>
            <a:r>
              <a:rPr lang="en-US" sz="14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400" b="1" dirty="0" err="1">
                <a:solidFill>
                  <a:srgbClr val="FFFF00"/>
                </a:solidFill>
                <a:latin typeface="Menlo Regular"/>
                <a:cs typeface="Menlo Regular"/>
              </a:rPr>
              <a:t>dismissPopoverAnimated:YES</a:t>
            </a:r>
            <a:r>
              <a:rPr lang="en-US" sz="1400" b="1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en-US" sz="1400" b="1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  <a:r>
              <a:rPr lang="en-US" sz="1400" b="1" dirty="0" err="1">
                <a:solidFill>
                  <a:srgbClr val="FFFF00"/>
                </a:solidFill>
                <a:latin typeface="Menlo Regular"/>
                <a:cs typeface="Menlo Regular"/>
              </a:rPr>
              <a:t>lblSelectedResult.text</a:t>
            </a:r>
            <a:r>
              <a:rPr lang="en-US" sz="1400" b="1" dirty="0">
                <a:solidFill>
                  <a:srgbClr val="FFFF00"/>
                </a:solidFill>
                <a:latin typeface="Menlo Regular"/>
                <a:cs typeface="Menlo Regular"/>
              </a:rPr>
              <a:t> = </a:t>
            </a:r>
            <a:r>
              <a:rPr lang="en-US" sz="1400" b="1" dirty="0" err="1">
                <a:solidFill>
                  <a:srgbClr val="FFFF00"/>
                </a:solidFill>
                <a:latin typeface="Menlo Regular"/>
                <a:cs typeface="Menlo Regular"/>
              </a:rPr>
              <a:t>selectedResult</a:t>
            </a:r>
            <a:r>
              <a:rPr lang="en-US" sz="1400" b="1" dirty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</a:p>
          <a:p>
            <a:r>
              <a:rPr lang="en-US" sz="1400" dirty="0">
                <a:latin typeface="Menlo Regular"/>
                <a:cs typeface="Menlo 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1464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1889</TotalTime>
  <Words>718</Words>
  <Application>Microsoft Macintosh PowerPoint</Application>
  <PresentationFormat>On-screen Show (4:3)</PresentationFormat>
  <Paragraphs>150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Story</vt:lpstr>
      <vt:lpstr>Chapter X1</vt:lpstr>
      <vt:lpstr>Example: Search Bar (1)</vt:lpstr>
      <vt:lpstr>Example: Search Bar (2)</vt:lpstr>
      <vt:lpstr>Example: Search Bar (3)</vt:lpstr>
      <vt:lpstr>Example: Search Bar (4)</vt:lpstr>
      <vt:lpstr>Example: Search Bar (5)</vt:lpstr>
      <vt:lpstr>Example: Search Bar (6)</vt:lpstr>
      <vt:lpstr>Example: Search Bar (7)</vt:lpstr>
      <vt:lpstr>Example: Search Bar (8)</vt:lpstr>
      <vt:lpstr>Example: Search Bar (9)</vt:lpstr>
      <vt:lpstr>Example: Search Bar (10)</vt:lpstr>
      <vt:lpstr>UI Search Bar and Search Display</vt:lpstr>
      <vt:lpstr>Exercise: iPhone Search Bar</vt:lpstr>
    </vt:vector>
  </TitlesOfParts>
  <Company>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Fibo U</dc:creator>
  <cp:lastModifiedBy>Olarn U.</cp:lastModifiedBy>
  <cp:revision>195</cp:revision>
  <cp:lastPrinted>2011-04-19T02:03:07Z</cp:lastPrinted>
  <dcterms:created xsi:type="dcterms:W3CDTF">2011-04-05T07:15:23Z</dcterms:created>
  <dcterms:modified xsi:type="dcterms:W3CDTF">2013-11-15T10:26:09Z</dcterms:modified>
</cp:coreProperties>
</file>