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7" r:id="rId3"/>
    <p:sldId id="258" r:id="rId4"/>
    <p:sldId id="275" r:id="rId5"/>
    <p:sldId id="276" r:id="rId6"/>
    <p:sldId id="278" r:id="rId7"/>
    <p:sldId id="279" r:id="rId8"/>
    <p:sldId id="280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0" autoAdjust="0"/>
    <p:restoredTop sz="98095" autoAdjust="0"/>
  </p:normalViewPr>
  <p:slideViewPr>
    <p:cSldViewPr snapToGrid="0" snapToObjects="1">
      <p:cViewPr varScale="1">
        <p:scale>
          <a:sx n="113" d="100"/>
          <a:sy n="113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iPad Pop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 Over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84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20. </a:t>
            </a:r>
            <a:r>
              <a:rPr lang="th-TH" sz="1600" dirty="0"/>
              <a:t>แก้ </a:t>
            </a:r>
            <a:r>
              <a:rPr lang="en-US" sz="1600" dirty="0"/>
              <a:t>code </a:t>
            </a:r>
            <a:r>
              <a:rPr lang="th-TH" sz="1600" dirty="0"/>
              <a:t>ใน </a:t>
            </a:r>
            <a:r>
              <a:rPr lang="en-US" sz="1600" dirty="0"/>
              <a:t>method “numberOfSectionsInTableView”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133" y="2088561"/>
            <a:ext cx="76996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#pragma mark - Table view data source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- (</a:t>
            </a:r>
            <a:r>
              <a:rPr lang="en-US" sz="1200" dirty="0" err="1">
                <a:latin typeface="Menlo Regular"/>
                <a:cs typeface="Menlo Regular"/>
              </a:rPr>
              <a:t>NSInteger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err="1">
                <a:latin typeface="Menlo Regular"/>
                <a:cs typeface="Menlo Regular"/>
              </a:rPr>
              <a:t>numberOfSectionsInTableView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UITableView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tableView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strike="sngStrike" dirty="0">
                <a:latin typeface="Menlo Regular"/>
                <a:cs typeface="Menlo Regular"/>
              </a:rPr>
              <a:t>#warning Potentially incomplete method implementation</a:t>
            </a:r>
            <a:r>
              <a:rPr lang="en-US" sz="1200" dirty="0">
                <a:latin typeface="Menlo Regular"/>
                <a:cs typeface="Menlo Regular"/>
              </a:rPr>
              <a:t>.  // </a:t>
            </a:r>
            <a:r>
              <a:rPr lang="th-TH" sz="1200" dirty="0">
                <a:latin typeface="Menlo Regular"/>
                <a:cs typeface="Menlo Regular"/>
              </a:rPr>
              <a:t>ลบ </a:t>
            </a:r>
            <a:r>
              <a:rPr lang="en-US" sz="1200" dirty="0">
                <a:latin typeface="Menlo Regular"/>
                <a:cs typeface="Menlo Regular"/>
              </a:rPr>
              <a:t>warning </a:t>
            </a:r>
            <a:r>
              <a:rPr lang="th-TH" sz="1200" dirty="0">
                <a:latin typeface="Menlo Regular"/>
                <a:cs typeface="Menlo Regular"/>
              </a:rPr>
              <a:t>ออก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return 1;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38524"/>
            <a:ext cx="8229600" cy="108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21. </a:t>
            </a:r>
            <a:r>
              <a:rPr lang="th-TH" sz="1600" dirty="0"/>
              <a:t>แก้ </a:t>
            </a:r>
            <a:r>
              <a:rPr lang="en-US" sz="1600" dirty="0"/>
              <a:t>code </a:t>
            </a:r>
            <a:r>
              <a:rPr lang="th-TH" sz="1600" dirty="0"/>
              <a:t>ใน </a:t>
            </a:r>
            <a:r>
              <a:rPr lang="en-US" sz="1600" dirty="0"/>
              <a:t>method “tableView:numberOfRowsInSection:”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839133" y="4126885"/>
            <a:ext cx="7699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</a:t>
            </a:r>
            <a:r>
              <a:rPr lang="en-US" sz="1200" dirty="0" err="1">
                <a:latin typeface="Menlo Regular"/>
                <a:cs typeface="Menlo Regular"/>
              </a:rPr>
              <a:t>NSInteger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err="1">
                <a:latin typeface="Menlo Regular"/>
                <a:cs typeface="Menlo Regular"/>
              </a:rPr>
              <a:t>tableView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UITableView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tableView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br>
              <a:rPr lang="en-US" sz="1200" dirty="0">
                <a:latin typeface="Menlo Regular"/>
                <a:cs typeface="Menlo Regular"/>
              </a:rPr>
            </a:b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latin typeface="Menlo Regular"/>
                <a:cs typeface="Menlo Regular"/>
              </a:rPr>
              <a:t>numberOfRowsInSection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NSInteger</a:t>
            </a:r>
            <a:r>
              <a:rPr lang="en-US" sz="1200" dirty="0">
                <a:latin typeface="Menlo Regular"/>
                <a:cs typeface="Menlo Regular"/>
              </a:rPr>
              <a:t>)section</a:t>
            </a: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	</a:t>
            </a:r>
            <a:r>
              <a:rPr lang="en-US" sz="1200" strike="sngStrike" dirty="0">
                <a:latin typeface="Menlo Regular"/>
                <a:cs typeface="Menlo Regular"/>
              </a:rPr>
              <a:t>#warning Incomplete method implementation.</a:t>
            </a:r>
            <a:r>
              <a:rPr lang="en-US" sz="1200" dirty="0">
                <a:latin typeface="Menlo Regular"/>
                <a:cs typeface="Menlo Regular"/>
              </a:rPr>
              <a:t>  // </a:t>
            </a:r>
            <a:r>
              <a:rPr lang="th-TH" sz="1200" dirty="0">
                <a:latin typeface="Menlo Regular"/>
                <a:cs typeface="Menlo Regular"/>
              </a:rPr>
              <a:t>ลบ </a:t>
            </a:r>
            <a:r>
              <a:rPr lang="en-US" sz="1200" dirty="0">
                <a:latin typeface="Menlo Regular"/>
                <a:cs typeface="Menlo Regular"/>
              </a:rPr>
              <a:t>warning </a:t>
            </a:r>
            <a:r>
              <a:rPr lang="th-TH" sz="1200" dirty="0">
                <a:latin typeface="Menlo Regular"/>
                <a:cs typeface="Menlo Regular"/>
              </a:rPr>
              <a:t>ออก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	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return [provinces count];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036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 Over (</a:t>
            </a:r>
            <a:r>
              <a:rPr lang="en-US" dirty="0"/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84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23. </a:t>
            </a:r>
            <a:r>
              <a:rPr lang="th-TH" sz="1600" dirty="0"/>
              <a:t>แก้ </a:t>
            </a:r>
            <a:r>
              <a:rPr lang="en-US" sz="1600" dirty="0"/>
              <a:t>code </a:t>
            </a:r>
            <a:r>
              <a:rPr lang="th-TH" sz="1600" dirty="0"/>
              <a:t>ใน </a:t>
            </a:r>
            <a:r>
              <a:rPr lang="en-US" sz="1600" dirty="0"/>
              <a:t>method “tableView:cellForRowAtIndexPath:” </a:t>
            </a:r>
            <a:r>
              <a:rPr lang="th-TH" sz="1600" dirty="0"/>
              <a:t>เพื่อ </a:t>
            </a:r>
            <a:r>
              <a:rPr lang="en-US" sz="1600" dirty="0"/>
              <a:t>return cell</a:t>
            </a:r>
          </a:p>
        </p:txBody>
      </p:sp>
      <p:sp>
        <p:nvSpPr>
          <p:cNvPr id="4" name="Rectangle 3"/>
          <p:cNvSpPr/>
          <p:nvPr/>
        </p:nvSpPr>
        <p:spPr>
          <a:xfrm>
            <a:off x="941191" y="2043200"/>
            <a:ext cx="8008351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- (</a:t>
            </a:r>
            <a:r>
              <a:rPr lang="en-US" sz="1100" dirty="0" err="1">
                <a:latin typeface="Menlo Regular"/>
                <a:cs typeface="Menlo Regular"/>
              </a:rPr>
              <a:t>UITableViewCell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UITableView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</a:t>
            </a:r>
            <a:r>
              <a:rPr lang="en-US" sz="1100" dirty="0" err="1">
                <a:latin typeface="Menlo Regular"/>
                <a:cs typeface="Menlo Regular"/>
              </a:rPr>
              <a:t>cellForRowAtIndexPath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NSIndexPath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indexPath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static </a:t>
            </a:r>
            <a:r>
              <a:rPr lang="en-US" sz="1100" dirty="0" err="1">
                <a:latin typeface="Menlo Regular"/>
                <a:cs typeface="Menlo Regular"/>
              </a:rPr>
              <a:t>NSString</a:t>
            </a:r>
            <a:r>
              <a:rPr lang="en-US" sz="1100" dirty="0">
                <a:latin typeface="Menlo Regular"/>
                <a:cs typeface="Menlo Regular"/>
              </a:rPr>
              <a:t> *</a:t>
            </a:r>
            <a:r>
              <a:rPr lang="en-US" sz="1100" dirty="0" err="1">
                <a:latin typeface="Menlo Regular"/>
                <a:cs typeface="Menlo Regular"/>
              </a:rPr>
              <a:t>CellIdentifier</a:t>
            </a:r>
            <a:r>
              <a:rPr lang="en-US" sz="1100" dirty="0">
                <a:latin typeface="Menlo Regular"/>
                <a:cs typeface="Menlo Regular"/>
              </a:rPr>
              <a:t> = @"Cell";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 err="1">
                <a:latin typeface="Menlo Regular"/>
                <a:cs typeface="Menlo Regular"/>
              </a:rPr>
              <a:t>UITableViewCell</a:t>
            </a:r>
            <a:r>
              <a:rPr lang="en-US" sz="1100" dirty="0">
                <a:latin typeface="Menlo Regular"/>
                <a:cs typeface="Menlo Regular"/>
              </a:rPr>
              <a:t> *cell = [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th-TH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dequeueReusableCellWithIdentifier:CellIdentifier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if (cell == nil) 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cell = [[[</a:t>
            </a:r>
            <a:r>
              <a:rPr lang="en-US" sz="1100" dirty="0" err="1">
                <a:latin typeface="Menlo Regular"/>
                <a:cs typeface="Menlo Regular"/>
              </a:rPr>
              <a:t>UITableViewCell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alloc</a:t>
            </a:r>
            <a:r>
              <a:rPr lang="en-US" sz="1100" dirty="0">
                <a:latin typeface="Menlo Regular"/>
                <a:cs typeface="Menlo Regular"/>
              </a:rPr>
              <a:t>]</a:t>
            </a:r>
            <a:r>
              <a:rPr lang="en-US" sz="1100" dirty="0" err="1">
                <a:latin typeface="Menlo Regular"/>
                <a:cs typeface="Menlo Regular"/>
              </a:rPr>
              <a:t>initWithStyle:UITableViewCellStyleDefault</a:t>
            </a:r>
            <a:r>
              <a:rPr lang="en-US" sz="1100" dirty="0">
                <a:latin typeface="Menlo Regular"/>
                <a:cs typeface="Menlo Regular"/>
              </a:rPr>
              <a:t> </a:t>
            </a:r>
          </a:p>
          <a:p>
            <a:r>
              <a:rPr lang="en-US" sz="1100" dirty="0">
                <a:latin typeface="Menlo Regular"/>
                <a:cs typeface="Menlo Regular"/>
              </a:rPr>
              <a:t>						        </a:t>
            </a:r>
            <a:r>
              <a:rPr lang="en-US" sz="1100" dirty="0" err="1">
                <a:latin typeface="Menlo Regular"/>
                <a:cs typeface="Menlo Regular"/>
              </a:rPr>
              <a:t>reuseIdentifier:CellIdentifier</a:t>
            </a:r>
            <a:r>
              <a:rPr lang="en-US" sz="1100" dirty="0">
                <a:latin typeface="Menlo Regular"/>
                <a:cs typeface="Menlo Regular"/>
              </a:rPr>
              <a:t>] </a:t>
            </a:r>
            <a:r>
              <a:rPr lang="en-US" sz="1100" dirty="0" err="1">
                <a:latin typeface="Menlo Regular"/>
                <a:cs typeface="Menlo Regular"/>
              </a:rPr>
              <a:t>autorelease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}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cell.textLabel.text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[provinces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return cell;</a:t>
            </a:r>
          </a:p>
          <a:p>
            <a:r>
              <a:rPr lang="en-US" sz="11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431216"/>
            <a:ext cx="8229600" cy="501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24. </a:t>
            </a:r>
            <a:r>
              <a:rPr lang="th-TH" sz="1600" dirty="0"/>
              <a:t>เพิ่ม </a:t>
            </a:r>
            <a:r>
              <a:rPr lang="en-US" sz="1600" dirty="0"/>
              <a:t>import </a:t>
            </a:r>
            <a:r>
              <a:rPr lang="en-US" sz="1600"/>
              <a:t>PopOverTableViewController.h </a:t>
            </a:r>
            <a:r>
              <a:rPr lang="th-TH" sz="1600"/>
              <a:t>ใน </a:t>
            </a:r>
            <a:r>
              <a:rPr lang="en-US" sz="1600"/>
              <a:t>header </a:t>
            </a:r>
            <a:r>
              <a:rPr lang="th-TH" sz="1600"/>
              <a:t>ของ </a:t>
            </a:r>
            <a:r>
              <a:rPr lang="en-US" sz="1600"/>
              <a:t>class MyPopOverViewController</a:t>
            </a:r>
            <a:r>
              <a:rPr lang="th-TH" sz="1600"/>
              <a:t>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941191" y="4913362"/>
            <a:ext cx="82028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#import &lt;</a:t>
            </a:r>
            <a:r>
              <a:rPr lang="en-US" sz="1100" dirty="0" err="1">
                <a:latin typeface="Menlo Regular"/>
                <a:cs typeface="Menlo Regular"/>
              </a:rPr>
              <a:t>UIKit</a:t>
            </a:r>
            <a:r>
              <a:rPr lang="en-US" sz="1100" dirty="0">
                <a:latin typeface="Menlo Regular"/>
                <a:cs typeface="Menlo Regular"/>
              </a:rPr>
              <a:t>/</a:t>
            </a:r>
            <a:r>
              <a:rPr lang="en-US" sz="1100" dirty="0" err="1">
                <a:latin typeface="Menlo Regular"/>
                <a:cs typeface="Menlo Regular"/>
              </a:rPr>
              <a:t>UIKit.h</a:t>
            </a:r>
            <a:r>
              <a:rPr lang="en-US" sz="1100" dirty="0">
                <a:latin typeface="Menlo Regular"/>
                <a:cs typeface="Menlo Regular"/>
              </a:rPr>
              <a:t>&gt;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PopOverTableViewController.h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@interface </a:t>
            </a:r>
            <a:r>
              <a:rPr lang="en-US" sz="1100" dirty="0" err="1">
                <a:latin typeface="Menlo Regular"/>
                <a:cs typeface="Menlo Regular"/>
              </a:rPr>
              <a:t>MyPopOverViewController</a:t>
            </a:r>
            <a:r>
              <a:rPr lang="en-US" sz="1100" dirty="0">
                <a:latin typeface="Menlo Regular"/>
                <a:cs typeface="Menlo Regular"/>
              </a:rPr>
              <a:t> : </a:t>
            </a:r>
            <a:r>
              <a:rPr lang="en-US" sz="1100" dirty="0" err="1">
                <a:latin typeface="Menlo Regular"/>
                <a:cs typeface="Menlo Regular"/>
              </a:rPr>
              <a:t>UIViewController</a:t>
            </a:r>
            <a:r>
              <a:rPr lang="en-US" sz="1100" dirty="0">
                <a:latin typeface="Menlo Regular"/>
                <a:cs typeface="Menlo Regular"/>
              </a:rPr>
              <a:t> 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 err="1">
                <a:latin typeface="Menlo Regular"/>
                <a:cs typeface="Menlo Regular"/>
              </a:rPr>
              <a:t>IBOutlet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UITextField</a:t>
            </a:r>
            <a:r>
              <a:rPr lang="en-US" sz="1100" dirty="0">
                <a:latin typeface="Menlo Regular"/>
                <a:cs typeface="Menlo Regular"/>
              </a:rPr>
              <a:t> *</a:t>
            </a:r>
            <a:r>
              <a:rPr lang="en-US" sz="1100" dirty="0" err="1">
                <a:latin typeface="Menlo Regular"/>
                <a:cs typeface="Menlo Regular"/>
              </a:rPr>
              <a:t>txtProvince</a:t>
            </a:r>
            <a:r>
              <a:rPr lang="en-US" sz="1100" dirty="0">
                <a:latin typeface="Menlo Regular"/>
                <a:cs typeface="Menlo Regular"/>
              </a:rPr>
              <a:t>;</a:t>
            </a:r>
          </a:p>
          <a:p>
            <a:r>
              <a:rPr lang="en-US" sz="1100" dirty="0">
                <a:latin typeface="Menlo Regular"/>
                <a:cs typeface="Menlo Regular"/>
              </a:rPr>
              <a:t>}</a:t>
            </a:r>
          </a:p>
          <a:p>
            <a:r>
              <a:rPr lang="en-US" sz="1100" dirty="0">
                <a:latin typeface="Menlo Regular"/>
                <a:cs typeface="Menlo Regular"/>
              </a:rPr>
              <a:t>- (</a:t>
            </a:r>
            <a:r>
              <a:rPr lang="en-US" sz="1100" dirty="0" err="1">
                <a:latin typeface="Menlo Regular"/>
                <a:cs typeface="Menlo Regular"/>
              </a:rPr>
              <a:t>IBAction</a:t>
            </a:r>
            <a:r>
              <a:rPr lang="en-US" sz="1100" dirty="0">
                <a:latin typeface="Menlo Regular"/>
                <a:cs typeface="Menlo Regular"/>
              </a:rPr>
              <a:t>)</a:t>
            </a:r>
            <a:r>
              <a:rPr lang="en-US" sz="1100" dirty="0" err="1">
                <a:latin typeface="Menlo Regular"/>
                <a:cs typeface="Menlo Regular"/>
              </a:rPr>
              <a:t>btnLookupProvinceTapped</a:t>
            </a:r>
            <a:r>
              <a:rPr lang="en-US" sz="1100" dirty="0">
                <a:latin typeface="Menlo Regular"/>
                <a:cs typeface="Menlo Regular"/>
              </a:rPr>
              <a:t>:(id)sender;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365049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 Over (</a:t>
            </a:r>
            <a:r>
              <a:rPr lang="en-US" dirty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84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25. </a:t>
            </a:r>
            <a:r>
              <a:rPr lang="th-TH" sz="1600" dirty="0"/>
              <a:t>เพิ่ม </a:t>
            </a:r>
            <a:r>
              <a:rPr lang="en-US" sz="1600" dirty="0"/>
              <a:t>instant </a:t>
            </a:r>
            <a:r>
              <a:rPr lang="th-TH" sz="1600" dirty="0"/>
              <a:t>ของ </a:t>
            </a:r>
            <a:r>
              <a:rPr lang="en-US" sz="1600" dirty="0"/>
              <a:t>PopOverTableViewController </a:t>
            </a:r>
            <a:r>
              <a:rPr lang="th-TH" sz="1600" dirty="0"/>
              <a:t>และ </a:t>
            </a:r>
            <a:r>
              <a:rPr lang="en-US" sz="1600" dirty="0"/>
              <a:t>UIPopoverController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2082" y="2043200"/>
            <a:ext cx="81419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#import &lt;</a:t>
            </a:r>
            <a:r>
              <a:rPr lang="en-US" sz="1100" dirty="0" err="1">
                <a:latin typeface="Menlo Regular"/>
                <a:cs typeface="Menlo Regular"/>
              </a:rPr>
              <a:t>UIKit</a:t>
            </a:r>
            <a:r>
              <a:rPr lang="en-US" sz="1100" dirty="0">
                <a:latin typeface="Menlo Regular"/>
                <a:cs typeface="Menlo Regular"/>
              </a:rPr>
              <a:t>/</a:t>
            </a:r>
            <a:r>
              <a:rPr lang="en-US" sz="1100" dirty="0" err="1">
                <a:latin typeface="Menlo Regular"/>
                <a:cs typeface="Menlo Regular"/>
              </a:rPr>
              <a:t>UIKit.h</a:t>
            </a:r>
            <a:r>
              <a:rPr lang="en-US" sz="1100" dirty="0">
                <a:latin typeface="Menlo Regular"/>
                <a:cs typeface="Menlo Regular"/>
              </a:rPr>
              <a:t>&gt;</a:t>
            </a:r>
          </a:p>
          <a:p>
            <a:r>
              <a:rPr lang="en-US" sz="1100" dirty="0">
                <a:latin typeface="Menlo Regular"/>
                <a:cs typeface="Menlo Regular"/>
              </a:rPr>
              <a:t>#import "</a:t>
            </a:r>
            <a:r>
              <a:rPr lang="en-US" sz="1100" dirty="0" err="1">
                <a:latin typeface="Menlo Regular"/>
                <a:cs typeface="Menlo Regular"/>
              </a:rPr>
              <a:t>PopOverTableViewController.h</a:t>
            </a:r>
            <a:r>
              <a:rPr lang="en-US" sz="1100" dirty="0">
                <a:latin typeface="Menlo Regular"/>
                <a:cs typeface="Menlo Regular"/>
              </a:rPr>
              <a:t>"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@interface </a:t>
            </a:r>
            <a:r>
              <a:rPr lang="en-US" sz="1100" dirty="0" err="1">
                <a:latin typeface="Menlo Regular"/>
                <a:cs typeface="Menlo Regular"/>
              </a:rPr>
              <a:t>MyPopOverViewController</a:t>
            </a:r>
            <a:r>
              <a:rPr lang="en-US" sz="1100" dirty="0">
                <a:latin typeface="Menlo Regular"/>
                <a:cs typeface="Menlo Regular"/>
              </a:rPr>
              <a:t> : </a:t>
            </a:r>
            <a:r>
              <a:rPr lang="en-US" sz="1100" dirty="0" err="1">
                <a:latin typeface="Menlo Regular"/>
                <a:cs typeface="Menlo Regular"/>
              </a:rPr>
              <a:t>UIViewController</a:t>
            </a:r>
            <a:r>
              <a:rPr lang="en-US" sz="1100" dirty="0">
                <a:latin typeface="Menlo Regular"/>
                <a:cs typeface="Menlo Regular"/>
              </a:rPr>
              <a:t> 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 err="1">
                <a:latin typeface="Menlo Regular"/>
                <a:cs typeface="Menlo Regular"/>
              </a:rPr>
              <a:t>IBOutlet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UITextField</a:t>
            </a:r>
            <a:r>
              <a:rPr lang="en-US" sz="1100" dirty="0">
                <a:latin typeface="Menlo Regular"/>
                <a:cs typeface="Menlo Regular"/>
              </a:rPr>
              <a:t> *</a:t>
            </a:r>
            <a:r>
              <a:rPr lang="en-US" sz="1100" dirty="0" err="1">
                <a:latin typeface="Menlo Regular"/>
                <a:cs typeface="Menlo Regular"/>
              </a:rPr>
              <a:t>txtProvince</a:t>
            </a:r>
            <a:r>
              <a:rPr lang="en-US" sz="1100" dirty="0">
                <a:latin typeface="Menlo Regular"/>
                <a:cs typeface="Menlo Regular"/>
              </a:rPr>
              <a:t>;</a:t>
            </a:r>
          </a:p>
          <a:p>
            <a:r>
              <a:rPr lang="en-US" sz="1100" b="1" dirty="0">
                <a:solidFill>
                  <a:srgbClr val="FF0000"/>
                </a:solidFill>
                <a:latin typeface="Menlo Regular"/>
                <a:cs typeface="Menlo Regular"/>
              </a:rPr>
              <a:t>  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UIPopoverController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PopOverTableViewController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*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p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opOverTableViewController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100" dirty="0">
                <a:latin typeface="Menlo Regular"/>
                <a:cs typeface="Menlo Regular"/>
              </a:rPr>
              <a:t>}</a:t>
            </a:r>
          </a:p>
          <a:p>
            <a:r>
              <a:rPr lang="en-US" sz="1100" dirty="0">
                <a:latin typeface="Menlo Regular"/>
                <a:cs typeface="Menlo Regular"/>
              </a:rPr>
              <a:t>- (</a:t>
            </a:r>
            <a:r>
              <a:rPr lang="en-US" sz="1100" dirty="0" err="1">
                <a:latin typeface="Menlo Regular"/>
                <a:cs typeface="Menlo Regular"/>
              </a:rPr>
              <a:t>IBAction</a:t>
            </a:r>
            <a:r>
              <a:rPr lang="en-US" sz="1100" dirty="0">
                <a:latin typeface="Menlo Regular"/>
                <a:cs typeface="Menlo Regular"/>
              </a:rPr>
              <a:t>)</a:t>
            </a:r>
            <a:r>
              <a:rPr lang="en-US" sz="1100" dirty="0" err="1">
                <a:latin typeface="Menlo Regular"/>
                <a:cs typeface="Menlo Regular"/>
              </a:rPr>
              <a:t>btnLookupProvinceTapped</a:t>
            </a:r>
            <a:r>
              <a:rPr lang="en-US" sz="1100" dirty="0">
                <a:latin typeface="Menlo Regular"/>
                <a:cs typeface="Menlo Regular"/>
              </a:rPr>
              <a:t>:(id)sender;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280841"/>
            <a:ext cx="8229600" cy="108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26. Initial </a:t>
            </a:r>
            <a:r>
              <a:rPr lang="th-TH" sz="1600" dirty="0"/>
              <a:t>ค่าให้กับ</a:t>
            </a:r>
            <a:r>
              <a:rPr lang="en-US" sz="1600" dirty="0"/>
              <a:t> PopOverTableViewController </a:t>
            </a:r>
            <a:r>
              <a:rPr lang="th-TH" sz="1600" dirty="0"/>
              <a:t>และ </a:t>
            </a:r>
            <a:r>
              <a:rPr lang="en-US" sz="1600" dirty="0"/>
              <a:t>UIPopoverController </a:t>
            </a:r>
            <a:r>
              <a:rPr lang="th-TH" sz="1600" dirty="0"/>
              <a:t>ใน </a:t>
            </a:r>
            <a:r>
              <a:rPr lang="en-US" sz="1600" dirty="0"/>
              <a:t>method</a:t>
            </a:r>
            <a:br>
              <a:rPr lang="en-US" sz="1600" dirty="0"/>
            </a:br>
            <a:r>
              <a:rPr lang="en-US" sz="1600" dirty="0"/>
              <a:t>       viewDidLoad </a:t>
            </a:r>
            <a:r>
              <a:rPr lang="th-TH" sz="1600" dirty="0"/>
              <a:t>ของ </a:t>
            </a:r>
            <a:r>
              <a:rPr lang="en-US" sz="1600" dirty="0"/>
              <a:t> </a:t>
            </a:r>
            <a:r>
              <a:rPr lang="en-US" sz="1600" dirty="0" err="1"/>
              <a:t>MyPopOverViewController.m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002081" y="5017162"/>
            <a:ext cx="77788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[super 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popOverTableViewController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PopOverTableViewController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UIPopoverController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initWithContentViewController:popOverTableViewController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popOver.popoverContentSize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CGSizeMake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(200, 180);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659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 Over (</a:t>
            </a:r>
            <a:r>
              <a:rPr lang="en-US" dirty="0"/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976979"/>
            <a:ext cx="8229600" cy="1084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28. </a:t>
            </a:r>
            <a:r>
              <a:rPr lang="th-TH" sz="1600" dirty="0"/>
              <a:t>เพิ่ม </a:t>
            </a:r>
            <a:r>
              <a:rPr lang="en-US" sz="1600" dirty="0"/>
              <a:t>code </a:t>
            </a:r>
            <a:r>
              <a:rPr lang="th-TH" sz="1600" dirty="0"/>
              <a:t>ให้กับ </a:t>
            </a:r>
            <a:r>
              <a:rPr lang="en-US" sz="1600" dirty="0"/>
              <a:t>method “btnLookupProvinceTapped:” </a:t>
            </a:r>
            <a:r>
              <a:rPr lang="th-TH" sz="1600" dirty="0"/>
              <a:t>เพื่อแสดง </a:t>
            </a:r>
            <a:r>
              <a:rPr lang="en-US" sz="1600" dirty="0"/>
              <a:t>pop over </a:t>
            </a:r>
            <a:r>
              <a:rPr lang="th-TH" sz="1600" dirty="0"/>
              <a:t>เมื่อ </a:t>
            </a:r>
            <a:r>
              <a:rPr lang="en-US" sz="1600" dirty="0"/>
              <a:t>tap </a:t>
            </a:r>
            <a:r>
              <a:rPr lang="th-TH" sz="1600" dirty="0"/>
              <a:t>ที่ปุ่ม </a:t>
            </a:r>
            <a:r>
              <a:rPr lang="en-US" sz="1600" dirty="0"/>
              <a:t>+</a:t>
            </a:r>
          </a:p>
        </p:txBody>
      </p:sp>
      <p:sp>
        <p:nvSpPr>
          <p:cNvPr id="4" name="Rectangle 3"/>
          <p:cNvSpPr/>
          <p:nvPr/>
        </p:nvSpPr>
        <p:spPr>
          <a:xfrm>
            <a:off x="780691" y="4536488"/>
            <a:ext cx="81419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</a:t>
            </a:r>
            <a:r>
              <a:rPr lang="en-US" sz="1200" dirty="0" err="1">
                <a:latin typeface="Menlo Regular"/>
                <a:cs typeface="Menlo Regular"/>
              </a:rPr>
              <a:t>IBAction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err="1">
                <a:latin typeface="Menlo Regular"/>
                <a:cs typeface="Menlo Regular"/>
              </a:rPr>
              <a:t>btnLookupProvinceTapped</a:t>
            </a:r>
            <a:r>
              <a:rPr lang="en-US" sz="1200" dirty="0">
                <a:latin typeface="Menlo Regular"/>
                <a:cs typeface="Menlo Regular"/>
              </a:rPr>
              <a:t>:(id)sender </a:t>
            </a:r>
            <a:br>
              <a:rPr lang="en-US" sz="1200" dirty="0">
                <a:latin typeface="Menlo Regular"/>
                <a:cs typeface="Menlo Regular"/>
              </a:rPr>
            </a:br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if ([</a:t>
            </a:r>
            <a:r>
              <a:rPr lang="en-US" sz="1200" dirty="0" err="1">
                <a:latin typeface="Menlo Regular"/>
                <a:cs typeface="Menlo Regular"/>
              </a:rPr>
              <a:t>popOver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isPopoverVisible</a:t>
            </a:r>
            <a:r>
              <a:rPr lang="en-US" sz="1200" dirty="0">
                <a:latin typeface="Menlo Regular"/>
                <a:cs typeface="Menlo Regular"/>
              </a:rPr>
              <a:t>]) </a:t>
            </a:r>
          </a:p>
          <a:p>
            <a:r>
              <a:rPr lang="en-US" sz="1200" dirty="0">
                <a:latin typeface="Menlo Regular"/>
                <a:cs typeface="Menlo Regular"/>
              </a:rPr>
              <a:t>		[</a:t>
            </a:r>
            <a:r>
              <a:rPr lang="en-US" sz="1200" dirty="0" err="1">
                <a:latin typeface="Menlo Regular"/>
                <a:cs typeface="Menlo Regular"/>
              </a:rPr>
              <a:t>popOver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dismissPopoverAnimated:YES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	else </a:t>
            </a:r>
          </a:p>
          <a:p>
            <a:r>
              <a:rPr lang="en-US" sz="1200" dirty="0">
                <a:latin typeface="Menlo Regular"/>
                <a:cs typeface="Menlo Regular"/>
              </a:rPr>
              <a:t>		[</a:t>
            </a:r>
            <a:r>
              <a:rPr lang="en-US" sz="1200" dirty="0" err="1">
                <a:latin typeface="Menlo Regular"/>
                <a:cs typeface="Menlo Regular"/>
              </a:rPr>
              <a:t>popOver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presentPopoverFromRect:CGRectMake</a:t>
            </a:r>
            <a:r>
              <a:rPr lang="en-US" sz="1200" dirty="0">
                <a:latin typeface="Menlo Regular"/>
                <a:cs typeface="Menlo Regular"/>
              </a:rPr>
              <a:t>(365, 125, 0, 0) </a:t>
            </a:r>
          </a:p>
          <a:p>
            <a:r>
              <a:rPr lang="en-US" sz="1200" dirty="0">
                <a:latin typeface="Menlo Regular"/>
                <a:cs typeface="Menlo Regular"/>
              </a:rPr>
              <a:t>							</a:t>
            </a:r>
            <a:r>
              <a:rPr lang="en-US" sz="1200" dirty="0" err="1" smtClean="0">
                <a:latin typeface="Menlo Regular"/>
                <a:cs typeface="Menlo Regular"/>
              </a:rPr>
              <a:t>inView:self.view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			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permittedArrowDirections:UIPopoverArrowDirectionUp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						 </a:t>
            </a: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latin typeface="Menlo Regular"/>
                <a:cs typeface="Menlo Regular"/>
              </a:rPr>
              <a:t>animated:YES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451974"/>
            <a:ext cx="8229600" cy="108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/>
              <a:t>27.</a:t>
            </a:r>
            <a:r>
              <a:rPr lang="th-TH" sz="1600" dirty="0"/>
              <a:t> เพิ่ม </a:t>
            </a:r>
            <a:r>
              <a:rPr lang="en-US" sz="1600" dirty="0"/>
              <a:t>code </a:t>
            </a:r>
            <a:r>
              <a:rPr lang="th-TH" sz="1600" dirty="0"/>
              <a:t>เพื่อ </a:t>
            </a:r>
            <a:r>
              <a:rPr lang="en-US" sz="1600" dirty="0"/>
              <a:t>Release</a:t>
            </a:r>
            <a:r>
              <a:rPr lang="th-TH" sz="1600" dirty="0"/>
              <a:t> </a:t>
            </a:r>
            <a:r>
              <a:rPr lang="en-US" sz="1600" dirty="0"/>
              <a:t>object </a:t>
            </a:r>
            <a:r>
              <a:rPr lang="th-TH" sz="1600" dirty="0"/>
              <a:t>ใน </a:t>
            </a:r>
            <a:r>
              <a:rPr lang="en-US" sz="1600" dirty="0"/>
              <a:t>method “viewDidUnload”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0691" y="2041821"/>
            <a:ext cx="66883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viewDidUnload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popOverTableViewController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release];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release];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[</a:t>
            </a:r>
            <a:r>
              <a:rPr lang="en-US" sz="1200" dirty="0" err="1">
                <a:latin typeface="Menlo Regular"/>
                <a:cs typeface="Menlo Regular"/>
              </a:rPr>
              <a:t>txtProvince</a:t>
            </a:r>
            <a:r>
              <a:rPr lang="en-US" sz="1200" dirty="0">
                <a:latin typeface="Menlo Regular"/>
                <a:cs typeface="Menlo Regular"/>
              </a:rPr>
              <a:t> release];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txtProvince</a:t>
            </a:r>
            <a:r>
              <a:rPr lang="en-US" sz="1200" dirty="0">
                <a:latin typeface="Menlo Regular"/>
                <a:cs typeface="Menlo Regular"/>
              </a:rPr>
              <a:t> = nil;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[super </a:t>
            </a:r>
            <a:r>
              <a:rPr lang="en-US" sz="1200" dirty="0" err="1">
                <a:latin typeface="Menlo Regular"/>
                <a:cs typeface="Menlo Regular"/>
              </a:rPr>
              <a:t>viewDidUnload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641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 Over (</a:t>
            </a:r>
            <a:r>
              <a:rPr lang="en-US" dirty="0"/>
              <a:t>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6184"/>
            <a:ext cx="8229600" cy="108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/>
              <a:t>29.</a:t>
            </a:r>
            <a:r>
              <a:rPr lang="th-TH" sz="1600" dirty="0"/>
              <a:t> </a:t>
            </a:r>
            <a:r>
              <a:rPr lang="en-US" sz="1600" dirty="0"/>
              <a:t>Run </a:t>
            </a:r>
            <a:r>
              <a:rPr lang="th-TH" sz="1600" dirty="0"/>
              <a:t>เพื่อแสดงผลลัพธ์</a:t>
            </a:r>
            <a:endParaRPr lang="en-US" sz="1600" dirty="0"/>
          </a:p>
        </p:txBody>
      </p:sp>
      <p:pic>
        <p:nvPicPr>
          <p:cNvPr id="6" name="Picture 5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05" y="2223699"/>
            <a:ext cx="6410719" cy="304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596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 Over (</a:t>
            </a:r>
            <a:r>
              <a:rPr lang="en-US" dirty="0"/>
              <a:t>13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6184"/>
            <a:ext cx="8229600" cy="108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30. </a:t>
            </a:r>
            <a:r>
              <a:rPr lang="th-TH" sz="1600" dirty="0"/>
              <a:t>สร้าง </a:t>
            </a:r>
            <a:r>
              <a:rPr lang="en-US" sz="1600" dirty="0"/>
              <a:t>protocol </a:t>
            </a:r>
            <a:r>
              <a:rPr lang="th-TH" sz="1600" dirty="0"/>
              <a:t>ใหม่ใน </a:t>
            </a:r>
            <a:r>
              <a:rPr lang="en-US" sz="1600" dirty="0"/>
              <a:t>header </a:t>
            </a:r>
            <a:r>
              <a:rPr lang="th-TH" sz="1600" dirty="0"/>
              <a:t>ของ </a:t>
            </a:r>
            <a:r>
              <a:rPr lang="en-US" sz="1600" dirty="0"/>
              <a:t>class </a:t>
            </a:r>
            <a:r>
              <a:rPr lang="en-US" sz="1600"/>
              <a:t>PopOverTableViewController </a:t>
            </a:r>
            <a:br>
              <a:rPr lang="en-US" sz="1600"/>
            </a:br>
            <a:r>
              <a:rPr lang="en-US" sz="1600"/>
              <a:t>      (PopOverTableViewController.h)</a:t>
            </a:r>
            <a:r>
              <a:rPr lang="th-TH" sz="1600" dirty="0"/>
              <a:t> 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815648" y="2344742"/>
            <a:ext cx="77313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#import &lt;</a:t>
            </a:r>
            <a:r>
              <a:rPr lang="en-US" sz="1200" dirty="0" err="1">
                <a:latin typeface="Menlo Regular"/>
                <a:cs typeface="Menlo Regular"/>
              </a:rPr>
              <a:t>UIKit</a:t>
            </a:r>
            <a:r>
              <a:rPr lang="en-US" sz="1200" dirty="0">
                <a:latin typeface="Menlo Regular"/>
                <a:cs typeface="Menlo Regular"/>
              </a:rPr>
              <a:t>/</a:t>
            </a:r>
            <a:r>
              <a:rPr lang="en-US" sz="1200" dirty="0" err="1">
                <a:latin typeface="Menlo Regular"/>
                <a:cs typeface="Menlo Regular"/>
              </a:rPr>
              <a:t>UIKit.h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@protocol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PopOverTableViewControllerDelegate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didSelectProvince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provinceName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@end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@interface </a:t>
            </a:r>
            <a:r>
              <a:rPr lang="en-US" sz="1200" dirty="0" err="1">
                <a:latin typeface="Menlo Regular"/>
                <a:cs typeface="Menlo Regular"/>
              </a:rPr>
              <a:t>PopOverTableViewController</a:t>
            </a:r>
            <a:r>
              <a:rPr lang="en-US" sz="1200" dirty="0">
                <a:latin typeface="Menlo Regular"/>
                <a:cs typeface="Menlo Regular"/>
              </a:rPr>
              <a:t> : </a:t>
            </a:r>
            <a:r>
              <a:rPr lang="en-US" sz="1200" dirty="0" err="1">
                <a:latin typeface="Menlo Regular"/>
                <a:cs typeface="Menlo Regular"/>
              </a:rPr>
              <a:t>UITableViewController</a:t>
            </a:r>
            <a:r>
              <a:rPr lang="en-US" sz="1200" dirty="0">
                <a:latin typeface="Menlo Regular"/>
                <a:cs typeface="Menlo Regular"/>
              </a:rPr>
              <a:t> 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NSMutableArray</a:t>
            </a:r>
            <a:r>
              <a:rPr lang="en-US" sz="1200" dirty="0">
                <a:latin typeface="Menlo Regular"/>
                <a:cs typeface="Menlo Regular"/>
              </a:rPr>
              <a:t> *provinces;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id delegate;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@property(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, assign)id&lt;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PopOverTableViewControllerDelegate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&gt; delegate;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202198"/>
            <a:ext cx="8229600" cy="108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31. </a:t>
            </a:r>
            <a:r>
              <a:rPr lang="th-TH" sz="1600" dirty="0"/>
              <a:t>เพิ่ม</a:t>
            </a:r>
            <a:r>
              <a:rPr lang="en-US" sz="1600" dirty="0"/>
              <a:t> @synthesize </a:t>
            </a:r>
            <a:r>
              <a:rPr lang="th-TH" sz="1600" dirty="0"/>
              <a:t>ใน </a:t>
            </a:r>
            <a:r>
              <a:rPr lang="en-US" sz="1600"/>
              <a:t>PopOverTableViewController.m</a:t>
            </a:r>
            <a:r>
              <a:rPr lang="th-TH" sz="16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021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 Over (</a:t>
            </a:r>
            <a:r>
              <a:rPr lang="en-US" dirty="0"/>
              <a:t>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38023"/>
            <a:ext cx="8229600" cy="108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32. </a:t>
            </a:r>
            <a:r>
              <a:rPr lang="th-TH" sz="1600" dirty="0"/>
              <a:t>เพิ่ม </a:t>
            </a:r>
            <a:r>
              <a:rPr lang="en-US" sz="1600" dirty="0"/>
              <a:t>code implement delegate </a:t>
            </a:r>
            <a:r>
              <a:rPr lang="th-TH" sz="1600" dirty="0"/>
              <a:t>ใน 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955474" y="1913658"/>
            <a:ext cx="77313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#import &lt;</a:t>
            </a:r>
            <a:r>
              <a:rPr lang="en-US" sz="1200" dirty="0" err="1">
                <a:latin typeface="Menlo Regular"/>
                <a:cs typeface="Menlo Regular"/>
              </a:rPr>
              <a:t>UIKit</a:t>
            </a:r>
            <a:r>
              <a:rPr lang="en-US" sz="1200" dirty="0">
                <a:latin typeface="Menlo Regular"/>
                <a:cs typeface="Menlo Regular"/>
              </a:rPr>
              <a:t>/</a:t>
            </a:r>
            <a:r>
              <a:rPr lang="en-US" sz="1200" dirty="0" err="1">
                <a:latin typeface="Menlo Regular"/>
                <a:cs typeface="Menlo Regular"/>
              </a:rPr>
              <a:t>UIKit.h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r>
              <a:rPr lang="en-US" sz="1200" dirty="0">
                <a:latin typeface="Menlo Regular"/>
                <a:cs typeface="Menlo Regular"/>
              </a:rPr>
              <a:t>#import "</a:t>
            </a:r>
            <a:r>
              <a:rPr lang="en-US" sz="1200" dirty="0" err="1">
                <a:latin typeface="Menlo Regular"/>
                <a:cs typeface="Menlo Regular"/>
              </a:rPr>
              <a:t>PopOverTableViewController.h</a:t>
            </a:r>
            <a:r>
              <a:rPr lang="en-US" sz="1200" dirty="0">
                <a:latin typeface="Menlo Regular"/>
                <a:cs typeface="Menlo Regular"/>
              </a:rPr>
              <a:t>"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@interface </a:t>
            </a:r>
            <a:r>
              <a:rPr lang="en-US" sz="1200" dirty="0" err="1">
                <a:latin typeface="Menlo Regular"/>
                <a:cs typeface="Menlo Regular"/>
              </a:rPr>
              <a:t>MyPopOverViewController</a:t>
            </a:r>
            <a:r>
              <a:rPr lang="en-US" sz="1200" dirty="0">
                <a:latin typeface="Menlo Regular"/>
                <a:cs typeface="Menlo Regular"/>
              </a:rPr>
              <a:t> : </a:t>
            </a:r>
            <a:r>
              <a:rPr lang="en-US" sz="1200" dirty="0" err="1">
                <a:latin typeface="Menlo Regular"/>
                <a:cs typeface="Menlo Regular"/>
              </a:rPr>
              <a:t>UIViewController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br>
              <a:rPr lang="en-US" sz="1200" dirty="0">
                <a:latin typeface="Menlo Regular"/>
                <a:cs typeface="Menlo Regular"/>
              </a:rPr>
            </a:br>
            <a:r>
              <a:rPr lang="en-US" sz="1200" dirty="0">
                <a:latin typeface="Menlo Regular"/>
                <a:cs typeface="Menlo Regular"/>
              </a:rPr>
              <a:t>          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&lt;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PopOverTableViewControllerDelegate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&gt; </a:t>
            </a:r>
            <a:b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dirty="0">
                <a:latin typeface="Menlo Regular"/>
                <a:cs typeface="Menlo Regular"/>
              </a:rPr>
              <a:t>{    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IBOutlet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UITextField</a:t>
            </a:r>
            <a:r>
              <a:rPr lang="en-US" sz="1200" dirty="0">
                <a:latin typeface="Menlo Regular"/>
                <a:cs typeface="Menlo Regular"/>
              </a:rPr>
              <a:t> *</a:t>
            </a:r>
            <a:r>
              <a:rPr lang="en-US" sz="1200" dirty="0" err="1">
                <a:latin typeface="Menlo Regular"/>
                <a:cs typeface="Menlo Regular"/>
              </a:rPr>
              <a:t>txtProvince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UIPopoverController</a:t>
            </a:r>
            <a:r>
              <a:rPr lang="en-US" sz="1200" dirty="0">
                <a:latin typeface="Menlo Regular"/>
                <a:cs typeface="Menlo Regular"/>
              </a:rPr>
              <a:t> *</a:t>
            </a:r>
            <a:r>
              <a:rPr lang="en-US" sz="1200" dirty="0" err="1">
                <a:latin typeface="Menlo Regular"/>
                <a:cs typeface="Menlo Regular"/>
              </a:rPr>
              <a:t>popOver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PopOverTableViewController</a:t>
            </a:r>
            <a:r>
              <a:rPr lang="en-US" sz="1200" dirty="0">
                <a:latin typeface="Menlo Regular"/>
                <a:cs typeface="Menlo Regular"/>
              </a:rPr>
              <a:t> *</a:t>
            </a:r>
            <a:r>
              <a:rPr lang="en-US" sz="1200" dirty="0" err="1">
                <a:latin typeface="Menlo Regular"/>
                <a:cs typeface="Menlo Regular"/>
              </a:rPr>
              <a:t>popOverTableViewController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  <a:p>
            <a:r>
              <a:rPr lang="en-US" sz="1200" dirty="0">
                <a:latin typeface="Menlo Regular"/>
                <a:cs typeface="Menlo Regular"/>
              </a:rPr>
              <a:t>- (</a:t>
            </a:r>
            <a:r>
              <a:rPr lang="en-US" sz="1200" dirty="0" err="1">
                <a:latin typeface="Menlo Regular"/>
                <a:cs typeface="Menlo Regular"/>
              </a:rPr>
              <a:t>IBAction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err="1">
                <a:latin typeface="Menlo Regular"/>
                <a:cs typeface="Menlo Regular"/>
              </a:rPr>
              <a:t>btnLookupProvinceTapped</a:t>
            </a:r>
            <a:r>
              <a:rPr lang="en-US" sz="1200" dirty="0">
                <a:latin typeface="Menlo Regular"/>
                <a:cs typeface="Menlo Regular"/>
              </a:rPr>
              <a:t>:(id)sender;</a:t>
            </a:r>
          </a:p>
          <a:p>
            <a:r>
              <a:rPr lang="en-US" sz="12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19246"/>
            <a:ext cx="8229600" cy="108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33. </a:t>
            </a:r>
            <a:r>
              <a:rPr lang="th-TH" sz="1600" dirty="0"/>
              <a:t>เพิ่ม </a:t>
            </a:r>
            <a:r>
              <a:rPr lang="en-US" sz="1600" dirty="0"/>
              <a:t>code </a:t>
            </a:r>
            <a:r>
              <a:rPr lang="th-TH" sz="1600" dirty="0"/>
              <a:t>เพื่อ </a:t>
            </a:r>
            <a:r>
              <a:rPr lang="en-US" sz="1600" dirty="0"/>
              <a:t>binding delegate object </a:t>
            </a:r>
            <a:r>
              <a:rPr lang="th-TH" sz="1600" dirty="0"/>
              <a:t>ของ</a:t>
            </a:r>
            <a:r>
              <a:rPr lang="en-US" sz="1600" dirty="0"/>
              <a:t> popOverTableViewController </a:t>
            </a:r>
            <a:r>
              <a:rPr lang="th-TH" sz="1600" dirty="0"/>
              <a:t>ให้ชี้มาที่ </a:t>
            </a:r>
            <a:r>
              <a:rPr lang="en-US" sz="1600" dirty="0"/>
              <a:t>self </a:t>
            </a:r>
            <a:r>
              <a:rPr lang="th-TH" sz="1600" dirty="0"/>
              <a:t>ของ</a:t>
            </a:r>
            <a:br>
              <a:rPr lang="th-TH" sz="1600" dirty="0"/>
            </a:br>
            <a:r>
              <a:rPr lang="th-TH" sz="1600" dirty="0"/>
              <a:t>       </a:t>
            </a:r>
            <a:r>
              <a:rPr lang="en-US" sz="1600" dirty="0" err="1"/>
              <a:t>MyPopOverViewController</a:t>
            </a:r>
            <a:r>
              <a:rPr lang="th-TH" sz="1600" dirty="0"/>
              <a:t/>
            </a:r>
            <a:br>
              <a:rPr lang="th-TH" sz="1600" dirty="0"/>
            </a:br>
            <a:r>
              <a:rPr lang="th-TH" sz="1600" dirty="0"/>
              <a:t>      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968048" y="5017873"/>
            <a:ext cx="773132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[super 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popOverTableViewController</a:t>
            </a:r>
            <a:r>
              <a:rPr lang="en-US" sz="1200" dirty="0">
                <a:latin typeface="Menlo Regular"/>
                <a:cs typeface="Menlo Regular"/>
              </a:rPr>
              <a:t> = [[</a:t>
            </a:r>
            <a:r>
              <a:rPr lang="en-US" sz="1200" dirty="0" err="1">
                <a:latin typeface="Menlo Regular"/>
                <a:cs typeface="Menlo Regular"/>
              </a:rPr>
              <a:t>PopOverTableViewController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alloc</a:t>
            </a:r>
            <a:r>
              <a:rPr lang="en-US" sz="1200" dirty="0">
                <a:latin typeface="Menlo Regular"/>
                <a:cs typeface="Menlo Regular"/>
              </a:rPr>
              <a:t>] </a:t>
            </a:r>
            <a:r>
              <a:rPr lang="en-US" sz="1200" dirty="0" err="1">
                <a:latin typeface="Menlo Regular"/>
                <a:cs typeface="Menlo Regular"/>
              </a:rPr>
              <a:t>init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popOverTableViewController.delegate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self;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popOver</a:t>
            </a:r>
            <a:r>
              <a:rPr lang="en-US" sz="1200" dirty="0">
                <a:latin typeface="Menlo Regular"/>
                <a:cs typeface="Menlo Regular"/>
              </a:rPr>
              <a:t> = [[</a:t>
            </a:r>
            <a:r>
              <a:rPr lang="en-US" sz="1200" dirty="0" err="1">
                <a:latin typeface="Menlo Regular"/>
                <a:cs typeface="Menlo Regular"/>
              </a:rPr>
              <a:t>UIPopoverController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alloc</a:t>
            </a:r>
            <a:r>
              <a:rPr lang="en-US" sz="1200" dirty="0">
                <a:latin typeface="Menlo Regular"/>
                <a:cs typeface="Menlo Regular"/>
              </a:rPr>
              <a:t>] </a:t>
            </a:r>
            <a:r>
              <a:rPr lang="th-TH" sz="1200" dirty="0">
                <a:latin typeface="Menlo Regular"/>
                <a:cs typeface="Menlo Regular"/>
              </a:rPr>
              <a:t/>
            </a:r>
            <a:br>
              <a:rPr lang="th-TH" sz="1200" dirty="0">
                <a:latin typeface="Menlo Regular"/>
                <a:cs typeface="Menlo Regular"/>
              </a:rPr>
            </a:br>
            <a:r>
              <a:rPr lang="th-TH" sz="1200" dirty="0">
                <a:latin typeface="Menlo Regular"/>
                <a:cs typeface="Menlo Regular"/>
              </a:rPr>
              <a:t>              </a:t>
            </a:r>
            <a:r>
              <a:rPr lang="en-US" sz="1200" dirty="0" err="1">
                <a:latin typeface="Menlo Regular"/>
                <a:cs typeface="Menlo Regular"/>
              </a:rPr>
              <a:t>initWithContentViewController:popOverTableViewController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	</a:t>
            </a:r>
            <a:r>
              <a:rPr lang="en-US" sz="1200" dirty="0" err="1">
                <a:latin typeface="Menlo Regular"/>
                <a:cs typeface="Menlo Regular"/>
              </a:rPr>
              <a:t>popOver.popoverContentSize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CGSizeMake</a:t>
            </a:r>
            <a:r>
              <a:rPr lang="en-US" sz="1200" dirty="0">
                <a:latin typeface="Menlo Regular"/>
                <a:cs typeface="Menlo Regular"/>
              </a:rPr>
              <a:t>(200, 180);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377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 Over (</a:t>
            </a:r>
            <a:r>
              <a:rPr lang="en-US" dirty="0"/>
              <a:t>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38023"/>
            <a:ext cx="8229600" cy="108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34. </a:t>
            </a:r>
            <a:r>
              <a:rPr lang="th-TH" sz="1600" dirty="0"/>
              <a:t>เพิ่ม </a:t>
            </a:r>
            <a:r>
              <a:rPr lang="en-US" sz="1600" dirty="0"/>
              <a:t>code </a:t>
            </a:r>
            <a:r>
              <a:rPr lang="th-TH" sz="1600" dirty="0"/>
              <a:t>ใน </a:t>
            </a:r>
            <a:r>
              <a:rPr lang="en-US" sz="1600" dirty="0"/>
              <a:t>method “tableView:didSelectRowAtIndexPath:” </a:t>
            </a:r>
            <a:r>
              <a:rPr lang="th-TH" sz="1600" dirty="0"/>
              <a:t>ใน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 dirty="0" err="1" smtClean="0"/>
              <a:t>PopOverTableViewController</a:t>
            </a:r>
            <a:r>
              <a:rPr lang="th-TH" sz="1600" dirty="0" smtClean="0"/>
              <a:t> </a:t>
            </a:r>
            <a:r>
              <a:rPr lang="en-US" sz="1600" dirty="0"/>
              <a:t> </a:t>
            </a:r>
            <a:r>
              <a:rPr lang="th-TH" sz="1600" dirty="0" smtClean="0"/>
              <a:t>เพื่อ</a:t>
            </a:r>
            <a:r>
              <a:rPr lang="th-TH" sz="1600" dirty="0"/>
              <a:t>เรียก </a:t>
            </a:r>
            <a:r>
              <a:rPr lang="en-US" sz="1600" dirty="0"/>
              <a:t>delegate object </a:t>
            </a:r>
            <a:r>
              <a:rPr lang="th-TH" sz="1600" dirty="0"/>
              <a:t>และส่งค่ากลับ</a:t>
            </a:r>
            <a:r>
              <a:rPr lang="en-US" sz="1600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648" y="2176819"/>
            <a:ext cx="77313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tableView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UITableView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tableView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th-TH" sz="1200" dirty="0">
                <a:latin typeface="Menlo Regular"/>
                <a:cs typeface="Menlo Regular"/>
              </a:rPr>
              <a:t/>
            </a:r>
            <a:br>
              <a:rPr lang="th-TH" sz="1200" dirty="0">
                <a:latin typeface="Menlo Regular"/>
                <a:cs typeface="Menlo Regular"/>
              </a:rPr>
            </a:br>
            <a:r>
              <a:rPr lang="th-TH" sz="1200" dirty="0">
                <a:latin typeface="Menlo Regular"/>
                <a:cs typeface="Menlo Regular"/>
              </a:rPr>
              <a:t>   </a:t>
            </a:r>
            <a:r>
              <a:rPr lang="en-US" sz="1200" dirty="0" err="1">
                <a:latin typeface="Menlo Regular"/>
                <a:cs typeface="Menlo Regular"/>
              </a:rPr>
              <a:t>didSelectRowAtIndexPath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NSIndexPath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indexPath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self.delegate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didSelectProvince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:[provinces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327279"/>
            <a:ext cx="8229600" cy="108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35. </a:t>
            </a:r>
            <a:r>
              <a:rPr lang="th-TH" sz="1600" dirty="0"/>
              <a:t>เพิ่ม </a:t>
            </a:r>
            <a:r>
              <a:rPr lang="en-US" sz="1600" dirty="0"/>
              <a:t>code </a:t>
            </a:r>
            <a:r>
              <a:rPr lang="th-TH" sz="1600" dirty="0"/>
              <a:t>เพื่อ </a:t>
            </a:r>
            <a:r>
              <a:rPr lang="en-US" sz="1600" dirty="0"/>
              <a:t>binding delegate object </a:t>
            </a:r>
            <a:r>
              <a:rPr lang="th-TH" sz="1600" dirty="0"/>
              <a:t>ของ</a:t>
            </a:r>
            <a:r>
              <a:rPr lang="en-US" sz="1600" dirty="0"/>
              <a:t> popOverTableViewController </a:t>
            </a:r>
            <a:r>
              <a:rPr lang="th-TH" sz="1600" dirty="0"/>
              <a:t>ให้ชี้มาที่ </a:t>
            </a:r>
            <a:r>
              <a:rPr lang="en-US" sz="1600" dirty="0"/>
              <a:t>self </a:t>
            </a:r>
            <a:r>
              <a:rPr lang="th-TH" sz="1600" dirty="0"/>
              <a:t>ของ</a:t>
            </a:r>
            <a:br>
              <a:rPr lang="th-TH" sz="1600" dirty="0"/>
            </a:br>
            <a:r>
              <a:rPr lang="th-TH" sz="1600" dirty="0"/>
              <a:t>       </a:t>
            </a:r>
            <a:r>
              <a:rPr lang="en-US" sz="1600" dirty="0" err="1"/>
              <a:t>MyPopOverViewController</a:t>
            </a:r>
            <a:r>
              <a:rPr lang="th-TH" sz="1600" dirty="0"/>
              <a:t/>
            </a:r>
            <a:br>
              <a:rPr lang="th-TH" sz="1600" dirty="0"/>
            </a:br>
            <a:r>
              <a:rPr lang="th-TH" sz="1600" dirty="0"/>
              <a:t>      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15648" y="4109104"/>
            <a:ext cx="7731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#pragma mark - implement pop over view controller delegate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didSelectProvince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NSString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provinceName</a:t>
            </a:r>
            <a:r>
              <a:rPr lang="en-US" sz="1200" dirty="0">
                <a:latin typeface="Menlo Regular"/>
                <a:cs typeface="Menlo Regular"/>
              </a:rPr>
              <a:t> {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dismissPopoverAnimated:YES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txtProvince.text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provinceName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646743"/>
            <a:ext cx="8229600" cy="108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36. Run </a:t>
            </a:r>
            <a:r>
              <a:rPr lang="th-TH" sz="1600" dirty="0"/>
              <a:t>เพื่อดูผลลัพธ์</a:t>
            </a:r>
            <a:endParaRPr lang="en-US" sz="1600" dirty="0"/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892" y="4928845"/>
            <a:ext cx="3472331" cy="1678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208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Pop Over (</a:t>
            </a:r>
            <a:r>
              <a:rPr lang="en-US" dirty="0"/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38023"/>
            <a:ext cx="8229600" cy="2383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37. </a:t>
            </a:r>
            <a:r>
              <a:rPr lang="th-TH" sz="1600" dirty="0"/>
              <a:t>เปลี่ยนค่าของ </a:t>
            </a:r>
            <a:r>
              <a:rPr lang="en-US" sz="1600"/>
              <a:t>permittedArrowDirections</a:t>
            </a:r>
            <a:r>
              <a:rPr lang="th-TH" sz="1600"/>
              <a:t> เป็นแบบต่างๆ เพื่อดูความแตกต่าง</a:t>
            </a:r>
          </a:p>
          <a:p>
            <a:r>
              <a:rPr lang="en-US" sz="1600"/>
              <a:t>UIPopoverArrowDirectionDown</a:t>
            </a:r>
          </a:p>
          <a:p>
            <a:r>
              <a:rPr lang="en-US" sz="1600"/>
              <a:t>UIPopoverArrowDirectionUp</a:t>
            </a:r>
          </a:p>
          <a:p>
            <a:r>
              <a:rPr lang="en-US" sz="1600"/>
              <a:t>UIPopoverArrowDirectionLeft</a:t>
            </a:r>
          </a:p>
          <a:p>
            <a:r>
              <a:rPr lang="en-US" sz="1600"/>
              <a:t>UIPopoverArrowDirectionRight</a:t>
            </a:r>
          </a:p>
          <a:p>
            <a:r>
              <a:rPr lang="en-US" sz="1600"/>
              <a:t>UIPopoverArrowDirectionAny</a:t>
            </a:r>
          </a:p>
          <a:p>
            <a:r>
              <a:rPr lang="en-US" sz="1600"/>
              <a:t>UIPopoverArrowDirectionUnknow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36039" y="4905504"/>
            <a:ext cx="79613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enlo Regular"/>
                <a:cs typeface="Menlo Regular"/>
              </a:rPr>
              <a:t>[</a:t>
            </a:r>
            <a:r>
              <a:rPr lang="en-US" sz="1400" dirty="0" err="1">
                <a:latin typeface="Menlo Regular"/>
                <a:cs typeface="Menlo Regular"/>
              </a:rPr>
              <a:t>popOver</a:t>
            </a: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err="1">
                <a:latin typeface="Menlo Regular"/>
                <a:cs typeface="Menlo Regular"/>
              </a:rPr>
              <a:t>presentPopoverFromBarButtonItem: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barButton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400" dirty="0">
                <a:latin typeface="Menlo Regular"/>
                <a:cs typeface="Menlo Regular"/>
              </a:rPr>
              <a:t> 		      </a:t>
            </a:r>
            <a:r>
              <a:rPr lang="en-US" sz="1400" dirty="0" err="1">
                <a:latin typeface="Menlo Regular"/>
                <a:cs typeface="Menlo Regular"/>
              </a:rPr>
              <a:t>permittedArrowDirections:UIPopoverArrowDirectionUp</a:t>
            </a:r>
            <a:r>
              <a:rPr lang="en-US" sz="1400" dirty="0">
                <a:latin typeface="Menlo Regular"/>
                <a:cs typeface="Menlo Regular"/>
              </a:rPr>
              <a:t> </a:t>
            </a:r>
          </a:p>
          <a:p>
            <a:r>
              <a:rPr lang="en-US" sz="1400" dirty="0">
                <a:latin typeface="Menlo Regular"/>
                <a:cs typeface="Menlo Regular"/>
              </a:rPr>
              <a:t>    					       </a:t>
            </a:r>
            <a:r>
              <a:rPr lang="en-US" sz="1400" dirty="0" err="1">
                <a:latin typeface="Menlo Regular"/>
                <a:cs typeface="Menlo Regular"/>
              </a:rPr>
              <a:t>animated:YES</a:t>
            </a:r>
            <a:r>
              <a:rPr lang="en-US" sz="1400" dirty="0">
                <a:latin typeface="Menlo Regular"/>
                <a:cs typeface="Menlo Regular"/>
              </a:rPr>
              <a:t>];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821489"/>
            <a:ext cx="8229600" cy="108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Note: </a:t>
            </a:r>
            <a:r>
              <a:rPr lang="th-TH" sz="1600" dirty="0"/>
              <a:t>ในกรณีที่ต้องการให้ </a:t>
            </a:r>
            <a:r>
              <a:rPr lang="en-US" sz="1600" dirty="0"/>
              <a:t>pop over </a:t>
            </a:r>
            <a:r>
              <a:rPr lang="th-TH" sz="1600" dirty="0"/>
              <a:t>แสดงบนปุ่มของ </a:t>
            </a:r>
            <a:r>
              <a:rPr lang="en-US" sz="1600" dirty="0"/>
              <a:t>UIBarButtonItem </a:t>
            </a:r>
            <a:r>
              <a:rPr lang="th-TH" sz="1600" dirty="0"/>
              <a:t>เราสามารถกำหนด</a:t>
            </a:r>
            <a:br>
              <a:rPr lang="th-TH" sz="1600" dirty="0"/>
            </a:br>
            <a:r>
              <a:rPr lang="th-TH" sz="1600" dirty="0"/>
              <a:t>             ได้เลยว่าให้ </a:t>
            </a:r>
            <a:r>
              <a:rPr lang="en-US" sz="1600" dirty="0"/>
              <a:t>pop over </a:t>
            </a:r>
            <a:r>
              <a:rPr lang="th-TH" sz="1600" dirty="0"/>
              <a:t>แสดงขึ้นมาโดยให้ปลายของลูกศรชี้ไปที่ปุ่ม</a:t>
            </a:r>
          </a:p>
          <a:p>
            <a:pPr marL="0" indent="0">
              <a:buNone/>
            </a:pPr>
            <a:r>
              <a:rPr lang="th-TH" sz="1600" dirty="0"/>
              <a:t> 	  ตัวอย่าง </a:t>
            </a:r>
            <a:r>
              <a:rPr lang="en-US" sz="1600" dirty="0"/>
              <a:t>code …</a:t>
            </a:r>
          </a:p>
        </p:txBody>
      </p:sp>
    </p:spTree>
    <p:extLst>
      <p:ext uri="{BB962C8B-B14F-4D97-AF65-F5344CB8AC3E}">
        <p14:creationId xmlns:p14="http://schemas.microsoft.com/office/powerpoint/2010/main" val="252473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หน้าจอของ </a:t>
            </a:r>
            <a:r>
              <a:rPr lang="en-US" dirty="0" err="1" smtClean="0"/>
              <a:t>iPad</a:t>
            </a:r>
            <a:r>
              <a:rPr lang="en-US" dirty="0" smtClean="0"/>
              <a:t> </a:t>
            </a:r>
            <a:r>
              <a:rPr lang="th-TH" dirty="0" smtClean="0"/>
              <a:t>นั้นมีขนาดใหญ่กว่า </a:t>
            </a:r>
            <a:r>
              <a:rPr lang="en-US" dirty="0" smtClean="0"/>
              <a:t>iPhone </a:t>
            </a:r>
            <a:r>
              <a:rPr lang="th-TH" dirty="0" smtClean="0"/>
              <a:t>มาก เมื่อต้องการ </a:t>
            </a:r>
            <a:r>
              <a:rPr lang="en-US" dirty="0" smtClean="0"/>
              <a:t>lookup </a:t>
            </a:r>
            <a:r>
              <a:rPr lang="th-TH" dirty="0" smtClean="0"/>
              <a:t>ข้อมูล การใช้เทคนิคแบบเดียวกับ </a:t>
            </a:r>
            <a:r>
              <a:rPr lang="en-US" dirty="0" smtClean="0"/>
              <a:t>iPhone </a:t>
            </a:r>
            <a:r>
              <a:rPr lang="th-TH" dirty="0" smtClean="0"/>
              <a:t>อาจจะไม่เหมาะ</a:t>
            </a:r>
          </a:p>
          <a:p>
            <a:r>
              <a:rPr lang="th-TH" dirty="0" smtClean="0"/>
              <a:t>รูปแบบการ </a:t>
            </a:r>
            <a:r>
              <a:rPr lang="en-US" dirty="0" smtClean="0"/>
              <a:t>lookup</a:t>
            </a:r>
            <a:r>
              <a:rPr lang="th-TH" dirty="0" smtClean="0"/>
              <a:t> แบบ </a:t>
            </a:r>
            <a:r>
              <a:rPr lang="en-US" dirty="0" smtClean="0"/>
              <a:t>Pop Over </a:t>
            </a:r>
            <a:r>
              <a:rPr lang="th-TH" dirty="0" smtClean="0"/>
              <a:t>จึงเหมาะกับ </a:t>
            </a:r>
            <a:r>
              <a:rPr lang="en-US" dirty="0" err="1" smtClean="0"/>
              <a:t>iPad</a:t>
            </a:r>
            <a:r>
              <a:rPr lang="en-US" dirty="0" smtClean="0"/>
              <a:t> </a:t>
            </a:r>
            <a:r>
              <a:rPr lang="th-TH" dirty="0" smtClean="0"/>
              <a:t>มากกว่า </a:t>
            </a:r>
            <a:r>
              <a:rPr lang="en-US" dirty="0" smtClean="0"/>
              <a:t>(</a:t>
            </a:r>
            <a:r>
              <a:rPr lang="th-TH" dirty="0" smtClean="0"/>
              <a:t>บน </a:t>
            </a:r>
            <a:r>
              <a:rPr lang="en-US" dirty="0" smtClean="0"/>
              <a:t>iPhone </a:t>
            </a:r>
            <a:r>
              <a:rPr lang="th-TH" dirty="0" smtClean="0"/>
              <a:t>ไม่มี</a:t>
            </a:r>
            <a:r>
              <a:rPr lang="en-US" dirty="0" smtClean="0"/>
              <a:t>)</a:t>
            </a:r>
            <a:endParaRPr lang="th-TH" dirty="0" smtClean="0"/>
          </a:p>
          <a:p>
            <a:r>
              <a:rPr lang="th-TH" dirty="0" smtClean="0"/>
              <a:t>นอกจาก </a:t>
            </a:r>
            <a:r>
              <a:rPr lang="en-US" dirty="0" smtClean="0"/>
              <a:t>table view </a:t>
            </a:r>
            <a:r>
              <a:rPr lang="th-TH" dirty="0" smtClean="0"/>
              <a:t>แล้ว เราสามารถ </a:t>
            </a:r>
            <a:r>
              <a:rPr lang="en-US" dirty="0" smtClean="0"/>
              <a:t>customize view </a:t>
            </a:r>
            <a:r>
              <a:rPr lang="th-TH" dirty="0" smtClean="0"/>
              <a:t>อะไรก็ได้ใน </a:t>
            </a:r>
            <a:r>
              <a:rPr lang="en-US" dirty="0" smtClean="0"/>
              <a:t>Pop Over </a:t>
            </a:r>
            <a:r>
              <a:rPr lang="th-TH" dirty="0" smtClean="0"/>
              <a:t>ไม่ว่าจะเป็น </a:t>
            </a:r>
            <a:r>
              <a:rPr lang="en-US" dirty="0" smtClean="0"/>
              <a:t>custom picker </a:t>
            </a:r>
            <a:r>
              <a:rPr lang="th-TH" dirty="0" smtClean="0"/>
              <a:t>หรือ </a:t>
            </a:r>
            <a:r>
              <a:rPr lang="en-US" dirty="0" smtClean="0"/>
              <a:t>custom view</a:t>
            </a:r>
            <a:r>
              <a:rPr lang="th-TH" dirty="0" smtClean="0"/>
              <a:t> ก็ได้</a:t>
            </a:r>
          </a:p>
          <a:p>
            <a:r>
              <a:rPr lang="th-TH" dirty="0" smtClean="0"/>
              <a:t>ใช้เทคนิค </a:t>
            </a:r>
            <a:r>
              <a:rPr lang="en-US" dirty="0" smtClean="0"/>
              <a:t>protocol </a:t>
            </a:r>
            <a:r>
              <a:rPr lang="th-TH" dirty="0" smtClean="0"/>
              <a:t>และ </a:t>
            </a:r>
            <a:r>
              <a:rPr lang="en-US" dirty="0" smtClean="0"/>
              <a:t>delegate </a:t>
            </a:r>
            <a:r>
              <a:rPr lang="th-TH" dirty="0" smtClean="0"/>
              <a:t>ในการส่งค่ากลับมา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7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 Over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22" y="2177390"/>
            <a:ext cx="5880100" cy="349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803" y="4124414"/>
            <a:ext cx="20607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UI Pop Over Control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59705" y="4310828"/>
            <a:ext cx="908866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02689" y="2912723"/>
            <a:ext cx="2527365" cy="22602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45" y="2924374"/>
            <a:ext cx="2463800" cy="223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151050" y="3647667"/>
            <a:ext cx="25147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UI View (with Controller)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1494" y="1761454"/>
            <a:ext cx="238647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Trig to display pop over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18235" y="2130786"/>
            <a:ext cx="0" cy="362504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991" y="2482578"/>
            <a:ext cx="732366" cy="280022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3064506" y="2656402"/>
            <a:ext cx="2248860" cy="1468011"/>
          </a:xfrm>
          <a:custGeom>
            <a:avLst/>
            <a:gdLst>
              <a:gd name="connsiteX0" fmla="*/ 1165212 w 1165212"/>
              <a:gd name="connsiteY0" fmla="*/ 1095183 h 1114758"/>
              <a:gd name="connsiteX1" fmla="*/ 582606 w 1165212"/>
              <a:gd name="connsiteY1" fmla="*/ 967023 h 1114758"/>
              <a:gd name="connsiteX2" fmla="*/ 0 w 1165212"/>
              <a:gd name="connsiteY2" fmla="*/ 0 h 111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5212" h="1114758">
                <a:moveTo>
                  <a:pt x="1165212" y="1095183"/>
                </a:moveTo>
                <a:cubicBezTo>
                  <a:pt x="971010" y="1122368"/>
                  <a:pt x="776808" y="1149553"/>
                  <a:pt x="582606" y="967023"/>
                </a:cubicBezTo>
                <a:cubicBezTo>
                  <a:pt x="388404" y="784493"/>
                  <a:pt x="0" y="0"/>
                  <a:pt x="0" y="0"/>
                </a:cubicBezTo>
              </a:path>
            </a:pathLst>
          </a:custGeom>
          <a:ln w="50800"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0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395E-6 1.67476E-6 L 0.09424 0.0726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3" y="36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 Over (1)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63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 smtClean="0"/>
              <a:t>สร้าง </a:t>
            </a:r>
            <a:r>
              <a:rPr lang="en-US" sz="2000" dirty="0" smtClean="0"/>
              <a:t>Pop Over </a:t>
            </a:r>
            <a:r>
              <a:rPr lang="th-TH" sz="2000" dirty="0" smtClean="0"/>
              <a:t>บน </a:t>
            </a:r>
            <a:r>
              <a:rPr lang="en-US" sz="2000" dirty="0" smtClean="0"/>
              <a:t>iPad application </a:t>
            </a:r>
            <a:r>
              <a:rPr lang="th-TH" sz="2000" dirty="0" smtClean="0"/>
              <a:t>เพื่อใช้เป็น </a:t>
            </a:r>
            <a:r>
              <a:rPr lang="en-US" sz="2000" dirty="0" smtClean="0"/>
              <a:t>lookup </a:t>
            </a:r>
            <a:r>
              <a:rPr lang="th-TH" sz="2000" dirty="0" smtClean="0"/>
              <a:t>ในการกรอกข้อมูล ดังตัวอย่างในรูป</a:t>
            </a:r>
            <a:endParaRPr lang="en-US" sz="2000" dirty="0"/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46" y="2852847"/>
            <a:ext cx="5649696" cy="2681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47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 Over (2)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1. </a:t>
            </a:r>
            <a:r>
              <a:rPr lang="th-TH" sz="1800" dirty="0" smtClean="0"/>
              <a:t>สร้าง </a:t>
            </a:r>
            <a:r>
              <a:rPr lang="en-US" sz="1800" dirty="0" smtClean="0"/>
              <a:t>project </a:t>
            </a:r>
            <a:r>
              <a:rPr lang="th-TH" sz="1800" dirty="0" smtClean="0"/>
              <a:t>ใหม่</a:t>
            </a:r>
            <a:r>
              <a:rPr lang="en-US" sz="1800" dirty="0" smtClean="0"/>
              <a:t>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template </a:t>
            </a:r>
            <a:r>
              <a:rPr lang="th-TH" sz="1800" dirty="0" smtClean="0"/>
              <a:t>เป็น </a:t>
            </a:r>
            <a:r>
              <a:rPr lang="en-US" sz="1800" dirty="0" smtClean="0"/>
              <a:t>Single View Application </a:t>
            </a:r>
            <a:r>
              <a:rPr lang="th-TH" sz="1800" dirty="0" smtClean="0"/>
              <a:t>ตั้งชื่อว่า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    “MyPopOver”</a:t>
            </a:r>
          </a:p>
          <a:p>
            <a:pPr marL="0" indent="0">
              <a:buNone/>
            </a:pPr>
            <a:r>
              <a:rPr lang="en-US" sz="1800" dirty="0" smtClean="0"/>
              <a:t>2.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Device Family </a:t>
            </a:r>
            <a:r>
              <a:rPr lang="th-TH" sz="1800" dirty="0" smtClean="0"/>
              <a:t>เป็น </a:t>
            </a:r>
            <a:r>
              <a:rPr lang="en-US" sz="1800" dirty="0" smtClean="0"/>
              <a:t>iPad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16" y="3028067"/>
            <a:ext cx="5268251" cy="355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60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 Over (3)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7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3. </a:t>
            </a:r>
            <a:r>
              <a:rPr lang="th-TH" sz="1600" dirty="0"/>
              <a:t>วาง </a:t>
            </a:r>
            <a:r>
              <a:rPr lang="en-US" sz="1600" dirty="0"/>
              <a:t>Text Field, Label </a:t>
            </a:r>
            <a:r>
              <a:rPr lang="th-TH" sz="1600" dirty="0"/>
              <a:t>และ </a:t>
            </a:r>
            <a:r>
              <a:rPr lang="en-US" sz="1600" dirty="0"/>
              <a:t>Round Rect Button </a:t>
            </a:r>
            <a:r>
              <a:rPr lang="th-TH" sz="1600" dirty="0"/>
              <a:t>ลงใน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view </a:t>
            </a:r>
            <a:r>
              <a:rPr lang="th-TH" sz="1600" dirty="0"/>
              <a:t>ของ </a:t>
            </a:r>
            <a:r>
              <a:rPr lang="en-US" sz="1600" dirty="0"/>
              <a:t>“MyPopOverViewController.xib”</a:t>
            </a:r>
          </a:p>
          <a:p>
            <a:pPr marL="0" indent="0">
              <a:buNone/>
            </a:pPr>
            <a:r>
              <a:rPr lang="en-US" sz="1600" dirty="0"/>
              <a:t>4. </a:t>
            </a:r>
            <a:r>
              <a:rPr lang="th-TH" sz="1600" dirty="0"/>
              <a:t>เปลี่ยน </a:t>
            </a:r>
            <a:r>
              <a:rPr lang="en-US" sz="1600" dirty="0"/>
              <a:t>property “Type” </a:t>
            </a:r>
            <a:r>
              <a:rPr lang="th-TH" sz="1600" dirty="0"/>
              <a:t>ของ </a:t>
            </a:r>
            <a:r>
              <a:rPr lang="en-US" sz="1600" dirty="0"/>
              <a:t>Round Rect Button 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th-TH" sz="1600" dirty="0"/>
              <a:t>เป็น </a:t>
            </a:r>
            <a:r>
              <a:rPr lang="en-US" sz="1600" dirty="0"/>
              <a:t>“Add Contact</a:t>
            </a:r>
            <a:r>
              <a:rPr lang="en-US" sz="1600" dirty="0" smtClean="0"/>
              <a:t>”</a:t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5. </a:t>
            </a:r>
            <a:r>
              <a:rPr lang="th-TH" sz="1600" dirty="0"/>
              <a:t>ผูก </a:t>
            </a:r>
            <a:r>
              <a:rPr lang="en-US" sz="1600" dirty="0"/>
              <a:t>IBOutlet </a:t>
            </a:r>
            <a:r>
              <a:rPr lang="th-TH" sz="1600" dirty="0"/>
              <a:t>ของ </a:t>
            </a:r>
            <a:r>
              <a:rPr lang="en-US" sz="1600" dirty="0"/>
              <a:t>Text Field </a:t>
            </a:r>
            <a:r>
              <a:rPr lang="th-TH" sz="1600" dirty="0"/>
              <a:t>เข้ากับ </a:t>
            </a:r>
            <a:br>
              <a:rPr lang="th-TH" sz="1600" dirty="0"/>
            </a:br>
            <a:r>
              <a:rPr lang="th-TH" sz="1600" dirty="0"/>
              <a:t>    </a:t>
            </a:r>
            <a:r>
              <a:rPr lang="en-US" sz="1600" dirty="0"/>
              <a:t>MyPopOverViewController.h</a:t>
            </a:r>
            <a:r>
              <a:rPr lang="th-TH" sz="1600" dirty="0"/>
              <a:t> ตั้งชื่อว่า </a:t>
            </a:r>
            <a:r>
              <a:rPr lang="en-US" sz="1600" dirty="0"/>
              <a:t>“txtProvince”</a:t>
            </a:r>
          </a:p>
          <a:p>
            <a:pPr marL="0" indent="0">
              <a:buNone/>
            </a:pPr>
            <a:r>
              <a:rPr lang="en-US" sz="1600" dirty="0"/>
              <a:t>6. </a:t>
            </a:r>
            <a:r>
              <a:rPr lang="th-TH" sz="1600" dirty="0"/>
              <a:t>ผูก </a:t>
            </a:r>
            <a:r>
              <a:rPr lang="en-US" sz="1600" dirty="0"/>
              <a:t>IBAction </a:t>
            </a:r>
            <a:r>
              <a:rPr lang="th-TH" sz="1600" dirty="0"/>
              <a:t>ของ </a:t>
            </a:r>
            <a:r>
              <a:rPr lang="en-US" sz="1600" dirty="0"/>
              <a:t>Round Rect Button </a:t>
            </a:r>
            <a:r>
              <a:rPr lang="th-TH" sz="1600" dirty="0"/>
              <a:t>เข้ากับ </a:t>
            </a:r>
            <a:br>
              <a:rPr lang="th-TH" sz="1600" dirty="0"/>
            </a:br>
            <a:r>
              <a:rPr lang="th-TH" sz="1600" dirty="0"/>
              <a:t>    </a:t>
            </a:r>
            <a:r>
              <a:rPr lang="en-US" sz="1600" dirty="0"/>
              <a:t>MyPopOverViewController.h </a:t>
            </a:r>
            <a:r>
              <a:rPr lang="th-TH" sz="1600" dirty="0"/>
              <a:t>ตั้งชื่อว่า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“</a:t>
            </a:r>
            <a:r>
              <a:rPr lang="en-US" sz="1600" dirty="0" err="1"/>
              <a:t>btnLookupProvinceTapped</a:t>
            </a:r>
            <a:r>
              <a:rPr lang="en-US" sz="1600" dirty="0" smtClean="0"/>
              <a:t>”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7. </a:t>
            </a:r>
            <a:r>
              <a:rPr lang="th-TH" sz="1600" dirty="0"/>
              <a:t>เพิ่ม </a:t>
            </a:r>
            <a:r>
              <a:rPr lang="en-US" sz="1600" dirty="0"/>
              <a:t>view+controller</a:t>
            </a:r>
            <a:r>
              <a:rPr lang="th-TH" sz="1600" dirty="0"/>
              <a:t> ชุดใหม่ จากเมนู </a:t>
            </a:r>
            <a:r>
              <a:rPr lang="en-US" sz="1600" dirty="0"/>
              <a:t>Fle -&gt; New  -&gt;</a:t>
            </a:r>
            <a:br>
              <a:rPr lang="en-US" sz="1600" dirty="0"/>
            </a:br>
            <a:r>
              <a:rPr lang="en-US" sz="1600" dirty="0"/>
              <a:t>    New File… -&gt; Cocoa Touch -&gt; UIViewController</a:t>
            </a:r>
            <a:br>
              <a:rPr lang="en-US" sz="1600" dirty="0"/>
            </a:br>
            <a:r>
              <a:rPr lang="en-US" sz="1600" dirty="0"/>
              <a:t>    subclass</a:t>
            </a:r>
          </a:p>
          <a:p>
            <a:pPr marL="0" indent="0">
              <a:buNone/>
            </a:pPr>
            <a:r>
              <a:rPr lang="en-US" sz="1600" dirty="0"/>
              <a:t>8. </a:t>
            </a:r>
            <a:r>
              <a:rPr lang="th-TH" sz="1600" dirty="0"/>
              <a:t>เลือก </a:t>
            </a:r>
            <a:r>
              <a:rPr lang="en-US" sz="1600" dirty="0"/>
              <a:t>Subclass of </a:t>
            </a:r>
            <a:r>
              <a:rPr lang="th-TH" sz="1600" dirty="0"/>
              <a:t>เป็น </a:t>
            </a:r>
            <a:r>
              <a:rPr lang="en-US" sz="1600" dirty="0"/>
              <a:t>UITableViewController</a:t>
            </a:r>
            <a:br>
              <a:rPr lang="en-US" sz="1600" dirty="0"/>
            </a:br>
            <a:r>
              <a:rPr lang="en-US" sz="1600" dirty="0"/>
              <a:t>     </a:t>
            </a:r>
            <a:r>
              <a:rPr lang="th-TH" sz="1600" dirty="0"/>
              <a:t>และเลือก</a:t>
            </a:r>
            <a:r>
              <a:rPr lang="en-US" sz="1600" dirty="0"/>
              <a:t> </a:t>
            </a:r>
            <a:r>
              <a:rPr lang="en-US" sz="1600" b="1" dirty="0"/>
              <a:t>checkbox </a:t>
            </a:r>
            <a:r>
              <a:rPr lang="th-TH" sz="1600" b="1" dirty="0"/>
              <a:t>ทั้ง </a:t>
            </a:r>
            <a:r>
              <a:rPr lang="en-US" sz="1600" b="1" dirty="0"/>
              <a:t>2 </a:t>
            </a:r>
            <a:r>
              <a:rPr lang="th-TH" sz="1600" b="1" dirty="0"/>
              <a:t>ตัว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9. </a:t>
            </a:r>
            <a:r>
              <a:rPr lang="th-TH" sz="1600" dirty="0"/>
              <a:t>ตั้งชื่อว่า </a:t>
            </a:r>
            <a:r>
              <a:rPr lang="en-US" sz="1600" dirty="0"/>
              <a:t>“PopOverTableViewController”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531" y="1600200"/>
            <a:ext cx="3271316" cy="1773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08" y="4580268"/>
            <a:ext cx="3711239" cy="855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68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 Over (4)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10. </a:t>
            </a:r>
            <a:r>
              <a:rPr lang="th-TH" sz="1600" dirty="0"/>
              <a:t>เพิ่ม </a:t>
            </a:r>
            <a:r>
              <a:rPr lang="en-US" sz="1600" dirty="0"/>
              <a:t>instant </a:t>
            </a:r>
            <a:r>
              <a:rPr lang="th-TH" sz="1600" dirty="0"/>
              <a:t>ของ </a:t>
            </a:r>
            <a:r>
              <a:rPr lang="en-US" sz="1600" dirty="0"/>
              <a:t>NSArray </a:t>
            </a:r>
            <a:r>
              <a:rPr lang="th-TH" sz="1600" dirty="0"/>
              <a:t>ใน </a:t>
            </a:r>
            <a:r>
              <a:rPr lang="en-US" sz="1600" dirty="0"/>
              <a:t>class </a:t>
            </a:r>
            <a:r>
              <a:rPr lang="th-TH" sz="1600" dirty="0"/>
              <a:t>ของ </a:t>
            </a:r>
            <a:r>
              <a:rPr lang="en-US" sz="1600"/>
              <a:t>PopOverTableViewController.h </a:t>
            </a:r>
            <a:r>
              <a:rPr lang="th-TH" sz="1600"/>
              <a:t>ชื่อว่า </a:t>
            </a:r>
            <a:r>
              <a:rPr lang="en-US" sz="1600"/>
              <a:t>“provinces”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816453" y="2118036"/>
            <a:ext cx="798310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#import &lt;</a:t>
            </a:r>
            <a:r>
              <a:rPr lang="en-US" sz="1400" dirty="0" err="1"/>
              <a:t>UIKit</a:t>
            </a:r>
            <a:r>
              <a:rPr lang="en-US" sz="1400" dirty="0"/>
              <a:t>/</a:t>
            </a:r>
            <a:r>
              <a:rPr lang="en-US" sz="1400" dirty="0" err="1"/>
              <a:t>UIKit.h</a:t>
            </a:r>
            <a:r>
              <a:rPr lang="en-US" sz="1400" dirty="0"/>
              <a:t>&gt;</a:t>
            </a:r>
          </a:p>
          <a:p>
            <a:endParaRPr lang="en-US" sz="1400" dirty="0"/>
          </a:p>
          <a:p>
            <a:r>
              <a:rPr lang="en-US" sz="1400" dirty="0"/>
              <a:t>@interface </a:t>
            </a:r>
            <a:r>
              <a:rPr lang="en-US" sz="1400" dirty="0" err="1"/>
              <a:t>PopOverTableViewController</a:t>
            </a:r>
            <a:r>
              <a:rPr lang="en-US" sz="1400" dirty="0"/>
              <a:t> : </a:t>
            </a:r>
            <a:r>
              <a:rPr lang="en-US" sz="1400" dirty="0" err="1"/>
              <a:t>UITableViewController</a:t>
            </a:r>
            <a:r>
              <a:rPr lang="en-US" sz="1400" dirty="0"/>
              <a:t> {</a:t>
            </a:r>
          </a:p>
          <a:p>
            <a:r>
              <a:rPr lang="en-US" sz="1400" dirty="0"/>
              <a:t>	</a:t>
            </a:r>
            <a:r>
              <a:rPr lang="en-US" sz="1400" b="1" dirty="0" err="1" smtClean="0">
                <a:solidFill>
                  <a:srgbClr val="FFFF00"/>
                </a:solidFill>
              </a:rPr>
              <a:t>NSMutableArray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*provinces;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@end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981489"/>
            <a:ext cx="8229600" cy="37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11. </a:t>
            </a:r>
            <a:r>
              <a:rPr lang="th-TH" sz="1600" dirty="0"/>
              <a:t>เพิ่ม </a:t>
            </a:r>
            <a:r>
              <a:rPr lang="en-US" sz="1600" dirty="0"/>
              <a:t>code </a:t>
            </a:r>
            <a:r>
              <a:rPr lang="th-TH" sz="1600" dirty="0"/>
              <a:t>ในการ </a:t>
            </a:r>
            <a:r>
              <a:rPr lang="en-US" sz="1600" dirty="0"/>
              <a:t>release NSArray </a:t>
            </a:r>
            <a:r>
              <a:rPr lang="th-TH" sz="1600" dirty="0"/>
              <a:t>ใน </a:t>
            </a:r>
            <a:r>
              <a:rPr lang="en-US" sz="1600" dirty="0"/>
              <a:t>viewDidLoad: </a:t>
            </a:r>
            <a:r>
              <a:rPr lang="th-TH" sz="1600" dirty="0"/>
              <a:t>ของ </a:t>
            </a:r>
            <a:r>
              <a:rPr lang="en-US" sz="1600"/>
              <a:t>PopOverTableViewController.m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16453" y="4499325"/>
            <a:ext cx="79831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- (void)</a:t>
            </a:r>
            <a:r>
              <a:rPr lang="en-US" sz="1400" dirty="0" err="1"/>
              <a:t>viewDidUnload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</a:t>
            </a:r>
            <a:r>
              <a:rPr lang="en-US" sz="1400" b="1" dirty="0">
                <a:solidFill>
                  <a:srgbClr val="FFFF00"/>
                </a:solidFill>
              </a:rPr>
              <a:t>[provinces release];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	provinces = nil;</a:t>
            </a:r>
          </a:p>
          <a:p>
            <a:r>
              <a:rPr lang="en-US" sz="1400" dirty="0"/>
              <a:t>    	[super </a:t>
            </a:r>
            <a:r>
              <a:rPr lang="en-US" sz="1400" dirty="0" err="1"/>
              <a:t>viewDidUnload</a:t>
            </a:r>
            <a:r>
              <a:rPr lang="en-US" sz="1400" dirty="0"/>
              <a:t>];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24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 Over (5)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80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12. </a:t>
            </a:r>
            <a:r>
              <a:rPr lang="th-TH" sz="1600" dirty="0"/>
              <a:t>เพิ่ม </a:t>
            </a:r>
            <a:r>
              <a:rPr lang="en-US" sz="1600" dirty="0"/>
              <a:t>file </a:t>
            </a:r>
            <a:r>
              <a:rPr lang="th-TH" sz="1600" dirty="0"/>
              <a:t>ใหม่ใน </a:t>
            </a:r>
            <a:r>
              <a:rPr lang="en-US" sz="1600" dirty="0"/>
              <a:t>project</a:t>
            </a:r>
            <a:r>
              <a:rPr lang="th-TH" sz="1600" dirty="0"/>
              <a:t> ประเภท </a:t>
            </a:r>
            <a:r>
              <a:rPr lang="en-US" sz="1600" dirty="0"/>
              <a:t>property list </a:t>
            </a:r>
            <a:r>
              <a:rPr lang="th-TH" sz="1600" dirty="0"/>
              <a:t>เพื่อใช้เก็บค่าเริ่มต้นของ </a:t>
            </a:r>
            <a:r>
              <a:rPr lang="en-US" sz="1600" dirty="0"/>
              <a:t>array</a:t>
            </a:r>
            <a:r>
              <a:rPr lang="th-TH" sz="1600" dirty="0"/>
              <a:t> จากเมนู</a:t>
            </a:r>
          </a:p>
          <a:p>
            <a:pPr marL="0" indent="0">
              <a:buNone/>
            </a:pPr>
            <a:r>
              <a:rPr lang="th-TH" sz="1600" dirty="0"/>
              <a:t>       </a:t>
            </a:r>
            <a:r>
              <a:rPr lang="en-US" sz="1600" dirty="0"/>
              <a:t>File -&gt; New -&gt; New File… -&gt; </a:t>
            </a:r>
            <a:r>
              <a:rPr lang="en-US" sz="1600" dirty="0" smtClean="0"/>
              <a:t>Resource </a:t>
            </a:r>
            <a:r>
              <a:rPr lang="en-US" sz="1600" dirty="0"/>
              <a:t>-&gt; Property List </a:t>
            </a:r>
            <a:r>
              <a:rPr lang="th-TH" sz="1600" dirty="0"/>
              <a:t>ตั้งชื่อไฟล์ว่า </a:t>
            </a:r>
            <a:r>
              <a:rPr lang="en-US" sz="1600" dirty="0"/>
              <a:t>“</a:t>
            </a:r>
            <a:r>
              <a:rPr lang="en-US" sz="1600" dirty="0" err="1" smtClean="0"/>
              <a:t>Provinces.plist</a:t>
            </a:r>
            <a:r>
              <a:rPr lang="en-US" sz="1600" dirty="0"/>
              <a:t>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17" y="2633625"/>
            <a:ext cx="5091498" cy="3433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98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 Over (6)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1084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13. </a:t>
            </a:r>
            <a:r>
              <a:rPr lang="th-TH" sz="1600" dirty="0"/>
              <a:t>เลือกไฟล์ </a:t>
            </a:r>
            <a:r>
              <a:rPr lang="en-US" sz="1600" dirty="0"/>
              <a:t>Provinces.plist </a:t>
            </a:r>
            <a:r>
              <a:rPr lang="th-TH" sz="1600" dirty="0"/>
              <a:t>ที่สร้างขึ้นมาใหม่ แล้ว </a:t>
            </a:r>
            <a:r>
              <a:rPr lang="en-US" sz="1600" dirty="0"/>
              <a:t>click </a:t>
            </a:r>
            <a:r>
              <a:rPr lang="th-TH" sz="1600" dirty="0"/>
              <a:t>ขวาบนพื้นที่ว่างๆ ของ </a:t>
            </a:r>
            <a:r>
              <a:rPr lang="en-US" sz="1600" dirty="0"/>
              <a:t>editor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th-TH" sz="1600" dirty="0" smtClean="0"/>
              <a:t>เลือก </a:t>
            </a:r>
            <a:r>
              <a:rPr lang="en-US" sz="1600" dirty="0" smtClean="0"/>
              <a:t> </a:t>
            </a:r>
            <a:r>
              <a:rPr lang="en-US" sz="1600" dirty="0"/>
              <a:t>“Add Row”</a:t>
            </a:r>
            <a:r>
              <a:rPr lang="th-TH" sz="1600" dirty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14. </a:t>
            </a:r>
            <a:r>
              <a:rPr lang="th-TH" sz="1600" dirty="0"/>
              <a:t>เมื่อได้ </a:t>
            </a:r>
            <a:r>
              <a:rPr lang="en-US" sz="1600" dirty="0"/>
              <a:t>row </a:t>
            </a:r>
            <a:r>
              <a:rPr lang="th-TH" sz="1600" dirty="0"/>
              <a:t>ใหม่ ให้เปลี่ยนค่าของ </a:t>
            </a:r>
            <a:r>
              <a:rPr lang="en-US" sz="1600" dirty="0"/>
              <a:t>key </a:t>
            </a:r>
            <a:r>
              <a:rPr lang="th-TH" sz="1600" dirty="0"/>
              <a:t>เป็น กรุงเทพฯ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08" y="2826227"/>
            <a:ext cx="4376540" cy="860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874010"/>
            <a:ext cx="8229600" cy="65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/>
              <a:t>17. </a:t>
            </a:r>
            <a:r>
              <a:rPr lang="th-TH" sz="1600" dirty="0"/>
              <a:t>กด </a:t>
            </a:r>
            <a:r>
              <a:rPr lang="en-US" sz="1600" dirty="0"/>
              <a:t>Enter </a:t>
            </a:r>
            <a:r>
              <a:rPr lang="th-TH" sz="1600" dirty="0"/>
              <a:t>บน </a:t>
            </a:r>
            <a:r>
              <a:rPr lang="en-US" sz="1600" dirty="0"/>
              <a:t>keyboard </a:t>
            </a:r>
            <a:r>
              <a:rPr lang="th-TH" sz="1600" dirty="0"/>
              <a:t>เพื่อเพิ่มรายการใหม่ ใส่ค่าในช่อง </a:t>
            </a:r>
            <a:r>
              <a:rPr lang="en-US" sz="1600" dirty="0"/>
              <a:t>Value </a:t>
            </a:r>
            <a:r>
              <a:rPr lang="th-TH" sz="1600" dirty="0"/>
              <a:t>ของรายการใหม่เป็น </a:t>
            </a:r>
            <a:r>
              <a:rPr lang="en-US" sz="1600" dirty="0"/>
              <a:t>“</a:t>
            </a:r>
            <a:r>
              <a:rPr lang="th-TH" sz="1600" dirty="0"/>
              <a:t>กระบี่</a:t>
            </a:r>
            <a:r>
              <a:rPr lang="en-US" sz="1600" dirty="0"/>
              <a:t>”</a:t>
            </a:r>
            <a:endParaRPr lang="th-TH" sz="1600" dirty="0"/>
          </a:p>
          <a:p>
            <a:pPr marL="0" indent="0">
              <a:buFont typeface="Arial"/>
              <a:buNone/>
            </a:pPr>
            <a:r>
              <a:rPr lang="en-US" sz="1600" dirty="0"/>
              <a:t>18. </a:t>
            </a:r>
            <a:r>
              <a:rPr lang="th-TH" sz="1600" dirty="0"/>
              <a:t>ทำซ้ำข้อ </a:t>
            </a:r>
            <a:r>
              <a:rPr lang="en-US" sz="1600" dirty="0"/>
              <a:t>17. </a:t>
            </a:r>
            <a:r>
              <a:rPr lang="th-TH" sz="1600" dirty="0"/>
              <a:t>โดยใส่ค่าของจังหวัดต่างๆ คือ กระบี่ ขอนแก่น จันทบุรี ฉะเชิงเทรา ชลบุรี เชียงใหม่</a:t>
            </a:r>
            <a:r>
              <a:rPr lang="en-US" sz="1600" dirty="0"/>
              <a:t> </a:t>
            </a:r>
          </a:p>
          <a:p>
            <a:pPr marL="0" indent="0">
              <a:buFont typeface="Arial"/>
              <a:buNone/>
            </a:pP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140" y="4680486"/>
            <a:ext cx="4777676" cy="1997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87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 Over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84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19. </a:t>
            </a:r>
            <a:r>
              <a:rPr lang="th-TH" sz="1600" dirty="0"/>
              <a:t>เพิ่ม </a:t>
            </a:r>
            <a:r>
              <a:rPr lang="en-US" sz="1600" dirty="0"/>
              <a:t>code </a:t>
            </a:r>
            <a:r>
              <a:rPr lang="th-TH" sz="1600" dirty="0"/>
              <a:t>ใน </a:t>
            </a:r>
            <a:r>
              <a:rPr lang="en-US" sz="1600" dirty="0"/>
              <a:t>method “viewDidLoad:” </a:t>
            </a:r>
            <a:r>
              <a:rPr lang="th-TH" sz="1600" dirty="0"/>
              <a:t>ของ </a:t>
            </a:r>
            <a:r>
              <a:rPr lang="en-US" sz="1600" dirty="0" err="1"/>
              <a:t>PopOverTableViewController.m</a:t>
            </a:r>
            <a:r>
              <a:rPr lang="en-US" sz="1600" dirty="0"/>
              <a:t> </a:t>
            </a:r>
            <a:r>
              <a:rPr lang="th-TH" sz="1600" dirty="0"/>
              <a:t>เพื่อ </a:t>
            </a:r>
            <a:r>
              <a:rPr lang="en-US" sz="1600" dirty="0"/>
              <a:t>load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th-TH" sz="1600" dirty="0" smtClean="0"/>
              <a:t>ข้อมูลจาก </a:t>
            </a:r>
            <a:r>
              <a:rPr lang="en-US" sz="1600" dirty="0"/>
              <a:t>property list </a:t>
            </a:r>
            <a:r>
              <a:rPr lang="th-TH" sz="1600" dirty="0"/>
              <a:t>ใส่ใน </a:t>
            </a:r>
            <a:r>
              <a:rPr lang="en-US" sz="1600" dirty="0"/>
              <a:t>array</a:t>
            </a:r>
            <a:r>
              <a:rPr lang="th-TH" sz="1600" dirty="0"/>
              <a:t> </a:t>
            </a:r>
            <a:r>
              <a:rPr lang="en-US" sz="16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714398" y="2552774"/>
            <a:ext cx="8429602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- (void)</a:t>
            </a:r>
            <a:r>
              <a:rPr lang="en-US" sz="1100" dirty="0" err="1">
                <a:latin typeface="Menlo Regular"/>
                <a:cs typeface="Menlo Regular"/>
              </a:rPr>
              <a:t>viewDidLoad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[super </a:t>
            </a:r>
            <a:r>
              <a:rPr lang="en-US" sz="1100" dirty="0" err="1">
                <a:latin typeface="Menlo Regular"/>
                <a:cs typeface="Menlo Regular"/>
              </a:rPr>
              <a:t>viewDidLoad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provinces = [[</a:t>
            </a:r>
            <a:r>
              <a:rPr lang="en-US" sz="1100" dirty="0" err="1">
                <a:latin typeface="Menlo Regular"/>
                <a:cs typeface="Menlo Regular"/>
              </a:rPr>
              <a:t>NSMutableArray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alloc</a:t>
            </a:r>
            <a:r>
              <a:rPr lang="en-US" sz="1100" dirty="0">
                <a:latin typeface="Menlo Regular"/>
                <a:cs typeface="Menlo Regular"/>
              </a:rPr>
              <a:t>] </a:t>
            </a:r>
            <a:r>
              <a:rPr lang="en-US" sz="1100" dirty="0" err="1">
                <a:latin typeface="Menlo Regular"/>
                <a:cs typeface="Menlo Regular"/>
              </a:rPr>
              <a:t>init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 err="1">
                <a:latin typeface="Menlo Regular"/>
                <a:cs typeface="Menlo Regular"/>
              </a:rPr>
              <a:t>NSString</a:t>
            </a:r>
            <a:r>
              <a:rPr lang="en-US" sz="1100" dirty="0">
                <a:latin typeface="Menlo Regular"/>
                <a:cs typeface="Menlo Regular"/>
              </a:rPr>
              <a:t> *</a:t>
            </a:r>
            <a:r>
              <a:rPr lang="en-US" sz="1100" dirty="0" err="1">
                <a:latin typeface="Menlo Regular"/>
                <a:cs typeface="Menlo Regular"/>
              </a:rPr>
              <a:t>provinceList</a:t>
            </a:r>
            <a:r>
              <a:rPr lang="en-US" sz="1100" dirty="0">
                <a:latin typeface="Menlo Regular"/>
                <a:cs typeface="Menlo Regular"/>
              </a:rPr>
              <a:t> = [[</a:t>
            </a:r>
            <a:r>
              <a:rPr lang="en-US" sz="1100" dirty="0" err="1">
                <a:latin typeface="Menlo Regular"/>
                <a:cs typeface="Menlo Regular"/>
              </a:rPr>
              <a:t>NSBundle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mainBundle</a:t>
            </a:r>
            <a:r>
              <a:rPr lang="en-US" sz="1100" dirty="0">
                <a:latin typeface="Menlo Regular"/>
                <a:cs typeface="Menlo Regular"/>
              </a:rPr>
              <a:t>] </a:t>
            </a:r>
            <a:r>
              <a:rPr lang="en-US" sz="1100" dirty="0" err="1">
                <a:latin typeface="Menlo Regular"/>
                <a:cs typeface="Menlo Regular"/>
              </a:rPr>
              <a:t>pathForResource</a:t>
            </a:r>
            <a:r>
              <a:rPr lang="en-US" sz="1100" dirty="0">
                <a:latin typeface="Menlo Regular"/>
                <a:cs typeface="Menlo Regular"/>
              </a:rPr>
              <a:t>:@"Provinces" </a:t>
            </a:r>
          </a:p>
          <a:p>
            <a:r>
              <a:rPr lang="en-US" sz="1100" dirty="0">
                <a:latin typeface="Menlo Regular"/>
                <a:cs typeface="Menlo Regular"/>
              </a:rPr>
              <a:t>										       </a:t>
            </a:r>
            <a:r>
              <a:rPr lang="en-US" sz="1100" dirty="0" err="1">
                <a:latin typeface="Menlo Regular"/>
                <a:cs typeface="Menlo Regular"/>
              </a:rPr>
              <a:t>ofType</a:t>
            </a:r>
            <a:r>
              <a:rPr lang="en-US" sz="1100" dirty="0">
                <a:latin typeface="Menlo Regular"/>
                <a:cs typeface="Menlo Regular"/>
              </a:rPr>
              <a:t>:@"</a:t>
            </a:r>
            <a:r>
              <a:rPr lang="en-US" sz="1100" dirty="0" err="1">
                <a:latin typeface="Menlo Regular"/>
                <a:cs typeface="Menlo Regular"/>
              </a:rPr>
              <a:t>plist</a:t>
            </a:r>
            <a:r>
              <a:rPr lang="en-US" sz="1100" dirty="0">
                <a:latin typeface="Menlo Regular"/>
                <a:cs typeface="Menlo Regular"/>
              </a:rPr>
              <a:t>"];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 err="1">
                <a:latin typeface="Menlo Regular"/>
                <a:cs typeface="Menlo Regular"/>
              </a:rPr>
              <a:t>NSData</a:t>
            </a:r>
            <a:r>
              <a:rPr lang="en-US" sz="1100" dirty="0">
                <a:latin typeface="Menlo Regular"/>
                <a:cs typeface="Menlo Regular"/>
              </a:rPr>
              <a:t> *</a:t>
            </a:r>
            <a:r>
              <a:rPr lang="en-US" sz="1100" dirty="0" err="1">
                <a:latin typeface="Menlo Regular"/>
                <a:cs typeface="Menlo Regular"/>
              </a:rPr>
              <a:t>provinceData</a:t>
            </a:r>
            <a:r>
              <a:rPr lang="en-US" sz="1100" dirty="0">
                <a:latin typeface="Menlo Regular"/>
                <a:cs typeface="Menlo Regular"/>
              </a:rPr>
              <a:t> = [</a:t>
            </a:r>
            <a:r>
              <a:rPr lang="en-US" sz="1100" dirty="0" err="1">
                <a:latin typeface="Menlo Regular"/>
                <a:cs typeface="Menlo Regular"/>
              </a:rPr>
              <a:t>NSData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dataWithContentsOfFile:provinceList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 err="1">
                <a:latin typeface="Menlo Regular"/>
                <a:cs typeface="Menlo Regular"/>
              </a:rPr>
              <a:t>NSPropertyListFormat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plistFormat</a:t>
            </a:r>
            <a:r>
              <a:rPr lang="en-US" sz="1100" dirty="0">
                <a:latin typeface="Menlo Regular"/>
                <a:cs typeface="Menlo Regular"/>
              </a:rPr>
              <a:t>;</a:t>
            </a:r>
          </a:p>
          <a:p>
            <a:r>
              <a:rPr lang="en-US" sz="1100" dirty="0">
                <a:latin typeface="Menlo Regular"/>
                <a:cs typeface="Menlo Regular"/>
              </a:rPr>
              <a:t>	</a:t>
            </a:r>
            <a:r>
              <a:rPr lang="en-US" sz="1100" dirty="0" err="1">
                <a:latin typeface="Menlo Regular"/>
                <a:cs typeface="Menlo Regular"/>
              </a:rPr>
              <a:t>NSArray</a:t>
            </a:r>
            <a:r>
              <a:rPr lang="en-US" sz="1100" dirty="0">
                <a:latin typeface="Menlo Regular"/>
                <a:cs typeface="Menlo Regular"/>
              </a:rPr>
              <a:t> *</a:t>
            </a:r>
            <a:r>
              <a:rPr lang="en-US" sz="1100" dirty="0" err="1">
                <a:latin typeface="Menlo Regular"/>
                <a:cs typeface="Menlo Regular"/>
              </a:rPr>
              <a:t>datafromPlist</a:t>
            </a:r>
            <a:r>
              <a:rPr lang="en-US" sz="1100" dirty="0">
                <a:latin typeface="Menlo Regular"/>
                <a:cs typeface="Menlo Regular"/>
              </a:rPr>
              <a:t> = [</a:t>
            </a:r>
            <a:r>
              <a:rPr lang="en-US" sz="1100" dirty="0" err="1">
                <a:latin typeface="Menlo Regular"/>
                <a:cs typeface="Menlo Regular"/>
              </a:rPr>
              <a:t>NSPropertyListSerialization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propertyListFromData:provinceData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                                                 </a:t>
            </a:r>
            <a:r>
              <a:rPr lang="en-US" sz="1100" dirty="0" err="1">
                <a:latin typeface="Menlo Regular"/>
                <a:cs typeface="Menlo Regular"/>
              </a:rPr>
              <a:t>mutabilityOption:NSPropertyListImmutable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                                                           format:&amp;</a:t>
            </a:r>
            <a:r>
              <a:rPr lang="en-US" sz="1100" dirty="0" err="1">
                <a:latin typeface="Menlo Regular"/>
                <a:cs typeface="Menlo Regular"/>
              </a:rPr>
              <a:t>plistFormat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de-DE" sz="1100" dirty="0">
                <a:latin typeface="Menlo Regular"/>
                <a:cs typeface="Menlo Regular"/>
              </a:rPr>
              <a:t>                                                 </a:t>
            </a:r>
            <a:r>
              <a:rPr lang="de-DE" sz="1100" dirty="0" err="1">
                <a:latin typeface="Menlo Regular"/>
                <a:cs typeface="Menlo Regular"/>
              </a:rPr>
              <a:t>errorDescription:nil</a:t>
            </a:r>
            <a:r>
              <a:rPr lang="de-DE" sz="1100" dirty="0">
                <a:latin typeface="Menlo Regular"/>
                <a:cs typeface="Menlo Regular"/>
              </a:rPr>
              <a:t>];</a:t>
            </a:r>
          </a:p>
          <a:p>
            <a:r>
              <a:rPr lang="de-DE" sz="1100" dirty="0">
                <a:latin typeface="Menlo Regular"/>
                <a:cs typeface="Menlo Regular"/>
              </a:rPr>
              <a:t>    </a:t>
            </a:r>
            <a:r>
              <a:rPr lang="de-DE" sz="1100" dirty="0" err="1">
                <a:latin typeface="Menlo Regular"/>
                <a:cs typeface="Menlo Regular"/>
              </a:rPr>
              <a:t>for</a:t>
            </a:r>
            <a:r>
              <a:rPr lang="de-DE" sz="1100" dirty="0">
                <a:latin typeface="Menlo Regular"/>
                <a:cs typeface="Menlo Regular"/>
              </a:rPr>
              <a:t> (</a:t>
            </a:r>
            <a:r>
              <a:rPr lang="de-DE" sz="1100" dirty="0" err="1">
                <a:latin typeface="Menlo Regular"/>
                <a:cs typeface="Menlo Regular"/>
              </a:rPr>
              <a:t>NSString</a:t>
            </a:r>
            <a:r>
              <a:rPr lang="de-DE" sz="1100" dirty="0">
                <a:latin typeface="Menlo Regular"/>
                <a:cs typeface="Menlo Regular"/>
              </a:rPr>
              <a:t> *s in </a:t>
            </a:r>
            <a:r>
              <a:rPr lang="de-DE" sz="1100" dirty="0" err="1">
                <a:latin typeface="Menlo Regular"/>
                <a:cs typeface="Menlo Regular"/>
              </a:rPr>
              <a:t>datafromPlist</a:t>
            </a:r>
            <a:r>
              <a:rPr lang="de-DE" sz="1100" dirty="0">
                <a:latin typeface="Menlo Regular"/>
                <a:cs typeface="Menlo Regular"/>
              </a:rPr>
              <a:t>) </a:t>
            </a:r>
          </a:p>
          <a:p>
            <a:r>
              <a:rPr lang="de-DE" sz="1100" dirty="0">
                <a:latin typeface="Menlo Regular"/>
                <a:cs typeface="Menlo Regular"/>
              </a:rPr>
              <a:t>        [</a:t>
            </a:r>
            <a:r>
              <a:rPr lang="de-DE" sz="1100" dirty="0" err="1">
                <a:latin typeface="Menlo Regular"/>
                <a:cs typeface="Menlo Regular"/>
              </a:rPr>
              <a:t>provinces</a:t>
            </a:r>
            <a:r>
              <a:rPr lang="de-DE" sz="1100" dirty="0">
                <a:latin typeface="Menlo Regular"/>
                <a:cs typeface="Menlo Regular"/>
              </a:rPr>
              <a:t> </a:t>
            </a:r>
            <a:r>
              <a:rPr lang="de-DE" sz="1100" dirty="0" err="1">
                <a:latin typeface="Menlo Regular"/>
                <a:cs typeface="Menlo Regular"/>
              </a:rPr>
              <a:t>addObject:s</a:t>
            </a:r>
            <a:r>
              <a:rPr lang="de-DE" sz="1100" dirty="0">
                <a:latin typeface="Menlo Regular"/>
                <a:cs typeface="Menlo Regular"/>
              </a:rPr>
              <a:t>];</a:t>
            </a:r>
          </a:p>
          <a:p>
            <a:r>
              <a:rPr lang="de-DE" sz="1100" dirty="0">
                <a:latin typeface="Menlo Regular"/>
                <a:cs typeface="Menlo Regular"/>
              </a:rPr>
              <a:t>}</a:t>
            </a:r>
            <a:endParaRPr lang="en-US" sz="11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749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1698</TotalTime>
  <Words>1053</Words>
  <Application>Microsoft Macintosh PowerPoint</Application>
  <PresentationFormat>On-screen Show (4:3)</PresentationFormat>
  <Paragraphs>214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Story</vt:lpstr>
      <vt:lpstr>Chapter X2</vt:lpstr>
      <vt:lpstr>Pop Over</vt:lpstr>
      <vt:lpstr>Example: Pop Over (1)</vt:lpstr>
      <vt:lpstr>Example: Pop Over (2)</vt:lpstr>
      <vt:lpstr>Example: Pop Over (3)</vt:lpstr>
      <vt:lpstr>Example: Pop Over (4)</vt:lpstr>
      <vt:lpstr>Example: Pop Over (5)</vt:lpstr>
      <vt:lpstr>Example: Pop Over (6)</vt:lpstr>
      <vt:lpstr>Example: Pop Over (7)</vt:lpstr>
      <vt:lpstr>Example: Pop Over (8)</vt:lpstr>
      <vt:lpstr>Example: Pop Over (9)</vt:lpstr>
      <vt:lpstr>Example: Pop Over (10)</vt:lpstr>
      <vt:lpstr>Example: Pop Over (11)</vt:lpstr>
      <vt:lpstr>Example: Pop Over (12)</vt:lpstr>
      <vt:lpstr>Example: Pop Over (13)</vt:lpstr>
      <vt:lpstr>Example: Pop Over (14)</vt:lpstr>
      <vt:lpstr>Example: Pop Over (15)</vt:lpstr>
      <vt:lpstr>Exercise: Pop Over (16)</vt:lpstr>
      <vt:lpstr>Summary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204</cp:revision>
  <cp:lastPrinted>2011-04-19T02:03:07Z</cp:lastPrinted>
  <dcterms:created xsi:type="dcterms:W3CDTF">2011-04-05T07:15:23Z</dcterms:created>
  <dcterms:modified xsi:type="dcterms:W3CDTF">2013-11-15T10:26:29Z</dcterms:modified>
</cp:coreProperties>
</file>