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9" r:id="rId9"/>
    <p:sldId id="276" r:id="rId10"/>
    <p:sldId id="277" r:id="rId11"/>
    <p:sldId id="270" r:id="rId12"/>
    <p:sldId id="266" r:id="rId13"/>
    <p:sldId id="273" r:id="rId14"/>
    <p:sldId id="274" r:id="rId15"/>
    <p:sldId id="275" r:id="rId16"/>
    <p:sldId id="267" r:id="rId17"/>
    <p:sldId id="271" r:id="rId18"/>
    <p:sldId id="272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B9F620C-5FFD-4F00-A123-5154DB7D2BAC}">
          <p14:sldIdLst>
            <p14:sldId id="256"/>
            <p14:sldId id="260"/>
            <p14:sldId id="261"/>
            <p14:sldId id="262"/>
            <p14:sldId id="263"/>
            <p14:sldId id="264"/>
            <p14:sldId id="265"/>
            <p14:sldId id="269"/>
            <p14:sldId id="276"/>
            <p14:sldId id="277"/>
            <p14:sldId id="270"/>
            <p14:sldId id="266"/>
            <p14:sldId id="273"/>
            <p14:sldId id="274"/>
            <p14:sldId id="275"/>
            <p14:sldId id="267"/>
            <p14:sldId id="271"/>
            <p14:sldId id="272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F1F8-5938-43FA-844A-36A5CCCD68F4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67F6-2A33-4D65-A58E-22CC266ED09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38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F1F8-5938-43FA-844A-36A5CCCD68F4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67F6-2A33-4D65-A58E-22CC266E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1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F1F8-5938-43FA-844A-36A5CCCD68F4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67F6-2A33-4D65-A58E-22CC266E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6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F1F8-5938-43FA-844A-36A5CCCD68F4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67F6-2A33-4D65-A58E-22CC266E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6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F1F8-5938-43FA-844A-36A5CCCD68F4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67F6-2A33-4D65-A58E-22CC266ED09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90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F1F8-5938-43FA-844A-36A5CCCD68F4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67F6-2A33-4D65-A58E-22CC266E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5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F1F8-5938-43FA-844A-36A5CCCD68F4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67F6-2A33-4D65-A58E-22CC266E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88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F1F8-5938-43FA-844A-36A5CCCD68F4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67F6-2A33-4D65-A58E-22CC266E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4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F1F8-5938-43FA-844A-36A5CCCD68F4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67F6-2A33-4D65-A58E-22CC266E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7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A0F1F8-5938-43FA-844A-36A5CCCD68F4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1767F6-2A33-4D65-A58E-22CC266E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0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F1F8-5938-43FA-844A-36A5CCCD68F4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67F6-2A33-4D65-A58E-22CC266E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2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A0F1F8-5938-43FA-844A-36A5CCCD68F4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1767F6-2A33-4D65-A58E-22CC266ED09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13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1947672"/>
            <a:ext cx="10058400" cy="1892808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6600" b="1" dirty="0" smtClean="0"/>
              <a:t/>
            </a:r>
            <a:br>
              <a:rPr lang="en-US" sz="6600" b="1" dirty="0" smtClean="0"/>
            </a:br>
            <a:r>
              <a:rPr lang="en-US" sz="6000" b="1" dirty="0" err="1" smtClean="0"/>
              <a:t>Sistem</a:t>
            </a:r>
            <a:r>
              <a:rPr lang="en-US" sz="6000" b="1" dirty="0" smtClean="0"/>
              <a:t> de </a:t>
            </a:r>
            <a:r>
              <a:rPr lang="en-US" sz="6000" b="1" dirty="0" err="1" smtClean="0"/>
              <a:t>numarare</a:t>
            </a:r>
            <a:r>
              <a:rPr lang="en-US" sz="6000" b="1" dirty="0" smtClean="0"/>
              <a:t> a </a:t>
            </a:r>
            <a:r>
              <a:rPr lang="en-US" sz="6000" b="1" dirty="0" err="1" smtClean="0"/>
              <a:t>vehiculelor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dintr</a:t>
            </a:r>
            <a:r>
              <a:rPr lang="en-US" sz="6000" b="1" dirty="0" smtClean="0"/>
              <a:t>-o </a:t>
            </a:r>
            <a:r>
              <a:rPr lang="en-US" sz="6000" b="1" dirty="0" err="1" smtClean="0"/>
              <a:t>secventa</a:t>
            </a:r>
            <a:r>
              <a:rPr lang="en-US" sz="6000" b="1" dirty="0" smtClean="0"/>
              <a:t> video </a:t>
            </a:r>
            <a:r>
              <a:rPr lang="en-US" sz="6000" b="1" dirty="0" err="1" smtClean="0"/>
              <a:t>utilizand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OpenCV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si</a:t>
            </a:r>
            <a:r>
              <a:rPr lang="en-US" sz="6000" b="1" dirty="0" smtClean="0"/>
              <a:t> C++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r"/>
            <a:r>
              <a:rPr lang="en-US" b="1" dirty="0" smtClean="0"/>
              <a:t>Student: Olar </a:t>
            </a:r>
            <a:r>
              <a:rPr lang="en-US" b="1" dirty="0" err="1" smtClean="0"/>
              <a:t>paula</a:t>
            </a:r>
            <a:endParaRPr lang="en-US" b="1" dirty="0" smtClean="0"/>
          </a:p>
          <a:p>
            <a:pPr algn="r"/>
            <a:r>
              <a:rPr lang="en-US" b="1" dirty="0" err="1" smtClean="0"/>
              <a:t>Grupa</a:t>
            </a:r>
            <a:r>
              <a:rPr lang="en-US" b="1" dirty="0" smtClean="0"/>
              <a:t>: 30235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0066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7516" y="476210"/>
            <a:ext cx="11036967" cy="107721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r>
              <a:rPr lang="en-US" sz="3200" b="1" dirty="0" err="1" smtClean="0">
                <a:latin typeface="+mj-lt"/>
              </a:rPr>
              <a:t>Detectarea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obiectelor</a:t>
            </a:r>
            <a:endParaRPr lang="en-US" sz="3200" dirty="0" smtClean="0">
              <a:latin typeface="+mj-lt"/>
            </a:endParaRPr>
          </a:p>
          <a:p>
            <a:pPr algn="just"/>
            <a:r>
              <a:rPr lang="en-US" sz="3200" dirty="0">
                <a:latin typeface="+mj-lt"/>
              </a:rPr>
              <a:t>	</a:t>
            </a:r>
            <a:r>
              <a:rPr lang="en-US" sz="3200" dirty="0" smtClean="0">
                <a:latin typeface="+mj-lt"/>
              </a:rPr>
              <a:t>	Gaussian Filter applied</a:t>
            </a:r>
            <a:endParaRPr lang="en-US" sz="3200" dirty="0" smtClean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96" y="1883664"/>
            <a:ext cx="10762405" cy="386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54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7516" y="476210"/>
            <a:ext cx="11036967" cy="304698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r>
              <a:rPr lang="en-US" sz="3200" b="1" dirty="0" err="1" smtClean="0">
                <a:latin typeface="+mj-lt"/>
              </a:rPr>
              <a:t>Detectarea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obiectelor</a:t>
            </a:r>
            <a:endParaRPr lang="en-US" sz="3200" dirty="0" smtClean="0">
              <a:latin typeface="+mj-lt"/>
            </a:endParaRPr>
          </a:p>
          <a:p>
            <a:pPr algn="just"/>
            <a:r>
              <a:rPr lang="en-US" sz="3200" dirty="0">
                <a:latin typeface="+mj-lt"/>
              </a:rPr>
              <a:t>	</a:t>
            </a:r>
            <a:r>
              <a:rPr lang="en-US" sz="3200" dirty="0" err="1" smtClean="0">
                <a:latin typeface="+mj-lt"/>
              </a:rPr>
              <a:t>Dupa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obtinerea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acestora</a:t>
            </a:r>
            <a:r>
              <a:rPr lang="en-US" sz="3200" dirty="0" smtClean="0">
                <a:latin typeface="+mj-lt"/>
              </a:rPr>
              <a:t>, se </a:t>
            </a:r>
            <a:r>
              <a:rPr lang="en-US" sz="3200" dirty="0" err="1" smtClean="0">
                <a:latin typeface="+mj-lt"/>
              </a:rPr>
              <a:t>compune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matricea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frameTreshold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pentru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vizualizare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precisa</a:t>
            </a:r>
            <a:r>
              <a:rPr lang="en-US" sz="3200" dirty="0" smtClean="0">
                <a:latin typeface="+mj-lt"/>
              </a:rPr>
              <a:t> a </a:t>
            </a:r>
            <a:r>
              <a:rPr lang="en-US" sz="3200" dirty="0" err="1" smtClean="0">
                <a:latin typeface="+mj-lt"/>
              </a:rPr>
              <a:t>obiectelor</a:t>
            </a:r>
            <a:r>
              <a:rPr lang="en-US" sz="3200" dirty="0" smtClean="0">
                <a:latin typeface="+mj-lt"/>
              </a:rPr>
              <a:t> in </a:t>
            </a:r>
            <a:r>
              <a:rPr lang="en-US" sz="3200" dirty="0" err="1" smtClean="0">
                <a:latin typeface="+mj-lt"/>
              </a:rPr>
              <a:t>miscare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anume</a:t>
            </a:r>
            <a:r>
              <a:rPr lang="en-US" sz="3200" dirty="0" smtClean="0">
                <a:latin typeface="+mj-lt"/>
              </a:rPr>
              <a:t>, a </a:t>
            </a:r>
            <a:r>
              <a:rPr lang="en-US" sz="3200" dirty="0" err="1" smtClean="0">
                <a:latin typeface="+mj-lt"/>
              </a:rPr>
              <a:t>autovehiculelor</a:t>
            </a:r>
            <a:r>
              <a:rPr lang="en-US" sz="3200" dirty="0" smtClean="0">
                <a:latin typeface="+mj-lt"/>
              </a:rPr>
              <a:t>.</a:t>
            </a:r>
          </a:p>
          <a:p>
            <a:pPr algn="just"/>
            <a:endParaRPr lang="en-US" sz="3200" dirty="0">
              <a:latin typeface="+mj-lt"/>
            </a:endParaRPr>
          </a:p>
          <a:p>
            <a:pPr algn="just"/>
            <a:endParaRPr lang="en-US" sz="3200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274" y="2640955"/>
            <a:ext cx="9337449" cy="336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41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737937"/>
            <a:ext cx="10908632" cy="452431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latin typeface="+mj-lt"/>
              </a:rPr>
              <a:t>2. </a:t>
            </a:r>
            <a:r>
              <a:rPr lang="en-US" sz="3200" b="1" dirty="0" err="1" smtClean="0">
                <a:latin typeface="+mj-lt"/>
              </a:rPr>
              <a:t>Urmarirea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obiectelor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detectate</a:t>
            </a:r>
            <a:endParaRPr lang="en-US" sz="3200" b="1" dirty="0">
              <a:latin typeface="+mj-lt"/>
            </a:endParaRPr>
          </a:p>
          <a:p>
            <a:pPr algn="just"/>
            <a:r>
              <a:rPr lang="en-US" sz="3200" b="1" dirty="0">
                <a:latin typeface="+mj-lt"/>
              </a:rPr>
              <a:t>	</a:t>
            </a:r>
            <a:r>
              <a:rPr lang="en-US" sz="3200" dirty="0" err="1" smtClean="0">
                <a:latin typeface="+mj-lt"/>
              </a:rPr>
              <a:t>Scopul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urmaririi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este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asocierea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obiectelor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tinta</a:t>
            </a:r>
            <a:r>
              <a:rPr lang="en-US" sz="3200" dirty="0" smtClean="0">
                <a:latin typeface="+mj-lt"/>
              </a:rPr>
              <a:t> in cadre </a:t>
            </a:r>
            <a:r>
              <a:rPr lang="en-US" sz="3200" dirty="0" err="1" smtClean="0">
                <a:latin typeface="+mj-lt"/>
              </a:rPr>
              <a:t>secventiale</a:t>
            </a:r>
            <a:r>
              <a:rPr lang="en-US" sz="3200" dirty="0" smtClean="0">
                <a:latin typeface="+mj-lt"/>
              </a:rPr>
              <a:t> ale </a:t>
            </a:r>
            <a:r>
              <a:rPr lang="en-US" sz="3200" dirty="0" err="1" smtClean="0">
                <a:latin typeface="+mj-lt"/>
              </a:rPr>
              <a:t>unui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videoclip</a:t>
            </a:r>
            <a:r>
              <a:rPr lang="en-US" sz="3200" dirty="0" smtClean="0">
                <a:latin typeface="+mj-lt"/>
              </a:rPr>
              <a:t>. </a:t>
            </a:r>
            <a:r>
              <a:rPr lang="en-US" sz="3200" dirty="0" err="1" smtClean="0">
                <a:latin typeface="+mj-lt"/>
              </a:rPr>
              <a:t>Aceasta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asociere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poate</a:t>
            </a:r>
            <a:r>
              <a:rPr lang="en-US" sz="3200" dirty="0" smtClean="0">
                <a:latin typeface="+mj-lt"/>
              </a:rPr>
              <a:t> fi </a:t>
            </a:r>
            <a:r>
              <a:rPr lang="en-US" sz="3200" dirty="0" err="1" smtClean="0">
                <a:latin typeface="+mj-lt"/>
              </a:rPr>
              <a:t>greu</a:t>
            </a:r>
            <a:r>
              <a:rPr lang="en-US" sz="3200" dirty="0" smtClean="0">
                <a:latin typeface="+mj-lt"/>
              </a:rPr>
              <a:t> de </a:t>
            </a:r>
            <a:r>
              <a:rPr lang="en-US" sz="3200" dirty="0" err="1" smtClean="0">
                <a:latin typeface="+mj-lt"/>
              </a:rPr>
              <a:t>realizat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daca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obiectele</a:t>
            </a:r>
            <a:r>
              <a:rPr lang="en-US" sz="3200" dirty="0" smtClean="0">
                <a:latin typeface="+mj-lt"/>
              </a:rPr>
              <a:t> se </a:t>
            </a:r>
            <a:r>
              <a:rPr lang="en-US" sz="3200" dirty="0" err="1" smtClean="0">
                <a:latin typeface="+mj-lt"/>
              </a:rPr>
              <a:t>misca</a:t>
            </a:r>
            <a:r>
              <a:rPr lang="en-US" sz="3200" dirty="0" smtClean="0">
                <a:latin typeface="+mj-lt"/>
              </a:rPr>
              <a:t> rapid in </a:t>
            </a:r>
            <a:r>
              <a:rPr lang="en-US" sz="3200" dirty="0" err="1" smtClean="0">
                <a:latin typeface="+mj-lt"/>
              </a:rPr>
              <a:t>raport</a:t>
            </a:r>
            <a:r>
              <a:rPr lang="en-US" sz="3200" dirty="0" smtClean="0">
                <a:latin typeface="+mj-lt"/>
              </a:rPr>
              <a:t> cu rata de cadre a </a:t>
            </a:r>
            <a:r>
              <a:rPr lang="en-US" sz="3200" dirty="0" err="1" smtClean="0">
                <a:latin typeface="+mj-lt"/>
              </a:rPr>
              <a:t>videoclipului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sau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isi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schimba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orientarea</a:t>
            </a:r>
            <a:r>
              <a:rPr lang="en-US" sz="3200" dirty="0" smtClean="0">
                <a:latin typeface="+mj-lt"/>
              </a:rPr>
              <a:t> in </a:t>
            </a:r>
            <a:r>
              <a:rPr lang="en-US" sz="3200" dirty="0" err="1" smtClean="0">
                <a:latin typeface="+mj-lt"/>
              </a:rPr>
              <a:t>timp.</a:t>
            </a:r>
            <a:endParaRPr lang="en-US" sz="3200" dirty="0" smtClean="0">
              <a:latin typeface="+mj-lt"/>
            </a:endParaRPr>
          </a:p>
          <a:p>
            <a:pPr algn="just"/>
            <a:endParaRPr lang="en-US" sz="3200" b="1" dirty="0">
              <a:latin typeface="+mj-lt"/>
            </a:endParaRPr>
          </a:p>
          <a:p>
            <a:pPr algn="just"/>
            <a:r>
              <a:rPr lang="en-US" sz="3200" b="1" dirty="0" smtClean="0">
                <a:latin typeface="+mj-lt"/>
              </a:rPr>
              <a:t>	</a:t>
            </a:r>
            <a:r>
              <a:rPr lang="en-US" sz="3200" dirty="0" err="1" smtClean="0">
                <a:latin typeface="+mj-lt"/>
              </a:rPr>
              <a:t>Pentru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urmarirea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mai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usoara</a:t>
            </a:r>
            <a:r>
              <a:rPr lang="en-US" sz="3200" dirty="0" smtClean="0">
                <a:latin typeface="+mj-lt"/>
              </a:rPr>
              <a:t> a </a:t>
            </a:r>
            <a:r>
              <a:rPr lang="en-US" sz="3200" dirty="0" err="1" smtClean="0">
                <a:latin typeface="+mj-lt"/>
              </a:rPr>
              <a:t>acestora</a:t>
            </a:r>
            <a:r>
              <a:rPr lang="en-US" sz="3200" dirty="0" smtClean="0">
                <a:latin typeface="+mj-lt"/>
              </a:rPr>
              <a:t> se </a:t>
            </a:r>
            <a:r>
              <a:rPr lang="en-US" sz="3200" dirty="0" err="1" smtClean="0">
                <a:latin typeface="+mj-lt"/>
              </a:rPr>
              <a:t>poate</a:t>
            </a:r>
            <a:r>
              <a:rPr lang="en-US" sz="3200" dirty="0" smtClean="0">
                <a:latin typeface="+mj-lt"/>
              </a:rPr>
              <a:t> face o </a:t>
            </a:r>
            <a:r>
              <a:rPr lang="en-US" sz="3200" dirty="0" err="1" smtClean="0">
                <a:latin typeface="+mj-lt"/>
              </a:rPr>
              <a:t>estimare</a:t>
            </a:r>
            <a:r>
              <a:rPr lang="en-US" sz="3200" dirty="0" smtClean="0">
                <a:latin typeface="+mj-lt"/>
              </a:rPr>
              <a:t> a </a:t>
            </a:r>
            <a:r>
              <a:rPr lang="en-US" sz="3200" dirty="0" err="1" smtClean="0">
                <a:latin typeface="+mj-lt"/>
              </a:rPr>
              <a:t>urmatoarei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pozitii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pe</a:t>
            </a:r>
            <a:r>
              <a:rPr lang="en-US" sz="3200" dirty="0" smtClean="0">
                <a:latin typeface="+mj-lt"/>
              </a:rPr>
              <a:t> care o </a:t>
            </a:r>
            <a:r>
              <a:rPr lang="en-US" sz="3200" dirty="0" err="1" smtClean="0">
                <a:latin typeface="+mj-lt"/>
              </a:rPr>
              <a:t>va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avea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obiectul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urmarit</a:t>
            </a:r>
            <a:r>
              <a:rPr lang="en-US" sz="3200" dirty="0" smtClean="0">
                <a:latin typeface="+mj-lt"/>
              </a:rPr>
              <a:t> in </a:t>
            </a:r>
            <a:r>
              <a:rPr lang="en-US" sz="3200" dirty="0" err="1" smtClean="0">
                <a:latin typeface="+mj-lt"/>
              </a:rPr>
              <a:t>functie</a:t>
            </a:r>
            <a:r>
              <a:rPr lang="en-US" sz="3200" dirty="0" smtClean="0">
                <a:latin typeface="+mj-lt"/>
              </a:rPr>
              <a:t> de </a:t>
            </a:r>
            <a:r>
              <a:rPr lang="en-US" sz="3200" dirty="0" err="1" smtClean="0">
                <a:latin typeface="+mj-lt"/>
              </a:rPr>
              <a:t>ultimele</a:t>
            </a:r>
            <a:r>
              <a:rPr lang="en-US" sz="3200" dirty="0" smtClean="0">
                <a:latin typeface="+mj-lt"/>
              </a:rPr>
              <a:t> 5 cadre </a:t>
            </a:r>
            <a:r>
              <a:rPr lang="en-US" sz="3200" dirty="0" err="1" smtClean="0">
                <a:latin typeface="+mj-lt"/>
              </a:rPr>
              <a:t>analizate</a:t>
            </a:r>
            <a:r>
              <a:rPr lang="en-US" sz="3200" dirty="0" smtClean="0">
                <a:latin typeface="+mj-lt"/>
              </a:rPr>
              <a:t>.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3136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737937"/>
            <a:ext cx="10908632" cy="649408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latin typeface="+mj-lt"/>
              </a:rPr>
              <a:t>2. </a:t>
            </a:r>
            <a:r>
              <a:rPr lang="en-US" sz="3200" b="1" dirty="0" err="1" smtClean="0">
                <a:latin typeface="+mj-lt"/>
              </a:rPr>
              <a:t>Urmarirea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obiectelor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detectate</a:t>
            </a:r>
            <a:endParaRPr lang="en-US" sz="3200" b="1" dirty="0">
              <a:latin typeface="+mj-lt"/>
            </a:endParaRPr>
          </a:p>
          <a:p>
            <a:pPr algn="just"/>
            <a:r>
              <a:rPr lang="en-US" sz="3200" b="1" dirty="0">
                <a:latin typeface="+mj-lt"/>
              </a:rPr>
              <a:t>	</a:t>
            </a:r>
            <a:r>
              <a:rPr lang="en-US" sz="3200" b="1" dirty="0">
                <a:latin typeface="+mj-lt"/>
              </a:rPr>
              <a:t>	</a:t>
            </a:r>
            <a:r>
              <a:rPr lang="en-US" sz="3200" dirty="0" err="1" smtClean="0">
                <a:latin typeface="+mj-lt"/>
              </a:rPr>
              <a:t>Dupa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aplicarea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operatiilor</a:t>
            </a:r>
            <a:r>
              <a:rPr lang="en-US" sz="3200" dirty="0" smtClean="0">
                <a:latin typeface="+mj-lt"/>
              </a:rPr>
              <a:t> de </a:t>
            </a:r>
            <a:r>
              <a:rPr lang="en-US" sz="3200" dirty="0" err="1" smtClean="0">
                <a:latin typeface="+mj-lt"/>
              </a:rPr>
              <a:t>dilatare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erodare</a:t>
            </a:r>
            <a:r>
              <a:rPr lang="en-US" sz="3200" dirty="0" smtClean="0">
                <a:latin typeface="+mj-lt"/>
              </a:rPr>
              <a:t>, se </a:t>
            </a:r>
            <a:r>
              <a:rPr lang="en-US" sz="3200" dirty="0" err="1" smtClean="0">
                <a:latin typeface="+mj-lt"/>
              </a:rPr>
              <a:t>afla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contururile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masinilor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si</a:t>
            </a:r>
            <a:r>
              <a:rPr lang="en-US" sz="3200" dirty="0" smtClean="0">
                <a:latin typeface="+mj-lt"/>
              </a:rPr>
              <a:t> se </a:t>
            </a:r>
            <a:r>
              <a:rPr lang="en-US" sz="3200" dirty="0" err="1" smtClean="0">
                <a:latin typeface="+mj-lt"/>
              </a:rPr>
              <a:t>compun</a:t>
            </a:r>
            <a:r>
              <a:rPr lang="en-US" sz="3200" dirty="0" smtClean="0">
                <a:latin typeface="+mj-lt"/>
              </a:rPr>
              <a:t> “bounding boxes”. </a:t>
            </a:r>
          </a:p>
          <a:p>
            <a:pPr algn="just"/>
            <a:endParaRPr lang="en-US" sz="3200" dirty="0">
              <a:latin typeface="+mj-lt"/>
            </a:endParaRPr>
          </a:p>
          <a:p>
            <a:pPr algn="just"/>
            <a:r>
              <a:rPr lang="en-US" sz="3200" dirty="0" smtClean="0">
                <a:latin typeface="+mj-lt"/>
              </a:rPr>
              <a:t>	</a:t>
            </a:r>
            <a:r>
              <a:rPr lang="en-US" sz="3200" dirty="0" err="1" smtClean="0">
                <a:latin typeface="+mj-lt"/>
              </a:rPr>
              <a:t>Pentru</a:t>
            </a:r>
            <a:r>
              <a:rPr lang="en-US" sz="3200" dirty="0" smtClean="0">
                <a:latin typeface="+mj-lt"/>
              </a:rPr>
              <a:t> ca </a:t>
            </a:r>
            <a:r>
              <a:rPr lang="en-US" sz="3200" dirty="0" err="1" smtClean="0">
                <a:latin typeface="+mj-lt"/>
              </a:rPr>
              <a:t>intr</a:t>
            </a:r>
            <a:r>
              <a:rPr lang="en-US" sz="3200" dirty="0" smtClean="0">
                <a:latin typeface="+mj-lt"/>
              </a:rPr>
              <a:t>-un frame pot fi </a:t>
            </a:r>
            <a:r>
              <a:rPr lang="en-US" sz="3200" dirty="0" err="1" smtClean="0">
                <a:latin typeface="+mj-lt"/>
              </a:rPr>
              <a:t>si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alte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obiecte</a:t>
            </a:r>
            <a:r>
              <a:rPr lang="en-US" sz="3200" dirty="0" smtClean="0">
                <a:latin typeface="+mj-lt"/>
              </a:rPr>
              <a:t> in </a:t>
            </a:r>
            <a:r>
              <a:rPr lang="en-US" sz="3200" dirty="0" err="1" smtClean="0">
                <a:latin typeface="+mj-lt"/>
              </a:rPr>
              <a:t>miscare</a:t>
            </a:r>
            <a:r>
              <a:rPr lang="en-US" sz="3200" dirty="0" smtClean="0">
                <a:latin typeface="+mj-lt"/>
              </a:rPr>
              <a:t> care nu </a:t>
            </a:r>
            <a:r>
              <a:rPr lang="en-US" sz="3200" dirty="0" err="1" smtClean="0">
                <a:latin typeface="+mj-lt"/>
              </a:rPr>
              <a:t>sunt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masini</a:t>
            </a:r>
            <a:r>
              <a:rPr lang="en-US" sz="3200" dirty="0" smtClean="0">
                <a:latin typeface="+mj-lt"/>
              </a:rPr>
              <a:t>, bounding-box-</a:t>
            </a:r>
            <a:r>
              <a:rPr lang="en-US" sz="3200" dirty="0" err="1" smtClean="0">
                <a:latin typeface="+mj-lt"/>
              </a:rPr>
              <a:t>urile</a:t>
            </a:r>
            <a:r>
              <a:rPr lang="en-US" sz="3200" dirty="0" smtClean="0">
                <a:latin typeface="+mj-lt"/>
              </a:rPr>
              <a:t> care se </a:t>
            </a:r>
            <a:r>
              <a:rPr lang="en-US" sz="3200" dirty="0" err="1" smtClean="0">
                <a:latin typeface="+mj-lt"/>
              </a:rPr>
              <a:t>incadreaza</a:t>
            </a:r>
            <a:r>
              <a:rPr lang="en-US" sz="3200" dirty="0" smtClean="0">
                <a:latin typeface="+mj-lt"/>
              </a:rPr>
              <a:t> in </a:t>
            </a:r>
            <a:r>
              <a:rPr lang="en-US" sz="3200" dirty="0" err="1" smtClean="0">
                <a:latin typeface="+mj-lt"/>
              </a:rPr>
              <a:t>limite</a:t>
            </a:r>
            <a:r>
              <a:rPr lang="en-US" sz="3200" dirty="0" smtClean="0">
                <a:latin typeface="+mj-lt"/>
              </a:rPr>
              <a:t> definite </a:t>
            </a:r>
            <a:r>
              <a:rPr lang="en-US" sz="3200" dirty="0" err="1" smtClean="0">
                <a:latin typeface="+mj-lt"/>
              </a:rPr>
              <a:t>sunt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incluse</a:t>
            </a:r>
            <a:r>
              <a:rPr lang="en-US" sz="3200" dirty="0" smtClean="0">
                <a:latin typeface="+mj-lt"/>
              </a:rPr>
              <a:t> in </a:t>
            </a:r>
            <a:r>
              <a:rPr lang="en-US" sz="3200" dirty="0" err="1" smtClean="0">
                <a:latin typeface="+mj-lt"/>
              </a:rPr>
              <a:t>vectorul</a:t>
            </a:r>
            <a:r>
              <a:rPr lang="en-US" sz="3200" dirty="0" smtClean="0">
                <a:latin typeface="+mj-lt"/>
              </a:rPr>
              <a:t> de </a:t>
            </a:r>
            <a:r>
              <a:rPr lang="en-US" sz="3200" dirty="0" err="1" smtClean="0">
                <a:latin typeface="+mj-lt"/>
              </a:rPr>
              <a:t>masini</a:t>
            </a:r>
            <a:r>
              <a:rPr lang="en-US" sz="3200" dirty="0" smtClean="0">
                <a:latin typeface="+mj-lt"/>
              </a:rPr>
              <a:t> din video.</a:t>
            </a:r>
          </a:p>
          <a:p>
            <a:pPr algn="just"/>
            <a:endParaRPr lang="en-US" sz="3200" dirty="0">
              <a:latin typeface="+mj-lt"/>
            </a:endParaRPr>
          </a:p>
          <a:p>
            <a:pPr algn="just"/>
            <a:r>
              <a:rPr lang="en-US" sz="3200" dirty="0" smtClean="0">
                <a:latin typeface="+mj-lt"/>
              </a:rPr>
              <a:t>	In </a:t>
            </a:r>
            <a:r>
              <a:rPr lang="en-US" sz="3200" dirty="0" err="1">
                <a:latin typeface="+mj-lt"/>
              </a:rPr>
              <a:t>primul</a:t>
            </a:r>
            <a:r>
              <a:rPr lang="en-US" sz="3200" dirty="0">
                <a:latin typeface="+mj-lt"/>
              </a:rPr>
              <a:t> frame, </a:t>
            </a:r>
            <a:r>
              <a:rPr lang="en-US" sz="3200" dirty="0" err="1">
                <a:latin typeface="+mj-lt"/>
              </a:rPr>
              <a:t>toate</a:t>
            </a:r>
            <a:r>
              <a:rPr lang="en-US" sz="3200" dirty="0">
                <a:latin typeface="+mj-lt"/>
              </a:rPr>
              <a:t> bounding-box-</a:t>
            </a:r>
            <a:r>
              <a:rPr lang="en-US" sz="3200" dirty="0" err="1">
                <a:latin typeface="+mj-lt"/>
              </a:rPr>
              <a:t>urile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corespunzatoare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masinilor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sunt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incluse</a:t>
            </a:r>
            <a:r>
              <a:rPr lang="en-US" sz="3200" dirty="0">
                <a:latin typeface="+mj-lt"/>
              </a:rPr>
              <a:t> in </a:t>
            </a:r>
            <a:r>
              <a:rPr lang="en-US" sz="3200" dirty="0" err="1">
                <a:latin typeface="+mj-lt"/>
              </a:rPr>
              <a:t>vectorul</a:t>
            </a:r>
            <a:r>
              <a:rPr lang="en-US" sz="3200" dirty="0">
                <a:latin typeface="+mj-lt"/>
              </a:rPr>
              <a:t> de </a:t>
            </a:r>
            <a:r>
              <a:rPr lang="en-US" sz="3200" dirty="0" err="1">
                <a:latin typeface="+mj-lt"/>
              </a:rPr>
              <a:t>masini</a:t>
            </a:r>
            <a:r>
              <a:rPr lang="en-US" sz="3200" dirty="0">
                <a:latin typeface="+mj-lt"/>
              </a:rPr>
              <a:t>. </a:t>
            </a:r>
          </a:p>
          <a:p>
            <a:pPr algn="just"/>
            <a:endParaRPr lang="en-US" sz="3200" dirty="0" smtClean="0">
              <a:latin typeface="+mj-lt"/>
            </a:endParaRPr>
          </a:p>
          <a:p>
            <a:pPr algn="just"/>
            <a:endParaRPr lang="en-US" sz="3200" dirty="0">
              <a:latin typeface="+mj-lt"/>
            </a:endParaRPr>
          </a:p>
          <a:p>
            <a:pPr algn="just"/>
            <a:r>
              <a:rPr lang="en-US" sz="3200" dirty="0" smtClean="0">
                <a:latin typeface="+mj-lt"/>
              </a:rPr>
              <a:t>	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3559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737937"/>
            <a:ext cx="10908632" cy="649408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latin typeface="+mj-lt"/>
              </a:rPr>
              <a:t>2. </a:t>
            </a:r>
            <a:r>
              <a:rPr lang="en-US" sz="3200" b="1" dirty="0" err="1" smtClean="0">
                <a:latin typeface="+mj-lt"/>
              </a:rPr>
              <a:t>Urmarirea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obiectelor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detectate</a:t>
            </a:r>
            <a:endParaRPr lang="en-US" sz="3200" dirty="0">
              <a:latin typeface="+mj-lt"/>
            </a:endParaRPr>
          </a:p>
          <a:p>
            <a:pPr algn="just"/>
            <a:r>
              <a:rPr lang="en-US" sz="3200" dirty="0" smtClean="0">
                <a:latin typeface="+mj-lt"/>
              </a:rPr>
              <a:t>	In </a:t>
            </a:r>
            <a:r>
              <a:rPr lang="en-US" sz="3200" dirty="0" err="1" smtClean="0">
                <a:latin typeface="+mj-lt"/>
              </a:rPr>
              <a:t>urmatoarele</a:t>
            </a:r>
            <a:r>
              <a:rPr lang="en-US" sz="3200" dirty="0" smtClean="0">
                <a:latin typeface="+mj-lt"/>
              </a:rPr>
              <a:t> se face o </a:t>
            </a:r>
            <a:r>
              <a:rPr lang="en-US" sz="3200" dirty="0" err="1" smtClean="0">
                <a:latin typeface="+mj-lt"/>
              </a:rPr>
              <a:t>verificare</a:t>
            </a:r>
            <a:r>
              <a:rPr lang="en-US" sz="3200" dirty="0" smtClean="0">
                <a:latin typeface="+mj-lt"/>
              </a:rPr>
              <a:t> in </a:t>
            </a:r>
            <a:r>
              <a:rPr lang="en-US" sz="3200" dirty="0" err="1" smtClean="0">
                <a:latin typeface="+mj-lt"/>
              </a:rPr>
              <a:t>functie</a:t>
            </a:r>
            <a:r>
              <a:rPr lang="en-US" sz="3200" dirty="0" smtClean="0">
                <a:latin typeface="+mj-lt"/>
              </a:rPr>
              <a:t> de </a:t>
            </a:r>
            <a:r>
              <a:rPr lang="en-US" sz="3200" dirty="0" err="1" smtClean="0">
                <a:latin typeface="+mj-lt"/>
              </a:rPr>
              <a:t>positia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masinilor</a:t>
            </a:r>
            <a:r>
              <a:rPr lang="en-US" sz="3200" dirty="0" smtClean="0">
                <a:latin typeface="+mj-lt"/>
              </a:rPr>
              <a:t>, </a:t>
            </a:r>
            <a:r>
              <a:rPr lang="en-US" sz="3200" dirty="0" err="1" smtClean="0">
                <a:latin typeface="+mj-lt"/>
              </a:rPr>
              <a:t>daca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noile</a:t>
            </a:r>
            <a:r>
              <a:rPr lang="en-US" sz="3200" dirty="0" smtClean="0">
                <a:latin typeface="+mj-lt"/>
              </a:rPr>
              <a:t> bounding-box-</a:t>
            </a:r>
            <a:r>
              <a:rPr lang="en-US" sz="3200" dirty="0" err="1" smtClean="0">
                <a:latin typeface="+mj-lt"/>
              </a:rPr>
              <a:t>uri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sunt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corespund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masinilor</a:t>
            </a:r>
            <a:r>
              <a:rPr lang="en-US" sz="3200" dirty="0" smtClean="0">
                <a:latin typeface="+mj-lt"/>
              </a:rPr>
              <a:t> frame-</a:t>
            </a:r>
            <a:r>
              <a:rPr lang="en-US" sz="3200" dirty="0" err="1" smtClean="0">
                <a:latin typeface="+mj-lt"/>
              </a:rPr>
              <a:t>ului</a:t>
            </a:r>
            <a:r>
              <a:rPr lang="en-US" sz="3200" dirty="0" smtClean="0">
                <a:latin typeface="+mj-lt"/>
              </a:rPr>
              <a:t> anterior, </a:t>
            </a:r>
            <a:r>
              <a:rPr lang="en-US" sz="3200" dirty="0" err="1" smtClean="0">
                <a:latin typeface="+mj-lt"/>
              </a:rPr>
              <a:t>adaugand</a:t>
            </a:r>
            <a:r>
              <a:rPr lang="en-US" sz="3200" dirty="0" smtClean="0">
                <a:latin typeface="+mj-lt"/>
              </a:rPr>
              <a:t> o </a:t>
            </a:r>
            <a:r>
              <a:rPr lang="en-US" sz="3200" dirty="0" err="1" smtClean="0">
                <a:latin typeface="+mj-lt"/>
              </a:rPr>
              <a:t>deplasare</a:t>
            </a:r>
            <a:r>
              <a:rPr lang="en-US" sz="3200" dirty="0" smtClean="0">
                <a:latin typeface="+mj-lt"/>
              </a:rPr>
              <a:t>, </a:t>
            </a:r>
            <a:r>
              <a:rPr lang="en-US" sz="3200" dirty="0" err="1" smtClean="0">
                <a:latin typeface="+mj-lt"/>
              </a:rPr>
              <a:t>sau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corespund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masinilor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noi</a:t>
            </a:r>
            <a:r>
              <a:rPr lang="en-US" sz="3200" dirty="0" smtClean="0">
                <a:latin typeface="+mj-lt"/>
              </a:rPr>
              <a:t> care intra in frame.</a:t>
            </a:r>
          </a:p>
          <a:p>
            <a:pPr algn="just"/>
            <a:endParaRPr lang="en-US" sz="3200" dirty="0">
              <a:latin typeface="+mj-lt"/>
            </a:endParaRPr>
          </a:p>
          <a:p>
            <a:pPr algn="just"/>
            <a:r>
              <a:rPr lang="en-US" sz="3200" dirty="0" err="1">
                <a:latin typeface="+mj-lt"/>
              </a:rPr>
              <a:t>Pentru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fiecare</a:t>
            </a:r>
            <a:r>
              <a:rPr lang="en-US" sz="3200" dirty="0">
                <a:latin typeface="+mj-lt"/>
              </a:rPr>
              <a:t> frame, se </a:t>
            </a:r>
            <a:r>
              <a:rPr lang="en-US" sz="3200" dirty="0" err="1">
                <a:latin typeface="+mj-lt"/>
              </a:rPr>
              <a:t>calculeaza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distanta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dintre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noile</a:t>
            </a:r>
            <a:r>
              <a:rPr lang="en-US" sz="3200" dirty="0">
                <a:latin typeface="+mj-lt"/>
              </a:rPr>
              <a:t> bounding-boxes </a:t>
            </a:r>
            <a:r>
              <a:rPr lang="en-US" sz="3200" dirty="0" err="1">
                <a:latin typeface="+mj-lt"/>
              </a:rPr>
              <a:t>si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posibilele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urmatoare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pozitii</a:t>
            </a:r>
            <a:r>
              <a:rPr lang="en-US" sz="3200" dirty="0" smtClean="0">
                <a:latin typeface="+mj-lt"/>
              </a:rPr>
              <a:t> ale </a:t>
            </a:r>
            <a:r>
              <a:rPr lang="en-US" sz="3200" dirty="0" err="1" smtClean="0">
                <a:latin typeface="+mj-lt"/>
              </a:rPr>
              <a:t>masinilor</a:t>
            </a:r>
            <a:r>
              <a:rPr lang="en-US" sz="3200" dirty="0" smtClean="0">
                <a:latin typeface="+mj-lt"/>
              </a:rPr>
              <a:t> din frame-</a:t>
            </a:r>
            <a:r>
              <a:rPr lang="en-US" sz="3200" dirty="0" err="1" smtClean="0">
                <a:latin typeface="+mj-lt"/>
              </a:rPr>
              <a:t>ul</a:t>
            </a:r>
            <a:r>
              <a:rPr lang="en-US" sz="3200" dirty="0" smtClean="0">
                <a:latin typeface="+mj-lt"/>
              </a:rPr>
              <a:t> anterior.</a:t>
            </a:r>
            <a:endParaRPr lang="en-US" sz="3200" dirty="0">
              <a:latin typeface="+mj-lt"/>
            </a:endParaRPr>
          </a:p>
          <a:p>
            <a:pPr algn="just"/>
            <a:endParaRPr lang="en-US" sz="3200" dirty="0"/>
          </a:p>
          <a:p>
            <a:pPr algn="just"/>
            <a:endParaRPr lang="en-US" sz="3200" dirty="0" smtClean="0">
              <a:latin typeface="+mj-lt"/>
            </a:endParaRPr>
          </a:p>
          <a:p>
            <a:pPr algn="just"/>
            <a:endParaRPr lang="en-US" sz="3200" dirty="0">
              <a:latin typeface="+mj-lt"/>
            </a:endParaRPr>
          </a:p>
          <a:p>
            <a:pPr algn="just"/>
            <a:r>
              <a:rPr lang="en-US" sz="3200" dirty="0" smtClean="0">
                <a:latin typeface="+mj-lt"/>
              </a:rPr>
              <a:t>	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7251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737937"/>
            <a:ext cx="10908632" cy="6986528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latin typeface="+mj-lt"/>
              </a:rPr>
              <a:t>2. </a:t>
            </a:r>
            <a:r>
              <a:rPr lang="en-US" sz="3200" b="1" dirty="0" err="1" smtClean="0">
                <a:latin typeface="+mj-lt"/>
              </a:rPr>
              <a:t>Urmarirea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obiectelor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detectate</a:t>
            </a:r>
            <a:endParaRPr lang="en-US" sz="3200" dirty="0">
              <a:latin typeface="+mj-lt"/>
            </a:endParaRPr>
          </a:p>
          <a:p>
            <a:pPr algn="just"/>
            <a:r>
              <a:rPr lang="en-US" sz="3200" dirty="0" smtClean="0">
                <a:latin typeface="+mj-lt"/>
              </a:rPr>
              <a:t>	</a:t>
            </a:r>
            <a:r>
              <a:rPr lang="en-US" sz="3200" dirty="0" err="1" smtClean="0">
                <a:latin typeface="+mj-lt"/>
              </a:rPr>
              <a:t>Pentru</a:t>
            </a:r>
            <a:r>
              <a:rPr lang="en-US" sz="3200" dirty="0" smtClean="0">
                <a:latin typeface="+mj-lt"/>
              </a:rPr>
              <a:t> o </a:t>
            </a:r>
            <a:r>
              <a:rPr lang="en-US" sz="3200" dirty="0" err="1" smtClean="0">
                <a:latin typeface="+mj-lt"/>
              </a:rPr>
              <a:t>masina</a:t>
            </a:r>
            <a:r>
              <a:rPr lang="en-US" sz="3200" dirty="0" smtClean="0">
                <a:latin typeface="+mj-lt"/>
              </a:rPr>
              <a:t> se </a:t>
            </a:r>
            <a:r>
              <a:rPr lang="en-US" sz="3200" dirty="0" err="1" smtClean="0">
                <a:latin typeface="+mj-lt"/>
              </a:rPr>
              <a:t>retin</a:t>
            </a:r>
            <a:r>
              <a:rPr lang="en-US" sz="3200" dirty="0" smtClean="0">
                <a:latin typeface="+mj-lt"/>
              </a:rPr>
              <a:t> maxim 5 </a:t>
            </a:r>
            <a:r>
              <a:rPr lang="en-US" sz="3200" dirty="0" err="1" smtClean="0">
                <a:latin typeface="+mj-lt"/>
              </a:rPr>
              <a:t>pozitii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anterioare</a:t>
            </a:r>
            <a:r>
              <a:rPr lang="en-US" sz="3200" dirty="0" smtClean="0">
                <a:latin typeface="+mj-lt"/>
              </a:rPr>
              <a:t>, </a:t>
            </a:r>
            <a:r>
              <a:rPr lang="en-US" sz="3200" dirty="0" err="1" smtClean="0">
                <a:latin typeface="+mj-lt"/>
              </a:rPr>
              <a:t>pentru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calcularea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urmatoarei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posibile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pozitii</a:t>
            </a:r>
            <a:r>
              <a:rPr lang="en-US" sz="3200" dirty="0" smtClean="0">
                <a:latin typeface="+mj-lt"/>
              </a:rPr>
              <a:t>. In </a:t>
            </a:r>
            <a:r>
              <a:rPr lang="en-US" sz="3200" dirty="0" err="1" smtClean="0">
                <a:latin typeface="+mj-lt"/>
              </a:rPr>
              <a:t>functie</a:t>
            </a:r>
            <a:r>
              <a:rPr lang="en-US" sz="3200" dirty="0" smtClean="0">
                <a:latin typeface="+mj-lt"/>
              </a:rPr>
              <a:t> de cate </a:t>
            </a:r>
            <a:r>
              <a:rPr lang="en-US" sz="3200" dirty="0" err="1" smtClean="0">
                <a:latin typeface="+mj-lt"/>
              </a:rPr>
              <a:t>pozitii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anterioare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sunt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retinute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pentru</a:t>
            </a:r>
            <a:r>
              <a:rPr lang="en-US" sz="3200" dirty="0" smtClean="0">
                <a:latin typeface="+mj-lt"/>
              </a:rPr>
              <a:t> o </a:t>
            </a:r>
            <a:r>
              <a:rPr lang="en-US" sz="3200" dirty="0" err="1" smtClean="0">
                <a:latin typeface="+mj-lt"/>
              </a:rPr>
              <a:t>masina</a:t>
            </a:r>
            <a:r>
              <a:rPr lang="en-US" sz="3200" dirty="0" smtClean="0">
                <a:latin typeface="+mj-lt"/>
              </a:rPr>
              <a:t>, se </a:t>
            </a:r>
            <a:r>
              <a:rPr lang="en-US" sz="3200" dirty="0" err="1" smtClean="0">
                <a:latin typeface="+mj-lt"/>
              </a:rPr>
              <a:t>estimeaza</a:t>
            </a:r>
            <a:r>
              <a:rPr lang="en-US" sz="3200" dirty="0" smtClean="0">
                <a:latin typeface="+mj-lt"/>
              </a:rPr>
              <a:t> care </a:t>
            </a:r>
            <a:r>
              <a:rPr lang="en-US" sz="3200" dirty="0" err="1" smtClean="0">
                <a:latin typeface="+mj-lt"/>
              </a:rPr>
              <a:t>va</a:t>
            </a:r>
            <a:r>
              <a:rPr lang="en-US" sz="3200" dirty="0" smtClean="0">
                <a:latin typeface="+mj-lt"/>
              </a:rPr>
              <a:t> fi </a:t>
            </a:r>
            <a:r>
              <a:rPr lang="en-US" sz="3200" dirty="0" err="1" smtClean="0">
                <a:latin typeface="+mj-lt"/>
              </a:rPr>
              <a:t>urmatoarea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pozitie</a:t>
            </a:r>
            <a:r>
              <a:rPr lang="en-US" sz="3200" dirty="0" smtClean="0">
                <a:latin typeface="+mj-lt"/>
              </a:rPr>
              <a:t> a </a:t>
            </a:r>
            <a:r>
              <a:rPr lang="en-US" sz="3200" dirty="0" err="1" smtClean="0">
                <a:latin typeface="+mj-lt"/>
              </a:rPr>
              <a:t>masinei</a:t>
            </a:r>
            <a:r>
              <a:rPr lang="en-US" sz="3200" dirty="0" smtClean="0">
                <a:latin typeface="+mj-lt"/>
              </a:rPr>
              <a:t> respective.	</a:t>
            </a:r>
          </a:p>
          <a:p>
            <a:pPr algn="just"/>
            <a:endParaRPr lang="en-US" sz="3200" dirty="0" smtClean="0">
              <a:latin typeface="+mj-lt"/>
            </a:endParaRPr>
          </a:p>
          <a:p>
            <a:pPr algn="just"/>
            <a:r>
              <a:rPr lang="en-US" sz="3200" dirty="0" smtClean="0">
                <a:latin typeface="+mj-lt"/>
              </a:rPr>
              <a:t>	</a:t>
            </a:r>
            <a:r>
              <a:rPr lang="en-US" sz="3200" dirty="0" err="1" smtClean="0">
                <a:latin typeface="+mj-lt"/>
              </a:rPr>
              <a:t>Daca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este</a:t>
            </a:r>
            <a:r>
              <a:rPr lang="en-US" sz="3200" dirty="0" smtClean="0">
                <a:latin typeface="+mj-lt"/>
              </a:rPr>
              <a:t> o </a:t>
            </a:r>
            <a:r>
              <a:rPr lang="en-US" sz="3200" dirty="0" err="1" smtClean="0">
                <a:latin typeface="+mj-lt"/>
              </a:rPr>
              <a:t>distanta</a:t>
            </a:r>
            <a:r>
              <a:rPr lang="en-US" sz="3200" dirty="0" smtClean="0">
                <a:latin typeface="+mj-lt"/>
              </a:rPr>
              <a:t> mare fata de </a:t>
            </a:r>
            <a:r>
              <a:rPr lang="en-US" sz="3200" dirty="0" err="1" smtClean="0">
                <a:latin typeface="+mj-lt"/>
              </a:rPr>
              <a:t>posibilele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noi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pozitii</a:t>
            </a:r>
            <a:r>
              <a:rPr lang="en-US" sz="3200" dirty="0" smtClean="0">
                <a:latin typeface="+mj-lt"/>
              </a:rPr>
              <a:t>, </a:t>
            </a:r>
            <a:r>
              <a:rPr lang="en-US" sz="3200" dirty="0" err="1" smtClean="0">
                <a:latin typeface="+mj-lt"/>
              </a:rPr>
              <a:t>rezulta</a:t>
            </a:r>
            <a:r>
              <a:rPr lang="en-US" sz="3200" dirty="0" smtClean="0">
                <a:latin typeface="+mj-lt"/>
              </a:rPr>
              <a:t> ca o </a:t>
            </a:r>
            <a:r>
              <a:rPr lang="en-US" sz="3200" dirty="0" err="1" smtClean="0">
                <a:latin typeface="+mj-lt"/>
              </a:rPr>
              <a:t>noua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masina</a:t>
            </a:r>
            <a:r>
              <a:rPr lang="en-US" sz="3200" dirty="0" smtClean="0">
                <a:latin typeface="+mj-lt"/>
              </a:rPr>
              <a:t> a </a:t>
            </a:r>
            <a:r>
              <a:rPr lang="en-US" sz="3200" dirty="0" err="1" smtClean="0">
                <a:latin typeface="+mj-lt"/>
              </a:rPr>
              <a:t>intrat</a:t>
            </a:r>
            <a:r>
              <a:rPr lang="en-US" sz="3200" dirty="0" smtClean="0">
                <a:latin typeface="+mj-lt"/>
              </a:rPr>
              <a:t> in frame. In </a:t>
            </a:r>
            <a:r>
              <a:rPr lang="en-US" sz="3200" dirty="0" err="1" smtClean="0">
                <a:latin typeface="+mj-lt"/>
              </a:rPr>
              <a:t>schimb</a:t>
            </a:r>
            <a:r>
              <a:rPr lang="en-US" sz="3200" dirty="0" smtClean="0">
                <a:latin typeface="+mj-lt"/>
              </a:rPr>
              <a:t>, </a:t>
            </a:r>
            <a:r>
              <a:rPr lang="en-US" sz="3200" dirty="0" err="1" smtClean="0">
                <a:latin typeface="+mj-lt"/>
              </a:rPr>
              <a:t>pentru</a:t>
            </a:r>
            <a:r>
              <a:rPr lang="en-US" sz="3200" dirty="0" smtClean="0">
                <a:latin typeface="+mj-lt"/>
              </a:rPr>
              <a:t> o </a:t>
            </a:r>
            <a:r>
              <a:rPr lang="en-US" sz="3200" dirty="0" err="1" smtClean="0">
                <a:latin typeface="+mj-lt"/>
              </a:rPr>
              <a:t>distanta</a:t>
            </a:r>
            <a:r>
              <a:rPr lang="en-US" sz="3200" dirty="0" smtClean="0">
                <a:latin typeface="+mj-lt"/>
              </a:rPr>
              <a:t> mica, </a:t>
            </a:r>
            <a:r>
              <a:rPr lang="en-US" sz="3200" dirty="0" err="1" smtClean="0">
                <a:latin typeface="+mj-lt"/>
              </a:rPr>
              <a:t>noul</a:t>
            </a:r>
            <a:r>
              <a:rPr lang="en-US" sz="3200" dirty="0" smtClean="0">
                <a:latin typeface="+mj-lt"/>
              </a:rPr>
              <a:t> bounding-box </a:t>
            </a:r>
            <a:r>
              <a:rPr lang="en-US" sz="3200" dirty="0" err="1" smtClean="0">
                <a:latin typeface="+mj-lt"/>
              </a:rPr>
              <a:t>reprezinta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doar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masina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anterioara</a:t>
            </a:r>
            <a:r>
              <a:rPr lang="en-US" sz="3200" dirty="0" smtClean="0">
                <a:latin typeface="+mj-lt"/>
              </a:rPr>
              <a:t>, </a:t>
            </a:r>
            <a:r>
              <a:rPr lang="en-US" sz="3200" dirty="0" err="1" smtClean="0">
                <a:latin typeface="+mj-lt"/>
              </a:rPr>
              <a:t>deplasata</a:t>
            </a:r>
            <a:r>
              <a:rPr lang="en-US" sz="3200" dirty="0" smtClean="0">
                <a:latin typeface="+mj-lt"/>
              </a:rPr>
              <a:t> cu o </a:t>
            </a:r>
            <a:r>
              <a:rPr lang="en-US" sz="3200" dirty="0" err="1" smtClean="0">
                <a:latin typeface="+mj-lt"/>
              </a:rPr>
              <a:t>distanta</a:t>
            </a:r>
            <a:r>
              <a:rPr lang="en-US" sz="3200" dirty="0" smtClean="0">
                <a:latin typeface="+mj-lt"/>
              </a:rPr>
              <a:t> in </a:t>
            </a:r>
            <a:r>
              <a:rPr lang="en-US" sz="3200" dirty="0" err="1" smtClean="0">
                <a:latin typeface="+mj-lt"/>
              </a:rPr>
              <a:t>noul</a:t>
            </a:r>
            <a:r>
              <a:rPr lang="en-US" sz="3200" dirty="0" smtClean="0">
                <a:latin typeface="+mj-lt"/>
              </a:rPr>
              <a:t> frame.</a:t>
            </a:r>
          </a:p>
          <a:p>
            <a:pPr algn="just"/>
            <a:endParaRPr lang="en-US" sz="3200" dirty="0">
              <a:latin typeface="+mj-lt"/>
            </a:endParaRPr>
          </a:p>
          <a:p>
            <a:pPr algn="just"/>
            <a:r>
              <a:rPr lang="en-US" sz="3200" dirty="0" smtClean="0">
                <a:latin typeface="+mj-lt"/>
              </a:rPr>
              <a:t>	</a:t>
            </a:r>
          </a:p>
          <a:p>
            <a:pPr algn="just"/>
            <a:endParaRPr lang="en-US" sz="3200" dirty="0">
              <a:latin typeface="+mj-lt"/>
            </a:endParaRPr>
          </a:p>
          <a:p>
            <a:pPr algn="just"/>
            <a:r>
              <a:rPr lang="en-US" sz="3200" dirty="0" smtClean="0">
                <a:latin typeface="+mj-lt"/>
              </a:rPr>
              <a:t>	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8299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137" y="689811"/>
            <a:ext cx="11149263" cy="5293757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latin typeface="+mj-lt"/>
              </a:rPr>
              <a:t>3. </a:t>
            </a:r>
            <a:r>
              <a:rPr lang="en-US" sz="3200" b="1" dirty="0" err="1" smtClean="0">
                <a:latin typeface="+mj-lt"/>
              </a:rPr>
              <a:t>Numararea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vehiculelor</a:t>
            </a:r>
            <a:endParaRPr lang="en-US" sz="3200" b="1" dirty="0" smtClean="0">
              <a:latin typeface="+mj-lt"/>
            </a:endParaRPr>
          </a:p>
          <a:p>
            <a:pPr algn="just"/>
            <a:r>
              <a:rPr lang="en-US" sz="3200" b="1" dirty="0">
                <a:latin typeface="+mj-lt"/>
              </a:rPr>
              <a:t>	</a:t>
            </a:r>
            <a:r>
              <a:rPr lang="en-US" sz="3200" dirty="0" err="1" smtClean="0">
                <a:latin typeface="+mj-lt"/>
              </a:rPr>
              <a:t>Vehiculele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vor</a:t>
            </a:r>
            <a:r>
              <a:rPr lang="en-US" sz="3200" dirty="0" smtClean="0">
                <a:latin typeface="+mj-lt"/>
              </a:rPr>
              <a:t> fi </a:t>
            </a:r>
            <a:r>
              <a:rPr lang="en-US" sz="3200" dirty="0" err="1" smtClean="0">
                <a:latin typeface="+mj-lt"/>
              </a:rPr>
              <a:t>numarate</a:t>
            </a:r>
            <a:r>
              <a:rPr lang="en-US" sz="3200" dirty="0" smtClean="0">
                <a:latin typeface="+mj-lt"/>
              </a:rPr>
              <a:t> in </a:t>
            </a:r>
            <a:r>
              <a:rPr lang="en-US" sz="3200" dirty="0" err="1" smtClean="0">
                <a:latin typeface="+mj-lt"/>
              </a:rPr>
              <a:t>momentul</a:t>
            </a:r>
            <a:r>
              <a:rPr lang="en-US" sz="3200" dirty="0" smtClean="0">
                <a:latin typeface="+mj-lt"/>
              </a:rPr>
              <a:t> in care </a:t>
            </a:r>
            <a:r>
              <a:rPr lang="en-US" sz="3200" dirty="0" err="1" smtClean="0">
                <a:latin typeface="+mj-lt"/>
              </a:rPr>
              <a:t>parasesc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cadrul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sau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trec</a:t>
            </a:r>
            <a:r>
              <a:rPr lang="en-US" sz="3200" dirty="0" smtClean="0">
                <a:latin typeface="+mj-lt"/>
              </a:rPr>
              <a:t> de o </a:t>
            </a:r>
            <a:r>
              <a:rPr lang="en-US" sz="3200" dirty="0" err="1" smtClean="0">
                <a:latin typeface="+mj-lt"/>
              </a:rPr>
              <a:t>anumita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linie</a:t>
            </a:r>
            <a:r>
              <a:rPr lang="en-US" sz="3200" dirty="0" smtClean="0">
                <a:latin typeface="+mj-lt"/>
              </a:rPr>
              <a:t> de </a:t>
            </a:r>
            <a:r>
              <a:rPr lang="en-US" sz="3200" dirty="0" err="1" smtClean="0">
                <a:latin typeface="+mj-lt"/>
              </a:rPr>
              <a:t>iesire</a:t>
            </a:r>
            <a:r>
              <a:rPr lang="en-US" sz="3200" dirty="0" smtClean="0">
                <a:latin typeface="+mj-lt"/>
              </a:rPr>
              <a:t> din </a:t>
            </a:r>
            <a:r>
              <a:rPr lang="en-US" sz="3200" dirty="0" err="1" smtClean="0">
                <a:latin typeface="+mj-lt"/>
              </a:rPr>
              <a:t>cadru</a:t>
            </a:r>
            <a:r>
              <a:rPr lang="en-US" sz="3200" dirty="0" smtClean="0">
                <a:latin typeface="+mj-lt"/>
              </a:rPr>
              <a:t>.</a:t>
            </a:r>
          </a:p>
          <a:p>
            <a:pPr algn="just"/>
            <a:endParaRPr lang="en-US" sz="3200" dirty="0">
              <a:latin typeface="+mj-lt"/>
            </a:endParaRPr>
          </a:p>
          <a:p>
            <a:pPr algn="just"/>
            <a:r>
              <a:rPr lang="en-US" sz="3200" dirty="0" smtClean="0">
                <a:latin typeface="+mj-lt"/>
              </a:rPr>
              <a:t>	Se </a:t>
            </a:r>
            <a:r>
              <a:rPr lang="en-US" sz="3200" dirty="0" err="1" smtClean="0">
                <a:latin typeface="+mj-lt"/>
              </a:rPr>
              <a:t>compara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pozitia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curenta</a:t>
            </a:r>
            <a:r>
              <a:rPr lang="en-US" sz="3200" dirty="0" smtClean="0">
                <a:latin typeface="+mj-lt"/>
              </a:rPr>
              <a:t> a </a:t>
            </a:r>
            <a:r>
              <a:rPr lang="en-US" sz="3200" dirty="0" err="1" smtClean="0">
                <a:latin typeface="+mj-lt"/>
              </a:rPr>
              <a:t>unei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masini</a:t>
            </a:r>
            <a:r>
              <a:rPr lang="en-US" sz="3200" dirty="0" smtClean="0">
                <a:latin typeface="+mj-lt"/>
              </a:rPr>
              <a:t> cu </a:t>
            </a:r>
            <a:r>
              <a:rPr lang="en-US" sz="3200" dirty="0" err="1" smtClean="0">
                <a:latin typeface="+mj-lt"/>
              </a:rPr>
              <a:t>positia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anterioara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si</a:t>
            </a:r>
            <a:r>
              <a:rPr lang="en-US" sz="3200" dirty="0" smtClean="0">
                <a:latin typeface="+mj-lt"/>
              </a:rPr>
              <a:t> in </a:t>
            </a:r>
            <a:r>
              <a:rPr lang="en-US" sz="3200" dirty="0" err="1" smtClean="0">
                <a:latin typeface="+mj-lt"/>
              </a:rPr>
              <a:t>functie</a:t>
            </a:r>
            <a:r>
              <a:rPr lang="en-US" sz="3200" dirty="0" smtClean="0">
                <a:latin typeface="+mj-lt"/>
              </a:rPr>
              <a:t> de </a:t>
            </a:r>
            <a:r>
              <a:rPr lang="en-US" sz="3200" dirty="0" err="1" smtClean="0">
                <a:latin typeface="+mj-lt"/>
              </a:rPr>
              <a:t>aceasta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comparatie</a:t>
            </a:r>
            <a:r>
              <a:rPr lang="en-US" sz="3200" dirty="0" smtClean="0">
                <a:latin typeface="+mj-lt"/>
              </a:rPr>
              <a:t> fata de </a:t>
            </a:r>
            <a:r>
              <a:rPr lang="en-US" sz="3200" dirty="0" err="1" smtClean="0">
                <a:latin typeface="+mj-lt"/>
              </a:rPr>
              <a:t>orientarea</a:t>
            </a:r>
            <a:r>
              <a:rPr lang="en-US" sz="3200" dirty="0" smtClean="0">
                <a:latin typeface="+mj-lt"/>
              </a:rPr>
              <a:t> de </a:t>
            </a:r>
            <a:r>
              <a:rPr lang="en-US" sz="3200" dirty="0" err="1" smtClean="0">
                <a:latin typeface="+mj-lt"/>
              </a:rPr>
              <a:t>miscare</a:t>
            </a:r>
            <a:r>
              <a:rPr lang="en-US" sz="3200" dirty="0" smtClean="0">
                <a:latin typeface="+mj-lt"/>
              </a:rPr>
              <a:t> a </a:t>
            </a:r>
            <a:r>
              <a:rPr lang="en-US" sz="3200" dirty="0" err="1" smtClean="0">
                <a:latin typeface="+mj-lt"/>
              </a:rPr>
              <a:t>vehiculelor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si</a:t>
            </a:r>
            <a:r>
              <a:rPr lang="en-US" sz="3200" dirty="0" smtClean="0">
                <a:latin typeface="+mj-lt"/>
              </a:rPr>
              <a:t> o  </a:t>
            </a:r>
            <a:r>
              <a:rPr lang="en-US" sz="3200" dirty="0" err="1" smtClean="0">
                <a:latin typeface="+mj-lt"/>
              </a:rPr>
              <a:t>linie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delimitatoare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predefinita</a:t>
            </a:r>
            <a:r>
              <a:rPr lang="en-US" sz="3200" dirty="0" smtClean="0">
                <a:latin typeface="+mj-lt"/>
              </a:rPr>
              <a:t>, se </a:t>
            </a:r>
            <a:r>
              <a:rPr lang="en-US" sz="3200" dirty="0" err="1" smtClean="0">
                <a:latin typeface="+mj-lt"/>
              </a:rPr>
              <a:t>numara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masinile</a:t>
            </a:r>
            <a:r>
              <a:rPr lang="en-US" sz="3200" dirty="0" smtClean="0">
                <a:latin typeface="+mj-lt"/>
              </a:rPr>
              <a:t> respective care </a:t>
            </a:r>
            <a:r>
              <a:rPr lang="en-US" sz="3200" dirty="0" err="1" smtClean="0">
                <a:latin typeface="+mj-lt"/>
              </a:rPr>
              <a:t>parases</a:t>
            </a:r>
            <a:r>
              <a:rPr lang="en-US" sz="3200" dirty="0" err="1" smtClean="0">
                <a:latin typeface="+mj-lt"/>
              </a:rPr>
              <a:t>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cadrul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vizat</a:t>
            </a:r>
            <a:r>
              <a:rPr lang="en-US" sz="3200" dirty="0" smtClean="0">
                <a:latin typeface="+mj-lt"/>
              </a:rPr>
              <a:t>.</a:t>
            </a:r>
            <a:endParaRPr lang="en-US" sz="3200" dirty="0" smtClean="0">
              <a:latin typeface="+mj-lt"/>
            </a:endParaRPr>
          </a:p>
          <a:p>
            <a:pPr algn="just"/>
            <a:endParaRPr lang="en-US" sz="3200" dirty="0">
              <a:latin typeface="+mj-lt"/>
            </a:endParaRPr>
          </a:p>
          <a:p>
            <a:pPr algn="just"/>
            <a:r>
              <a:rPr lang="en-US" sz="3200" dirty="0" smtClean="0">
                <a:latin typeface="+mj-lt"/>
              </a:rPr>
              <a:t>	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60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137" y="689811"/>
            <a:ext cx="11149263" cy="3323987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latin typeface="+mj-lt"/>
              </a:rPr>
              <a:t>3. </a:t>
            </a:r>
            <a:r>
              <a:rPr lang="en-US" sz="3200" b="1" dirty="0" err="1" smtClean="0">
                <a:latin typeface="+mj-lt"/>
              </a:rPr>
              <a:t>Numararea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vehiculelor</a:t>
            </a:r>
            <a:endParaRPr lang="en-US" sz="3200" b="1" dirty="0" smtClean="0">
              <a:latin typeface="+mj-lt"/>
            </a:endParaRPr>
          </a:p>
          <a:p>
            <a:pPr algn="just"/>
            <a:r>
              <a:rPr lang="en-US" sz="3200" b="1" dirty="0">
                <a:latin typeface="+mj-lt"/>
              </a:rPr>
              <a:t>	</a:t>
            </a:r>
            <a:r>
              <a:rPr lang="en-US" sz="3200" dirty="0" err="1" smtClean="0">
                <a:latin typeface="+mj-lt"/>
              </a:rPr>
              <a:t>Linia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delimitatoare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este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marcata</a:t>
            </a:r>
            <a:r>
              <a:rPr lang="en-US" sz="3200" dirty="0" smtClean="0">
                <a:latin typeface="+mj-lt"/>
              </a:rPr>
              <a:t> cu </a:t>
            </a:r>
            <a:r>
              <a:rPr lang="en-US" sz="3200" dirty="0" err="1" smtClean="0">
                <a:latin typeface="+mj-lt"/>
              </a:rPr>
              <a:t>culoarea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negru</a:t>
            </a:r>
            <a:r>
              <a:rPr lang="en-US" sz="3200" dirty="0" smtClean="0">
                <a:latin typeface="+mj-lt"/>
              </a:rPr>
              <a:t>, </a:t>
            </a:r>
            <a:r>
              <a:rPr lang="en-US" sz="3200" dirty="0" err="1" smtClean="0">
                <a:latin typeface="+mj-lt"/>
              </a:rPr>
              <a:t>iar</a:t>
            </a:r>
            <a:r>
              <a:rPr lang="en-US" sz="3200" dirty="0" smtClean="0">
                <a:latin typeface="+mj-lt"/>
              </a:rPr>
              <a:t> in </a:t>
            </a:r>
            <a:r>
              <a:rPr lang="en-US" sz="3200" dirty="0" err="1" smtClean="0">
                <a:latin typeface="+mj-lt"/>
              </a:rPr>
              <a:t>momentul</a:t>
            </a:r>
            <a:r>
              <a:rPr lang="en-US" sz="3200" dirty="0" smtClean="0">
                <a:latin typeface="+mj-lt"/>
              </a:rPr>
              <a:t> in care o </a:t>
            </a:r>
            <a:r>
              <a:rPr lang="en-US" sz="3200" dirty="0" err="1" smtClean="0">
                <a:latin typeface="+mj-lt"/>
              </a:rPr>
              <a:t>masina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trece</a:t>
            </a:r>
            <a:r>
              <a:rPr lang="en-US" sz="3200" dirty="0" smtClean="0">
                <a:latin typeface="+mj-lt"/>
              </a:rPr>
              <a:t> de </a:t>
            </a:r>
            <a:r>
              <a:rPr lang="en-US" sz="3200" dirty="0" err="1" smtClean="0">
                <a:latin typeface="+mj-lt"/>
              </a:rPr>
              <a:t>aceasta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linie</a:t>
            </a:r>
            <a:r>
              <a:rPr lang="en-US" sz="3200" dirty="0" smtClean="0">
                <a:latin typeface="+mj-lt"/>
              </a:rPr>
              <a:t>, </a:t>
            </a:r>
            <a:r>
              <a:rPr lang="en-US" sz="3200" dirty="0" err="1" smtClean="0">
                <a:latin typeface="+mj-lt"/>
              </a:rPr>
              <a:t>ea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este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marcata</a:t>
            </a:r>
            <a:r>
              <a:rPr lang="en-US" sz="3200" dirty="0" smtClean="0">
                <a:latin typeface="+mj-lt"/>
              </a:rPr>
              <a:t> cu </a:t>
            </a:r>
            <a:r>
              <a:rPr lang="en-US" sz="3200" dirty="0" err="1" smtClean="0">
                <a:latin typeface="+mj-lt"/>
              </a:rPr>
              <a:t>culoarea</a:t>
            </a:r>
            <a:r>
              <a:rPr lang="en-US" sz="3200" dirty="0" smtClean="0">
                <a:latin typeface="+mj-lt"/>
              </a:rPr>
              <a:t> alb.</a:t>
            </a:r>
          </a:p>
          <a:p>
            <a:pPr algn="just"/>
            <a:endParaRPr lang="en-US" sz="3200" dirty="0">
              <a:latin typeface="+mj-lt"/>
            </a:endParaRPr>
          </a:p>
          <a:p>
            <a:pPr algn="just"/>
            <a:r>
              <a:rPr lang="en-US" sz="3200" dirty="0" smtClean="0">
                <a:latin typeface="+mj-lt"/>
              </a:rPr>
              <a:t>	</a:t>
            </a:r>
          </a:p>
          <a:p>
            <a:pPr algn="just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38" y="2734056"/>
            <a:ext cx="4592610" cy="33083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128" y="2734056"/>
            <a:ext cx="4558192" cy="327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16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137" y="689811"/>
            <a:ext cx="11149263" cy="5293757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err="1" smtClean="0">
                <a:latin typeface="+mj-lt"/>
              </a:rPr>
              <a:t>Concluzii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si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dezvoltari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ulterioare</a:t>
            </a:r>
            <a:r>
              <a:rPr lang="en-US" sz="3200" b="1" dirty="0">
                <a:latin typeface="+mj-lt"/>
              </a:rPr>
              <a:t>	</a:t>
            </a:r>
            <a:endParaRPr lang="en-US" sz="3200" b="1" dirty="0">
              <a:latin typeface="+mj-lt"/>
            </a:endParaRPr>
          </a:p>
          <a:p>
            <a:pPr algn="just"/>
            <a:r>
              <a:rPr lang="en-US" sz="3200" b="1" dirty="0">
                <a:latin typeface="+mj-lt"/>
              </a:rPr>
              <a:t>	</a:t>
            </a:r>
            <a:r>
              <a:rPr lang="en-US" sz="3200" dirty="0" err="1" smtClean="0">
                <a:latin typeface="+mj-lt"/>
              </a:rPr>
              <a:t>Acest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proiect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incorporeaza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imbina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aspectele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skillurile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necesare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pentru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utilizarea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opencv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c++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ofera</a:t>
            </a:r>
            <a:r>
              <a:rPr lang="en-US" sz="3200" dirty="0" smtClean="0">
                <a:latin typeface="+mj-lt"/>
              </a:rPr>
              <a:t> o </a:t>
            </a:r>
            <a:r>
              <a:rPr lang="en-US" sz="3200" dirty="0" err="1" smtClean="0">
                <a:latin typeface="+mj-lt"/>
              </a:rPr>
              <a:t>posibilitate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benefica</a:t>
            </a:r>
            <a:r>
              <a:rPr lang="en-US" sz="3200" dirty="0" smtClean="0">
                <a:latin typeface="+mj-lt"/>
              </a:rPr>
              <a:t> de </a:t>
            </a:r>
            <a:r>
              <a:rPr lang="en-US" sz="3200" dirty="0" err="1" smtClean="0">
                <a:latin typeface="+mj-lt"/>
              </a:rPr>
              <a:t>exersarea</a:t>
            </a:r>
            <a:r>
              <a:rPr lang="en-US" sz="3200" dirty="0" smtClean="0">
                <a:latin typeface="+mj-lt"/>
              </a:rPr>
              <a:t> a </a:t>
            </a:r>
            <a:r>
              <a:rPr lang="en-US" sz="3200" dirty="0" err="1" smtClean="0">
                <a:latin typeface="+mj-lt"/>
              </a:rPr>
              <a:t>acestora</a:t>
            </a:r>
            <a:r>
              <a:rPr lang="en-US" sz="3200" dirty="0" smtClean="0">
                <a:latin typeface="+mj-lt"/>
              </a:rPr>
              <a:t>.</a:t>
            </a:r>
          </a:p>
          <a:p>
            <a:pPr algn="just"/>
            <a:endParaRPr lang="en-US" sz="3200" dirty="0">
              <a:latin typeface="+mj-lt"/>
            </a:endParaRPr>
          </a:p>
          <a:p>
            <a:pPr algn="just"/>
            <a:r>
              <a:rPr lang="en-US" sz="3200" dirty="0" smtClean="0">
                <a:latin typeface="+mj-lt"/>
              </a:rPr>
              <a:t>	</a:t>
            </a:r>
            <a:r>
              <a:rPr lang="en-US" sz="3200" dirty="0" err="1" smtClean="0">
                <a:latin typeface="+mj-lt"/>
              </a:rPr>
              <a:t>Proiectul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poate</a:t>
            </a:r>
            <a:r>
              <a:rPr lang="en-US" sz="3200" dirty="0" smtClean="0">
                <a:latin typeface="+mj-lt"/>
              </a:rPr>
              <a:t> fi </a:t>
            </a:r>
            <a:r>
              <a:rPr lang="en-US" sz="3200" dirty="0" err="1" smtClean="0">
                <a:latin typeface="+mj-lt"/>
              </a:rPr>
              <a:t>dezvoltat</a:t>
            </a:r>
            <a:r>
              <a:rPr lang="en-US" sz="3200" dirty="0" smtClean="0">
                <a:latin typeface="+mj-lt"/>
              </a:rPr>
              <a:t> la </a:t>
            </a:r>
            <a:r>
              <a:rPr lang="en-US" sz="3200" dirty="0" err="1" smtClean="0">
                <a:latin typeface="+mj-lt"/>
              </a:rPr>
              <a:t>scara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mai</a:t>
            </a:r>
            <a:r>
              <a:rPr lang="en-US" sz="3200" dirty="0" smtClean="0">
                <a:latin typeface="+mj-lt"/>
              </a:rPr>
              <a:t> mare, </a:t>
            </a:r>
            <a:r>
              <a:rPr lang="en-US" sz="3200" dirty="0" err="1" smtClean="0">
                <a:latin typeface="+mj-lt"/>
              </a:rPr>
              <a:t>pentru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numararea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vehiculelor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intr</a:t>
            </a:r>
            <a:r>
              <a:rPr lang="en-US" sz="3200" dirty="0" smtClean="0">
                <a:latin typeface="+mj-lt"/>
              </a:rPr>
              <a:t>-o </a:t>
            </a:r>
            <a:r>
              <a:rPr lang="en-US" sz="3200" dirty="0" err="1" smtClean="0">
                <a:latin typeface="+mj-lt"/>
              </a:rPr>
              <a:t>maniera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mai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precisa</a:t>
            </a:r>
            <a:r>
              <a:rPr lang="en-US" sz="3200" dirty="0" smtClean="0">
                <a:latin typeface="+mj-lt"/>
              </a:rPr>
              <a:t>, </a:t>
            </a:r>
            <a:r>
              <a:rPr lang="en-US" sz="3200" dirty="0" err="1" smtClean="0">
                <a:latin typeface="+mj-lt"/>
              </a:rPr>
              <a:t>intr</a:t>
            </a:r>
            <a:r>
              <a:rPr lang="en-US" sz="3200" dirty="0" smtClean="0">
                <a:latin typeface="+mj-lt"/>
              </a:rPr>
              <a:t>-o </a:t>
            </a:r>
            <a:r>
              <a:rPr lang="en-US" sz="3200" dirty="0" err="1" smtClean="0">
                <a:latin typeface="+mj-lt"/>
              </a:rPr>
              <a:t>intersectie</a:t>
            </a:r>
            <a:r>
              <a:rPr lang="en-US" sz="3200" dirty="0" smtClean="0">
                <a:latin typeface="+mj-lt"/>
              </a:rPr>
              <a:t> cu multiple </a:t>
            </a:r>
            <a:r>
              <a:rPr lang="en-US" sz="3200" dirty="0" err="1" smtClean="0">
                <a:latin typeface="+mj-lt"/>
              </a:rPr>
              <a:t>sensuri</a:t>
            </a:r>
            <a:r>
              <a:rPr lang="en-US" sz="3200" dirty="0" smtClean="0">
                <a:latin typeface="+mj-lt"/>
              </a:rPr>
              <a:t> de </a:t>
            </a:r>
            <a:r>
              <a:rPr lang="en-US" sz="3200" dirty="0" err="1" smtClean="0">
                <a:latin typeface="+mj-lt"/>
              </a:rPr>
              <a:t>mers</a:t>
            </a:r>
            <a:r>
              <a:rPr lang="en-US" sz="3200" dirty="0" smtClean="0">
                <a:latin typeface="+mj-lt"/>
              </a:rPr>
              <a:t>, </a:t>
            </a:r>
            <a:r>
              <a:rPr lang="en-US" sz="3200" dirty="0" err="1" smtClean="0">
                <a:latin typeface="+mj-lt"/>
              </a:rPr>
              <a:t>si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pentru</a:t>
            </a:r>
            <a:r>
              <a:rPr lang="en-US" sz="3200" dirty="0" smtClean="0">
                <a:latin typeface="+mj-lt"/>
              </a:rPr>
              <a:t> o </a:t>
            </a:r>
            <a:r>
              <a:rPr lang="en-US" sz="3200" dirty="0" err="1" smtClean="0">
                <a:latin typeface="+mj-lt"/>
              </a:rPr>
              <a:t>categorizare</a:t>
            </a:r>
            <a:r>
              <a:rPr lang="en-US" sz="3200" dirty="0" smtClean="0">
                <a:latin typeface="+mj-lt"/>
              </a:rPr>
              <a:t> a </a:t>
            </a:r>
            <a:r>
              <a:rPr lang="en-US" sz="3200" dirty="0" err="1" smtClean="0">
                <a:latin typeface="+mj-lt"/>
              </a:rPr>
              <a:t>vehiculelor</a:t>
            </a:r>
            <a:r>
              <a:rPr lang="en-US" sz="3200" dirty="0" smtClean="0">
                <a:latin typeface="+mj-lt"/>
              </a:rPr>
              <a:t> care </a:t>
            </a:r>
            <a:r>
              <a:rPr lang="en-US" sz="3200" dirty="0" err="1" smtClean="0">
                <a:latin typeface="+mj-lt"/>
              </a:rPr>
              <a:t>sunt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detectate</a:t>
            </a:r>
            <a:r>
              <a:rPr lang="en-US" sz="3200" dirty="0" smtClean="0">
                <a:latin typeface="+mj-lt"/>
              </a:rPr>
              <a:t>.</a:t>
            </a:r>
            <a:endParaRPr lang="en-US" sz="3200" dirty="0">
              <a:latin typeface="+mj-lt"/>
            </a:endParaRPr>
          </a:p>
          <a:p>
            <a:pPr algn="just"/>
            <a:r>
              <a:rPr lang="en-US" sz="3200" dirty="0" smtClean="0">
                <a:latin typeface="+mj-lt"/>
              </a:rPr>
              <a:t>	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40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72491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latin typeface="+mj-lt"/>
              </a:rPr>
              <a:t>Sfarsit</a:t>
            </a:r>
            <a:r>
              <a:rPr lang="en-US" sz="4000" dirty="0" smtClean="0">
                <a:latin typeface="+mj-lt"/>
              </a:rPr>
              <a:t>!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090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0" y="603504"/>
            <a:ext cx="10917936" cy="5016758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>
                <a:latin typeface="+mj-lt"/>
              </a:rPr>
              <a:t>	Un </a:t>
            </a:r>
            <a:r>
              <a:rPr lang="en-US" sz="3200" dirty="0" err="1" smtClean="0">
                <a:latin typeface="+mj-lt"/>
              </a:rPr>
              <a:t>sistem</a:t>
            </a:r>
            <a:r>
              <a:rPr lang="en-US" sz="3200" dirty="0" smtClean="0">
                <a:latin typeface="+mj-lt"/>
              </a:rPr>
              <a:t> de </a:t>
            </a:r>
            <a:r>
              <a:rPr lang="en-US" sz="3200" dirty="0" err="1" smtClean="0">
                <a:latin typeface="+mj-lt"/>
              </a:rPr>
              <a:t>numarare</a:t>
            </a:r>
            <a:r>
              <a:rPr lang="en-US" sz="3200" dirty="0" smtClean="0">
                <a:latin typeface="+mj-lt"/>
              </a:rPr>
              <a:t> a </a:t>
            </a:r>
            <a:r>
              <a:rPr lang="en-US" sz="3200" dirty="0" err="1" smtClean="0">
                <a:latin typeface="+mj-lt"/>
              </a:rPr>
              <a:t>vehiculelor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este</a:t>
            </a:r>
            <a:r>
              <a:rPr lang="en-US" sz="3200" dirty="0" smtClean="0">
                <a:latin typeface="+mj-lt"/>
              </a:rPr>
              <a:t> un </a:t>
            </a:r>
            <a:r>
              <a:rPr lang="en-US" sz="3200" dirty="0" err="1" smtClean="0">
                <a:latin typeface="+mj-lt"/>
              </a:rPr>
              <a:t>sistem</a:t>
            </a:r>
            <a:r>
              <a:rPr lang="en-US" sz="3200" dirty="0" smtClean="0">
                <a:latin typeface="+mj-lt"/>
              </a:rPr>
              <a:t> care </a:t>
            </a:r>
            <a:r>
              <a:rPr lang="en-US" sz="3200" dirty="0" err="1" smtClean="0">
                <a:latin typeface="+mj-lt"/>
              </a:rPr>
              <a:t>contorizeaza</a:t>
            </a:r>
            <a:r>
              <a:rPr lang="en-US" sz="3200" dirty="0" smtClean="0">
                <a:latin typeface="+mj-lt"/>
              </a:rPr>
              <a:t> cate </a:t>
            </a:r>
            <a:r>
              <a:rPr lang="en-US" sz="3200" dirty="0" err="1" smtClean="0">
                <a:latin typeface="+mj-lt"/>
              </a:rPr>
              <a:t>masini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trec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printr</a:t>
            </a:r>
            <a:r>
              <a:rPr lang="en-US" sz="3200" dirty="0" smtClean="0">
                <a:latin typeface="+mj-lt"/>
              </a:rPr>
              <a:t>-o </a:t>
            </a:r>
            <a:r>
              <a:rPr lang="en-US" sz="3200" dirty="0" err="1" smtClean="0">
                <a:latin typeface="+mj-lt"/>
              </a:rPr>
              <a:t>locatie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stabilita</a:t>
            </a:r>
            <a:r>
              <a:rPr lang="en-US" sz="3200" dirty="0" smtClean="0">
                <a:latin typeface="+mj-lt"/>
              </a:rPr>
              <a:t>, in </a:t>
            </a:r>
            <a:r>
              <a:rPr lang="en-US" sz="3200" dirty="0" err="1" smtClean="0">
                <a:latin typeface="+mj-lt"/>
              </a:rPr>
              <a:t>intervalul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unei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secvente</a:t>
            </a:r>
            <a:r>
              <a:rPr lang="en-US" sz="3200" dirty="0" smtClean="0">
                <a:latin typeface="+mj-lt"/>
              </a:rPr>
              <a:t> video. </a:t>
            </a:r>
          </a:p>
          <a:p>
            <a:pPr algn="just"/>
            <a:endParaRPr lang="en-US" sz="3200" dirty="0">
              <a:latin typeface="+mj-lt"/>
            </a:endParaRPr>
          </a:p>
          <a:p>
            <a:pPr algn="just"/>
            <a:r>
              <a:rPr lang="en-US" sz="3200" dirty="0" smtClean="0">
                <a:latin typeface="+mj-lt"/>
              </a:rPr>
              <a:t>	</a:t>
            </a:r>
            <a:r>
              <a:rPr lang="en-US" sz="3200" dirty="0" err="1" smtClean="0">
                <a:latin typeface="+mj-lt"/>
              </a:rPr>
              <a:t>Pentru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locatia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stabilita</a:t>
            </a:r>
            <a:r>
              <a:rPr lang="en-US" sz="3200" dirty="0" smtClean="0">
                <a:latin typeface="+mj-lt"/>
              </a:rPr>
              <a:t> se </a:t>
            </a:r>
            <a:r>
              <a:rPr lang="en-US" sz="3200" dirty="0" err="1" smtClean="0">
                <a:latin typeface="+mj-lt"/>
              </a:rPr>
              <a:t>considera</a:t>
            </a:r>
            <a:r>
              <a:rPr lang="en-US" sz="3200" dirty="0" smtClean="0">
                <a:latin typeface="+mj-lt"/>
              </a:rPr>
              <a:t> ca </a:t>
            </a:r>
            <a:r>
              <a:rPr lang="en-US" sz="3200" dirty="0" err="1" smtClean="0">
                <a:latin typeface="+mj-lt"/>
              </a:rPr>
              <a:t>si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punct</a:t>
            </a:r>
            <a:r>
              <a:rPr lang="en-US" sz="3200" dirty="0" smtClean="0">
                <a:latin typeface="+mj-lt"/>
              </a:rPr>
              <a:t> de </a:t>
            </a:r>
            <a:r>
              <a:rPr lang="en-US" sz="3200" dirty="0" err="1" smtClean="0">
                <a:latin typeface="+mj-lt"/>
              </a:rPr>
              <a:t>referinta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pentru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inregistrarea</a:t>
            </a:r>
            <a:r>
              <a:rPr lang="en-US" sz="3200" dirty="0" smtClean="0">
                <a:latin typeface="+mj-lt"/>
              </a:rPr>
              <a:t> video-</a:t>
            </a:r>
            <a:r>
              <a:rPr lang="en-US" sz="3200" dirty="0" err="1" smtClean="0">
                <a:latin typeface="+mj-lt"/>
              </a:rPr>
              <a:t>ului</a:t>
            </a:r>
            <a:r>
              <a:rPr lang="en-US" sz="3200" dirty="0" smtClean="0">
                <a:latin typeface="+mj-lt"/>
              </a:rPr>
              <a:t> o camera </a:t>
            </a:r>
            <a:r>
              <a:rPr lang="en-US" sz="3200" dirty="0" err="1" smtClean="0">
                <a:latin typeface="+mj-lt"/>
              </a:rPr>
              <a:t>fixa</a:t>
            </a:r>
            <a:r>
              <a:rPr lang="en-US" sz="3200" dirty="0" smtClean="0">
                <a:latin typeface="+mj-lt"/>
              </a:rPr>
              <a:t>.</a:t>
            </a:r>
          </a:p>
          <a:p>
            <a:pPr algn="just"/>
            <a:endParaRPr lang="en-US" sz="3200" dirty="0">
              <a:latin typeface="+mj-lt"/>
            </a:endParaRPr>
          </a:p>
          <a:p>
            <a:pPr algn="just"/>
            <a:r>
              <a:rPr lang="en-US" sz="3200" dirty="0" smtClean="0">
                <a:latin typeface="+mj-lt"/>
              </a:rPr>
              <a:t>	</a:t>
            </a:r>
            <a:r>
              <a:rPr lang="en-US" sz="3200" dirty="0" err="1" smtClean="0">
                <a:latin typeface="+mj-lt"/>
              </a:rPr>
              <a:t>Prin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intermediul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acestei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aplicatii</a:t>
            </a:r>
            <a:r>
              <a:rPr lang="en-US" sz="3200" dirty="0" smtClean="0">
                <a:latin typeface="+mj-lt"/>
              </a:rPr>
              <a:t> se </a:t>
            </a:r>
            <a:r>
              <a:rPr lang="en-US" sz="3200" dirty="0" err="1" smtClean="0">
                <a:latin typeface="+mj-lt"/>
              </a:rPr>
              <a:t>va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determina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fundalul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scenei</a:t>
            </a:r>
            <a:r>
              <a:rPr lang="en-US" sz="3200" dirty="0" smtClean="0">
                <a:latin typeface="+mj-lt"/>
              </a:rPr>
              <a:t>, se </a:t>
            </a:r>
            <a:r>
              <a:rPr lang="en-US" sz="3200" dirty="0" err="1" smtClean="0">
                <a:latin typeface="+mj-lt"/>
              </a:rPr>
              <a:t>vor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extrage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obiectele</a:t>
            </a:r>
            <a:r>
              <a:rPr lang="en-US" sz="3200" dirty="0" smtClean="0">
                <a:latin typeface="+mj-lt"/>
              </a:rPr>
              <a:t> in </a:t>
            </a:r>
            <a:r>
              <a:rPr lang="en-US" sz="3200" dirty="0" err="1" smtClean="0">
                <a:latin typeface="+mj-lt"/>
              </a:rPr>
              <a:t>miscare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si</a:t>
            </a:r>
            <a:r>
              <a:rPr lang="en-US" sz="3200" dirty="0" smtClean="0">
                <a:latin typeface="+mj-lt"/>
              </a:rPr>
              <a:t> se </a:t>
            </a:r>
            <a:r>
              <a:rPr lang="en-US" sz="3200" dirty="0" err="1" smtClean="0">
                <a:latin typeface="+mj-lt"/>
              </a:rPr>
              <a:t>vor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identifica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daca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acesteareprezinta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masini</a:t>
            </a:r>
            <a:r>
              <a:rPr lang="en-US" sz="3200" dirty="0" smtClean="0">
                <a:latin typeface="+mj-lt"/>
              </a:rPr>
              <a:t>.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698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3768" y="779967"/>
            <a:ext cx="10812379" cy="550920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>
                <a:latin typeface="+mj-lt"/>
              </a:rPr>
              <a:t>	Un </a:t>
            </a:r>
            <a:r>
              <a:rPr lang="en-US" sz="3200" dirty="0" err="1" smtClean="0">
                <a:latin typeface="+mj-lt"/>
              </a:rPr>
              <a:t>sistem</a:t>
            </a:r>
            <a:r>
              <a:rPr lang="en-US" sz="3200" dirty="0" smtClean="0">
                <a:latin typeface="+mj-lt"/>
              </a:rPr>
              <a:t> de </a:t>
            </a:r>
            <a:r>
              <a:rPr lang="en-US" sz="3200" dirty="0" err="1" smtClean="0">
                <a:latin typeface="+mj-lt"/>
              </a:rPr>
              <a:t>numarare</a:t>
            </a:r>
            <a:r>
              <a:rPr lang="en-US" sz="3200" dirty="0" smtClean="0">
                <a:latin typeface="+mj-lt"/>
              </a:rPr>
              <a:t> a </a:t>
            </a:r>
            <a:r>
              <a:rPr lang="en-US" sz="3200" dirty="0" err="1" smtClean="0">
                <a:latin typeface="+mj-lt"/>
              </a:rPr>
              <a:t>masinilor</a:t>
            </a:r>
            <a:r>
              <a:rPr lang="en-US" sz="3200" dirty="0" smtClean="0">
                <a:latin typeface="+mj-lt"/>
              </a:rPr>
              <a:t> care se </a:t>
            </a:r>
            <a:r>
              <a:rPr lang="en-US" sz="3200" dirty="0" err="1" smtClean="0">
                <a:latin typeface="+mj-lt"/>
              </a:rPr>
              <a:t>afla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pe</a:t>
            </a:r>
            <a:r>
              <a:rPr lang="en-US" sz="3200" dirty="0" smtClean="0">
                <a:latin typeface="+mj-lt"/>
              </a:rPr>
              <a:t> drum </a:t>
            </a:r>
            <a:r>
              <a:rPr lang="en-US" sz="3200" dirty="0" err="1" smtClean="0">
                <a:latin typeface="+mj-lt"/>
              </a:rPr>
              <a:t>este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necesar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si</a:t>
            </a:r>
            <a:r>
              <a:rPr lang="en-US" sz="3200" dirty="0" smtClean="0">
                <a:latin typeface="+mj-lt"/>
              </a:rPr>
              <a:t> benefic din </a:t>
            </a:r>
            <a:r>
              <a:rPr lang="en-US" sz="3200" dirty="0" err="1" smtClean="0">
                <a:latin typeface="+mj-lt"/>
              </a:rPr>
              <a:t>mai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multe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puncte</a:t>
            </a:r>
            <a:r>
              <a:rPr lang="en-US" sz="3200" dirty="0" smtClean="0">
                <a:latin typeface="+mj-lt"/>
              </a:rPr>
              <a:t> de </a:t>
            </a:r>
            <a:r>
              <a:rPr lang="en-US" sz="3200" dirty="0" err="1" smtClean="0">
                <a:latin typeface="+mj-lt"/>
              </a:rPr>
              <a:t>vedere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anume</a:t>
            </a:r>
            <a:r>
              <a:rPr lang="en-US" sz="3200" dirty="0" smtClean="0">
                <a:latin typeface="+mj-lt"/>
              </a:rPr>
              <a:t>:</a:t>
            </a:r>
          </a:p>
          <a:p>
            <a:pPr algn="just"/>
            <a:endParaRPr lang="en-US" sz="32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+mj-lt"/>
              </a:rPr>
              <a:t>Managementul</a:t>
            </a:r>
            <a:r>
              <a:rPr lang="en-US" sz="3200" b="1" dirty="0">
                <a:latin typeface="+mj-lt"/>
              </a:rPr>
              <a:t> </a:t>
            </a:r>
            <a:r>
              <a:rPr lang="en-US" sz="3200" b="1" dirty="0" err="1">
                <a:latin typeface="+mj-lt"/>
              </a:rPr>
              <a:t>si</a:t>
            </a:r>
            <a:r>
              <a:rPr lang="en-US" sz="3200" b="1" dirty="0">
                <a:latin typeface="+mj-lt"/>
              </a:rPr>
              <a:t> </a:t>
            </a:r>
            <a:r>
              <a:rPr lang="en-US" sz="3200" b="1" dirty="0" err="1">
                <a:latin typeface="+mj-lt"/>
              </a:rPr>
              <a:t>planificarea</a:t>
            </a:r>
            <a:r>
              <a:rPr lang="en-US" sz="3200" b="1" dirty="0">
                <a:latin typeface="+mj-lt"/>
              </a:rPr>
              <a:t> </a:t>
            </a:r>
            <a:r>
              <a:rPr lang="en-US" sz="3200" b="1" dirty="0" err="1">
                <a:latin typeface="+mj-lt"/>
              </a:rPr>
              <a:t>traficului</a:t>
            </a:r>
            <a:endParaRPr lang="en-US" sz="3200" b="1" dirty="0">
              <a:latin typeface="+mj-lt"/>
            </a:endParaRPr>
          </a:p>
          <a:p>
            <a:pPr algn="just"/>
            <a:r>
              <a:rPr lang="en-US" sz="3200" dirty="0">
                <a:latin typeface="+mj-lt"/>
              </a:rPr>
              <a:t>	</a:t>
            </a:r>
            <a:r>
              <a:rPr lang="en-US" sz="3200" dirty="0" err="1">
                <a:latin typeface="+mj-lt"/>
              </a:rPr>
              <a:t>Daca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exista</a:t>
            </a:r>
            <a:r>
              <a:rPr lang="en-US" sz="3200" dirty="0">
                <a:latin typeface="+mj-lt"/>
              </a:rPr>
              <a:t> o </a:t>
            </a:r>
            <a:r>
              <a:rPr lang="en-US" sz="3200" dirty="0" err="1">
                <a:latin typeface="+mj-lt"/>
              </a:rPr>
              <a:t>monitorizare</a:t>
            </a:r>
            <a:r>
              <a:rPr lang="en-US" sz="3200" dirty="0">
                <a:latin typeface="+mj-lt"/>
              </a:rPr>
              <a:t> a </a:t>
            </a:r>
            <a:r>
              <a:rPr lang="en-US" sz="3200" dirty="0" err="1">
                <a:latin typeface="+mj-lt"/>
              </a:rPr>
              <a:t>volumului</a:t>
            </a:r>
            <a:r>
              <a:rPr lang="en-US" sz="3200" dirty="0">
                <a:latin typeface="+mj-lt"/>
              </a:rPr>
              <a:t> de </a:t>
            </a:r>
            <a:r>
              <a:rPr lang="en-US" sz="3200" dirty="0" err="1">
                <a:latin typeface="+mj-lt"/>
              </a:rPr>
              <a:t>trafic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pe</a:t>
            </a:r>
            <a:r>
              <a:rPr lang="en-US" sz="3200" dirty="0">
                <a:latin typeface="+mj-lt"/>
              </a:rPr>
              <a:t> o </a:t>
            </a:r>
            <a:r>
              <a:rPr lang="en-US" sz="3200" dirty="0" err="1">
                <a:latin typeface="+mj-lt"/>
              </a:rPr>
              <a:t>anumita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retea</a:t>
            </a:r>
            <a:r>
              <a:rPr lang="en-US" sz="3200" dirty="0">
                <a:latin typeface="+mj-lt"/>
              </a:rPr>
              <a:t> de </a:t>
            </a:r>
            <a:r>
              <a:rPr lang="en-US" sz="3200" dirty="0" err="1">
                <a:latin typeface="+mj-lt"/>
              </a:rPr>
              <a:t>drumuri</a:t>
            </a:r>
            <a:r>
              <a:rPr lang="en-US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rezultatul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este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congestionarea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traficului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posibilitatea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elaborarii</a:t>
            </a:r>
            <a:r>
              <a:rPr lang="en-US" sz="3200" dirty="0">
                <a:latin typeface="+mj-lt"/>
              </a:rPr>
              <a:t> de </a:t>
            </a:r>
            <a:r>
              <a:rPr lang="en-US" sz="3200" dirty="0" err="1">
                <a:latin typeface="+mj-lt"/>
              </a:rPr>
              <a:t>planuri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pentru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reducerea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acestuia</a:t>
            </a:r>
            <a:r>
              <a:rPr lang="en-US" sz="3200" dirty="0">
                <a:latin typeface="+mj-lt"/>
              </a:rPr>
              <a:t>. </a:t>
            </a:r>
          </a:p>
          <a:p>
            <a:pPr algn="just"/>
            <a:endParaRPr lang="en-US" sz="3200" dirty="0" smtClean="0">
              <a:latin typeface="+mj-lt"/>
            </a:endParaRPr>
          </a:p>
          <a:p>
            <a:pPr algn="just"/>
            <a:endParaRPr lang="en-US" sz="3200" dirty="0">
              <a:latin typeface="+mj-lt"/>
            </a:endParaRPr>
          </a:p>
          <a:p>
            <a:pPr algn="just"/>
            <a:endParaRPr lang="en-US" sz="3200" dirty="0">
              <a:latin typeface="+mj-lt"/>
            </a:endParaRPr>
          </a:p>
          <a:p>
            <a:pPr algn="just"/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473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3768" y="603503"/>
            <a:ext cx="10812379" cy="6001643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 err="1" smtClean="0">
                <a:latin typeface="+mj-lt"/>
              </a:rPr>
              <a:t>Managementul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parcarilor</a:t>
            </a:r>
            <a:endParaRPr lang="en-US" sz="3200" b="1" dirty="0" smtClean="0">
              <a:latin typeface="+mj-lt"/>
            </a:endParaRPr>
          </a:p>
          <a:p>
            <a:pPr algn="just"/>
            <a:r>
              <a:rPr lang="en-US" sz="3200" dirty="0">
                <a:latin typeface="+mj-lt"/>
              </a:rPr>
              <a:t>	</a:t>
            </a:r>
            <a:r>
              <a:rPr lang="en-US" sz="3200" dirty="0" smtClean="0">
                <a:latin typeface="+mj-lt"/>
              </a:rPr>
              <a:t>Cu </a:t>
            </a:r>
            <a:r>
              <a:rPr lang="en-US" sz="3200" dirty="0" err="1" smtClean="0">
                <a:latin typeface="+mj-lt"/>
              </a:rPr>
              <a:t>ajutorul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unui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sistem</a:t>
            </a:r>
            <a:r>
              <a:rPr lang="en-US" sz="3200" dirty="0" smtClean="0">
                <a:latin typeface="+mj-lt"/>
              </a:rPr>
              <a:t> de </a:t>
            </a:r>
            <a:r>
              <a:rPr lang="en-US" sz="3200" dirty="0" err="1" smtClean="0">
                <a:latin typeface="+mj-lt"/>
              </a:rPr>
              <a:t>numarare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monitorizare</a:t>
            </a:r>
            <a:r>
              <a:rPr lang="en-US" sz="3200" dirty="0" smtClean="0">
                <a:latin typeface="+mj-lt"/>
              </a:rPr>
              <a:t> a </a:t>
            </a:r>
            <a:r>
              <a:rPr lang="en-US" sz="3200" dirty="0" err="1" smtClean="0">
                <a:latin typeface="+mj-lt"/>
              </a:rPr>
              <a:t>masinilor</a:t>
            </a:r>
            <a:r>
              <a:rPr lang="en-US" sz="3200" dirty="0" smtClean="0">
                <a:latin typeface="+mj-lt"/>
              </a:rPr>
              <a:t>, se </a:t>
            </a:r>
            <a:r>
              <a:rPr lang="en-US" sz="3200" dirty="0" err="1" smtClean="0">
                <a:latin typeface="+mj-lt"/>
              </a:rPr>
              <a:t>poate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determina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numarul</a:t>
            </a:r>
            <a:r>
              <a:rPr lang="en-US" sz="3200" dirty="0" smtClean="0">
                <a:latin typeface="+mj-lt"/>
              </a:rPr>
              <a:t> de </a:t>
            </a:r>
            <a:r>
              <a:rPr lang="en-US" sz="3200" dirty="0" err="1" smtClean="0">
                <a:latin typeface="+mj-lt"/>
              </a:rPr>
              <a:t>sloturi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libere</a:t>
            </a:r>
            <a:r>
              <a:rPr lang="en-US" sz="3200" dirty="0" smtClean="0">
                <a:latin typeface="+mj-lt"/>
              </a:rPr>
              <a:t> de </a:t>
            </a:r>
            <a:r>
              <a:rPr lang="en-US" sz="3200" dirty="0" err="1" smtClean="0">
                <a:latin typeface="+mj-lt"/>
              </a:rPr>
              <a:t>parcare</a:t>
            </a:r>
            <a:r>
              <a:rPr lang="en-US" sz="3200" dirty="0" smtClean="0">
                <a:latin typeface="+mj-lt"/>
              </a:rPr>
              <a:t> la </a:t>
            </a:r>
            <a:r>
              <a:rPr lang="en-US" sz="3200" dirty="0" err="1" smtClean="0">
                <a:latin typeface="+mj-lt"/>
              </a:rPr>
              <a:t>orice</a:t>
            </a:r>
            <a:r>
              <a:rPr lang="en-US" sz="3200" dirty="0" smtClean="0">
                <a:latin typeface="+mj-lt"/>
              </a:rPr>
              <a:t> moment. Se </a:t>
            </a:r>
            <a:r>
              <a:rPr lang="en-US" sz="3200" dirty="0" err="1" smtClean="0">
                <a:latin typeface="+mj-lt"/>
              </a:rPr>
              <a:t>poate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utiliza</a:t>
            </a:r>
            <a:r>
              <a:rPr lang="en-US" sz="3200" dirty="0" smtClean="0">
                <a:latin typeface="+mj-lt"/>
              </a:rPr>
              <a:t> de </a:t>
            </a:r>
            <a:r>
              <a:rPr lang="en-US" sz="3200" dirty="0" err="1" smtClean="0">
                <a:latin typeface="+mj-lt"/>
              </a:rPr>
              <a:t>asemenea</a:t>
            </a:r>
            <a:r>
              <a:rPr lang="en-US" sz="3200" dirty="0" smtClean="0">
                <a:latin typeface="+mj-lt"/>
              </a:rPr>
              <a:t> in </a:t>
            </a:r>
            <a:r>
              <a:rPr lang="en-US" sz="3200" dirty="0" err="1" smtClean="0">
                <a:latin typeface="+mj-lt"/>
              </a:rPr>
              <a:t>cadrul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parcarilor</a:t>
            </a:r>
            <a:r>
              <a:rPr lang="en-US" sz="3200" dirty="0" smtClean="0">
                <a:latin typeface="+mj-lt"/>
              </a:rPr>
              <a:t>  </a:t>
            </a:r>
            <a:r>
              <a:rPr lang="en-US" sz="3200" dirty="0" err="1" smtClean="0">
                <a:latin typeface="+mj-lt"/>
              </a:rPr>
              <a:t>centerlor</a:t>
            </a:r>
            <a:r>
              <a:rPr lang="en-US" sz="3200" dirty="0" smtClean="0">
                <a:latin typeface="+mj-lt"/>
              </a:rPr>
              <a:t> de </a:t>
            </a:r>
            <a:r>
              <a:rPr lang="en-US" sz="3200" dirty="0" err="1" smtClean="0">
                <a:latin typeface="+mj-lt"/>
              </a:rPr>
              <a:t>evenimente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pentru</a:t>
            </a:r>
            <a:r>
              <a:rPr lang="en-US" sz="3200" dirty="0" smtClean="0">
                <a:latin typeface="+mj-lt"/>
              </a:rPr>
              <a:t> a se </a:t>
            </a:r>
            <a:r>
              <a:rPr lang="en-US" sz="3200" dirty="0" err="1" smtClean="0">
                <a:latin typeface="+mj-lt"/>
              </a:rPr>
              <a:t>asigura</a:t>
            </a:r>
            <a:r>
              <a:rPr lang="en-US" sz="3200" dirty="0" smtClean="0">
                <a:latin typeface="+mj-lt"/>
              </a:rPr>
              <a:t> ca </a:t>
            </a:r>
            <a:r>
              <a:rPr lang="en-US" sz="3200" dirty="0" err="1" smtClean="0">
                <a:latin typeface="+mj-lt"/>
              </a:rPr>
              <a:t>limita</a:t>
            </a:r>
            <a:r>
              <a:rPr lang="en-US" sz="3200" dirty="0" smtClean="0">
                <a:latin typeface="+mj-lt"/>
              </a:rPr>
              <a:t> maxima de </a:t>
            </a:r>
            <a:r>
              <a:rPr lang="en-US" sz="3200" dirty="0" err="1" smtClean="0">
                <a:latin typeface="+mj-lt"/>
              </a:rPr>
              <a:t>locuri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ocupate</a:t>
            </a:r>
            <a:r>
              <a:rPr lang="en-US" sz="3200" dirty="0" smtClean="0">
                <a:latin typeface="+mj-lt"/>
              </a:rPr>
              <a:t> nu </a:t>
            </a:r>
            <a:r>
              <a:rPr lang="en-US" sz="3200" dirty="0" err="1" smtClean="0">
                <a:latin typeface="+mj-lt"/>
              </a:rPr>
              <a:t>este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depasita</a:t>
            </a:r>
            <a:r>
              <a:rPr lang="en-US" sz="3200" dirty="0" smtClean="0">
                <a:latin typeface="+mj-lt"/>
              </a:rPr>
              <a:t>.</a:t>
            </a:r>
          </a:p>
          <a:p>
            <a:pPr algn="just"/>
            <a:endParaRPr lang="en-US" sz="3200" dirty="0">
              <a:latin typeface="+mj-l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 err="1" smtClean="0">
                <a:latin typeface="+mj-lt"/>
              </a:rPr>
              <a:t>Controlul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traficului</a:t>
            </a:r>
            <a:endParaRPr lang="en-US" sz="3200" b="1" dirty="0" smtClean="0">
              <a:latin typeface="+mj-lt"/>
            </a:endParaRPr>
          </a:p>
          <a:p>
            <a:pPr algn="just"/>
            <a:r>
              <a:rPr lang="en-US" sz="3200" b="1" dirty="0">
                <a:latin typeface="+mj-lt"/>
              </a:rPr>
              <a:t>	</a:t>
            </a:r>
            <a:r>
              <a:rPr lang="en-US" sz="3200" dirty="0" err="1" smtClean="0">
                <a:latin typeface="+mj-lt"/>
              </a:rPr>
              <a:t>Sistemul</a:t>
            </a:r>
            <a:r>
              <a:rPr lang="en-US" sz="3200" dirty="0" smtClean="0">
                <a:latin typeface="+mj-lt"/>
              </a:rPr>
              <a:t> de </a:t>
            </a:r>
            <a:r>
              <a:rPr lang="en-US" sz="3200" dirty="0" err="1" smtClean="0">
                <a:latin typeface="+mj-lt"/>
              </a:rPr>
              <a:t>contorizare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poate</a:t>
            </a:r>
            <a:r>
              <a:rPr lang="en-US" sz="3200" dirty="0" smtClean="0">
                <a:latin typeface="+mj-lt"/>
              </a:rPr>
              <a:t> fi </a:t>
            </a:r>
            <a:r>
              <a:rPr lang="en-US" sz="3200" dirty="0" err="1" smtClean="0">
                <a:latin typeface="+mj-lt"/>
              </a:rPr>
              <a:t>integrat</a:t>
            </a:r>
            <a:r>
              <a:rPr lang="en-US" sz="3200" dirty="0" smtClean="0">
                <a:latin typeface="+mj-lt"/>
              </a:rPr>
              <a:t> in </a:t>
            </a:r>
            <a:r>
              <a:rPr lang="en-US" sz="3200" dirty="0" err="1" smtClean="0">
                <a:latin typeface="+mj-lt"/>
              </a:rPr>
              <a:t>controlul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semafoarelor</a:t>
            </a:r>
            <a:r>
              <a:rPr lang="en-US" sz="3200" dirty="0" smtClean="0">
                <a:latin typeface="+mj-lt"/>
              </a:rPr>
              <a:t>, </a:t>
            </a:r>
            <a:r>
              <a:rPr lang="en-US" sz="3200" dirty="0" err="1" smtClean="0">
                <a:latin typeface="+mj-lt"/>
              </a:rPr>
              <a:t>pentru</a:t>
            </a:r>
            <a:r>
              <a:rPr lang="en-US" sz="3200" dirty="0" smtClean="0">
                <a:latin typeface="+mj-lt"/>
              </a:rPr>
              <a:t> a nu </a:t>
            </a:r>
            <a:r>
              <a:rPr lang="en-US" sz="3200" dirty="0" err="1" smtClean="0">
                <a:latin typeface="+mj-lt"/>
              </a:rPr>
              <a:t>stopa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masini</a:t>
            </a:r>
            <a:r>
              <a:rPr lang="en-US" sz="3200" dirty="0" smtClean="0">
                <a:latin typeface="+mj-lt"/>
              </a:rPr>
              <a:t> la </a:t>
            </a:r>
            <a:r>
              <a:rPr lang="en-US" sz="3200" dirty="0" err="1" smtClean="0">
                <a:latin typeface="+mj-lt"/>
              </a:rPr>
              <a:t>culoarea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rosie</a:t>
            </a:r>
            <a:r>
              <a:rPr lang="en-US" sz="3200" dirty="0" smtClean="0">
                <a:latin typeface="+mj-lt"/>
              </a:rPr>
              <a:t> a </a:t>
            </a:r>
            <a:r>
              <a:rPr lang="en-US" sz="3200" dirty="0" err="1" smtClean="0">
                <a:latin typeface="+mj-lt"/>
              </a:rPr>
              <a:t>acestuia</a:t>
            </a:r>
            <a:r>
              <a:rPr lang="en-US" sz="3200" dirty="0" smtClean="0">
                <a:latin typeface="+mj-lt"/>
              </a:rPr>
              <a:t>, </a:t>
            </a:r>
            <a:r>
              <a:rPr lang="en-US" sz="3200" dirty="0" err="1" smtClean="0">
                <a:latin typeface="+mj-lt"/>
              </a:rPr>
              <a:t>daca</a:t>
            </a:r>
            <a:r>
              <a:rPr lang="en-US" sz="3200" dirty="0" smtClean="0">
                <a:latin typeface="+mj-lt"/>
              </a:rPr>
              <a:t> nu </a:t>
            </a:r>
            <a:r>
              <a:rPr lang="en-US" sz="3200" dirty="0" err="1" smtClean="0">
                <a:latin typeface="+mj-lt"/>
              </a:rPr>
              <a:t>sunt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alte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masini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prezente</a:t>
            </a:r>
            <a:r>
              <a:rPr lang="en-US" sz="3200" dirty="0" smtClean="0">
                <a:latin typeface="+mj-lt"/>
              </a:rPr>
              <a:t> in </a:t>
            </a:r>
            <a:r>
              <a:rPr lang="en-US" sz="3200" dirty="0" err="1" smtClean="0">
                <a:latin typeface="+mj-lt"/>
              </a:rPr>
              <a:t>acel</a:t>
            </a:r>
            <a:r>
              <a:rPr lang="en-US" sz="3200" dirty="0" smtClean="0">
                <a:latin typeface="+mj-lt"/>
              </a:rPr>
              <a:t> moment.</a:t>
            </a:r>
            <a:endParaRPr lang="en-US" sz="3200" b="1" dirty="0">
              <a:latin typeface="+mj-lt"/>
            </a:endParaRPr>
          </a:p>
          <a:p>
            <a:pPr algn="just"/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386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7726" y="802105"/>
            <a:ext cx="11053012" cy="403187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endParaRPr lang="en-US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+mj-lt"/>
              </a:rPr>
              <a:t>Panouri</a:t>
            </a:r>
            <a:r>
              <a:rPr lang="en-US" sz="3200" b="1" dirty="0">
                <a:latin typeface="+mj-lt"/>
              </a:rPr>
              <a:t> </a:t>
            </a:r>
            <a:r>
              <a:rPr lang="en-US" sz="3200" b="1" dirty="0" err="1">
                <a:latin typeface="+mj-lt"/>
              </a:rPr>
              <a:t>publicitare</a:t>
            </a:r>
            <a:r>
              <a:rPr lang="en-US" sz="3200" b="1" dirty="0">
                <a:latin typeface="+mj-lt"/>
              </a:rPr>
              <a:t> </a:t>
            </a:r>
          </a:p>
          <a:p>
            <a:pPr algn="just"/>
            <a:r>
              <a:rPr lang="en-US" sz="3200" b="1" dirty="0">
                <a:latin typeface="+mj-lt"/>
              </a:rPr>
              <a:t>	</a:t>
            </a:r>
            <a:r>
              <a:rPr lang="en-US" sz="3200" dirty="0" err="1">
                <a:latin typeface="+mj-lt"/>
              </a:rPr>
              <a:t>Agentii</a:t>
            </a:r>
            <a:r>
              <a:rPr lang="en-US" sz="3200" dirty="0">
                <a:latin typeface="+mj-lt"/>
              </a:rPr>
              <a:t> de </a:t>
            </a:r>
            <a:r>
              <a:rPr lang="en-US" sz="3200" dirty="0" err="1">
                <a:latin typeface="+mj-lt"/>
              </a:rPr>
              <a:t>publicitate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impreuna</a:t>
            </a:r>
            <a:r>
              <a:rPr lang="en-US" sz="3200" dirty="0">
                <a:latin typeface="+mj-lt"/>
              </a:rPr>
              <a:t> cu </a:t>
            </a:r>
            <a:r>
              <a:rPr lang="en-US" sz="3200" dirty="0" err="1">
                <a:latin typeface="+mj-lt"/>
              </a:rPr>
              <a:t>clientii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acestora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sunt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interesati</a:t>
            </a:r>
            <a:r>
              <a:rPr lang="en-US" sz="3200" dirty="0">
                <a:latin typeface="+mj-lt"/>
              </a:rPr>
              <a:t> de </a:t>
            </a:r>
            <a:r>
              <a:rPr lang="en-US" sz="3200" dirty="0" err="1">
                <a:latin typeface="+mj-lt"/>
              </a:rPr>
              <a:t>nivelul</a:t>
            </a:r>
            <a:r>
              <a:rPr lang="en-US" sz="3200" dirty="0">
                <a:latin typeface="+mj-lt"/>
              </a:rPr>
              <a:t> de traffic de </a:t>
            </a:r>
            <a:r>
              <a:rPr lang="en-US" sz="3200" dirty="0" err="1">
                <a:latin typeface="+mj-lt"/>
              </a:rPr>
              <a:t>pe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drumurile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pe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laturile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carora</a:t>
            </a:r>
            <a:r>
              <a:rPr lang="en-US" sz="3200" dirty="0">
                <a:latin typeface="+mj-lt"/>
              </a:rPr>
              <a:t> au </a:t>
            </a:r>
            <a:r>
              <a:rPr lang="en-US" sz="3200" dirty="0" err="1">
                <a:latin typeface="+mj-lt"/>
              </a:rPr>
              <a:t>sau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doresc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instalarea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unui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panou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publicitar</a:t>
            </a:r>
            <a:r>
              <a:rPr lang="en-US" sz="3200" dirty="0">
                <a:latin typeface="+mj-lt"/>
              </a:rPr>
              <a:t>. </a:t>
            </a:r>
            <a:r>
              <a:rPr lang="en-US" sz="3200" dirty="0" err="1">
                <a:latin typeface="+mj-lt"/>
              </a:rPr>
              <a:t>Astfel</a:t>
            </a:r>
            <a:r>
              <a:rPr lang="en-US" sz="3200" dirty="0">
                <a:latin typeface="+mj-lt"/>
              </a:rPr>
              <a:t>, cu </a:t>
            </a:r>
            <a:r>
              <a:rPr lang="en-US" sz="3200" dirty="0" err="1">
                <a:latin typeface="+mj-lt"/>
              </a:rPr>
              <a:t>ajutorul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unui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asemenea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sistem</a:t>
            </a:r>
            <a:r>
              <a:rPr lang="en-US" sz="3200" dirty="0">
                <a:latin typeface="+mj-lt"/>
              </a:rPr>
              <a:t> pot </a:t>
            </a:r>
            <a:r>
              <a:rPr lang="en-US" sz="3200" dirty="0" err="1">
                <a:latin typeface="+mj-lt"/>
              </a:rPr>
              <a:t>estima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numarul</a:t>
            </a:r>
            <a:r>
              <a:rPr lang="en-US" sz="3200" dirty="0">
                <a:latin typeface="+mj-lt"/>
              </a:rPr>
              <a:t> de personae care </a:t>
            </a:r>
            <a:r>
              <a:rPr lang="en-US" sz="3200" dirty="0" err="1">
                <a:latin typeface="+mj-lt"/>
              </a:rPr>
              <a:t>ar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vizualiza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panourile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intr</a:t>
            </a:r>
            <a:r>
              <a:rPr lang="en-US" sz="3200" dirty="0">
                <a:latin typeface="+mj-lt"/>
              </a:rPr>
              <a:t>-un interval de </a:t>
            </a:r>
            <a:r>
              <a:rPr lang="en-US" sz="3200" dirty="0" err="1">
                <a:latin typeface="+mj-lt"/>
              </a:rPr>
              <a:t>timp.</a:t>
            </a:r>
            <a:endParaRPr lang="en-US" sz="3200" b="1" dirty="0">
              <a:latin typeface="+mj-lt"/>
            </a:endParaRP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8589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0021" y="1203158"/>
            <a:ext cx="10539663" cy="3046988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+mj-lt"/>
              </a:rPr>
              <a:t>Detalii</a:t>
            </a:r>
            <a:r>
              <a:rPr lang="en-US" sz="3200" b="1" dirty="0" smtClean="0">
                <a:latin typeface="+mj-lt"/>
              </a:rPr>
              <a:t> de </a:t>
            </a:r>
            <a:r>
              <a:rPr lang="en-US" sz="3200" b="1" dirty="0" err="1" smtClean="0">
                <a:latin typeface="+mj-lt"/>
              </a:rPr>
              <a:t>implementare</a:t>
            </a:r>
            <a:endParaRPr lang="en-US" sz="3200" b="1" dirty="0" smtClean="0">
              <a:latin typeface="+mj-lt"/>
            </a:endParaRPr>
          </a:p>
          <a:p>
            <a:endParaRPr lang="en-US" sz="3200" b="1" dirty="0">
              <a:latin typeface="+mj-lt"/>
            </a:endParaRPr>
          </a:p>
          <a:p>
            <a:pPr algn="just"/>
            <a:r>
              <a:rPr lang="en-US" sz="3200" b="1" dirty="0" smtClean="0">
                <a:latin typeface="+mj-lt"/>
              </a:rPr>
              <a:t>	</a:t>
            </a:r>
            <a:r>
              <a:rPr lang="en-US" sz="3200" dirty="0" err="1" smtClean="0">
                <a:latin typeface="+mj-lt"/>
              </a:rPr>
              <a:t>Algoritmul</a:t>
            </a:r>
            <a:r>
              <a:rPr lang="en-US" sz="3200" dirty="0" smtClean="0">
                <a:latin typeface="+mj-lt"/>
              </a:rPr>
              <a:t> de </a:t>
            </a:r>
            <a:r>
              <a:rPr lang="en-US" sz="3200" dirty="0" err="1" smtClean="0">
                <a:latin typeface="+mj-lt"/>
              </a:rPr>
              <a:t>contorizare</a:t>
            </a:r>
            <a:r>
              <a:rPr lang="en-US" sz="3200" dirty="0" smtClean="0">
                <a:latin typeface="+mj-lt"/>
              </a:rPr>
              <a:t> a </a:t>
            </a:r>
            <a:r>
              <a:rPr lang="en-US" sz="3200" dirty="0" err="1" smtClean="0">
                <a:latin typeface="+mj-lt"/>
              </a:rPr>
              <a:t>numarului</a:t>
            </a:r>
            <a:r>
              <a:rPr lang="en-US" sz="3200" dirty="0" smtClean="0">
                <a:latin typeface="+mj-lt"/>
              </a:rPr>
              <a:t> de </a:t>
            </a:r>
            <a:r>
              <a:rPr lang="en-US" sz="3200" dirty="0" err="1" smtClean="0">
                <a:latin typeface="+mj-lt"/>
              </a:rPr>
              <a:t>masini</a:t>
            </a:r>
            <a:r>
              <a:rPr lang="en-US" sz="3200" dirty="0" smtClean="0">
                <a:latin typeface="+mj-lt"/>
              </a:rPr>
              <a:t> de </a:t>
            </a:r>
            <a:r>
              <a:rPr lang="en-US" sz="3200" dirty="0" err="1" smtClean="0">
                <a:latin typeface="+mj-lt"/>
              </a:rPr>
              <a:t>pe</a:t>
            </a:r>
            <a:r>
              <a:rPr lang="en-US" sz="3200" dirty="0" smtClean="0">
                <a:latin typeface="+mj-lt"/>
              </a:rPr>
              <a:t> un drum </a:t>
            </a:r>
            <a:r>
              <a:rPr lang="en-US" sz="3200" dirty="0" err="1" smtClean="0">
                <a:latin typeface="+mj-lt"/>
              </a:rPr>
              <a:t>intr</a:t>
            </a:r>
            <a:r>
              <a:rPr lang="en-US" sz="3200" dirty="0" smtClean="0">
                <a:latin typeface="+mj-lt"/>
              </a:rPr>
              <a:t>-un interval de </a:t>
            </a:r>
            <a:r>
              <a:rPr lang="en-US" sz="3200" dirty="0" err="1" smtClean="0">
                <a:latin typeface="+mj-lt"/>
              </a:rPr>
              <a:t>timp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poate</a:t>
            </a:r>
            <a:r>
              <a:rPr lang="en-US" sz="3200" dirty="0" smtClean="0">
                <a:latin typeface="+mj-lt"/>
              </a:rPr>
              <a:t> fi separate in 3 </a:t>
            </a:r>
            <a:r>
              <a:rPr lang="en-US" sz="3200" dirty="0" err="1" smtClean="0">
                <a:latin typeface="+mj-lt"/>
              </a:rPr>
              <a:t>pasi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principali</a:t>
            </a:r>
            <a:r>
              <a:rPr lang="en-US" sz="3200" dirty="0" smtClean="0">
                <a:latin typeface="+mj-lt"/>
              </a:rPr>
              <a:t>: </a:t>
            </a:r>
            <a:r>
              <a:rPr lang="en-US" sz="3200" dirty="0" err="1" smtClean="0">
                <a:latin typeface="+mj-lt"/>
              </a:rPr>
              <a:t>detectie</a:t>
            </a:r>
            <a:r>
              <a:rPr lang="en-US" sz="3200" dirty="0" smtClean="0">
                <a:latin typeface="+mj-lt"/>
              </a:rPr>
              <a:t>, tracking </a:t>
            </a:r>
            <a:r>
              <a:rPr lang="en-US" sz="3200" dirty="0" err="1" smtClean="0">
                <a:latin typeface="+mj-lt"/>
              </a:rPr>
              <a:t>si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numarare</a:t>
            </a:r>
            <a:r>
              <a:rPr lang="en-US" sz="3200" dirty="0" smtClean="0">
                <a:latin typeface="+mj-lt"/>
              </a:rPr>
              <a:t>.</a:t>
            </a:r>
          </a:p>
          <a:p>
            <a:pPr algn="just"/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976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7516" y="476210"/>
            <a:ext cx="11036967" cy="600164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r>
              <a:rPr lang="en-US" sz="3200" b="1" dirty="0" err="1" smtClean="0">
                <a:latin typeface="+mj-lt"/>
              </a:rPr>
              <a:t>Detectarea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obiectelor</a:t>
            </a:r>
            <a:endParaRPr lang="en-US" sz="3200" dirty="0" smtClean="0">
              <a:latin typeface="+mj-lt"/>
            </a:endParaRPr>
          </a:p>
          <a:p>
            <a:pPr algn="just"/>
            <a:r>
              <a:rPr lang="en-US" sz="3200" dirty="0">
                <a:latin typeface="+mj-lt"/>
              </a:rPr>
              <a:t>	</a:t>
            </a:r>
            <a:r>
              <a:rPr lang="en-US" sz="3200" dirty="0" err="1" smtClean="0">
                <a:latin typeface="+mj-lt"/>
              </a:rPr>
              <a:t>Detectarea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obiectelor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consta</a:t>
            </a:r>
            <a:r>
              <a:rPr lang="en-US" sz="3200" dirty="0" smtClean="0">
                <a:latin typeface="+mj-lt"/>
              </a:rPr>
              <a:t> in </a:t>
            </a:r>
            <a:r>
              <a:rPr lang="en-US" sz="3200" dirty="0" err="1" smtClean="0">
                <a:latin typeface="+mj-lt"/>
              </a:rPr>
              <a:t>identificarea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obiectelor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dintr</a:t>
            </a:r>
            <a:r>
              <a:rPr lang="en-US" sz="3200" dirty="0" smtClean="0">
                <a:latin typeface="+mj-lt"/>
              </a:rPr>
              <a:t>-o </a:t>
            </a:r>
            <a:r>
              <a:rPr lang="en-US" sz="3200" dirty="0" err="1" smtClean="0">
                <a:latin typeface="+mj-lt"/>
              </a:rPr>
              <a:t>anumita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clasa</a:t>
            </a:r>
            <a:r>
              <a:rPr lang="en-US" sz="3200" dirty="0" smtClean="0">
                <a:latin typeface="+mj-lt"/>
              </a:rPr>
              <a:t> - </a:t>
            </a:r>
            <a:r>
              <a:rPr lang="en-US" sz="3200" dirty="0" err="1" smtClean="0">
                <a:latin typeface="+mj-lt"/>
              </a:rPr>
              <a:t>autovehicule</a:t>
            </a:r>
            <a:r>
              <a:rPr lang="en-US" sz="3200" dirty="0" smtClean="0">
                <a:latin typeface="+mj-lt"/>
              </a:rPr>
              <a:t> in </a:t>
            </a:r>
            <a:r>
              <a:rPr lang="en-US" sz="3200" dirty="0" err="1" smtClean="0">
                <a:latin typeface="+mj-lt"/>
              </a:rPr>
              <a:t>acesta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instanta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– in </a:t>
            </a:r>
            <a:r>
              <a:rPr lang="en-US" sz="3200" dirty="0" err="1" smtClean="0">
                <a:latin typeface="+mj-lt"/>
              </a:rPr>
              <a:t>imagini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videoclipuri</a:t>
            </a:r>
            <a:r>
              <a:rPr lang="en-US" sz="3200" dirty="0" smtClean="0">
                <a:latin typeface="+mj-lt"/>
              </a:rPr>
              <a:t>. </a:t>
            </a:r>
            <a:r>
              <a:rPr lang="en-US" sz="3200" dirty="0" err="1" smtClean="0">
                <a:latin typeface="+mj-lt"/>
              </a:rPr>
              <a:t>Metoda</a:t>
            </a:r>
            <a:r>
              <a:rPr lang="en-US" sz="3200" dirty="0" smtClean="0">
                <a:latin typeface="+mj-lt"/>
              </a:rPr>
              <a:t> de </a:t>
            </a:r>
            <a:r>
              <a:rPr lang="en-US" sz="3200" dirty="0" err="1" smtClean="0">
                <a:latin typeface="+mj-lt"/>
              </a:rPr>
              <a:t>detectie</a:t>
            </a:r>
            <a:r>
              <a:rPr lang="en-US" sz="3200" dirty="0" smtClean="0">
                <a:latin typeface="+mj-lt"/>
              </a:rPr>
              <a:t> care </a:t>
            </a:r>
            <a:r>
              <a:rPr lang="en-US" sz="3200" dirty="0" err="1" smtClean="0">
                <a:latin typeface="+mj-lt"/>
              </a:rPr>
              <a:t>va</a:t>
            </a:r>
            <a:r>
              <a:rPr lang="en-US" sz="3200" dirty="0" smtClean="0">
                <a:latin typeface="+mj-lt"/>
              </a:rPr>
              <a:t> fi </a:t>
            </a:r>
            <a:r>
              <a:rPr lang="en-US" sz="3200" dirty="0" err="1" smtClean="0">
                <a:latin typeface="+mj-lt"/>
              </a:rPr>
              <a:t>utilizata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este</a:t>
            </a:r>
            <a:r>
              <a:rPr lang="en-US" sz="3200" dirty="0" smtClean="0">
                <a:latin typeface="+mj-lt"/>
              </a:rPr>
              <a:t> Background </a:t>
            </a:r>
            <a:r>
              <a:rPr lang="en-US" sz="3200" dirty="0" err="1" smtClean="0">
                <a:latin typeface="+mj-lt"/>
              </a:rPr>
              <a:t>Substraction</a:t>
            </a:r>
            <a:r>
              <a:rPr lang="en-US" sz="3200" dirty="0" smtClean="0">
                <a:latin typeface="+mj-lt"/>
              </a:rPr>
              <a:t>.</a:t>
            </a:r>
          </a:p>
          <a:p>
            <a:pPr algn="just"/>
            <a:endParaRPr lang="en-US" sz="3200" dirty="0">
              <a:latin typeface="+mj-lt"/>
            </a:endParaRPr>
          </a:p>
          <a:p>
            <a:pPr algn="just"/>
            <a:r>
              <a:rPr lang="en-US" sz="3200" dirty="0" smtClean="0">
                <a:latin typeface="+mj-lt"/>
              </a:rPr>
              <a:t>	</a:t>
            </a:r>
            <a:r>
              <a:rPr lang="en-US" sz="3200" dirty="0" err="1" smtClean="0">
                <a:latin typeface="+mj-lt"/>
              </a:rPr>
              <a:t>Deoarece</a:t>
            </a:r>
            <a:r>
              <a:rPr lang="en-US" sz="3200" dirty="0" smtClean="0">
                <a:latin typeface="+mj-lt"/>
              </a:rPr>
              <a:t> camera </a:t>
            </a:r>
            <a:r>
              <a:rPr lang="en-US" sz="3200" dirty="0" err="1" smtClean="0">
                <a:latin typeface="+mj-lt"/>
              </a:rPr>
              <a:t>este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stationara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obiectele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sunt</a:t>
            </a:r>
            <a:r>
              <a:rPr lang="en-US" sz="3200" dirty="0" smtClean="0">
                <a:latin typeface="+mj-lt"/>
              </a:rPr>
              <a:t> in </a:t>
            </a:r>
            <a:r>
              <a:rPr lang="en-US" sz="3200" dirty="0" err="1" smtClean="0">
                <a:latin typeface="+mj-lt"/>
              </a:rPr>
              <a:t>miscare</a:t>
            </a:r>
            <a:r>
              <a:rPr lang="en-US" sz="3200" dirty="0" smtClean="0">
                <a:latin typeface="+mj-lt"/>
              </a:rPr>
              <a:t>,  </a:t>
            </a:r>
            <a:r>
              <a:rPr lang="en-US" sz="3200" dirty="0" err="1" smtClean="0">
                <a:latin typeface="+mj-lt"/>
              </a:rPr>
              <a:t>identificarea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obiectelor</a:t>
            </a:r>
            <a:r>
              <a:rPr lang="en-US" sz="3200" dirty="0" smtClean="0">
                <a:latin typeface="+mj-lt"/>
              </a:rPr>
              <a:t> se face </a:t>
            </a:r>
            <a:r>
              <a:rPr lang="en-US" sz="3200" dirty="0" err="1" smtClean="0">
                <a:latin typeface="+mj-lt"/>
              </a:rPr>
              <a:t>prin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scaderea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imaginilor</a:t>
            </a:r>
            <a:r>
              <a:rPr lang="en-US" sz="3200" dirty="0" smtClean="0">
                <a:latin typeface="+mj-lt"/>
              </a:rPr>
              <a:t> consecutive in mod </a:t>
            </a:r>
            <a:r>
              <a:rPr lang="en-US" sz="3200" dirty="0" err="1" smtClean="0">
                <a:latin typeface="+mj-lt"/>
              </a:rPr>
              <a:t>repetitiv</a:t>
            </a:r>
            <a:r>
              <a:rPr lang="en-US" sz="3200" dirty="0" smtClean="0">
                <a:latin typeface="+mj-lt"/>
              </a:rPr>
              <a:t>. </a:t>
            </a:r>
            <a:r>
              <a:rPr lang="en-US" sz="3200" dirty="0" err="1" smtClean="0">
                <a:latin typeface="+mj-lt"/>
              </a:rPr>
              <a:t>Pixelii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obiectelor</a:t>
            </a:r>
            <a:r>
              <a:rPr lang="en-US" sz="3200" dirty="0" smtClean="0">
                <a:latin typeface="+mj-lt"/>
              </a:rPr>
              <a:t> se </a:t>
            </a:r>
            <a:r>
              <a:rPr lang="en-US" sz="3200" dirty="0" err="1" smtClean="0">
                <a:latin typeface="+mj-lt"/>
              </a:rPr>
              <a:t>deplaseaza</a:t>
            </a:r>
            <a:r>
              <a:rPr lang="en-US" sz="3200" dirty="0" smtClean="0">
                <a:latin typeface="+mj-lt"/>
              </a:rPr>
              <a:t> constant </a:t>
            </a:r>
            <a:r>
              <a:rPr lang="en-US" sz="3200" dirty="0" err="1" smtClean="0">
                <a:latin typeface="+mj-lt"/>
              </a:rPr>
              <a:t>fiind</a:t>
            </a:r>
            <a:r>
              <a:rPr lang="en-US" sz="3200" dirty="0" smtClean="0">
                <a:latin typeface="+mj-lt"/>
              </a:rPr>
              <a:t> in </a:t>
            </a:r>
            <a:r>
              <a:rPr lang="en-US" sz="3200" dirty="0" err="1" smtClean="0">
                <a:latin typeface="+mj-lt"/>
              </a:rPr>
              <a:t>miscare</a:t>
            </a:r>
            <a:r>
              <a:rPr lang="en-US" sz="3200" dirty="0" smtClean="0">
                <a:latin typeface="+mj-lt"/>
              </a:rPr>
              <a:t>, </a:t>
            </a:r>
            <a:r>
              <a:rPr lang="en-US" sz="3200" dirty="0" err="1" smtClean="0">
                <a:latin typeface="+mj-lt"/>
              </a:rPr>
              <a:t>prin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urmare</a:t>
            </a:r>
            <a:r>
              <a:rPr lang="en-US" sz="3200" dirty="0" smtClean="0">
                <a:latin typeface="+mj-lt"/>
              </a:rPr>
              <a:t> nu </a:t>
            </a:r>
            <a:r>
              <a:rPr lang="en-US" sz="3200" dirty="0" err="1" smtClean="0">
                <a:latin typeface="+mj-lt"/>
              </a:rPr>
              <a:t>sunt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anulati</a:t>
            </a:r>
            <a:r>
              <a:rPr lang="en-US" sz="3200" dirty="0" smtClean="0">
                <a:latin typeface="+mj-lt"/>
              </a:rPr>
              <a:t> ca </a:t>
            </a:r>
            <a:r>
              <a:rPr lang="en-US" sz="3200" dirty="0" err="1" smtClean="0">
                <a:latin typeface="+mj-lt"/>
              </a:rPr>
              <a:t>si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pixelii</a:t>
            </a:r>
            <a:r>
              <a:rPr lang="en-US" sz="3200" dirty="0" smtClean="0">
                <a:latin typeface="+mj-lt"/>
              </a:rPr>
              <a:t> de fundal </a:t>
            </a:r>
            <a:r>
              <a:rPr lang="en-US" sz="3200" dirty="0" err="1" smtClean="0">
                <a:latin typeface="+mj-lt"/>
              </a:rPr>
              <a:t>si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astfel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apar</a:t>
            </a:r>
            <a:r>
              <a:rPr lang="en-US" sz="3200" dirty="0" smtClean="0">
                <a:latin typeface="+mj-lt"/>
              </a:rPr>
              <a:t> ca </a:t>
            </a:r>
            <a:r>
              <a:rPr lang="en-US" sz="3200" dirty="0" err="1" smtClean="0">
                <a:latin typeface="+mj-lt"/>
              </a:rPr>
              <a:t>si</a:t>
            </a:r>
            <a:r>
              <a:rPr lang="en-US" sz="3200" dirty="0" smtClean="0">
                <a:latin typeface="+mj-lt"/>
              </a:rPr>
              <a:t> prim-plan.</a:t>
            </a:r>
          </a:p>
          <a:p>
            <a:endParaRPr lang="en-US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643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7516" y="476210"/>
            <a:ext cx="11036967" cy="550920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r>
              <a:rPr lang="en-US" sz="3200" b="1" dirty="0" err="1" smtClean="0">
                <a:latin typeface="+mj-lt"/>
              </a:rPr>
              <a:t>Detectarea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obiectelor</a:t>
            </a:r>
            <a:endParaRPr lang="en-US" sz="3200" dirty="0" smtClean="0">
              <a:latin typeface="+mj-lt"/>
            </a:endParaRPr>
          </a:p>
          <a:p>
            <a:pPr algn="just"/>
            <a:r>
              <a:rPr lang="en-US" sz="3200" dirty="0">
                <a:latin typeface="+mj-lt"/>
              </a:rPr>
              <a:t>	</a:t>
            </a:r>
            <a:r>
              <a:rPr lang="en-US" sz="3200" dirty="0" err="1" smtClean="0">
                <a:latin typeface="+mj-lt"/>
              </a:rPr>
              <a:t>Procesarea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videoclipului</a:t>
            </a:r>
            <a:r>
              <a:rPr lang="en-US" sz="3200" dirty="0" smtClean="0">
                <a:latin typeface="+mj-lt"/>
              </a:rPr>
              <a:t> se </a:t>
            </a:r>
            <a:r>
              <a:rPr lang="en-US" sz="3200" dirty="0" err="1" smtClean="0">
                <a:latin typeface="+mj-lt"/>
              </a:rPr>
              <a:t>realizeaza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citind</a:t>
            </a:r>
            <a:r>
              <a:rPr lang="en-US" sz="3200" dirty="0" smtClean="0">
                <a:latin typeface="+mj-lt"/>
              </a:rPr>
              <a:t> cate 2 </a:t>
            </a:r>
            <a:r>
              <a:rPr lang="en-US" sz="3200" dirty="0" err="1" smtClean="0">
                <a:latin typeface="+mj-lt"/>
              </a:rPr>
              <a:t>frameuri</a:t>
            </a:r>
            <a:r>
              <a:rPr lang="en-US" sz="3200" dirty="0" smtClean="0">
                <a:latin typeface="+mj-lt"/>
              </a:rPr>
              <a:t> consecutive la </a:t>
            </a:r>
            <a:r>
              <a:rPr lang="en-US" sz="3200" dirty="0" err="1" smtClean="0">
                <a:latin typeface="+mj-lt"/>
              </a:rPr>
              <a:t>fiecare</a:t>
            </a:r>
            <a:r>
              <a:rPr lang="en-US" sz="3200" dirty="0" smtClean="0">
                <a:latin typeface="+mj-lt"/>
              </a:rPr>
              <a:t> pas. </a:t>
            </a:r>
          </a:p>
          <a:p>
            <a:pPr algn="just"/>
            <a:endParaRPr lang="en-US" sz="3200" dirty="0">
              <a:latin typeface="+mj-lt"/>
            </a:endParaRPr>
          </a:p>
          <a:p>
            <a:pPr algn="just"/>
            <a:r>
              <a:rPr lang="en-US" sz="3200" dirty="0" smtClean="0">
                <a:latin typeface="+mj-lt"/>
              </a:rPr>
              <a:t>	Se </a:t>
            </a:r>
            <a:r>
              <a:rPr lang="en-US" sz="3200" dirty="0" err="1" smtClean="0">
                <a:latin typeface="+mj-lt"/>
              </a:rPr>
              <a:t>realizeaza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conversia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rgb</a:t>
            </a:r>
            <a:r>
              <a:rPr lang="en-US" sz="3200" dirty="0" smtClean="0">
                <a:latin typeface="+mj-lt"/>
              </a:rPr>
              <a:t> grayscale a frame-</a:t>
            </a:r>
            <a:r>
              <a:rPr lang="en-US" sz="3200" dirty="0" err="1" smtClean="0">
                <a:latin typeface="+mj-lt"/>
              </a:rPr>
              <a:t>urilor</a:t>
            </a:r>
            <a:r>
              <a:rPr lang="en-US" sz="3200" dirty="0" smtClean="0">
                <a:latin typeface="+mj-lt"/>
              </a:rPr>
              <a:t>, se </a:t>
            </a:r>
            <a:r>
              <a:rPr lang="en-US" sz="3200" dirty="0" err="1" smtClean="0">
                <a:latin typeface="+mj-lt"/>
              </a:rPr>
              <a:t>aplica</a:t>
            </a:r>
            <a:r>
              <a:rPr lang="en-US" sz="3200" dirty="0" smtClean="0">
                <a:latin typeface="+mj-lt"/>
              </a:rPr>
              <a:t> un </a:t>
            </a:r>
            <a:r>
              <a:rPr lang="en-US" sz="3200" dirty="0" err="1" smtClean="0">
                <a:latin typeface="+mj-lt"/>
              </a:rPr>
              <a:t>filtru</a:t>
            </a:r>
            <a:r>
              <a:rPr lang="en-US" sz="3200" dirty="0" smtClean="0">
                <a:latin typeface="+mj-lt"/>
              </a:rPr>
              <a:t> Gaussian </a:t>
            </a:r>
            <a:r>
              <a:rPr lang="en-US" sz="3200" dirty="0" err="1" smtClean="0">
                <a:latin typeface="+mj-lt"/>
              </a:rPr>
              <a:t>pentru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eliminarea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zgomotelor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apoi</a:t>
            </a:r>
            <a:r>
              <a:rPr lang="en-US" sz="3200" dirty="0" smtClean="0">
                <a:latin typeface="+mj-lt"/>
              </a:rPr>
              <a:t> se </a:t>
            </a:r>
            <a:r>
              <a:rPr lang="en-US" sz="3200" dirty="0" err="1" smtClean="0">
                <a:latin typeface="+mj-lt"/>
              </a:rPr>
              <a:t>compun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matricile</a:t>
            </a:r>
            <a:r>
              <a:rPr lang="en-US" sz="3200" dirty="0" smtClean="0">
                <a:latin typeface="+mj-lt"/>
              </a:rPr>
              <a:t> de </a:t>
            </a:r>
            <a:r>
              <a:rPr lang="en-US" sz="3200" dirty="0" err="1" smtClean="0">
                <a:latin typeface="+mj-lt"/>
              </a:rPr>
              <a:t>frameDifference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frameTreshold</a:t>
            </a:r>
            <a:r>
              <a:rPr lang="en-US" sz="3200" dirty="0" smtClean="0">
                <a:latin typeface="+mj-lt"/>
              </a:rPr>
              <a:t>. </a:t>
            </a:r>
          </a:p>
          <a:p>
            <a:pPr algn="just"/>
            <a:endParaRPr lang="en-US" sz="3200" dirty="0">
              <a:latin typeface="+mj-lt"/>
            </a:endParaRPr>
          </a:p>
          <a:p>
            <a:pPr algn="just"/>
            <a:r>
              <a:rPr lang="en-US" sz="3200" dirty="0" smtClean="0">
                <a:latin typeface="+mj-lt"/>
              </a:rPr>
              <a:t>	</a:t>
            </a:r>
            <a:r>
              <a:rPr lang="en-US" sz="3200" dirty="0" err="1" smtClean="0">
                <a:latin typeface="+mj-lt"/>
              </a:rPr>
              <a:t>Pentru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compunerea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matricii</a:t>
            </a:r>
            <a:r>
              <a:rPr lang="en-US" sz="3200" dirty="0" smtClean="0">
                <a:latin typeface="+mj-lt"/>
              </a:rPr>
              <a:t> de </a:t>
            </a:r>
            <a:r>
              <a:rPr lang="en-US" sz="3200" dirty="0" err="1" smtClean="0">
                <a:latin typeface="+mj-lt"/>
              </a:rPr>
              <a:t>frameDifference</a:t>
            </a:r>
            <a:r>
              <a:rPr lang="en-US" sz="3200" dirty="0" smtClean="0">
                <a:latin typeface="+mj-lt"/>
              </a:rPr>
              <a:t> se </a:t>
            </a:r>
            <a:r>
              <a:rPr lang="en-US" sz="3200" dirty="0" err="1" smtClean="0">
                <a:latin typeface="+mj-lt"/>
              </a:rPr>
              <a:t>scad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cele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doua</a:t>
            </a:r>
            <a:r>
              <a:rPr lang="en-US" sz="3200" dirty="0" smtClean="0">
                <a:latin typeface="+mj-lt"/>
              </a:rPr>
              <a:t> frame-</a:t>
            </a:r>
            <a:r>
              <a:rPr lang="en-US" sz="3200" dirty="0" err="1" smtClean="0">
                <a:latin typeface="+mj-lt"/>
              </a:rPr>
              <a:t>uri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citite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si</a:t>
            </a:r>
            <a:r>
              <a:rPr lang="en-US" sz="3200" dirty="0" smtClean="0">
                <a:latin typeface="+mj-lt"/>
              </a:rPr>
              <a:t> se </a:t>
            </a:r>
            <a:r>
              <a:rPr lang="en-US" sz="3200" dirty="0" err="1" smtClean="0">
                <a:latin typeface="+mj-lt"/>
              </a:rPr>
              <a:t>obtin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pixelii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obiectelor</a:t>
            </a:r>
            <a:r>
              <a:rPr lang="en-US" sz="3200" dirty="0" smtClean="0">
                <a:latin typeface="+mj-lt"/>
              </a:rPr>
              <a:t> care </a:t>
            </a:r>
            <a:r>
              <a:rPr lang="en-US" sz="3200" dirty="0" err="1" smtClean="0">
                <a:latin typeface="+mj-lt"/>
              </a:rPr>
              <a:t>sunt</a:t>
            </a:r>
            <a:r>
              <a:rPr lang="en-US" sz="3200" dirty="0" smtClean="0">
                <a:latin typeface="+mj-lt"/>
              </a:rPr>
              <a:t> in </a:t>
            </a:r>
            <a:r>
              <a:rPr lang="en-US" sz="3200" dirty="0" err="1" smtClean="0">
                <a:latin typeface="+mj-lt"/>
              </a:rPr>
              <a:t>miscare</a:t>
            </a:r>
            <a:r>
              <a:rPr lang="en-US" sz="3200" dirty="0" smtClean="0">
                <a:latin typeface="+mj-lt"/>
              </a:rPr>
              <a:t>, </a:t>
            </a:r>
            <a:r>
              <a:rPr lang="en-US" sz="3200" dirty="0" err="1" smtClean="0">
                <a:latin typeface="+mj-lt"/>
              </a:rPr>
              <a:t>restul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anulandu</a:t>
            </a:r>
            <a:r>
              <a:rPr lang="en-US" sz="3200" dirty="0" smtClean="0">
                <a:latin typeface="+mj-lt"/>
              </a:rPr>
              <a:t>-se.</a:t>
            </a:r>
            <a:endParaRPr lang="en-US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8535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7516" y="476210"/>
            <a:ext cx="11036967" cy="107721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r>
              <a:rPr lang="en-US" sz="3200" b="1" dirty="0" err="1" smtClean="0">
                <a:latin typeface="+mj-lt"/>
              </a:rPr>
              <a:t>Detectarea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obiectelor</a:t>
            </a:r>
            <a:endParaRPr lang="en-US" sz="3200" dirty="0" smtClean="0">
              <a:latin typeface="+mj-lt"/>
            </a:endParaRPr>
          </a:p>
          <a:p>
            <a:pPr algn="just"/>
            <a:r>
              <a:rPr lang="en-US" sz="3200" dirty="0">
                <a:latin typeface="+mj-lt"/>
              </a:rPr>
              <a:t>	</a:t>
            </a:r>
            <a:r>
              <a:rPr lang="en-US" sz="3200" dirty="0" smtClean="0">
                <a:latin typeface="+mj-lt"/>
              </a:rPr>
              <a:t>	</a:t>
            </a:r>
            <a:r>
              <a:rPr lang="en-US" sz="3200" dirty="0" err="1" smtClean="0">
                <a:latin typeface="+mj-lt"/>
              </a:rPr>
              <a:t>Rgb</a:t>
            </a:r>
            <a:r>
              <a:rPr lang="en-US" sz="3200" dirty="0" smtClean="0">
                <a:latin typeface="+mj-lt"/>
              </a:rPr>
              <a:t> 2 grayscale conversion</a:t>
            </a:r>
            <a:endParaRPr lang="en-US" sz="3200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90" y="1800316"/>
            <a:ext cx="10283218" cy="371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063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517</TotalTime>
  <Words>58</Words>
  <Application>Microsoft Office PowerPoint</Application>
  <PresentationFormat>Widescreen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Retrospect</vt:lpstr>
      <vt:lpstr> Sistem de numarare a vehiculelor dintr-o secventa video utilizand OpenCV si C++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 and Python  Car Counter System</dc:title>
  <dc:creator>Paula</dc:creator>
  <cp:lastModifiedBy>Paula</cp:lastModifiedBy>
  <cp:revision>36</cp:revision>
  <dcterms:created xsi:type="dcterms:W3CDTF">2021-04-04T14:25:47Z</dcterms:created>
  <dcterms:modified xsi:type="dcterms:W3CDTF">2021-05-31T10:50:31Z</dcterms:modified>
</cp:coreProperties>
</file>