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Roboto" panose="02000000000000000000" pitchFamily="2" charset="0"/>
      <p:regular r:id="rId11"/>
      <p:bold r:id="rId12"/>
      <p:italic r:id="rId13"/>
      <p:boldItalic r:id="rId14"/>
    </p:embeddedFont>
    <p:embeddedFont>
      <p:font typeface="Tw Cen MT" panose="020B0602020104020603" pitchFamily="34" charset="0"/>
      <p:regular r:id="rId15"/>
      <p:bold r:id="rId16"/>
      <p:italic r:id="rId17"/>
      <p:boldItalic r:id="rId18"/>
    </p:embeddedFont>
    <p:embeddedFont>
      <p:font typeface="Tw Cen MT Condensed" panose="020B0606020104020203" pitchFamily="34" charset="0"/>
      <p:regular r:id="rId19"/>
      <p:bold r:id="rId20"/>
    </p:embeddedFont>
    <p:embeddedFont>
      <p:font typeface="Ubuntu" panose="020B050403060203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6">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5FMZXd+zKRHXJgXa5IyolJaNO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136" y="-248"/>
      </p:cViewPr>
      <p:guideLst>
        <p:guide orient="horz" pos="19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DE"/>
          </a:p>
        </p:txBody>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21399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92596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65540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Benutzerdefiniertes Layout">
  <p:cSld name="7_Benutzerdefiniertes Layout">
    <p:spTree>
      <p:nvGrpSpPr>
        <p:cNvPr id="1" name="Shape 17"/>
        <p:cNvGrpSpPr/>
        <p:nvPr/>
      </p:nvGrpSpPr>
      <p:grpSpPr>
        <a:xfrm>
          <a:off x="0" y="0"/>
          <a:ext cx="0" cy="0"/>
          <a:chOff x="0" y="0"/>
          <a:chExt cx="0" cy="0"/>
        </a:xfrm>
      </p:grpSpPr>
      <p:sp>
        <p:nvSpPr>
          <p:cNvPr id="19" name="Google Shape;19;p10"/>
          <p:cNvSpPr txBox="1">
            <a:spLocks noGrp="1"/>
          </p:cNvSpPr>
          <p:nvPr>
            <p:ph type="ftr" idx="11"/>
          </p:nvPr>
        </p:nvSpPr>
        <p:spPr>
          <a:xfrm>
            <a:off x="1402318" y="6307394"/>
            <a:ext cx="2567464"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ctrTitle"/>
          </p:nvPr>
        </p:nvSpPr>
        <p:spPr>
          <a:xfrm>
            <a:off x="457686" y="1268413"/>
            <a:ext cx="4456729"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subTitle" idx="1"/>
          </p:nvPr>
        </p:nvSpPr>
        <p:spPr>
          <a:xfrm>
            <a:off x="457686" y="3748088"/>
            <a:ext cx="4456729"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0"/>
          <p:cNvSpPr>
            <a:spLocks noGrp="1"/>
          </p:cNvSpPr>
          <p:nvPr>
            <p:ph type="pic" idx="2"/>
          </p:nvPr>
        </p:nvSpPr>
        <p:spPr>
          <a:xfrm>
            <a:off x="5372100" y="0"/>
            <a:ext cx="6819900" cy="6858000"/>
          </a:xfrm>
          <a:prstGeom prst="rect">
            <a:avLst/>
          </a:prstGeom>
          <a:noFill/>
          <a:ln>
            <a:noFill/>
          </a:ln>
        </p:spPr>
        <p:txBody>
          <a:bodyPr/>
          <a:lstStyle/>
          <a:p>
            <a:endParaRPr lang="en-DE"/>
          </a:p>
        </p:txBody>
      </p:sp>
    </p:spTree>
    <p:extLst>
      <p:ext uri="{BB962C8B-B14F-4D97-AF65-F5344CB8AC3E}">
        <p14:creationId xmlns:p14="http://schemas.microsoft.com/office/powerpoint/2010/main" val="2996539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_Benutzerdefiniertes Layout">
  <p:cSld name="5_Benutzerdefiniertes Layout">
    <p:spTree>
      <p:nvGrpSpPr>
        <p:cNvPr id="1" name="Shape 25"/>
        <p:cNvGrpSpPr/>
        <p:nvPr/>
      </p:nvGrpSpPr>
      <p:grpSpPr>
        <a:xfrm>
          <a:off x="0" y="0"/>
          <a:ext cx="0" cy="0"/>
          <a:chOff x="0" y="0"/>
          <a:chExt cx="0" cy="0"/>
        </a:xfrm>
      </p:grpSpPr>
      <p:sp>
        <p:nvSpPr>
          <p:cNvPr id="27" name="Google Shape;27;p11"/>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1"/>
          <p:cNvSpPr txBox="1">
            <a:spLocks noGrp="1"/>
          </p:cNvSpPr>
          <p:nvPr>
            <p:ph type="ctrTitle"/>
          </p:nvPr>
        </p:nvSpPr>
        <p:spPr>
          <a:xfrm>
            <a:off x="1524000" y="4230688"/>
            <a:ext cx="9144000" cy="1165185"/>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subTitle" idx="1"/>
          </p:nvPr>
        </p:nvSpPr>
        <p:spPr>
          <a:xfrm>
            <a:off x="1524000" y="5500688"/>
            <a:ext cx="9144000" cy="80803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11"/>
          <p:cNvSpPr>
            <a:spLocks noGrp="1"/>
          </p:cNvSpPr>
          <p:nvPr>
            <p:ph type="pic" idx="2"/>
          </p:nvPr>
        </p:nvSpPr>
        <p:spPr>
          <a:xfrm>
            <a:off x="0" y="0"/>
            <a:ext cx="12192000" cy="4230688"/>
          </a:xfrm>
          <a:prstGeom prst="rect">
            <a:avLst/>
          </a:prstGeom>
          <a:noFill/>
          <a:ln>
            <a:noFill/>
          </a:ln>
        </p:spPr>
        <p:txBody>
          <a:bodyPr/>
          <a:lstStyle/>
          <a:p>
            <a:endParaRPr lang="en-DE"/>
          </a:p>
        </p:txBody>
      </p:sp>
    </p:spTree>
    <p:extLst>
      <p:ext uri="{BB962C8B-B14F-4D97-AF65-F5344CB8AC3E}">
        <p14:creationId xmlns:p14="http://schemas.microsoft.com/office/powerpoint/2010/main" val="1674817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Benutzerdefiniertes Layout">
  <p:cSld name="1_Benutzerdefiniertes Layout">
    <p:spTree>
      <p:nvGrpSpPr>
        <p:cNvPr id="1" name="Shape 44"/>
        <p:cNvGrpSpPr/>
        <p:nvPr/>
      </p:nvGrpSpPr>
      <p:grpSpPr>
        <a:xfrm>
          <a:off x="0" y="0"/>
          <a:ext cx="0" cy="0"/>
          <a:chOff x="0" y="0"/>
          <a:chExt cx="0" cy="0"/>
        </a:xfrm>
      </p:grpSpPr>
      <p:sp>
        <p:nvSpPr>
          <p:cNvPr id="46" name="Google Shape;46;p14"/>
          <p:cNvSpPr txBox="1">
            <a:spLocks noGrp="1"/>
          </p:cNvSpPr>
          <p:nvPr>
            <p:ph type="ftr" idx="11"/>
          </p:nvPr>
        </p:nvSpPr>
        <p:spPr>
          <a:xfrm>
            <a:off x="4038600" y="6308725"/>
            <a:ext cx="4114800" cy="54927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415746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8058647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DE"/>
          </a:p>
        </p:txBody>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54492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140447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974996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25951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09611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5350619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9133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DE"/>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DE"/>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49101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talent-team@muchconsulting.de"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hyperlink" Target="mailto:talent-team@muchconsulting.d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mailto:carl.herkommer@muchconsulting.de" TargetMode="External"/><Relationship Id="rId4" Type="http://schemas.openxmlformats.org/officeDocument/2006/relationships/hyperlink" Target="mailto:max@home365.d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mailto:info@muchconsulting.de"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151" name="Google Shape;151;p1"/>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Ubuntu"/>
              <a:buNone/>
            </a:pPr>
            <a:r>
              <a:rPr lang="en-US"/>
              <a:t>The ERP consulting case</a:t>
            </a:r>
            <a:endParaRPr/>
          </a:p>
        </p:txBody>
      </p:sp>
      <p:pic>
        <p:nvPicPr>
          <p:cNvPr id="152" name="Google Shape;152;p1"/>
          <p:cNvPicPr preferRelativeResize="0">
            <a:picLocks noGrp="1"/>
          </p:cNvPicPr>
          <p:nvPr>
            <p:ph type="pic" idx="2"/>
          </p:nvPr>
        </p:nvPicPr>
        <p:blipFill rotWithShape="1">
          <a:blip r:embed="rId3">
            <a:alphaModFix/>
          </a:blip>
          <a:srcRect t="1898" b="1898"/>
          <a:stretch/>
        </p:blipFill>
        <p:spPr>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159" name="Google Shape;159;p2"/>
          <p:cNvSpPr txBox="1">
            <a:spLocks noGrp="1"/>
          </p:cNvSpPr>
          <p:nvPr>
            <p:ph type="ctrTitle"/>
          </p:nvPr>
        </p:nvSpPr>
        <p:spPr>
          <a:xfrm>
            <a:off x="457661" y="717438"/>
            <a:ext cx="44568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Ubuntu"/>
              <a:buNone/>
            </a:pPr>
            <a:r>
              <a:rPr lang="en-US"/>
              <a:t>Agenda</a:t>
            </a:r>
            <a:endParaRPr/>
          </a:p>
        </p:txBody>
      </p:sp>
      <p:sp>
        <p:nvSpPr>
          <p:cNvPr id="160" name="Google Shape;160;p2"/>
          <p:cNvSpPr txBox="1">
            <a:spLocks noGrp="1"/>
          </p:cNvSpPr>
          <p:nvPr>
            <p:ph type="subTitle" idx="1"/>
          </p:nvPr>
        </p:nvSpPr>
        <p:spPr>
          <a:xfrm>
            <a:off x="457686" y="3428988"/>
            <a:ext cx="4456800" cy="1655700"/>
          </a:xfrm>
          <a:prstGeom prst="rect">
            <a:avLst/>
          </a:prstGeom>
          <a:noFill/>
          <a:ln>
            <a:noFill/>
          </a:ln>
        </p:spPr>
        <p:txBody>
          <a:bodyPr spcFirstLastPara="1" wrap="square" lIns="91425" tIns="45700" rIns="91425" bIns="45700" anchor="t" anchorCtr="0">
            <a:normAutofit/>
          </a:bodyPr>
          <a:lstStyle/>
          <a:p>
            <a:pPr marL="342900" lvl="0" indent="-342900" algn="ctr" rtl="0">
              <a:lnSpc>
                <a:spcPct val="90000"/>
              </a:lnSpc>
              <a:spcBef>
                <a:spcPts val="0"/>
              </a:spcBef>
              <a:spcAft>
                <a:spcPts val="0"/>
              </a:spcAft>
              <a:buClr>
                <a:schemeClr val="lt1"/>
              </a:buClr>
              <a:buSzPts val="1600"/>
              <a:buFont typeface="Ubuntu"/>
              <a:buAutoNum type="arabicPeriod"/>
            </a:pPr>
            <a:r>
              <a:rPr lang="en-US"/>
              <a:t>Introduction</a:t>
            </a:r>
            <a:endParaRPr/>
          </a:p>
          <a:p>
            <a:pPr marL="342900" lvl="0" indent="-342900" algn="ctr" rtl="0">
              <a:lnSpc>
                <a:spcPct val="90000"/>
              </a:lnSpc>
              <a:spcBef>
                <a:spcPts val="1000"/>
              </a:spcBef>
              <a:spcAft>
                <a:spcPts val="0"/>
              </a:spcAft>
              <a:buClr>
                <a:schemeClr val="lt1"/>
              </a:buClr>
              <a:buSzPts val="1600"/>
              <a:buFont typeface="Ubuntu"/>
              <a:buAutoNum type="arabicPeriod"/>
            </a:pPr>
            <a:r>
              <a:rPr lang="en-US"/>
              <a:t>Challenge #1: The E-Commerce end-to-end process</a:t>
            </a:r>
            <a:endParaRPr/>
          </a:p>
          <a:p>
            <a:pPr marL="342900" lvl="0" indent="-342900" algn="ctr" rtl="0">
              <a:lnSpc>
                <a:spcPct val="90000"/>
              </a:lnSpc>
              <a:spcBef>
                <a:spcPts val="1000"/>
              </a:spcBef>
              <a:spcAft>
                <a:spcPts val="0"/>
              </a:spcAft>
              <a:buClr>
                <a:schemeClr val="lt1"/>
              </a:buClr>
              <a:buSzPts val="1600"/>
              <a:buFont typeface="Ubuntu"/>
              <a:buAutoNum type="arabicPeriod"/>
            </a:pPr>
            <a:r>
              <a:rPr lang="en-US"/>
              <a:t>Challenge #2: E-Commerce data analysis</a:t>
            </a:r>
            <a:endParaRPr/>
          </a:p>
          <a:p>
            <a:pPr marL="0" lvl="0" indent="0" algn="ctr" rtl="0">
              <a:lnSpc>
                <a:spcPct val="90000"/>
              </a:lnSpc>
              <a:spcBef>
                <a:spcPts val="1000"/>
              </a:spcBef>
              <a:spcAft>
                <a:spcPts val="0"/>
              </a:spcAft>
              <a:buClr>
                <a:schemeClr val="lt1"/>
              </a:buClr>
              <a:buSzPts val="1600"/>
              <a:buNone/>
            </a:pPr>
            <a:endParaRPr/>
          </a:p>
        </p:txBody>
      </p:sp>
      <p:pic>
        <p:nvPicPr>
          <p:cNvPr id="158" name="Google Shape;158;p2"/>
          <p:cNvPicPr preferRelativeResize="0">
            <a:picLocks noGrp="1"/>
          </p:cNvPicPr>
          <p:nvPr>
            <p:ph type="pic" idx="2"/>
          </p:nvPr>
        </p:nvPicPr>
        <p:blipFill rotWithShape="1">
          <a:blip r:embed="rId3">
            <a:alphaModFix/>
          </a:blip>
          <a:srcRect t="1898" b="1898"/>
          <a:stretch/>
        </p:blipFill>
        <p:spPr>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166" name="Google Shape;166;p3"/>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000"/>
              <a:buFont typeface="Ubuntu"/>
              <a:buNone/>
            </a:pPr>
            <a:r>
              <a:rPr lang="en-US" sz="4000" b="1"/>
              <a:t>First:</a:t>
            </a:r>
            <a:r>
              <a:rPr lang="en-US" sz="4000"/>
              <a:t> Do you have any questions?</a:t>
            </a:r>
            <a:endParaRPr/>
          </a:p>
        </p:txBody>
      </p:sp>
      <p:sp>
        <p:nvSpPr>
          <p:cNvPr id="167" name="Google Shape;167;p3"/>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1400"/>
              <a:buNone/>
            </a:pPr>
            <a:r>
              <a:rPr lang="en-US" sz="1400"/>
              <a:t>Please ask us anytime by sending your questions as a response to your original application or to </a:t>
            </a:r>
            <a:r>
              <a:rPr lang="en-US" sz="1400" u="sng"/>
              <a:t>t</a:t>
            </a:r>
            <a:r>
              <a:rPr lang="en-US" sz="1400" u="sng">
                <a:hlinkClick r:id="rId3"/>
              </a:rPr>
              <a:t>alent-team@muchconsulting.de</a:t>
            </a:r>
            <a:r>
              <a:rPr lang="en-US" sz="1400"/>
              <a:t>.</a:t>
            </a:r>
            <a:endParaRPr/>
          </a:p>
        </p:txBody>
      </p:sp>
      <p:pic>
        <p:nvPicPr>
          <p:cNvPr id="168" name="Google Shape;168;p3" descr="Ein Bild, das drinnen, schwarz, sitzend, Spiegel enthält.&#10;&#10;Automatisch generierte Beschreibung"/>
          <p:cNvPicPr preferRelativeResize="0">
            <a:picLocks noGrp="1"/>
          </p:cNvPicPr>
          <p:nvPr>
            <p:ph type="pic" idx="2"/>
          </p:nvPr>
        </p:nvPicPr>
        <p:blipFill rotWithShape="1">
          <a:blip r:embed="rId4">
            <a:alphaModFix/>
          </a:blip>
          <a:srcRect t="23975" b="23975"/>
          <a:stretch/>
        </p:blipFill>
        <p:spPr>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Ubuntu"/>
              <a:buNone/>
            </a:pPr>
            <a:r>
              <a:rPr lang="en-US"/>
              <a:t>What is this case about?</a:t>
            </a:r>
            <a:endParaRPr/>
          </a:p>
        </p:txBody>
      </p:sp>
      <p:sp>
        <p:nvSpPr>
          <p:cNvPr id="174" name="Google Shape;174;p4"/>
          <p:cNvSpPr txBox="1">
            <a:spLocks noGrp="1"/>
          </p:cNvSpPr>
          <p:nvPr>
            <p:ph sz="half" idx="1"/>
          </p:nvPr>
        </p:nvSpPr>
        <p:spPr>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1000"/>
              </a:spcBef>
              <a:spcAft>
                <a:spcPts val="0"/>
              </a:spcAft>
              <a:buClr>
                <a:schemeClr val="dk1"/>
              </a:buClr>
              <a:buSzPts val="1400"/>
              <a:buNone/>
            </a:pPr>
            <a:r>
              <a:rPr lang="en-US" sz="1400"/>
              <a:t>We do not believe </a:t>
            </a:r>
            <a:r>
              <a:rPr lang="en-US" sz="1400" b="1"/>
              <a:t>job fit</a:t>
            </a:r>
            <a:r>
              <a:rPr lang="en-US" sz="1400"/>
              <a:t> can be judged only by formal qualifications, cultural fit and motivation are just as important. This is why we have developed a process that gives </a:t>
            </a:r>
            <a:r>
              <a:rPr lang="en-US" sz="1400" b="1"/>
              <a:t>you and us </a:t>
            </a:r>
            <a:r>
              <a:rPr lang="en-US" sz="1400"/>
              <a:t>the opportunity to truly get to know each other. </a:t>
            </a:r>
            <a:endParaRPr/>
          </a:p>
          <a:p>
            <a:pPr marL="0" lvl="0" indent="0" algn="l" rtl="0">
              <a:lnSpc>
                <a:spcPct val="90000"/>
              </a:lnSpc>
              <a:spcBef>
                <a:spcPts val="1000"/>
              </a:spcBef>
              <a:spcAft>
                <a:spcPts val="0"/>
              </a:spcAft>
              <a:buClr>
                <a:schemeClr val="dk1"/>
              </a:buClr>
              <a:buSzPts val="1400"/>
              <a:buNone/>
            </a:pPr>
            <a:r>
              <a:rPr lang="en-US" sz="1400"/>
              <a:t>Our application process for consulting roles can include:</a:t>
            </a:r>
            <a:endParaRPr/>
          </a:p>
          <a:p>
            <a:pPr marL="228600" lvl="0" indent="-228600" algn="l" rtl="0">
              <a:lnSpc>
                <a:spcPct val="90000"/>
              </a:lnSpc>
              <a:spcBef>
                <a:spcPts val="1000"/>
              </a:spcBef>
              <a:spcAft>
                <a:spcPts val="0"/>
              </a:spcAft>
              <a:buClr>
                <a:schemeClr val="dk1"/>
              </a:buClr>
              <a:buSzPts val="1400"/>
              <a:buChar char="•"/>
            </a:pPr>
            <a:r>
              <a:rPr lang="en-US" sz="1400"/>
              <a:t>HR Interview (30 min)</a:t>
            </a:r>
            <a:endParaRPr sz="1400"/>
          </a:p>
          <a:p>
            <a:pPr marL="228600" lvl="0" indent="-228600" algn="l" rtl="0">
              <a:lnSpc>
                <a:spcPct val="90000"/>
              </a:lnSpc>
              <a:spcBef>
                <a:spcPts val="1000"/>
              </a:spcBef>
              <a:spcAft>
                <a:spcPts val="0"/>
              </a:spcAft>
              <a:buClr>
                <a:schemeClr val="dk1"/>
              </a:buClr>
              <a:buSzPts val="1400"/>
              <a:buChar char="•"/>
            </a:pPr>
            <a:r>
              <a:rPr lang="en-US" sz="1400"/>
              <a:t>This case (</a:t>
            </a:r>
            <a:r>
              <a:rPr lang="en-US" sz="1050">
                <a:solidFill>
                  <a:srgbClr val="333333"/>
                </a:solidFill>
                <a:highlight>
                  <a:srgbClr val="FFFFFF"/>
                </a:highlight>
              </a:rPr>
              <a:t>≈ </a:t>
            </a:r>
            <a:r>
              <a:rPr lang="en-US" sz="1400"/>
              <a:t>3 h)</a:t>
            </a:r>
            <a:endParaRPr/>
          </a:p>
          <a:p>
            <a:pPr marL="228600" lvl="0" indent="-228600" algn="l" rtl="0">
              <a:lnSpc>
                <a:spcPct val="90000"/>
              </a:lnSpc>
              <a:spcBef>
                <a:spcPts val="1000"/>
              </a:spcBef>
              <a:spcAft>
                <a:spcPts val="0"/>
              </a:spcAft>
              <a:buClr>
                <a:schemeClr val="dk1"/>
              </a:buClr>
              <a:buSzPts val="1400"/>
              <a:buChar char="•"/>
            </a:pPr>
            <a:r>
              <a:rPr lang="en-US" sz="1400"/>
              <a:t>Interview with Hiring Manager (1 – 1.5 h)</a:t>
            </a:r>
            <a:endParaRPr/>
          </a:p>
          <a:p>
            <a:pPr marL="228600" lvl="0" indent="-228600" algn="l" rtl="0">
              <a:spcBef>
                <a:spcPts val="1000"/>
              </a:spcBef>
              <a:spcAft>
                <a:spcPts val="0"/>
              </a:spcAft>
              <a:buSzPts val="1400"/>
              <a:buChar char="•"/>
            </a:pPr>
            <a:r>
              <a:rPr lang="en-US" sz="1400"/>
              <a:t>Office visit / meet the team (1h)</a:t>
            </a:r>
            <a:endParaRPr sz="1400"/>
          </a:p>
          <a:p>
            <a:pPr marL="0" lvl="0" indent="0" algn="l" rtl="0">
              <a:lnSpc>
                <a:spcPct val="90000"/>
              </a:lnSpc>
              <a:spcBef>
                <a:spcPts val="1000"/>
              </a:spcBef>
              <a:spcAft>
                <a:spcPts val="0"/>
              </a:spcAft>
              <a:buClr>
                <a:schemeClr val="dk1"/>
              </a:buClr>
              <a:buSzPts val="1600"/>
              <a:buNone/>
            </a:pPr>
            <a:r>
              <a:rPr lang="en-US" sz="1600" b="1"/>
              <a:t>Rules</a:t>
            </a:r>
            <a:endParaRPr/>
          </a:p>
          <a:p>
            <a:pPr marL="0" marR="0" lvl="0" indent="0" algn="l" rtl="0">
              <a:lnSpc>
                <a:spcPct val="90000"/>
              </a:lnSpc>
              <a:spcBef>
                <a:spcPts val="1000"/>
              </a:spcBef>
              <a:spcAft>
                <a:spcPts val="0"/>
              </a:spcAft>
              <a:buClr>
                <a:schemeClr val="dk1"/>
              </a:buClr>
              <a:buSzPts val="1400"/>
              <a:buNone/>
            </a:pPr>
            <a:r>
              <a:rPr lang="en-US" sz="1400"/>
              <a:t>Please do the following case </a:t>
            </a:r>
            <a:r>
              <a:rPr lang="en-US" sz="1400" b="1"/>
              <a:t>by yourself</a:t>
            </a:r>
            <a:r>
              <a:rPr lang="en-US" sz="1400"/>
              <a:t>. As consultants we learn new skills every day, so you can use any source of knowledge to solve the challenges ahead. </a:t>
            </a:r>
            <a:endParaRPr sz="1400"/>
          </a:p>
          <a:p>
            <a:pPr marL="0" marR="0" lvl="0" indent="0" algn="l" rtl="0">
              <a:lnSpc>
                <a:spcPct val="90000"/>
              </a:lnSpc>
              <a:spcBef>
                <a:spcPts val="1000"/>
              </a:spcBef>
              <a:spcAft>
                <a:spcPts val="0"/>
              </a:spcAft>
              <a:buClr>
                <a:schemeClr val="dk1"/>
              </a:buClr>
              <a:buSzPts val="1400"/>
              <a:buNone/>
            </a:pPr>
            <a:r>
              <a:rPr lang="en-US" sz="1400"/>
              <a:t>Starting with your booked date you have </a:t>
            </a:r>
            <a:r>
              <a:rPr lang="en-US" sz="1400" b="1"/>
              <a:t>7 days</a:t>
            </a:r>
            <a:r>
              <a:rPr lang="en-US" sz="1400"/>
              <a:t> to send us your results. During this period, allocate as much time to the case as you see fit. Experience shows, that candidates usually spend around 3 hours of working time on it.</a:t>
            </a:r>
            <a:endParaRPr sz="1600"/>
          </a:p>
        </p:txBody>
      </p:sp>
      <p:sp>
        <p:nvSpPr>
          <p:cNvPr id="175" name="Google Shape;175;p4"/>
          <p:cNvSpPr txBox="1">
            <a:spLocks noGrp="1"/>
          </p:cNvSpPr>
          <p:nvPr>
            <p:ph sz="half" idx="2"/>
          </p:nvPr>
        </p:nvSpPr>
        <p:spPr>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ts val="1600"/>
              <a:buNone/>
            </a:pPr>
            <a:r>
              <a:rPr lang="en-US" sz="1600" b="1"/>
              <a:t>Assessment</a:t>
            </a:r>
            <a:endParaRPr/>
          </a:p>
          <a:p>
            <a:pPr marL="0" lvl="0" indent="0" algn="l" rtl="0">
              <a:lnSpc>
                <a:spcPct val="90000"/>
              </a:lnSpc>
              <a:spcBef>
                <a:spcPts val="1000"/>
              </a:spcBef>
              <a:spcAft>
                <a:spcPts val="0"/>
              </a:spcAft>
              <a:buClr>
                <a:schemeClr val="dk1"/>
              </a:buClr>
              <a:buSzPts val="1400"/>
              <a:buNone/>
            </a:pPr>
            <a:r>
              <a:rPr lang="en-US" sz="1400"/>
              <a:t>Overall we assess the quality of all tasks handed in. </a:t>
            </a:r>
            <a:r>
              <a:rPr lang="en-US" sz="1400">
                <a:solidFill>
                  <a:srgbClr val="0D0D0D"/>
                </a:solidFill>
                <a:highlight>
                  <a:srgbClr val="FFFFFF"/>
                </a:highlight>
              </a:rPr>
              <a:t>Both your solutions for Challenge #1 and Challenge #2 will be taken into account. However, your solution for </a:t>
            </a:r>
            <a:r>
              <a:rPr lang="en-US" sz="1400" b="1">
                <a:solidFill>
                  <a:srgbClr val="0D0D0D"/>
                </a:solidFill>
                <a:highlight>
                  <a:srgbClr val="FFFFFF"/>
                </a:highlight>
              </a:rPr>
              <a:t>Challenge #1 will be crucial </a:t>
            </a:r>
            <a:r>
              <a:rPr lang="en-US" sz="1400">
                <a:solidFill>
                  <a:srgbClr val="0D0D0D"/>
                </a:solidFill>
                <a:highlight>
                  <a:srgbClr val="FFFFFF"/>
                </a:highlight>
              </a:rPr>
              <a:t>to the remainder of the recruiting process. </a:t>
            </a:r>
            <a:r>
              <a:rPr lang="en-US" sz="1400"/>
              <a:t>Please include all work in progress solutions if you cannot finish a task.</a:t>
            </a:r>
            <a:endParaRPr sz="1400"/>
          </a:p>
          <a:p>
            <a:pPr marL="0" lvl="0" indent="0" algn="l" rtl="0">
              <a:lnSpc>
                <a:spcPct val="90000"/>
              </a:lnSpc>
              <a:spcBef>
                <a:spcPts val="1000"/>
              </a:spcBef>
              <a:spcAft>
                <a:spcPts val="0"/>
              </a:spcAft>
              <a:buClr>
                <a:schemeClr val="dk1"/>
              </a:buClr>
              <a:buSzPts val="1400"/>
              <a:buNone/>
            </a:pPr>
            <a:endParaRPr sz="1400" b="1"/>
          </a:p>
          <a:p>
            <a:pPr marL="0" lvl="0" indent="0" algn="l" rtl="0">
              <a:lnSpc>
                <a:spcPct val="90000"/>
              </a:lnSpc>
              <a:spcBef>
                <a:spcPts val="1000"/>
              </a:spcBef>
              <a:spcAft>
                <a:spcPts val="0"/>
              </a:spcAft>
              <a:buClr>
                <a:schemeClr val="dk1"/>
              </a:buClr>
              <a:buSzPts val="1400"/>
              <a:buNone/>
            </a:pPr>
            <a:r>
              <a:rPr lang="en-US" sz="1400" b="1"/>
              <a:t>Criteria:</a:t>
            </a:r>
            <a:endParaRPr/>
          </a:p>
          <a:p>
            <a:pPr marL="228600" lvl="0" indent="-228600" algn="l" rtl="0">
              <a:lnSpc>
                <a:spcPct val="90000"/>
              </a:lnSpc>
              <a:spcBef>
                <a:spcPts val="1000"/>
              </a:spcBef>
              <a:spcAft>
                <a:spcPts val="0"/>
              </a:spcAft>
              <a:buClr>
                <a:schemeClr val="dk1"/>
              </a:buClr>
              <a:buSzPts val="1400"/>
              <a:buChar char="•"/>
            </a:pPr>
            <a:r>
              <a:rPr lang="en-US" sz="1400" u="sng"/>
              <a:t>Correctness</a:t>
            </a:r>
            <a:r>
              <a:rPr lang="en-US" sz="1400"/>
              <a:t>: Is the result correct? </a:t>
            </a:r>
            <a:endParaRPr/>
          </a:p>
          <a:p>
            <a:pPr marL="228600" lvl="0" indent="-228600" algn="l" rtl="0">
              <a:lnSpc>
                <a:spcPct val="90000"/>
              </a:lnSpc>
              <a:spcBef>
                <a:spcPts val="1000"/>
              </a:spcBef>
              <a:spcAft>
                <a:spcPts val="0"/>
              </a:spcAft>
              <a:buClr>
                <a:schemeClr val="dk1"/>
              </a:buClr>
              <a:buSzPts val="1400"/>
              <a:buChar char="•"/>
            </a:pPr>
            <a:r>
              <a:rPr lang="en-US" sz="1400" u="sng"/>
              <a:t>Execution / Approach</a:t>
            </a:r>
            <a:r>
              <a:rPr lang="en-US" sz="1400"/>
              <a:t>: How was the result reached? </a:t>
            </a:r>
            <a:endParaRPr/>
          </a:p>
          <a:p>
            <a:pPr marL="228600" lvl="0" indent="-228600" algn="l" rtl="0">
              <a:lnSpc>
                <a:spcPct val="90000"/>
              </a:lnSpc>
              <a:spcBef>
                <a:spcPts val="1000"/>
              </a:spcBef>
              <a:spcAft>
                <a:spcPts val="0"/>
              </a:spcAft>
              <a:buClr>
                <a:schemeClr val="dk1"/>
              </a:buClr>
              <a:buSzPts val="1400"/>
              <a:buChar char="•"/>
            </a:pPr>
            <a:r>
              <a:rPr lang="en-US" sz="1400" u="sng"/>
              <a:t>Depiction of results</a:t>
            </a:r>
            <a:r>
              <a:rPr lang="en-US" sz="1400"/>
              <a:t>: How was the result presented? </a:t>
            </a:r>
            <a:endParaRPr/>
          </a:p>
          <a:p>
            <a:pPr marL="0" marR="0" lvl="0" indent="0" algn="l" rtl="0">
              <a:lnSpc>
                <a:spcPct val="90000"/>
              </a:lnSpc>
              <a:spcBef>
                <a:spcPts val="1000"/>
              </a:spcBef>
              <a:spcAft>
                <a:spcPts val="0"/>
              </a:spcAft>
              <a:buClr>
                <a:schemeClr val="dk1"/>
              </a:buClr>
              <a:buSzPts val="1400"/>
              <a:buNone/>
            </a:pPr>
            <a:endParaRPr sz="1400"/>
          </a:p>
          <a:p>
            <a:pPr marL="0" lvl="0" indent="0" algn="l" rtl="0">
              <a:lnSpc>
                <a:spcPct val="90000"/>
              </a:lnSpc>
              <a:spcBef>
                <a:spcPts val="1000"/>
              </a:spcBef>
              <a:spcAft>
                <a:spcPts val="0"/>
              </a:spcAft>
              <a:buClr>
                <a:schemeClr val="dk1"/>
              </a:buClr>
              <a:buSzPts val="1400"/>
              <a:buNone/>
            </a:pPr>
            <a:r>
              <a:rPr lang="en-US" sz="1600" b="1"/>
              <a:t>Submission</a:t>
            </a:r>
            <a:endParaRPr sz="1400"/>
          </a:p>
          <a:p>
            <a:pPr marL="0" lvl="0" indent="0" algn="l" rtl="0">
              <a:lnSpc>
                <a:spcPct val="90000"/>
              </a:lnSpc>
              <a:spcBef>
                <a:spcPts val="1000"/>
              </a:spcBef>
              <a:spcAft>
                <a:spcPts val="0"/>
              </a:spcAft>
              <a:buClr>
                <a:schemeClr val="dk1"/>
              </a:buClr>
              <a:buSzPts val="1400"/>
              <a:buNone/>
            </a:pPr>
            <a:endParaRPr sz="1400"/>
          </a:p>
          <a:p>
            <a:pPr marL="0" lvl="0" indent="0" algn="l" rtl="0">
              <a:spcBef>
                <a:spcPts val="1000"/>
              </a:spcBef>
              <a:spcAft>
                <a:spcPts val="0"/>
              </a:spcAft>
              <a:buClr>
                <a:schemeClr val="dk1"/>
              </a:buClr>
              <a:buSzPts val="1400"/>
              <a:buNone/>
            </a:pPr>
            <a:r>
              <a:rPr lang="en-US" sz="1400"/>
              <a:t>Please make sure to send your results back </a:t>
            </a:r>
            <a:r>
              <a:rPr lang="en-US" sz="1400" b="1"/>
              <a:t>in reply to the initial invitation mail</a:t>
            </a:r>
            <a:r>
              <a:rPr lang="en-US" sz="1400"/>
              <a:t>, as well as to </a:t>
            </a:r>
            <a:r>
              <a:rPr lang="en-US" sz="1400" b="1" u="sng">
                <a:hlinkClick r:id="rId3"/>
              </a:rPr>
              <a:t>talent-team@muchconsulting.de</a:t>
            </a:r>
            <a:r>
              <a:rPr lang="en-US" sz="1400"/>
              <a:t>. </a:t>
            </a:r>
            <a:endParaRPr sz="1400"/>
          </a:p>
          <a:p>
            <a:pPr marL="0" lvl="0" indent="0" algn="l" rtl="0">
              <a:spcBef>
                <a:spcPts val="1000"/>
              </a:spcBef>
              <a:spcAft>
                <a:spcPts val="0"/>
              </a:spcAft>
              <a:buClr>
                <a:schemeClr val="dk1"/>
              </a:buClr>
              <a:buSzPts val="1400"/>
              <a:buNone/>
            </a:pPr>
            <a:r>
              <a:rPr lang="en-US" sz="1400"/>
              <a:t>Send us your solution for Challenge #1 as a </a:t>
            </a:r>
            <a:r>
              <a:rPr lang="en-US" sz="1400" b="1"/>
              <a:t>PDF</a:t>
            </a:r>
            <a:r>
              <a:rPr lang="en-US" sz="1400"/>
              <a:t>.</a:t>
            </a:r>
            <a:endParaRPr sz="1400"/>
          </a:p>
          <a:p>
            <a:pPr marL="0" lvl="0" indent="0" algn="l" rtl="0">
              <a:spcBef>
                <a:spcPts val="1000"/>
              </a:spcBef>
              <a:spcAft>
                <a:spcPts val="0"/>
              </a:spcAft>
              <a:buClr>
                <a:schemeClr val="dk1"/>
              </a:buClr>
              <a:buSzPts val="1400"/>
              <a:buNone/>
            </a:pPr>
            <a:r>
              <a:rPr lang="en-US" sz="1400"/>
              <a:t>Send us your solution for Challenge #2 in the original </a:t>
            </a:r>
            <a:r>
              <a:rPr lang="en-US" sz="1400" b="1"/>
              <a:t>Excel sheet</a:t>
            </a:r>
            <a:r>
              <a:rPr lang="en-US" sz="1400"/>
              <a:t>.</a:t>
            </a:r>
            <a:endParaRPr sz="1400"/>
          </a:p>
          <a:p>
            <a:pPr marL="0" lvl="0" indent="0" algn="l" rtl="0">
              <a:lnSpc>
                <a:spcPct val="90000"/>
              </a:lnSpc>
              <a:spcBef>
                <a:spcPts val="1000"/>
              </a:spcBef>
              <a:spcAft>
                <a:spcPts val="0"/>
              </a:spcAft>
              <a:buClr>
                <a:schemeClr val="dk1"/>
              </a:buClr>
              <a:buSzPts val="1600"/>
              <a:buNone/>
            </a:pPr>
            <a:endParaRPr sz="1600"/>
          </a:p>
        </p:txBody>
      </p:sp>
      <p:sp>
        <p:nvSpPr>
          <p:cNvPr id="176" name="Google Shape;176;p4"/>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177" name="Google Shape;177;p4"/>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6"/>
          <p:cNvSpPr txBox="1">
            <a:spLocks noGrp="1"/>
          </p:cNvSpPr>
          <p:nvPr>
            <p:ph type="title"/>
          </p:nvPr>
        </p:nvSpPr>
        <p:spPr>
          <a:xfrm>
            <a:off x="482787" y="321612"/>
            <a:ext cx="10085387" cy="85750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Ubuntu"/>
              <a:buNone/>
            </a:pPr>
            <a:r>
              <a:rPr lang="en-US" b="1" dirty="0"/>
              <a:t>Challenge #1</a:t>
            </a:r>
            <a:r>
              <a:rPr lang="en-US" dirty="0"/>
              <a:t>:</a:t>
            </a:r>
            <a:br>
              <a:rPr lang="en-US" dirty="0"/>
            </a:br>
            <a:r>
              <a:rPr lang="en-US" dirty="0"/>
              <a:t>The E-Commerce end-to-end process</a:t>
            </a:r>
            <a:endParaRPr dirty="0"/>
          </a:p>
        </p:txBody>
      </p:sp>
      <p:sp>
        <p:nvSpPr>
          <p:cNvPr id="183" name="Google Shape;183;p6"/>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184" name="Google Shape;184;p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5</a:t>
            </a:fld>
            <a:endParaRPr/>
          </a:p>
        </p:txBody>
      </p:sp>
      <p:sp>
        <p:nvSpPr>
          <p:cNvPr id="185" name="Google Shape;185;p6"/>
          <p:cNvSpPr txBox="1"/>
          <p:nvPr/>
        </p:nvSpPr>
        <p:spPr>
          <a:xfrm>
            <a:off x="627213" y="1134925"/>
            <a:ext cx="11082000" cy="1072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Situation</a:t>
            </a:r>
            <a:r>
              <a:rPr lang="en-US" sz="1200" b="0" i="0" u="none" strike="noStrike" cap="none" dirty="0">
                <a:solidFill>
                  <a:schemeClr val="dk1"/>
                </a:solidFill>
                <a:latin typeface="Arial"/>
                <a:ea typeface="Arial"/>
                <a:cs typeface="Arial"/>
                <a:sym typeface="Arial"/>
              </a:rPr>
              <a:t>: </a:t>
            </a:r>
            <a:r>
              <a:rPr lang="en-US" sz="1200" dirty="0">
                <a:solidFill>
                  <a:schemeClr val="dk1"/>
                </a:solidFill>
              </a:rPr>
              <a:t>You were just assigned to a new client “Home365”. The client operates an online shop for furniture. T</a:t>
            </a:r>
            <a:r>
              <a:rPr lang="en-US" sz="1200" b="0" i="0" u="none" strike="noStrike" cap="none" dirty="0">
                <a:solidFill>
                  <a:schemeClr val="dk1"/>
                </a:solidFill>
                <a:latin typeface="Arial"/>
                <a:ea typeface="Arial"/>
                <a:cs typeface="Arial"/>
                <a:sym typeface="Arial"/>
              </a:rPr>
              <a:t>he main implementation project for the new Home365 ERP system </a:t>
            </a:r>
            <a:r>
              <a:rPr lang="en-US" sz="1200" dirty="0">
                <a:solidFill>
                  <a:schemeClr val="dk1"/>
                </a:solidFill>
              </a:rPr>
              <a:t>is about to start</a:t>
            </a:r>
            <a:r>
              <a:rPr lang="en-US" sz="1200" b="0" i="0" u="none" strike="noStrike" cap="none" dirty="0">
                <a:solidFill>
                  <a:schemeClr val="dk1"/>
                </a:solidFill>
                <a:latin typeface="Arial"/>
                <a:ea typeface="Arial"/>
                <a:cs typeface="Arial"/>
                <a:sym typeface="Arial"/>
              </a:rPr>
              <a:t>. For our kickoff with the Accounting, Logistics, Sales &amp; Marketing, Purchasing and the management team we need to prepare one simple &amp; easy to understand high level process of how a single transaction moves through the new system. This should only show the </a:t>
            </a:r>
            <a:r>
              <a:rPr lang="en-US" sz="1200" b="1" i="0" u="none" strike="noStrike" cap="none" dirty="0">
                <a:solidFill>
                  <a:schemeClr val="dk1"/>
                </a:solidFill>
              </a:rPr>
              <a:t>Order-to-Delivery-to-Cash</a:t>
            </a:r>
            <a:r>
              <a:rPr lang="en-US" sz="1200" b="0" i="0" u="none" strike="noStrike" cap="none" dirty="0">
                <a:solidFill>
                  <a:schemeClr val="dk1"/>
                </a:solidFill>
                <a:latin typeface="Arial"/>
                <a:ea typeface="Arial"/>
                <a:cs typeface="Arial"/>
                <a:sym typeface="Arial"/>
              </a:rPr>
              <a:t> process.</a:t>
            </a:r>
            <a:endParaRPr sz="1400" b="0" i="0" u="none" strike="noStrike" cap="none" dirty="0">
              <a:solidFill>
                <a:srgbClr val="000000"/>
              </a:solidFill>
              <a:latin typeface="Arial"/>
              <a:ea typeface="Arial"/>
              <a:cs typeface="Arial"/>
              <a:sym typeface="Arial"/>
            </a:endParaRPr>
          </a:p>
          <a:p>
            <a:pPr marL="0" marR="0" lvl="0" indent="0" algn="l" rtl="0">
              <a:lnSpc>
                <a:spcPct val="90000"/>
              </a:lnSpc>
              <a:spcBef>
                <a:spcPts val="100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Input</a:t>
            </a:r>
            <a:r>
              <a:rPr lang="en-US" sz="1200" b="0" i="0" u="none" strike="noStrike" cap="none" dirty="0">
                <a:solidFill>
                  <a:schemeClr val="dk1"/>
                </a:solidFill>
                <a:latin typeface="Arial"/>
                <a:ea typeface="Arial"/>
                <a:cs typeface="Arial"/>
                <a:sym typeface="Arial"/>
              </a:rPr>
              <a:t>: All department managers were asked by the CIO Max </a:t>
            </a:r>
            <a:r>
              <a:rPr lang="en-US" sz="1200" dirty="0">
                <a:solidFill>
                  <a:schemeClr val="dk1"/>
                </a:solidFill>
              </a:rPr>
              <a:t>on slack</a:t>
            </a:r>
            <a:r>
              <a:rPr lang="en-US" sz="1200" b="0" i="0" u="none" strike="noStrike" cap="none" dirty="0">
                <a:solidFill>
                  <a:schemeClr val="dk1"/>
                </a:solidFill>
                <a:latin typeface="Arial"/>
                <a:ea typeface="Arial"/>
                <a:cs typeface="Arial"/>
                <a:sym typeface="Arial"/>
              </a:rPr>
              <a:t> </a:t>
            </a:r>
            <a:r>
              <a:rPr lang="en-US" sz="1200" dirty="0">
                <a:solidFill>
                  <a:schemeClr val="dk1"/>
                </a:solidFill>
              </a:rPr>
              <a:t>what their part of the ERP is doing </a:t>
            </a:r>
            <a:r>
              <a:rPr lang="en-US" sz="1200" b="0" i="0" u="none" strike="noStrike" cap="none" dirty="0">
                <a:solidFill>
                  <a:schemeClr val="dk1"/>
                </a:solidFill>
                <a:latin typeface="Arial"/>
                <a:ea typeface="Arial"/>
                <a:cs typeface="Arial"/>
                <a:sym typeface="Arial"/>
              </a:rPr>
              <a:t>and they </a:t>
            </a:r>
            <a:r>
              <a:rPr lang="en-US" sz="1200" dirty="0">
                <a:solidFill>
                  <a:schemeClr val="dk1"/>
                </a:solidFill>
              </a:rPr>
              <a:t>gave a </a:t>
            </a:r>
            <a:r>
              <a:rPr lang="en-US" sz="1200" b="0" i="0" u="none" strike="noStrike" cap="none" dirty="0">
                <a:solidFill>
                  <a:schemeClr val="dk1"/>
                </a:solidFill>
                <a:latin typeface="Arial"/>
                <a:ea typeface="Arial"/>
                <a:cs typeface="Arial"/>
                <a:sym typeface="Arial"/>
              </a:rPr>
              <a:t>quick</a:t>
            </a:r>
            <a:r>
              <a:rPr lang="en-US" sz="1200" dirty="0">
                <a:solidFill>
                  <a:schemeClr val="dk1"/>
                </a:solidFill>
              </a:rPr>
              <a:t> answer.</a:t>
            </a:r>
            <a:r>
              <a:rPr lang="en-US" sz="1200" b="0" i="0" u="none" strike="noStrike" cap="none" dirty="0">
                <a:solidFill>
                  <a:schemeClr val="dk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186" name="Google Shape;186;p6"/>
          <p:cNvSpPr txBox="1"/>
          <p:nvPr/>
        </p:nvSpPr>
        <p:spPr>
          <a:xfrm>
            <a:off x="554998" y="5714941"/>
            <a:ext cx="110820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Expected result</a:t>
            </a:r>
            <a:r>
              <a:rPr lang="en-US" sz="1200" b="0" i="0" u="none" strike="noStrike" cap="none" dirty="0">
                <a:solidFill>
                  <a:schemeClr val="dk1"/>
                </a:solidFill>
                <a:latin typeface="Arial"/>
                <a:ea typeface="Arial"/>
                <a:cs typeface="Arial"/>
                <a:sym typeface="Arial"/>
              </a:rPr>
              <a:t>: Please create </a:t>
            </a:r>
            <a:r>
              <a:rPr lang="en-US" sz="1200" b="1" i="0" u="none" strike="noStrike" cap="none" dirty="0">
                <a:solidFill>
                  <a:schemeClr val="dk1"/>
                </a:solidFill>
                <a:latin typeface="Arial"/>
                <a:ea typeface="Arial"/>
                <a:cs typeface="Arial"/>
                <a:sym typeface="Arial"/>
              </a:rPr>
              <a:t>one slide </a:t>
            </a:r>
            <a:r>
              <a:rPr lang="en-US" sz="1200" b="0" i="0" u="none" strike="noStrike" cap="none" dirty="0">
                <a:solidFill>
                  <a:schemeClr val="dk1"/>
                </a:solidFill>
                <a:latin typeface="Arial"/>
                <a:ea typeface="Arial"/>
                <a:cs typeface="Arial"/>
                <a:sym typeface="Arial"/>
              </a:rPr>
              <a:t>for the kickoff presentation, that </a:t>
            </a:r>
            <a:r>
              <a:rPr lang="en-US" sz="1200" b="1" dirty="0">
                <a:solidFill>
                  <a:schemeClr val="dk1"/>
                </a:solidFill>
              </a:rPr>
              <a:t>depicts</a:t>
            </a:r>
            <a:r>
              <a:rPr lang="en-US" sz="1200" b="0" i="0" u="none" strike="noStrike" cap="none" dirty="0">
                <a:solidFill>
                  <a:schemeClr val="dk1"/>
                </a:solidFill>
                <a:latin typeface="Arial"/>
                <a:ea typeface="Arial"/>
                <a:cs typeface="Arial"/>
                <a:sym typeface="Arial"/>
              </a:rPr>
              <a:t> the </a:t>
            </a:r>
            <a:r>
              <a:rPr lang="en-US" sz="1200" dirty="0">
                <a:solidFill>
                  <a:schemeClr val="dk1"/>
                </a:solidFill>
              </a:rPr>
              <a:t>Order-to-Delivery-to-Cash</a:t>
            </a:r>
            <a:r>
              <a:rPr lang="en-US" sz="1200" b="0" i="0" u="none" strike="noStrike" cap="none" dirty="0">
                <a:solidFill>
                  <a:schemeClr val="dk1"/>
                </a:solidFill>
                <a:latin typeface="Arial"/>
                <a:ea typeface="Arial"/>
                <a:cs typeface="Arial"/>
                <a:sym typeface="Arial"/>
              </a:rPr>
              <a:t> process from start to end. Keep the level of detail similar for each department and </a:t>
            </a:r>
            <a:r>
              <a:rPr lang="en-US" sz="1200" dirty="0">
                <a:solidFill>
                  <a:schemeClr val="dk1"/>
                </a:solidFill>
              </a:rPr>
              <a:t>keep best practice for </a:t>
            </a:r>
            <a:r>
              <a:rPr lang="en-US" sz="1200" b="0" i="0" u="none" strike="noStrike" cap="none" dirty="0">
                <a:solidFill>
                  <a:schemeClr val="dk1"/>
                </a:solidFill>
                <a:latin typeface="Arial"/>
                <a:ea typeface="Arial"/>
                <a:cs typeface="Arial"/>
                <a:sym typeface="Arial"/>
              </a:rPr>
              <a:t>process modelling in mind. You will find </a:t>
            </a:r>
            <a:r>
              <a:rPr lang="en-US" sz="1200" dirty="0">
                <a:solidFill>
                  <a:schemeClr val="dk1"/>
                </a:solidFill>
              </a:rPr>
              <a:t>a template</a:t>
            </a:r>
            <a:r>
              <a:rPr lang="en-US" sz="1200" b="0" i="0" u="none" strike="noStrike" cap="none" dirty="0">
                <a:solidFill>
                  <a:schemeClr val="dk1"/>
                </a:solidFill>
                <a:latin typeface="Arial"/>
                <a:ea typeface="Arial"/>
                <a:cs typeface="Arial"/>
                <a:sym typeface="Arial"/>
              </a:rPr>
              <a:t> to start </a:t>
            </a:r>
            <a:r>
              <a:rPr lang="en-US" sz="1200" dirty="0">
                <a:solidFill>
                  <a:schemeClr val="dk1"/>
                </a:solidFill>
              </a:rPr>
              <a:t>you off </a:t>
            </a:r>
            <a:r>
              <a:rPr lang="en-US" sz="1200" b="0" i="0" u="none" strike="noStrike" cap="none" dirty="0">
                <a:solidFill>
                  <a:schemeClr val="dk1"/>
                </a:solidFill>
                <a:latin typeface="Arial"/>
                <a:ea typeface="Arial"/>
                <a:cs typeface="Arial"/>
                <a:sym typeface="Arial"/>
              </a:rPr>
              <a:t>on the next slide</a:t>
            </a:r>
            <a:r>
              <a:rPr lang="en-US" sz="1200" dirty="0">
                <a:solidFill>
                  <a:schemeClr val="dk1"/>
                </a:solidFill>
              </a:rPr>
              <a:t>, but you can also use a Business Process Design software of your choice. You will </a:t>
            </a:r>
            <a:r>
              <a:rPr lang="en-US" sz="1200" b="1" dirty="0">
                <a:solidFill>
                  <a:schemeClr val="dk1"/>
                </a:solidFill>
              </a:rPr>
              <a:t>present</a:t>
            </a:r>
            <a:r>
              <a:rPr lang="en-US" sz="1200" dirty="0">
                <a:solidFill>
                  <a:schemeClr val="dk1"/>
                </a:solidFill>
              </a:rPr>
              <a:t> your business process to the stakeholders, should you advance to the next Recruitment stage.</a:t>
            </a:r>
            <a:endParaRPr sz="1200" dirty="0">
              <a:solidFill>
                <a:schemeClr val="dk1"/>
              </a:solidFill>
            </a:endParaRPr>
          </a:p>
        </p:txBody>
      </p:sp>
      <p:sp>
        <p:nvSpPr>
          <p:cNvPr id="187" name="Google Shape;187;p6"/>
          <p:cNvSpPr/>
          <p:nvPr/>
        </p:nvSpPr>
        <p:spPr>
          <a:xfrm>
            <a:off x="623888" y="2207136"/>
            <a:ext cx="3347100" cy="1271700"/>
          </a:xfrm>
          <a:prstGeom prst="wedgeRoundRectCallout">
            <a:avLst>
              <a:gd name="adj1" fmla="val -21864"/>
              <a:gd name="adj2" fmla="val 64535"/>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Arial"/>
                <a:ea typeface="Arial"/>
                <a:cs typeface="Arial"/>
                <a:sym typeface="Arial"/>
              </a:rPr>
              <a:t>“I really don’t care about the ERP. For me only the online shop and what my direct sales teams track in Salesforce is interesting. ERP is only for the operations team!”</a:t>
            </a:r>
            <a:endParaRPr sz="1400" b="0" i="0" u="none" strike="noStrike" cap="none" dirty="0">
              <a:solidFill>
                <a:srgbClr val="000000"/>
              </a:solidFill>
              <a:latin typeface="Arial"/>
              <a:ea typeface="Arial"/>
              <a:cs typeface="Arial"/>
              <a:sym typeface="Arial"/>
            </a:endParaRPr>
          </a:p>
        </p:txBody>
      </p:sp>
      <p:sp>
        <p:nvSpPr>
          <p:cNvPr id="188" name="Google Shape;188;p6"/>
          <p:cNvSpPr txBox="1"/>
          <p:nvPr/>
        </p:nvSpPr>
        <p:spPr>
          <a:xfrm>
            <a:off x="555012" y="3706909"/>
            <a:ext cx="2315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Head of Sales &amp; Marketing</a:t>
            </a:r>
            <a:endParaRPr sz="1400" b="0" i="0" u="none" strike="noStrike" cap="none" dirty="0">
              <a:solidFill>
                <a:srgbClr val="000000"/>
              </a:solidFill>
              <a:latin typeface="Arial"/>
              <a:ea typeface="Arial"/>
              <a:cs typeface="Arial"/>
              <a:sym typeface="Arial"/>
            </a:endParaRPr>
          </a:p>
        </p:txBody>
      </p:sp>
      <p:sp>
        <p:nvSpPr>
          <p:cNvPr id="189" name="Google Shape;189;p6"/>
          <p:cNvSpPr/>
          <p:nvPr/>
        </p:nvSpPr>
        <p:spPr>
          <a:xfrm>
            <a:off x="4494744" y="2174449"/>
            <a:ext cx="3347100" cy="1405200"/>
          </a:xfrm>
          <a:prstGeom prst="wedgeRoundRectCallout">
            <a:avLst>
              <a:gd name="adj1" fmla="val -21864"/>
              <a:gd name="adj2" fmla="val 64535"/>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“Sorry Max, I am in the middle of the closing for October. But you know the drill: as long as all out- &amp; incoming invoices end up in accounting, are booked correctly and exported to DATEV I am happy!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“Oh, also we need to reconcile the payments!”</a:t>
            </a:r>
            <a:endParaRPr sz="1400" b="0" i="0" u="none" strike="noStrike" cap="none">
              <a:solidFill>
                <a:srgbClr val="000000"/>
              </a:solidFill>
              <a:latin typeface="Arial"/>
              <a:ea typeface="Arial"/>
              <a:cs typeface="Arial"/>
              <a:sym typeface="Arial"/>
            </a:endParaRPr>
          </a:p>
        </p:txBody>
      </p:sp>
      <p:sp>
        <p:nvSpPr>
          <p:cNvPr id="190" name="Google Shape;190;p6"/>
          <p:cNvSpPr txBox="1"/>
          <p:nvPr/>
        </p:nvSpPr>
        <p:spPr>
          <a:xfrm>
            <a:off x="4650146" y="3858426"/>
            <a:ext cx="1737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Head of Accounting</a:t>
            </a:r>
            <a:endParaRPr sz="1400" b="0" i="0" u="none" strike="noStrike" cap="none">
              <a:solidFill>
                <a:srgbClr val="000000"/>
              </a:solidFill>
              <a:latin typeface="Arial"/>
              <a:ea typeface="Arial"/>
              <a:cs typeface="Arial"/>
              <a:sym typeface="Arial"/>
            </a:endParaRPr>
          </a:p>
        </p:txBody>
      </p:sp>
      <p:sp>
        <p:nvSpPr>
          <p:cNvPr id="191" name="Google Shape;191;p6"/>
          <p:cNvSpPr/>
          <p:nvPr/>
        </p:nvSpPr>
        <p:spPr>
          <a:xfrm>
            <a:off x="8365601" y="2211711"/>
            <a:ext cx="3347100" cy="1271700"/>
          </a:xfrm>
          <a:prstGeom prst="wedgeRoundRectCallout">
            <a:avLst>
              <a:gd name="adj1" fmla="val -21864"/>
              <a:gd name="adj2" fmla="val 64535"/>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“We really need to get our shipping cost down! Maybe we can ship more items together? We need to make sure everything is available for that! In the old system we also had to print out all package labels directly from DHL, that took so much time. “</a:t>
            </a:r>
            <a:endParaRPr sz="1400" b="0" i="0" u="none" strike="noStrike" cap="none">
              <a:solidFill>
                <a:srgbClr val="000000"/>
              </a:solidFill>
              <a:latin typeface="Arial"/>
              <a:ea typeface="Arial"/>
              <a:cs typeface="Arial"/>
              <a:sym typeface="Arial"/>
            </a:endParaRPr>
          </a:p>
        </p:txBody>
      </p:sp>
      <p:sp>
        <p:nvSpPr>
          <p:cNvPr id="192" name="Google Shape;192;p6"/>
          <p:cNvSpPr txBox="1"/>
          <p:nvPr/>
        </p:nvSpPr>
        <p:spPr>
          <a:xfrm>
            <a:off x="8585385" y="3706910"/>
            <a:ext cx="1558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Head of Logistics</a:t>
            </a:r>
            <a:endParaRPr sz="1400" b="0" i="0" u="none" strike="noStrike" cap="none">
              <a:solidFill>
                <a:srgbClr val="000000"/>
              </a:solidFill>
              <a:latin typeface="Arial"/>
              <a:ea typeface="Arial"/>
              <a:cs typeface="Arial"/>
              <a:sym typeface="Arial"/>
            </a:endParaRPr>
          </a:p>
        </p:txBody>
      </p:sp>
      <p:sp>
        <p:nvSpPr>
          <p:cNvPr id="193" name="Google Shape;193;p6"/>
          <p:cNvSpPr/>
          <p:nvPr/>
        </p:nvSpPr>
        <p:spPr>
          <a:xfrm>
            <a:off x="623937" y="4248481"/>
            <a:ext cx="3347100" cy="1430400"/>
          </a:xfrm>
          <a:prstGeom prst="wedgeRoundRectCallout">
            <a:avLst>
              <a:gd name="adj1" fmla="val 62414"/>
              <a:gd name="adj2" fmla="val -26359"/>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"Most of the order</a:t>
            </a:r>
            <a:r>
              <a:rPr lang="en-US" sz="1200">
                <a:solidFill>
                  <a:schemeClr val="lt1"/>
                </a:solidFill>
              </a:rPr>
              <a:t>ed goods</a:t>
            </a:r>
            <a:r>
              <a:rPr lang="en-US" sz="1200" b="0" i="0" u="none" strike="noStrike" cap="none">
                <a:solidFill>
                  <a:schemeClr val="lt1"/>
                </a:solidFill>
                <a:latin typeface="Arial"/>
                <a:ea typeface="Arial"/>
                <a:cs typeface="Arial"/>
                <a:sym typeface="Arial"/>
              </a:rPr>
              <a:t> </a:t>
            </a:r>
            <a:r>
              <a:rPr lang="en-US" sz="1200">
                <a:solidFill>
                  <a:schemeClr val="lt1"/>
                </a:solidFill>
              </a:rPr>
              <a:t>we</a:t>
            </a:r>
            <a:r>
              <a:rPr lang="en-US" sz="1200" b="0" i="0" u="none" strike="noStrike" cap="none">
                <a:solidFill>
                  <a:schemeClr val="lt1"/>
                </a:solidFill>
                <a:latin typeface="Arial"/>
                <a:ea typeface="Arial"/>
                <a:cs typeface="Arial"/>
                <a:sym typeface="Arial"/>
              </a:rPr>
              <a:t> have to</a:t>
            </a:r>
            <a:r>
              <a:rPr lang="en-US" sz="1200">
                <a:solidFill>
                  <a:schemeClr val="lt1"/>
                </a:solidFill>
              </a:rPr>
              <a:t> </a:t>
            </a:r>
            <a:r>
              <a:rPr lang="en-US" sz="1200" b="0" i="0" u="none" strike="noStrike" cap="none">
                <a:solidFill>
                  <a:schemeClr val="lt1"/>
                </a:solidFill>
                <a:latin typeface="Arial"/>
                <a:ea typeface="Arial"/>
                <a:cs typeface="Arial"/>
                <a:sym typeface="Arial"/>
              </a:rPr>
              <a:t>order immediately from the manufacturer so that </a:t>
            </a:r>
            <a:r>
              <a:rPr lang="en-US" sz="1200">
                <a:solidFill>
                  <a:schemeClr val="lt1"/>
                </a:solidFill>
              </a:rPr>
              <a:t>they</a:t>
            </a:r>
            <a:r>
              <a:rPr lang="en-US" sz="1200" b="0" i="0" u="none" strike="noStrike" cap="none">
                <a:solidFill>
                  <a:schemeClr val="lt1"/>
                </a:solidFill>
                <a:latin typeface="Arial"/>
                <a:ea typeface="Arial"/>
                <a:cs typeface="Arial"/>
                <a:sym typeface="Arial"/>
              </a:rPr>
              <a:t> reach the customer on time. For </a:t>
            </a:r>
            <a:r>
              <a:rPr lang="en-US" sz="1200">
                <a:solidFill>
                  <a:schemeClr val="lt1"/>
                </a:solidFill>
              </a:rPr>
              <a:t>e</a:t>
            </a:r>
            <a:r>
              <a:rPr lang="en-US" sz="1200" b="0" i="0" u="none" strike="noStrike" cap="none">
                <a:solidFill>
                  <a:schemeClr val="lt1"/>
                </a:solidFill>
                <a:latin typeface="Arial"/>
                <a:ea typeface="Arial"/>
                <a:cs typeface="Arial"/>
                <a:sym typeface="Arial"/>
              </a:rPr>
              <a:t>verything </a:t>
            </a:r>
            <a:r>
              <a:rPr lang="en-US" sz="1200">
                <a:solidFill>
                  <a:schemeClr val="lt1"/>
                </a:solidFill>
              </a:rPr>
              <a:t>we keep in stock,</a:t>
            </a:r>
            <a:r>
              <a:rPr lang="en-US" sz="1200" b="0" i="0" u="none" strike="noStrike" cap="none">
                <a:solidFill>
                  <a:schemeClr val="lt1"/>
                </a:solidFill>
                <a:latin typeface="Arial"/>
                <a:ea typeface="Arial"/>
                <a:cs typeface="Arial"/>
                <a:sym typeface="Arial"/>
              </a:rPr>
              <a:t> we should urgently reorder automatically when we only have material for the next 4 weeks!"</a:t>
            </a:r>
            <a:endParaRPr sz="1400" b="0" i="0" u="none" strike="noStrike" cap="none">
              <a:solidFill>
                <a:srgbClr val="000000"/>
              </a:solidFill>
              <a:latin typeface="Arial"/>
              <a:ea typeface="Arial"/>
              <a:cs typeface="Arial"/>
              <a:sym typeface="Arial"/>
            </a:endParaRPr>
          </a:p>
        </p:txBody>
      </p:sp>
      <p:sp>
        <p:nvSpPr>
          <p:cNvPr id="194" name="Google Shape;194;p6"/>
          <p:cNvSpPr/>
          <p:nvPr/>
        </p:nvSpPr>
        <p:spPr>
          <a:xfrm>
            <a:off x="8365626" y="4166236"/>
            <a:ext cx="3347100" cy="1271700"/>
          </a:xfrm>
          <a:prstGeom prst="wedgeRoundRectCallout">
            <a:avLst>
              <a:gd name="adj1" fmla="val -59235"/>
              <a:gd name="adj2" fmla="val 32654"/>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“As long as I can see all information about my business in real time, I don’t care.“</a:t>
            </a:r>
            <a:endParaRPr sz="1400" b="0" i="0" u="none" strike="noStrike" cap="none">
              <a:solidFill>
                <a:srgbClr val="000000"/>
              </a:solidFill>
              <a:latin typeface="Arial"/>
              <a:ea typeface="Arial"/>
              <a:cs typeface="Arial"/>
              <a:sym typeface="Arial"/>
            </a:endParaRPr>
          </a:p>
        </p:txBody>
      </p:sp>
      <p:sp>
        <p:nvSpPr>
          <p:cNvPr id="195" name="Google Shape;195;p6"/>
          <p:cNvSpPr txBox="1"/>
          <p:nvPr/>
        </p:nvSpPr>
        <p:spPr>
          <a:xfrm>
            <a:off x="4411019" y="4352520"/>
            <a:ext cx="1080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Head of </a:t>
            </a:r>
            <a:br>
              <a:rPr lang="en-US" sz="1400" b="0" i="0" u="none" strike="noStrike" cap="none">
                <a:solidFill>
                  <a:schemeClr val="dk1"/>
                </a:solidFill>
                <a:latin typeface="Arial"/>
                <a:ea typeface="Arial"/>
                <a:cs typeface="Arial"/>
                <a:sym typeface="Arial"/>
              </a:rPr>
            </a:br>
            <a:r>
              <a:rPr lang="en-US" sz="1400" b="0" i="0" u="none" strike="noStrike" cap="none">
                <a:solidFill>
                  <a:schemeClr val="dk1"/>
                </a:solidFill>
                <a:latin typeface="Arial"/>
                <a:ea typeface="Arial"/>
                <a:cs typeface="Arial"/>
                <a:sym typeface="Arial"/>
              </a:rPr>
              <a:t>Purchasing</a:t>
            </a:r>
            <a:endParaRPr sz="1400" b="0" i="0" u="none" strike="noStrike" cap="none">
              <a:solidFill>
                <a:srgbClr val="000000"/>
              </a:solidFill>
              <a:latin typeface="Arial"/>
              <a:ea typeface="Arial"/>
              <a:cs typeface="Arial"/>
              <a:sym typeface="Arial"/>
            </a:endParaRPr>
          </a:p>
        </p:txBody>
      </p:sp>
      <p:sp>
        <p:nvSpPr>
          <p:cNvPr id="196" name="Google Shape;196;p6"/>
          <p:cNvSpPr txBox="1"/>
          <p:nvPr/>
        </p:nvSpPr>
        <p:spPr>
          <a:xfrm>
            <a:off x="7426418" y="5059553"/>
            <a:ext cx="574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CEO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7"/>
          <p:cNvSpPr txBox="1">
            <a:spLocks noGrp="1"/>
          </p:cNvSpPr>
          <p:nvPr>
            <p:ph type="title"/>
          </p:nvPr>
        </p:nvSpPr>
        <p:spPr>
          <a:xfrm>
            <a:off x="3493822" y="69564"/>
            <a:ext cx="7397946" cy="506344"/>
          </a:xfrm>
          <a:prstGeom prst="rect">
            <a:avLst/>
          </a:prstGeom>
          <a:noFill/>
          <a:ln>
            <a:noFill/>
          </a:ln>
        </p:spPr>
        <p:txBody>
          <a:bodyPr spcFirstLastPara="1" wrap="square" lIns="91425" tIns="45700" rIns="91425" bIns="45700" anchor="ctr" anchorCtr="0">
            <a:noAutofit/>
          </a:bodyPr>
          <a:lstStyle/>
          <a:p>
            <a:pPr lvl="0">
              <a:lnSpc>
                <a:spcPct val="90000"/>
              </a:lnSpc>
              <a:spcBef>
                <a:spcPts val="0"/>
              </a:spcBef>
              <a:buClr>
                <a:schemeClr val="dk1"/>
              </a:buClr>
              <a:buSzPts val="2800"/>
            </a:pPr>
            <a:r>
              <a:rPr lang="en-GB" sz="2000" dirty="0"/>
              <a:t>Home365 – Order-to-Delivery-to-Cash Process Flow</a:t>
            </a:r>
            <a:endParaRPr sz="2000" dirty="0"/>
          </a:p>
        </p:txBody>
      </p:sp>
      <p:sp>
        <p:nvSpPr>
          <p:cNvPr id="202" name="Google Shape;202;p7"/>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203" name="Google Shape;203;p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6</a:t>
            </a:fld>
            <a:endParaRPr/>
          </a:p>
        </p:txBody>
      </p:sp>
      <p:sp>
        <p:nvSpPr>
          <p:cNvPr id="209" name="Google Shape;209;p7"/>
          <p:cNvSpPr/>
          <p:nvPr/>
        </p:nvSpPr>
        <p:spPr>
          <a:xfrm>
            <a:off x="10031848" y="3270664"/>
            <a:ext cx="1577009" cy="29823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Automatic step</a:t>
            </a:r>
            <a:endParaRPr sz="1400" b="0" i="0" u="none" strike="noStrike" cap="none" dirty="0">
              <a:solidFill>
                <a:srgbClr val="000000"/>
              </a:solidFill>
              <a:latin typeface="Arial"/>
              <a:ea typeface="Arial"/>
              <a:cs typeface="Arial"/>
              <a:sym typeface="Arial"/>
            </a:endParaRPr>
          </a:p>
        </p:txBody>
      </p:sp>
      <p:sp>
        <p:nvSpPr>
          <p:cNvPr id="210" name="Google Shape;210;p7"/>
          <p:cNvSpPr/>
          <p:nvPr/>
        </p:nvSpPr>
        <p:spPr>
          <a:xfrm>
            <a:off x="10103264" y="2943677"/>
            <a:ext cx="1577009" cy="29823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Manual step</a:t>
            </a:r>
            <a:endParaRPr sz="1400" b="0" i="0" u="none" strike="noStrike" cap="none">
              <a:solidFill>
                <a:srgbClr val="000000"/>
              </a:solidFill>
              <a:latin typeface="Arial"/>
              <a:ea typeface="Arial"/>
              <a:cs typeface="Arial"/>
              <a:sym typeface="Arial"/>
            </a:endParaRPr>
          </a:p>
        </p:txBody>
      </p:sp>
      <p:sp>
        <p:nvSpPr>
          <p:cNvPr id="211" name="Google Shape;211;p7"/>
          <p:cNvSpPr/>
          <p:nvPr/>
        </p:nvSpPr>
        <p:spPr>
          <a:xfrm>
            <a:off x="11464273" y="2997150"/>
            <a:ext cx="216000" cy="216000"/>
          </a:xfrm>
          <a:prstGeom prst="rect">
            <a:avLst/>
          </a:prstGeom>
          <a:noFill/>
          <a:ln w="12700" cap="flat" cmpd="sng">
            <a:solidFill>
              <a:schemeClr val="accent4"/>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12" name="Google Shape;212;p7"/>
          <p:cNvSpPr/>
          <p:nvPr/>
        </p:nvSpPr>
        <p:spPr>
          <a:xfrm>
            <a:off x="11464273" y="3309831"/>
            <a:ext cx="216000" cy="216000"/>
          </a:xfrm>
          <a:prstGeom prst="rect">
            <a:avLst/>
          </a:prstGeom>
          <a:noFill/>
          <a:ln w="127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pic>
        <p:nvPicPr>
          <p:cNvPr id="213" name="Google Shape;213;p7"/>
          <p:cNvPicPr preferRelativeResize="0"/>
          <p:nvPr/>
        </p:nvPicPr>
        <p:blipFill rotWithShape="1">
          <a:blip r:embed="rId3">
            <a:alphaModFix/>
          </a:blip>
          <a:srcRect/>
          <a:stretch/>
        </p:blipFill>
        <p:spPr>
          <a:xfrm>
            <a:off x="11442575" y="2028556"/>
            <a:ext cx="270000" cy="270000"/>
          </a:xfrm>
          <a:prstGeom prst="rect">
            <a:avLst/>
          </a:prstGeom>
          <a:noFill/>
          <a:ln>
            <a:noFill/>
          </a:ln>
        </p:spPr>
      </p:pic>
      <p:pic>
        <p:nvPicPr>
          <p:cNvPr id="216" name="Google Shape;216;p7" descr="Ein Bild, das Kopfbedeckung enthält.&#10;&#10;Automatisch generierte Beschreibung"/>
          <p:cNvPicPr preferRelativeResize="0"/>
          <p:nvPr/>
        </p:nvPicPr>
        <p:blipFill rotWithShape="1">
          <a:blip r:embed="rId4">
            <a:alphaModFix/>
          </a:blip>
          <a:srcRect/>
          <a:stretch/>
        </p:blipFill>
        <p:spPr>
          <a:xfrm>
            <a:off x="11442575" y="1396985"/>
            <a:ext cx="270000" cy="270000"/>
          </a:xfrm>
          <a:prstGeom prst="rect">
            <a:avLst/>
          </a:prstGeom>
          <a:pattFill prst="dkDnDiag">
            <a:fgClr>
              <a:srgbClr val="FF0000"/>
            </a:fgClr>
            <a:bgClr>
              <a:schemeClr val="bg1"/>
            </a:bgClr>
          </a:pattFill>
          <a:ln>
            <a:noFill/>
          </a:ln>
        </p:spPr>
      </p:pic>
      <p:pic>
        <p:nvPicPr>
          <p:cNvPr id="217" name="Google Shape;217;p7"/>
          <p:cNvPicPr preferRelativeResize="0"/>
          <p:nvPr/>
        </p:nvPicPr>
        <p:blipFill rotWithShape="1">
          <a:blip r:embed="rId5">
            <a:alphaModFix/>
          </a:blip>
          <a:srcRect/>
          <a:stretch/>
        </p:blipFill>
        <p:spPr>
          <a:xfrm>
            <a:off x="11443241" y="1713951"/>
            <a:ext cx="270000" cy="270000"/>
          </a:xfrm>
          <a:prstGeom prst="rect">
            <a:avLst/>
          </a:prstGeom>
          <a:noFill/>
          <a:ln>
            <a:noFill/>
          </a:ln>
        </p:spPr>
      </p:pic>
      <p:pic>
        <p:nvPicPr>
          <p:cNvPr id="218" name="Google Shape;218;p7"/>
          <p:cNvPicPr preferRelativeResize="0"/>
          <p:nvPr/>
        </p:nvPicPr>
        <p:blipFill rotWithShape="1">
          <a:blip r:embed="rId6">
            <a:alphaModFix/>
          </a:blip>
          <a:srcRect/>
          <a:stretch/>
        </p:blipFill>
        <p:spPr>
          <a:xfrm>
            <a:off x="11442575" y="2345522"/>
            <a:ext cx="270000" cy="270000"/>
          </a:xfrm>
          <a:prstGeom prst="rect">
            <a:avLst/>
          </a:prstGeom>
          <a:noFill/>
          <a:ln>
            <a:noFill/>
          </a:ln>
        </p:spPr>
      </p:pic>
      <p:pic>
        <p:nvPicPr>
          <p:cNvPr id="219" name="Google Shape;219;p7"/>
          <p:cNvPicPr preferRelativeResize="0"/>
          <p:nvPr/>
        </p:nvPicPr>
        <p:blipFill rotWithShape="1">
          <a:blip r:embed="rId7">
            <a:alphaModFix/>
          </a:blip>
          <a:srcRect/>
          <a:stretch/>
        </p:blipFill>
        <p:spPr>
          <a:xfrm>
            <a:off x="11442684" y="2660431"/>
            <a:ext cx="270000" cy="270000"/>
          </a:xfrm>
          <a:prstGeom prst="rect">
            <a:avLst/>
          </a:prstGeom>
          <a:noFill/>
          <a:ln>
            <a:noFill/>
          </a:ln>
        </p:spPr>
      </p:pic>
      <p:sp>
        <p:nvSpPr>
          <p:cNvPr id="220" name="Google Shape;220;p7"/>
          <p:cNvSpPr txBox="1"/>
          <p:nvPr/>
        </p:nvSpPr>
        <p:spPr>
          <a:xfrm>
            <a:off x="9969555" y="1370751"/>
            <a:ext cx="1473020" cy="1565878"/>
          </a:xfrm>
          <a:prstGeom prst="rect">
            <a:avLst/>
          </a:prstGeom>
          <a:noFill/>
          <a:ln>
            <a:noFill/>
          </a:ln>
        </p:spPr>
        <p:txBody>
          <a:bodyPr spcFirstLastPara="1" wrap="square" lIns="91425" tIns="45700" rIns="91425" bIns="45700" anchor="t" anchorCtr="0">
            <a:spAutoFit/>
          </a:bodyPr>
          <a:lstStyle/>
          <a:p>
            <a:pPr marL="0" marR="0" lvl="0" indent="0" algn="r" rtl="0">
              <a:lnSpc>
                <a:spcPct val="14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CRM</a:t>
            </a:r>
            <a:endParaRPr sz="1400" b="0" i="0" u="none" strike="noStrike" cap="none" dirty="0">
              <a:solidFill>
                <a:srgbClr val="000000"/>
              </a:solidFill>
              <a:latin typeface="Arial"/>
              <a:ea typeface="Arial"/>
              <a:cs typeface="Arial"/>
              <a:sym typeface="Arial"/>
            </a:endParaRPr>
          </a:p>
          <a:p>
            <a:pPr marL="0" marR="0" lvl="0" indent="0" algn="r" rtl="0">
              <a:lnSpc>
                <a:spcPct val="14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Inventory</a:t>
            </a:r>
            <a:endParaRPr sz="1400" b="0" i="0" u="none" strike="noStrike" cap="none" dirty="0">
              <a:solidFill>
                <a:schemeClr val="dk1"/>
              </a:solidFill>
              <a:latin typeface="Arial"/>
              <a:ea typeface="Arial"/>
              <a:cs typeface="Arial"/>
              <a:sym typeface="Arial"/>
            </a:endParaRPr>
          </a:p>
          <a:p>
            <a:pPr marL="0" marR="0" lvl="0" indent="0" algn="r" rtl="0">
              <a:lnSpc>
                <a:spcPct val="14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Purchasing</a:t>
            </a:r>
            <a:endParaRPr sz="1400" b="0" i="0" u="none" strike="noStrike" cap="none" dirty="0">
              <a:solidFill>
                <a:schemeClr val="dk1"/>
              </a:solidFill>
              <a:latin typeface="Arial"/>
              <a:ea typeface="Arial"/>
              <a:cs typeface="Arial"/>
              <a:sym typeface="Arial"/>
            </a:endParaRPr>
          </a:p>
          <a:p>
            <a:pPr marL="0" marR="0" lvl="0" indent="0" algn="r" rtl="0">
              <a:lnSpc>
                <a:spcPct val="14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Accounting</a:t>
            </a:r>
            <a:endParaRPr sz="1400" b="0" i="0" u="none" strike="noStrike" cap="none" dirty="0">
              <a:solidFill>
                <a:srgbClr val="000000"/>
              </a:solidFill>
              <a:latin typeface="Arial"/>
              <a:ea typeface="Arial"/>
              <a:cs typeface="Arial"/>
              <a:sym typeface="Arial"/>
            </a:endParaRPr>
          </a:p>
          <a:p>
            <a:pPr marL="0" marR="0" lvl="0" indent="0" algn="r" rtl="0">
              <a:lnSpc>
                <a:spcPct val="14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Sales</a:t>
            </a:r>
            <a:endParaRPr sz="1400" b="0" i="0" u="none" strike="noStrike" cap="none" dirty="0">
              <a:solidFill>
                <a:srgbClr val="000000"/>
              </a:solidFill>
              <a:latin typeface="Arial"/>
              <a:ea typeface="Arial"/>
              <a:cs typeface="Arial"/>
              <a:sym typeface="Arial"/>
            </a:endParaRPr>
          </a:p>
        </p:txBody>
      </p:sp>
      <p:grpSp>
        <p:nvGrpSpPr>
          <p:cNvPr id="290" name="Group 289">
            <a:extLst>
              <a:ext uri="{FF2B5EF4-FFF2-40B4-BE49-F238E27FC236}">
                <a16:creationId xmlns:a16="http://schemas.microsoft.com/office/drawing/2014/main" id="{B765129C-EAB9-ADBE-B05B-93FAF424C950}"/>
              </a:ext>
            </a:extLst>
          </p:cNvPr>
          <p:cNvGrpSpPr/>
          <p:nvPr/>
        </p:nvGrpSpPr>
        <p:grpSpPr>
          <a:xfrm>
            <a:off x="1349406" y="578469"/>
            <a:ext cx="8686569" cy="5770333"/>
            <a:chOff x="671081" y="242630"/>
            <a:chExt cx="8686569" cy="5770333"/>
          </a:xfrm>
        </p:grpSpPr>
        <p:sp>
          <p:nvSpPr>
            <p:cNvPr id="2" name="Flowchart: Terminator 1">
              <a:extLst>
                <a:ext uri="{FF2B5EF4-FFF2-40B4-BE49-F238E27FC236}">
                  <a16:creationId xmlns:a16="http://schemas.microsoft.com/office/drawing/2014/main" id="{0B86BE79-B91D-0B80-5FAC-3A2861B233D5}"/>
                </a:ext>
              </a:extLst>
            </p:cNvPr>
            <p:cNvSpPr/>
            <p:nvPr/>
          </p:nvSpPr>
          <p:spPr>
            <a:xfrm>
              <a:off x="671081" y="242630"/>
              <a:ext cx="1752047" cy="565789"/>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t>Start</a:t>
              </a:r>
              <a:endParaRPr lang="en-DE" dirty="0"/>
            </a:p>
          </p:txBody>
        </p:sp>
        <p:sp>
          <p:nvSpPr>
            <p:cNvPr id="3" name="Flowchart: Alternate Process 2">
              <a:extLst>
                <a:ext uri="{FF2B5EF4-FFF2-40B4-BE49-F238E27FC236}">
                  <a16:creationId xmlns:a16="http://schemas.microsoft.com/office/drawing/2014/main" id="{1AC7BF48-1797-E2D9-6D56-9DE8DF22DC22}"/>
                </a:ext>
              </a:extLst>
            </p:cNvPr>
            <p:cNvSpPr/>
            <p:nvPr/>
          </p:nvSpPr>
          <p:spPr>
            <a:xfrm>
              <a:off x="671081" y="1148057"/>
              <a:ext cx="1752048" cy="638463"/>
            </a:xfrm>
            <a:prstGeom prst="flowChartAlternateProcess">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t>Order </a:t>
              </a:r>
              <a:r>
                <a:rPr lang="de-DE" sz="1400" dirty="0" err="1"/>
                <a:t>Placed</a:t>
              </a:r>
              <a:r>
                <a:rPr lang="de-DE" sz="1400" dirty="0"/>
                <a:t> By Customer (Online Shop)</a:t>
              </a:r>
              <a:endParaRPr lang="en-DE" sz="1400" dirty="0"/>
            </a:p>
          </p:txBody>
        </p:sp>
        <p:sp>
          <p:nvSpPr>
            <p:cNvPr id="4" name="Flowchart: Decision 3">
              <a:extLst>
                <a:ext uri="{FF2B5EF4-FFF2-40B4-BE49-F238E27FC236}">
                  <a16:creationId xmlns:a16="http://schemas.microsoft.com/office/drawing/2014/main" id="{63AF0875-F765-CEF1-F162-2D9AC0587CD9}"/>
                </a:ext>
              </a:extLst>
            </p:cNvPr>
            <p:cNvSpPr/>
            <p:nvPr/>
          </p:nvSpPr>
          <p:spPr>
            <a:xfrm>
              <a:off x="2900959" y="829430"/>
              <a:ext cx="1689885" cy="1197474"/>
            </a:xfrm>
            <a:prstGeom prst="flowChartDecision">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err="1"/>
                <a:t>Product</a:t>
              </a:r>
              <a:r>
                <a:rPr lang="de-DE" sz="1600" dirty="0"/>
                <a:t>   </a:t>
              </a:r>
              <a:r>
                <a:rPr lang="de-DE" sz="1600" dirty="0" err="1"/>
                <a:t>Available</a:t>
              </a:r>
              <a:r>
                <a:rPr lang="de-DE" sz="1600" dirty="0"/>
                <a:t>?</a:t>
              </a:r>
              <a:endParaRPr lang="en-DE" sz="1600" dirty="0"/>
            </a:p>
          </p:txBody>
        </p:sp>
        <p:sp>
          <p:nvSpPr>
            <p:cNvPr id="5" name="Flowchart: Alternate Process 4">
              <a:extLst>
                <a:ext uri="{FF2B5EF4-FFF2-40B4-BE49-F238E27FC236}">
                  <a16:creationId xmlns:a16="http://schemas.microsoft.com/office/drawing/2014/main" id="{19062F39-837D-09E6-0C78-13D29E4F7920}"/>
                </a:ext>
              </a:extLst>
            </p:cNvPr>
            <p:cNvSpPr/>
            <p:nvPr/>
          </p:nvSpPr>
          <p:spPr>
            <a:xfrm>
              <a:off x="5608505" y="2678672"/>
              <a:ext cx="1752048" cy="759872"/>
            </a:xfrm>
            <a:prstGeom prst="flowChartAlternateProcess">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Prepare</a:t>
              </a:r>
              <a:r>
                <a:rPr lang="de-DE" dirty="0"/>
                <a:t> </a:t>
              </a:r>
              <a:r>
                <a:rPr lang="de-DE" dirty="0" err="1"/>
                <a:t>shipment</a:t>
              </a:r>
              <a:endParaRPr lang="en-DE" dirty="0"/>
            </a:p>
          </p:txBody>
        </p:sp>
        <p:sp>
          <p:nvSpPr>
            <p:cNvPr id="6" name="Flowchart: Alternate Process 5">
              <a:extLst>
                <a:ext uri="{FF2B5EF4-FFF2-40B4-BE49-F238E27FC236}">
                  <a16:creationId xmlns:a16="http://schemas.microsoft.com/office/drawing/2014/main" id="{948150A0-7A29-496E-6A3A-4BBC6D033C97}"/>
                </a:ext>
              </a:extLst>
            </p:cNvPr>
            <p:cNvSpPr/>
            <p:nvPr/>
          </p:nvSpPr>
          <p:spPr>
            <a:xfrm>
              <a:off x="3528434" y="2736264"/>
              <a:ext cx="1652098" cy="679277"/>
            </a:xfrm>
            <a:prstGeom prst="flowChartAlternateProcess">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Ship</a:t>
              </a:r>
              <a:r>
                <a:rPr lang="de-DE" dirty="0"/>
                <a:t> </a:t>
              </a:r>
              <a:r>
                <a:rPr lang="de-DE" dirty="0" err="1"/>
                <a:t>goods</a:t>
              </a:r>
              <a:r>
                <a:rPr lang="de-DE" dirty="0"/>
                <a:t> </a:t>
              </a:r>
              <a:r>
                <a:rPr lang="de-DE" dirty="0" err="1"/>
                <a:t>to</a:t>
              </a:r>
              <a:r>
                <a:rPr lang="de-DE" dirty="0"/>
                <a:t> </a:t>
              </a:r>
              <a:r>
                <a:rPr lang="de-DE" dirty="0" err="1"/>
                <a:t>customer</a:t>
              </a:r>
              <a:endParaRPr lang="en-DE" dirty="0"/>
            </a:p>
          </p:txBody>
        </p:sp>
        <p:sp>
          <p:nvSpPr>
            <p:cNvPr id="9" name="Flowchart: Alternate Process 8">
              <a:extLst>
                <a:ext uri="{FF2B5EF4-FFF2-40B4-BE49-F238E27FC236}">
                  <a16:creationId xmlns:a16="http://schemas.microsoft.com/office/drawing/2014/main" id="{CAE70C31-2561-3C32-F3A9-48898821F547}"/>
                </a:ext>
              </a:extLst>
            </p:cNvPr>
            <p:cNvSpPr/>
            <p:nvPr/>
          </p:nvSpPr>
          <p:spPr>
            <a:xfrm>
              <a:off x="5158317" y="1106370"/>
              <a:ext cx="1701299" cy="679277"/>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Create Purchase </a:t>
              </a:r>
              <a:r>
                <a:rPr lang="de-DE" dirty="0" err="1"/>
                <a:t>order</a:t>
              </a:r>
              <a:r>
                <a:rPr lang="de-DE" dirty="0"/>
                <a:t> </a:t>
              </a:r>
              <a:endParaRPr lang="en-DE" dirty="0"/>
            </a:p>
          </p:txBody>
        </p:sp>
        <p:sp>
          <p:nvSpPr>
            <p:cNvPr id="10" name="Flowchart: Alternate Process 9">
              <a:extLst>
                <a:ext uri="{FF2B5EF4-FFF2-40B4-BE49-F238E27FC236}">
                  <a16:creationId xmlns:a16="http://schemas.microsoft.com/office/drawing/2014/main" id="{770853ED-DECA-A36A-59E5-404B143EDD63}"/>
                </a:ext>
              </a:extLst>
            </p:cNvPr>
            <p:cNvSpPr/>
            <p:nvPr/>
          </p:nvSpPr>
          <p:spPr>
            <a:xfrm>
              <a:off x="7650098" y="1102018"/>
              <a:ext cx="1701299" cy="679277"/>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t>Receive </a:t>
              </a:r>
              <a:r>
                <a:rPr lang="de-DE" sz="1600" dirty="0" err="1"/>
                <a:t>goods</a:t>
              </a:r>
              <a:r>
                <a:rPr lang="de-DE" sz="1600" dirty="0"/>
                <a:t> and Update Stocks</a:t>
              </a:r>
              <a:endParaRPr lang="en-DE" sz="1600" dirty="0"/>
            </a:p>
          </p:txBody>
        </p:sp>
        <p:sp>
          <p:nvSpPr>
            <p:cNvPr id="11" name="Flowchart: Alternate Process 10">
              <a:extLst>
                <a:ext uri="{FF2B5EF4-FFF2-40B4-BE49-F238E27FC236}">
                  <a16:creationId xmlns:a16="http://schemas.microsoft.com/office/drawing/2014/main" id="{74148B39-177E-0C43-7E29-0148FB7027C3}"/>
                </a:ext>
              </a:extLst>
            </p:cNvPr>
            <p:cNvSpPr/>
            <p:nvPr/>
          </p:nvSpPr>
          <p:spPr>
            <a:xfrm>
              <a:off x="7656351" y="2706328"/>
              <a:ext cx="1701299" cy="67927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Generate </a:t>
              </a:r>
              <a:r>
                <a:rPr lang="de-DE" dirty="0" err="1"/>
                <a:t>sales</a:t>
              </a:r>
              <a:r>
                <a:rPr lang="de-DE" dirty="0"/>
                <a:t> </a:t>
              </a:r>
              <a:r>
                <a:rPr lang="de-DE" dirty="0" err="1"/>
                <a:t>order</a:t>
              </a:r>
              <a:r>
                <a:rPr lang="de-DE" dirty="0"/>
                <a:t>()</a:t>
              </a:r>
              <a:r>
                <a:rPr lang="de-DE" dirty="0" err="1"/>
                <a:t>invoice</a:t>
              </a:r>
              <a:endParaRPr lang="en-DE" dirty="0"/>
            </a:p>
          </p:txBody>
        </p:sp>
        <p:sp>
          <p:nvSpPr>
            <p:cNvPr id="12" name="Flowchart: Decision 11">
              <a:extLst>
                <a:ext uri="{FF2B5EF4-FFF2-40B4-BE49-F238E27FC236}">
                  <a16:creationId xmlns:a16="http://schemas.microsoft.com/office/drawing/2014/main" id="{54D07605-C0A5-D9D4-F834-A538D766109E}"/>
                </a:ext>
              </a:extLst>
            </p:cNvPr>
            <p:cNvSpPr/>
            <p:nvPr/>
          </p:nvSpPr>
          <p:spPr>
            <a:xfrm>
              <a:off x="721055" y="2480537"/>
              <a:ext cx="1652098" cy="1062987"/>
            </a:xfrm>
            <a:prstGeom prst="flowChartDecisi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t>Payment </a:t>
              </a:r>
              <a:r>
                <a:rPr lang="de-DE" sz="1200" dirty="0" err="1"/>
                <a:t>confirmed</a:t>
              </a:r>
              <a:r>
                <a:rPr lang="de-DE" sz="1200" dirty="0"/>
                <a:t> </a:t>
              </a:r>
              <a:r>
                <a:rPr lang="de-DE" sz="1200" dirty="0" err="1"/>
                <a:t>by</a:t>
              </a:r>
              <a:r>
                <a:rPr lang="de-DE" sz="1200" dirty="0"/>
                <a:t> Gateway?</a:t>
              </a:r>
              <a:endParaRPr lang="en-DE" sz="1200" dirty="0"/>
            </a:p>
          </p:txBody>
        </p:sp>
        <p:sp>
          <p:nvSpPr>
            <p:cNvPr id="14" name="Flowchart: Alternate Process 13">
              <a:extLst>
                <a:ext uri="{FF2B5EF4-FFF2-40B4-BE49-F238E27FC236}">
                  <a16:creationId xmlns:a16="http://schemas.microsoft.com/office/drawing/2014/main" id="{3F2FA20B-A39A-9DB8-532C-3943D0A7B096}"/>
                </a:ext>
              </a:extLst>
            </p:cNvPr>
            <p:cNvSpPr/>
            <p:nvPr/>
          </p:nvSpPr>
          <p:spPr>
            <a:xfrm>
              <a:off x="681823" y="4032174"/>
              <a:ext cx="1701299" cy="679277"/>
            </a:xfrm>
            <a:prstGeom prst="flowChartAlternateProcess">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Reconcile</a:t>
              </a:r>
              <a:r>
                <a:rPr lang="de-DE" dirty="0"/>
                <a:t> Accounting</a:t>
              </a:r>
              <a:endParaRPr lang="en-DE" dirty="0"/>
            </a:p>
          </p:txBody>
        </p:sp>
        <p:sp>
          <p:nvSpPr>
            <p:cNvPr id="15" name="Flowchart: Alternate Process 14">
              <a:extLst>
                <a:ext uri="{FF2B5EF4-FFF2-40B4-BE49-F238E27FC236}">
                  <a16:creationId xmlns:a16="http://schemas.microsoft.com/office/drawing/2014/main" id="{A2979720-A151-BBEC-CE43-90AEA0881EAD}"/>
                </a:ext>
              </a:extLst>
            </p:cNvPr>
            <p:cNvSpPr/>
            <p:nvPr/>
          </p:nvSpPr>
          <p:spPr>
            <a:xfrm>
              <a:off x="671081" y="5333686"/>
              <a:ext cx="1701299" cy="679277"/>
            </a:xfrm>
            <a:prstGeom prst="flowChartAlternateProcess">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t>Dashboard </a:t>
              </a:r>
              <a:r>
                <a:rPr lang="de-DE" sz="1600" dirty="0" err="1"/>
                <a:t>visualization</a:t>
              </a:r>
              <a:r>
                <a:rPr lang="de-DE" sz="1600" dirty="0"/>
                <a:t> update</a:t>
              </a:r>
              <a:endParaRPr lang="en-DE" sz="1600" dirty="0"/>
            </a:p>
          </p:txBody>
        </p:sp>
        <p:cxnSp>
          <p:nvCxnSpPr>
            <p:cNvPr id="17" name="Straight Connector 16">
              <a:extLst>
                <a:ext uri="{FF2B5EF4-FFF2-40B4-BE49-F238E27FC236}">
                  <a16:creationId xmlns:a16="http://schemas.microsoft.com/office/drawing/2014/main" id="{95B32961-40FA-087A-E68B-127B54A59AB1}"/>
                </a:ext>
              </a:extLst>
            </p:cNvPr>
            <p:cNvCxnSpPr>
              <a:cxnSpLocks/>
              <a:stCxn id="4" idx="3"/>
              <a:endCxn id="9" idx="1"/>
            </p:cNvCxnSpPr>
            <p:nvPr/>
          </p:nvCxnSpPr>
          <p:spPr>
            <a:xfrm>
              <a:off x="4590844" y="1428167"/>
              <a:ext cx="567473" cy="1784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9A5140E-A2A7-A530-2B05-692E4C5CBF7D}"/>
                </a:ext>
              </a:extLst>
            </p:cNvPr>
            <p:cNvCxnSpPr>
              <a:cxnSpLocks/>
              <a:stCxn id="9" idx="3"/>
              <a:endCxn id="10" idx="1"/>
            </p:cNvCxnSpPr>
            <p:nvPr/>
          </p:nvCxnSpPr>
          <p:spPr>
            <a:xfrm flipV="1">
              <a:off x="6859616" y="1441657"/>
              <a:ext cx="790482" cy="435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5188812-C2C5-46C8-CBC2-E952CFBAC40C}"/>
                </a:ext>
              </a:extLst>
            </p:cNvPr>
            <p:cNvCxnSpPr>
              <a:cxnSpLocks/>
              <a:stCxn id="11" idx="0"/>
              <a:endCxn id="10" idx="2"/>
            </p:cNvCxnSpPr>
            <p:nvPr/>
          </p:nvCxnSpPr>
          <p:spPr>
            <a:xfrm flipH="1" flipV="1">
              <a:off x="8500748" y="1781295"/>
              <a:ext cx="6253" cy="925033"/>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91AFF4C1-ED51-2F70-6009-8C469F12013D}"/>
                </a:ext>
              </a:extLst>
            </p:cNvPr>
            <p:cNvCxnSpPr>
              <a:cxnSpLocks/>
              <a:stCxn id="11" idx="1"/>
              <a:endCxn id="5" idx="3"/>
            </p:cNvCxnSpPr>
            <p:nvPr/>
          </p:nvCxnSpPr>
          <p:spPr>
            <a:xfrm flipH="1">
              <a:off x="7360553" y="3045967"/>
              <a:ext cx="295798" cy="12641"/>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DD8F7868-C9DE-2352-76B6-D2652816199A}"/>
                </a:ext>
              </a:extLst>
            </p:cNvPr>
            <p:cNvCxnSpPr>
              <a:cxnSpLocks/>
              <a:stCxn id="6" idx="3"/>
              <a:endCxn id="5" idx="1"/>
            </p:cNvCxnSpPr>
            <p:nvPr/>
          </p:nvCxnSpPr>
          <p:spPr>
            <a:xfrm flipV="1">
              <a:off x="5180532" y="3058608"/>
              <a:ext cx="427973" cy="1729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A96A4386-53E5-607A-5750-1ECB6851991D}"/>
                </a:ext>
              </a:extLst>
            </p:cNvPr>
            <p:cNvCxnSpPr>
              <a:cxnSpLocks/>
              <a:stCxn id="2" idx="2"/>
              <a:endCxn id="3" idx="0"/>
            </p:cNvCxnSpPr>
            <p:nvPr/>
          </p:nvCxnSpPr>
          <p:spPr>
            <a:xfrm>
              <a:off x="1547105" y="808419"/>
              <a:ext cx="0" cy="339638"/>
            </a:xfrm>
            <a:prstGeom prst="line">
              <a:avLst/>
            </a:prstGeom>
          </p:spPr>
          <p:style>
            <a:lnRef idx="1">
              <a:schemeClr val="dk1"/>
            </a:lnRef>
            <a:fillRef idx="0">
              <a:schemeClr val="dk1"/>
            </a:fillRef>
            <a:effectRef idx="0">
              <a:schemeClr val="dk1"/>
            </a:effectRef>
            <a:fontRef idx="minor">
              <a:schemeClr val="tx1"/>
            </a:fontRef>
          </p:style>
        </p:cxnSp>
        <p:cxnSp>
          <p:nvCxnSpPr>
            <p:cNvPr id="193" name="Straight Connector 192">
              <a:extLst>
                <a:ext uri="{FF2B5EF4-FFF2-40B4-BE49-F238E27FC236}">
                  <a16:creationId xmlns:a16="http://schemas.microsoft.com/office/drawing/2014/main" id="{D82C1C66-F442-83EA-3513-3CBD096C5A95}"/>
                </a:ext>
              </a:extLst>
            </p:cNvPr>
            <p:cNvCxnSpPr>
              <a:cxnSpLocks/>
              <a:stCxn id="14" idx="2"/>
              <a:endCxn id="15" idx="0"/>
            </p:cNvCxnSpPr>
            <p:nvPr/>
          </p:nvCxnSpPr>
          <p:spPr>
            <a:xfrm flipH="1">
              <a:off x="1521731" y="4711451"/>
              <a:ext cx="10742" cy="622235"/>
            </a:xfrm>
            <a:prstGeom prst="line">
              <a:avLst/>
            </a:prstGeom>
          </p:spPr>
          <p:style>
            <a:lnRef idx="1">
              <a:schemeClr val="dk1"/>
            </a:lnRef>
            <a:fillRef idx="0">
              <a:schemeClr val="dk1"/>
            </a:fillRef>
            <a:effectRef idx="0">
              <a:schemeClr val="dk1"/>
            </a:effectRef>
            <a:fontRef idx="minor">
              <a:schemeClr val="tx1"/>
            </a:fontRef>
          </p:style>
        </p:cxnSp>
      </p:grpSp>
      <p:cxnSp>
        <p:nvCxnSpPr>
          <p:cNvPr id="322" name="Connector: Elbow 321">
            <a:extLst>
              <a:ext uri="{FF2B5EF4-FFF2-40B4-BE49-F238E27FC236}">
                <a16:creationId xmlns:a16="http://schemas.microsoft.com/office/drawing/2014/main" id="{72E189C8-410C-591A-A767-B14A549642A7}"/>
              </a:ext>
            </a:extLst>
          </p:cNvPr>
          <p:cNvCxnSpPr>
            <a:cxnSpLocks/>
            <a:stCxn id="3" idx="2"/>
            <a:endCxn id="12" idx="0"/>
          </p:cNvCxnSpPr>
          <p:nvPr/>
        </p:nvCxnSpPr>
        <p:spPr>
          <a:xfrm rot="5400000">
            <a:off x="1878422" y="2469367"/>
            <a:ext cx="694017"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45" name="TextBox 344">
            <a:extLst>
              <a:ext uri="{FF2B5EF4-FFF2-40B4-BE49-F238E27FC236}">
                <a16:creationId xmlns:a16="http://schemas.microsoft.com/office/drawing/2014/main" id="{0306A5AC-222A-A580-589C-7FEBB5CF949C}"/>
              </a:ext>
            </a:extLst>
          </p:cNvPr>
          <p:cNvSpPr txBox="1"/>
          <p:nvPr/>
        </p:nvSpPr>
        <p:spPr>
          <a:xfrm>
            <a:off x="2959397" y="3065523"/>
            <a:ext cx="580264" cy="338554"/>
          </a:xfrm>
          <a:prstGeom prst="rect">
            <a:avLst/>
          </a:prstGeom>
          <a:noFill/>
        </p:spPr>
        <p:txBody>
          <a:bodyPr wrap="square" rtlCol="0">
            <a:spAutoFit/>
          </a:bodyPr>
          <a:lstStyle/>
          <a:p>
            <a:r>
              <a:rPr lang="de-DE" sz="1600" dirty="0"/>
              <a:t>Yes</a:t>
            </a:r>
            <a:endParaRPr lang="en-DE" sz="1600" dirty="0"/>
          </a:p>
        </p:txBody>
      </p:sp>
      <p:sp>
        <p:nvSpPr>
          <p:cNvPr id="346" name="TextBox 345">
            <a:extLst>
              <a:ext uri="{FF2B5EF4-FFF2-40B4-BE49-F238E27FC236}">
                <a16:creationId xmlns:a16="http://schemas.microsoft.com/office/drawing/2014/main" id="{65834852-B1DB-1AFC-3947-9E20C49B6992}"/>
              </a:ext>
            </a:extLst>
          </p:cNvPr>
          <p:cNvSpPr txBox="1"/>
          <p:nvPr/>
        </p:nvSpPr>
        <p:spPr>
          <a:xfrm>
            <a:off x="5366865" y="1570531"/>
            <a:ext cx="580264" cy="276999"/>
          </a:xfrm>
          <a:prstGeom prst="rect">
            <a:avLst/>
          </a:prstGeom>
          <a:noFill/>
        </p:spPr>
        <p:txBody>
          <a:bodyPr wrap="square" rtlCol="0">
            <a:spAutoFit/>
          </a:bodyPr>
          <a:lstStyle/>
          <a:p>
            <a:r>
              <a:rPr lang="de-DE" sz="1200" dirty="0"/>
              <a:t>NO</a:t>
            </a:r>
            <a:endParaRPr lang="en-DE" sz="1200" dirty="0"/>
          </a:p>
        </p:txBody>
      </p:sp>
      <p:cxnSp>
        <p:nvCxnSpPr>
          <p:cNvPr id="16" name="Connector: Elbow 15">
            <a:extLst>
              <a:ext uri="{FF2B5EF4-FFF2-40B4-BE49-F238E27FC236}">
                <a16:creationId xmlns:a16="http://schemas.microsoft.com/office/drawing/2014/main" id="{EEF81ECB-705C-D563-1D91-98757C1CFEE1}"/>
              </a:ext>
            </a:extLst>
          </p:cNvPr>
          <p:cNvCxnSpPr>
            <a:cxnSpLocks/>
            <a:stCxn id="12" idx="3"/>
            <a:endCxn id="4" idx="1"/>
          </p:cNvCxnSpPr>
          <p:nvPr/>
        </p:nvCxnSpPr>
        <p:spPr>
          <a:xfrm flipV="1">
            <a:off x="3051478" y="1764006"/>
            <a:ext cx="527806" cy="15838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Flowchart: Decision 18">
            <a:extLst>
              <a:ext uri="{FF2B5EF4-FFF2-40B4-BE49-F238E27FC236}">
                <a16:creationId xmlns:a16="http://schemas.microsoft.com/office/drawing/2014/main" id="{DC2742C6-F142-9C29-58FF-917884FD7BD9}"/>
              </a:ext>
            </a:extLst>
          </p:cNvPr>
          <p:cNvSpPr/>
          <p:nvPr/>
        </p:nvSpPr>
        <p:spPr>
          <a:xfrm>
            <a:off x="4773953" y="4250829"/>
            <a:ext cx="1766088" cy="1197474"/>
          </a:xfrm>
          <a:prstGeom prst="flowChartDecision">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dirty="0"/>
              <a:t>Payment </a:t>
            </a:r>
            <a:r>
              <a:rPr lang="de-DE" sz="1600" dirty="0" err="1"/>
              <a:t>Recieved</a:t>
            </a:r>
            <a:r>
              <a:rPr lang="de-DE" sz="1600" dirty="0"/>
              <a:t>?</a:t>
            </a:r>
            <a:endParaRPr lang="en-DE" sz="1600" dirty="0"/>
          </a:p>
        </p:txBody>
      </p:sp>
      <p:cxnSp>
        <p:nvCxnSpPr>
          <p:cNvPr id="21" name="Connector: Elbow 20">
            <a:extLst>
              <a:ext uri="{FF2B5EF4-FFF2-40B4-BE49-F238E27FC236}">
                <a16:creationId xmlns:a16="http://schemas.microsoft.com/office/drawing/2014/main" id="{11EFD0A3-0C19-CB09-BE25-DC639B19C3C7}"/>
              </a:ext>
            </a:extLst>
          </p:cNvPr>
          <p:cNvCxnSpPr>
            <a:cxnSpLocks/>
            <a:stCxn id="19" idx="1"/>
            <a:endCxn id="14" idx="3"/>
          </p:cNvCxnSpPr>
          <p:nvPr/>
        </p:nvCxnSpPr>
        <p:spPr>
          <a:xfrm rot="10800000">
            <a:off x="3061447" y="4707652"/>
            <a:ext cx="1712506" cy="14191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Flowchart: Alternate Process 27">
            <a:extLst>
              <a:ext uri="{FF2B5EF4-FFF2-40B4-BE49-F238E27FC236}">
                <a16:creationId xmlns:a16="http://schemas.microsoft.com/office/drawing/2014/main" id="{C85EF948-2468-D7C8-6A5C-7AD38BB794A3}"/>
              </a:ext>
            </a:extLst>
          </p:cNvPr>
          <p:cNvSpPr/>
          <p:nvPr/>
        </p:nvSpPr>
        <p:spPr>
          <a:xfrm>
            <a:off x="8328423" y="4294815"/>
            <a:ext cx="1701299" cy="77652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Payment check with Customer and/Gateway</a:t>
            </a:r>
          </a:p>
        </p:txBody>
      </p:sp>
      <p:cxnSp>
        <p:nvCxnSpPr>
          <p:cNvPr id="29" name="Connector: Elbow 28">
            <a:extLst>
              <a:ext uri="{FF2B5EF4-FFF2-40B4-BE49-F238E27FC236}">
                <a16:creationId xmlns:a16="http://schemas.microsoft.com/office/drawing/2014/main" id="{5F2CAA7C-7F97-3FD8-A4D3-96EA10D78421}"/>
              </a:ext>
            </a:extLst>
          </p:cNvPr>
          <p:cNvCxnSpPr>
            <a:cxnSpLocks/>
            <a:stCxn id="19" idx="3"/>
            <a:endCxn id="28" idx="1"/>
          </p:cNvCxnSpPr>
          <p:nvPr/>
        </p:nvCxnSpPr>
        <p:spPr>
          <a:xfrm flipV="1">
            <a:off x="6540041" y="4683076"/>
            <a:ext cx="1788382" cy="1664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D1329747-E1BB-03FC-27A0-9FD41808F6F3}"/>
              </a:ext>
            </a:extLst>
          </p:cNvPr>
          <p:cNvCxnSpPr>
            <a:cxnSpLocks/>
            <a:stCxn id="6" idx="2"/>
            <a:endCxn id="19" idx="0"/>
          </p:cNvCxnSpPr>
          <p:nvPr/>
        </p:nvCxnSpPr>
        <p:spPr>
          <a:xfrm rot="16200000" flipH="1">
            <a:off x="5095178" y="3689009"/>
            <a:ext cx="499449" cy="62418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9040CED-3D99-9167-2E84-E6C3090FEADE}"/>
              </a:ext>
            </a:extLst>
          </p:cNvPr>
          <p:cNvSpPr txBox="1"/>
          <p:nvPr/>
        </p:nvSpPr>
        <p:spPr>
          <a:xfrm>
            <a:off x="6336992" y="4452145"/>
            <a:ext cx="580264" cy="276999"/>
          </a:xfrm>
          <a:prstGeom prst="rect">
            <a:avLst/>
          </a:prstGeom>
          <a:noFill/>
        </p:spPr>
        <p:txBody>
          <a:bodyPr wrap="square" rtlCol="0">
            <a:spAutoFit/>
          </a:bodyPr>
          <a:lstStyle/>
          <a:p>
            <a:r>
              <a:rPr lang="de-DE" sz="1200" dirty="0"/>
              <a:t>NO</a:t>
            </a:r>
            <a:endParaRPr lang="en-DE" sz="1200" dirty="0"/>
          </a:p>
        </p:txBody>
      </p:sp>
      <p:sp>
        <p:nvSpPr>
          <p:cNvPr id="40" name="TextBox 39">
            <a:extLst>
              <a:ext uri="{FF2B5EF4-FFF2-40B4-BE49-F238E27FC236}">
                <a16:creationId xmlns:a16="http://schemas.microsoft.com/office/drawing/2014/main" id="{3AA562DD-5315-1F1B-1DB0-C4D1B1A4250D}"/>
              </a:ext>
            </a:extLst>
          </p:cNvPr>
          <p:cNvSpPr txBox="1"/>
          <p:nvPr/>
        </p:nvSpPr>
        <p:spPr>
          <a:xfrm>
            <a:off x="3693783" y="4481108"/>
            <a:ext cx="580264" cy="276999"/>
          </a:xfrm>
          <a:prstGeom prst="rect">
            <a:avLst/>
          </a:prstGeom>
          <a:noFill/>
        </p:spPr>
        <p:txBody>
          <a:bodyPr wrap="square" rtlCol="0">
            <a:spAutoFit/>
          </a:bodyPr>
          <a:lstStyle/>
          <a:p>
            <a:r>
              <a:rPr lang="de-DE" sz="1200" dirty="0"/>
              <a:t>Yes</a:t>
            </a:r>
            <a:endParaRPr lang="en-DE" sz="1200" dirty="0"/>
          </a:p>
        </p:txBody>
      </p:sp>
      <p:cxnSp>
        <p:nvCxnSpPr>
          <p:cNvPr id="42" name="Connector: Elbow 41">
            <a:extLst>
              <a:ext uri="{FF2B5EF4-FFF2-40B4-BE49-F238E27FC236}">
                <a16:creationId xmlns:a16="http://schemas.microsoft.com/office/drawing/2014/main" id="{407606C8-27C6-C634-2808-46877C3EA609}"/>
              </a:ext>
            </a:extLst>
          </p:cNvPr>
          <p:cNvCxnSpPr>
            <a:cxnSpLocks/>
            <a:stCxn id="12" idx="1"/>
            <a:endCxn id="28" idx="0"/>
          </p:cNvCxnSpPr>
          <p:nvPr/>
        </p:nvCxnSpPr>
        <p:spPr>
          <a:xfrm rot="10800000" flipH="1" flipV="1">
            <a:off x="1399379" y="3347869"/>
            <a:ext cx="7779693" cy="946945"/>
          </a:xfrm>
          <a:prstGeom prst="bentConnector4">
            <a:avLst>
              <a:gd name="adj1" fmla="val -2938"/>
              <a:gd name="adj2" fmla="val 78064"/>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8A30597-FFD8-7962-7374-C97CCB884040}"/>
              </a:ext>
            </a:extLst>
          </p:cNvPr>
          <p:cNvSpPr txBox="1"/>
          <p:nvPr/>
        </p:nvSpPr>
        <p:spPr>
          <a:xfrm>
            <a:off x="839557" y="3191864"/>
            <a:ext cx="580264" cy="276999"/>
          </a:xfrm>
          <a:prstGeom prst="rect">
            <a:avLst/>
          </a:prstGeom>
          <a:noFill/>
        </p:spPr>
        <p:txBody>
          <a:bodyPr wrap="square" rtlCol="0">
            <a:spAutoFit/>
          </a:bodyPr>
          <a:lstStyle/>
          <a:p>
            <a:r>
              <a:rPr lang="de-DE" sz="1200" dirty="0"/>
              <a:t>NO</a:t>
            </a:r>
            <a:endParaRPr lang="en-DE" sz="1200" dirty="0"/>
          </a:p>
        </p:txBody>
      </p:sp>
      <p:cxnSp>
        <p:nvCxnSpPr>
          <p:cNvPr id="60" name="Connector: Elbow 59">
            <a:extLst>
              <a:ext uri="{FF2B5EF4-FFF2-40B4-BE49-F238E27FC236}">
                <a16:creationId xmlns:a16="http://schemas.microsoft.com/office/drawing/2014/main" id="{D081D831-563C-DFC6-A710-844694FD1598}"/>
              </a:ext>
            </a:extLst>
          </p:cNvPr>
          <p:cNvCxnSpPr>
            <a:cxnSpLocks/>
            <a:stCxn id="4" idx="0"/>
            <a:endCxn id="10" idx="0"/>
          </p:cNvCxnSpPr>
          <p:nvPr/>
        </p:nvCxnSpPr>
        <p:spPr>
          <a:xfrm rot="16200000" flipH="1">
            <a:off x="6665356" y="-1075860"/>
            <a:ext cx="272588" cy="4754846"/>
          </a:xfrm>
          <a:prstGeom prst="bentConnector3">
            <a:avLst>
              <a:gd name="adj1" fmla="val -83863"/>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FE002FD-3F67-BD82-2383-7A8CBD9E86BA}"/>
              </a:ext>
            </a:extLst>
          </p:cNvPr>
          <p:cNvSpPr txBox="1"/>
          <p:nvPr/>
        </p:nvSpPr>
        <p:spPr>
          <a:xfrm>
            <a:off x="4385204" y="726672"/>
            <a:ext cx="580264" cy="276999"/>
          </a:xfrm>
          <a:prstGeom prst="rect">
            <a:avLst/>
          </a:prstGeom>
          <a:noFill/>
        </p:spPr>
        <p:txBody>
          <a:bodyPr wrap="square" rtlCol="0">
            <a:spAutoFit/>
          </a:bodyPr>
          <a:lstStyle/>
          <a:p>
            <a:r>
              <a:rPr lang="de-DE" sz="1200" dirty="0"/>
              <a:t>Yes</a:t>
            </a:r>
            <a:endParaRPr lang="en-DE" sz="1200" dirty="0"/>
          </a:p>
        </p:txBody>
      </p:sp>
      <p:sp>
        <p:nvSpPr>
          <p:cNvPr id="228" name="Flowchart: Terminator 227">
            <a:extLst>
              <a:ext uri="{FF2B5EF4-FFF2-40B4-BE49-F238E27FC236}">
                <a16:creationId xmlns:a16="http://schemas.microsoft.com/office/drawing/2014/main" id="{3978C2F5-4735-8A74-C90E-57516FFDD6E2}"/>
              </a:ext>
            </a:extLst>
          </p:cNvPr>
          <p:cNvSpPr/>
          <p:nvPr/>
        </p:nvSpPr>
        <p:spPr>
          <a:xfrm>
            <a:off x="8316421" y="5685889"/>
            <a:ext cx="1752047" cy="565789"/>
          </a:xfrm>
          <a:prstGeom prst="flowChartTermina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t>End</a:t>
            </a:r>
            <a:endParaRPr lang="en-DE" dirty="0"/>
          </a:p>
        </p:txBody>
      </p:sp>
      <p:cxnSp>
        <p:nvCxnSpPr>
          <p:cNvPr id="230" name="Straight Arrow Connector 229">
            <a:extLst>
              <a:ext uri="{FF2B5EF4-FFF2-40B4-BE49-F238E27FC236}">
                <a16:creationId xmlns:a16="http://schemas.microsoft.com/office/drawing/2014/main" id="{B1EB89F9-BDD3-85BB-C4EE-D282B54CF8CD}"/>
              </a:ext>
            </a:extLst>
          </p:cNvPr>
          <p:cNvCxnSpPr>
            <a:stCxn id="15" idx="3"/>
            <a:endCxn id="228" idx="1"/>
          </p:cNvCxnSpPr>
          <p:nvPr/>
        </p:nvCxnSpPr>
        <p:spPr>
          <a:xfrm flipV="1">
            <a:off x="3050705" y="5968784"/>
            <a:ext cx="5265716" cy="40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5"/>
          <p:cNvSpPr txBox="1">
            <a:spLocks noGrp="1"/>
          </p:cNvSpPr>
          <p:nvPr>
            <p:ph type="title"/>
          </p:nvPr>
        </p:nvSpPr>
        <p:spPr>
          <a:xfrm>
            <a:off x="1024319" y="59071"/>
            <a:ext cx="9720072" cy="149961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Ubuntu"/>
              <a:buNone/>
            </a:pPr>
            <a:r>
              <a:rPr lang="en-US" b="1" dirty="0"/>
              <a:t>Challenge #2</a:t>
            </a:r>
            <a:r>
              <a:rPr lang="en-US" dirty="0"/>
              <a:t>: </a:t>
            </a:r>
            <a:br>
              <a:rPr lang="en-US" dirty="0"/>
            </a:br>
            <a:r>
              <a:rPr lang="en-US" dirty="0"/>
              <a:t>E-Commerce data analysis</a:t>
            </a:r>
            <a:endParaRPr dirty="0"/>
          </a:p>
        </p:txBody>
      </p:sp>
      <p:sp>
        <p:nvSpPr>
          <p:cNvPr id="226" name="Google Shape;226;p5"/>
          <p:cNvSpPr txBox="1">
            <a:spLocks noGrp="1"/>
          </p:cNvSpPr>
          <p:nvPr>
            <p:ph idx="1"/>
          </p:nvPr>
        </p:nvSpPr>
        <p:spPr>
          <a:xfrm>
            <a:off x="623888" y="1338770"/>
            <a:ext cx="11081954" cy="107217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200"/>
              <a:buNone/>
            </a:pPr>
            <a:r>
              <a:rPr lang="en-US" sz="1200" b="1"/>
              <a:t>Situation</a:t>
            </a:r>
            <a:r>
              <a:rPr lang="en-US" sz="1200"/>
              <a:t>: As his current ERP system has limited analytics capabilities, the CIO Max asked us to help answer some questions before the new systems goes live.</a:t>
            </a:r>
            <a:endParaRPr/>
          </a:p>
          <a:p>
            <a:pPr marL="0" lvl="0" indent="0" algn="l" rtl="0">
              <a:lnSpc>
                <a:spcPct val="90000"/>
              </a:lnSpc>
              <a:spcBef>
                <a:spcPts val="1000"/>
              </a:spcBef>
              <a:spcAft>
                <a:spcPts val="0"/>
              </a:spcAft>
              <a:buClr>
                <a:schemeClr val="dk1"/>
              </a:buClr>
              <a:buSzPts val="1200"/>
              <a:buNone/>
            </a:pPr>
            <a:r>
              <a:rPr lang="en-US" sz="1200" b="1"/>
              <a:t>Input</a:t>
            </a:r>
            <a:r>
              <a:rPr lang="en-US" sz="1200"/>
              <a:t>: We received an </a:t>
            </a:r>
            <a:r>
              <a:rPr lang="en-US" sz="1200" b="1"/>
              <a:t>Excel</a:t>
            </a:r>
            <a:r>
              <a:rPr lang="en-US" sz="1200"/>
              <a:t> sheet with a lot of transactions. Data in the file can be wrong or misleading, so just note problems in the data, but do not try to solve them. Also, your project leader send you a Slack message and forwarded you an email before he had to go into a meeting.</a:t>
            </a:r>
            <a:endParaRPr/>
          </a:p>
        </p:txBody>
      </p:sp>
      <p:sp>
        <p:nvSpPr>
          <p:cNvPr id="227" name="Google Shape;227;p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228" name="Google Shape;228;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229" name="Google Shape;229;p5"/>
          <p:cNvSpPr/>
          <p:nvPr/>
        </p:nvSpPr>
        <p:spPr>
          <a:xfrm>
            <a:off x="630621" y="2907946"/>
            <a:ext cx="3347049" cy="1271748"/>
          </a:xfrm>
          <a:prstGeom prst="wedgeRoundRectCallout">
            <a:avLst>
              <a:gd name="adj1" fmla="val -21864"/>
              <a:gd name="adj2" fmla="val 64535"/>
              <a:gd name="adj3" fmla="val 16667"/>
            </a:avLst>
          </a:prstGeom>
          <a:solidFill>
            <a:schemeClr val="accent2"/>
          </a:solid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Arial"/>
                <a:ea typeface="Arial"/>
                <a:cs typeface="Arial"/>
                <a:sym typeface="Arial"/>
              </a:rPr>
              <a:t>„Thanks for helping out! Home365 mostly sells make-to-order products, that only get manufactured after being ordered. Max told me that many orders get shipped in multiple deliveries, but they only send out an invoice after all products are shipped.” </a:t>
            </a:r>
            <a:endParaRPr sz="1400" b="0" i="0" u="none" strike="noStrike" cap="none">
              <a:solidFill>
                <a:srgbClr val="000000"/>
              </a:solidFill>
              <a:latin typeface="Arial"/>
              <a:ea typeface="Arial"/>
              <a:cs typeface="Arial"/>
              <a:sym typeface="Arial"/>
            </a:endParaRPr>
          </a:p>
        </p:txBody>
      </p:sp>
      <p:pic>
        <p:nvPicPr>
          <p:cNvPr id="230" name="Google Shape;230;p5"/>
          <p:cNvPicPr preferRelativeResize="0"/>
          <p:nvPr/>
        </p:nvPicPr>
        <p:blipFill rotWithShape="1">
          <a:blip r:embed="rId3">
            <a:alphaModFix/>
          </a:blip>
          <a:srcRect l="1" t="1" r="74551" b="-28691"/>
          <a:stretch/>
        </p:blipFill>
        <p:spPr>
          <a:xfrm>
            <a:off x="1192335" y="4371137"/>
            <a:ext cx="333689" cy="430336"/>
          </a:xfrm>
          <a:prstGeom prst="rect">
            <a:avLst/>
          </a:prstGeom>
          <a:noFill/>
          <a:ln>
            <a:noFill/>
          </a:ln>
        </p:spPr>
      </p:pic>
      <p:sp>
        <p:nvSpPr>
          <p:cNvPr id="231" name="Google Shape;231;p5"/>
          <p:cNvSpPr txBox="1"/>
          <p:nvPr/>
        </p:nvSpPr>
        <p:spPr>
          <a:xfrm>
            <a:off x="1526024" y="4371137"/>
            <a:ext cx="21000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Arial"/>
                <a:ea typeface="Arial"/>
                <a:cs typeface="Arial"/>
                <a:sym typeface="Arial"/>
              </a:rPr>
              <a:t>from your project leader</a:t>
            </a:r>
            <a:endParaRPr sz="1400" b="0" i="0" u="none" strike="noStrike" cap="none">
              <a:solidFill>
                <a:srgbClr val="000000"/>
              </a:solidFill>
              <a:latin typeface="Arial"/>
              <a:ea typeface="Arial"/>
              <a:cs typeface="Arial"/>
              <a:sym typeface="Arial"/>
            </a:endParaRPr>
          </a:p>
        </p:txBody>
      </p:sp>
      <p:sp>
        <p:nvSpPr>
          <p:cNvPr id="232" name="Google Shape;232;p5"/>
          <p:cNvSpPr/>
          <p:nvPr/>
        </p:nvSpPr>
        <p:spPr>
          <a:xfrm>
            <a:off x="4692770" y="2286844"/>
            <a:ext cx="7026538" cy="3441097"/>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3" name="Google Shape;233;p5"/>
          <p:cNvSpPr/>
          <p:nvPr/>
        </p:nvSpPr>
        <p:spPr>
          <a:xfrm>
            <a:off x="4849483" y="2385909"/>
            <a:ext cx="6704706" cy="24153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a:ea typeface="Arial"/>
                <a:cs typeface="Arial"/>
                <a:sym typeface="Arial"/>
              </a:rPr>
              <a:t>from: </a:t>
            </a:r>
            <a:r>
              <a:rPr lang="en-US" sz="1000" b="0" i="0" u="none" strike="noStrike" cap="none">
                <a:solidFill>
                  <a:schemeClr val="dk1"/>
                </a:solidFill>
                <a:latin typeface="Arial"/>
                <a:ea typeface="Arial"/>
                <a:cs typeface="Arial"/>
                <a:sym typeface="Arial"/>
              </a:rPr>
              <a:t>project.leader@muchconsulting.de</a:t>
            </a:r>
            <a:endParaRPr sz="1400" b="0" i="0" u="none" strike="noStrike" cap="none">
              <a:solidFill>
                <a:srgbClr val="000000"/>
              </a:solidFill>
              <a:latin typeface="Arial"/>
              <a:ea typeface="Arial"/>
              <a:cs typeface="Arial"/>
              <a:sym typeface="Arial"/>
            </a:endParaRPr>
          </a:p>
        </p:txBody>
      </p:sp>
      <p:sp>
        <p:nvSpPr>
          <p:cNvPr id="234" name="Google Shape;234;p5"/>
          <p:cNvSpPr/>
          <p:nvPr/>
        </p:nvSpPr>
        <p:spPr>
          <a:xfrm>
            <a:off x="4849482" y="2667248"/>
            <a:ext cx="6704707" cy="241539"/>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dk1"/>
                </a:solidFill>
                <a:latin typeface="Arial"/>
                <a:ea typeface="Arial"/>
                <a:cs typeface="Arial"/>
                <a:sym typeface="Arial"/>
              </a:rPr>
              <a:t>Fwd: Re: </a:t>
            </a:r>
            <a:r>
              <a:rPr lang="en-US" sz="1000" b="0" i="0" u="none" strike="noStrike" cap="none">
                <a:solidFill>
                  <a:schemeClr val="dk1"/>
                </a:solidFill>
                <a:latin typeface="Arial"/>
                <a:ea typeface="Arial"/>
                <a:cs typeface="Arial"/>
                <a:sym typeface="Arial"/>
              </a:rPr>
              <a:t>Can you help me please?</a:t>
            </a:r>
            <a:endParaRPr sz="1400" b="0" i="0" u="none" strike="noStrike" cap="none">
              <a:solidFill>
                <a:srgbClr val="000000"/>
              </a:solidFill>
              <a:latin typeface="Arial"/>
              <a:ea typeface="Arial"/>
              <a:cs typeface="Arial"/>
              <a:sym typeface="Arial"/>
            </a:endParaRPr>
          </a:p>
        </p:txBody>
      </p:sp>
      <p:sp>
        <p:nvSpPr>
          <p:cNvPr id="235" name="Google Shape;235;p5"/>
          <p:cNvSpPr/>
          <p:nvPr/>
        </p:nvSpPr>
        <p:spPr>
          <a:xfrm>
            <a:off x="4856671" y="2948588"/>
            <a:ext cx="6704707" cy="267583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Hi! Thanks for the help! See below. LG</a:t>
            </a:r>
            <a:br>
              <a:rPr lang="en-US" sz="1000" b="0" i="0" u="none" strike="noStrike" cap="none">
                <a:solidFill>
                  <a:schemeClr val="dk1"/>
                </a:solidFill>
                <a:latin typeface="Arial"/>
                <a:ea typeface="Arial"/>
                <a:cs typeface="Arial"/>
                <a:sym typeface="Arial"/>
              </a:rPr>
            </a:br>
            <a:r>
              <a:rPr lang="en-US" sz="1000" b="0" i="0" u="none" strike="noStrike" cap="none">
                <a:solidFill>
                  <a:schemeClr val="dk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From: </a:t>
            </a:r>
            <a:r>
              <a:rPr lang="en-US" sz="10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max@home365.de</a:t>
            </a:r>
            <a:r>
              <a:rPr lang="en-US" sz="1000" b="0" i="0" u="none" strike="noStrike" cap="none">
                <a:solidFill>
                  <a:schemeClr val="dk1"/>
                </a:solidFill>
                <a:latin typeface="Arial"/>
                <a:ea typeface="Arial"/>
                <a:cs typeface="Arial"/>
                <a:sym typeface="Arial"/>
              </a:rPr>
              <a:t>; To: </a:t>
            </a:r>
            <a:r>
              <a:rPr lang="en-US" sz="1000" b="0"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project.leader@muchconsulting.de</a:t>
            </a:r>
            <a:r>
              <a:rPr lang="en-US" sz="1000" b="0" i="0" u="none" strike="noStrike" cap="none">
                <a:solidFill>
                  <a:schemeClr val="dk1"/>
                </a:solidFill>
                <a:latin typeface="Arial"/>
                <a:ea typeface="Arial"/>
                <a:cs typeface="Arial"/>
                <a:sym typeface="Arial"/>
              </a:rPr>
              <a:t> </a:t>
            </a:r>
            <a:br>
              <a:rPr lang="en-US" sz="1000" b="0" i="0" u="none" strike="noStrike" cap="none">
                <a:solidFill>
                  <a:schemeClr val="dk1"/>
                </a:solidFill>
                <a:latin typeface="Arial"/>
                <a:ea typeface="Arial"/>
                <a:cs typeface="Arial"/>
                <a:sym typeface="Arial"/>
              </a:rPr>
            </a:br>
            <a:r>
              <a:rPr lang="en-US" sz="1000" b="0" i="0" u="none" strike="noStrike" cap="none">
                <a:solidFill>
                  <a:schemeClr val="dk1"/>
                </a:solidFill>
                <a:latin typeface="Arial"/>
                <a:ea typeface="Arial"/>
                <a:cs typeface="Arial"/>
                <a:sym typeface="Arial"/>
              </a:rPr>
              <a:t>Hello,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I am already looking forward to the new ERP! Unfortunately, I still have to answer a few questions for our accounting department. Maybe you have a few minutes and can send me an answer within the week? </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000"/>
              <a:buFont typeface="Arial"/>
              <a:buChar char="•"/>
            </a:pPr>
            <a:r>
              <a:rPr lang="en-US" sz="1050">
                <a:solidFill>
                  <a:srgbClr val="1F1F1F"/>
                </a:solidFill>
                <a:highlight>
                  <a:srgbClr val="FFFFFF"/>
                </a:highlight>
                <a:latin typeface="Roboto"/>
                <a:ea typeface="Roboto"/>
                <a:cs typeface="Roboto"/>
                <a:sym typeface="Roboto"/>
              </a:rPr>
              <a:t>How much revenue did we make each month in 2020 compared to the previous two years?</a:t>
            </a:r>
            <a:endParaRPr sz="1000">
              <a:solidFill>
                <a:schemeClr val="dk1"/>
              </a:solidFill>
            </a:endParaRPr>
          </a:p>
          <a:p>
            <a:pPr marL="628650" marR="0" lvl="1" indent="-171450" algn="l" rtl="0">
              <a:lnSpc>
                <a:spcPct val="100000"/>
              </a:lnSpc>
              <a:spcBef>
                <a:spcPts val="0"/>
              </a:spcBef>
              <a:spcAft>
                <a:spcPts val="0"/>
              </a:spcAft>
              <a:buClr>
                <a:schemeClr val="dk1"/>
              </a:buClr>
              <a:buSzPts val="1000"/>
              <a:buChar char="•"/>
            </a:pPr>
            <a:r>
              <a:rPr lang="en-US" sz="1050">
                <a:solidFill>
                  <a:srgbClr val="1F1F1F"/>
                </a:solidFill>
                <a:highlight>
                  <a:srgbClr val="FFFFFF"/>
                </a:highlight>
                <a:latin typeface="Roboto"/>
                <a:ea typeface="Roboto"/>
                <a:cs typeface="Roboto"/>
                <a:sym typeface="Roboto"/>
              </a:rPr>
              <a:t>How many of our orders from 2020 have already been invoiced?</a:t>
            </a:r>
            <a:endParaRPr sz="1000">
              <a:solidFill>
                <a:schemeClr val="dk1"/>
              </a:solidFill>
            </a:endParaRPr>
          </a:p>
          <a:p>
            <a:pPr marL="628650" marR="0" lvl="1" indent="-171450" algn="l" rtl="0">
              <a:lnSpc>
                <a:spcPct val="100000"/>
              </a:lnSpc>
              <a:spcBef>
                <a:spcPts val="0"/>
              </a:spcBef>
              <a:spcAft>
                <a:spcPts val="0"/>
              </a:spcAft>
              <a:buClr>
                <a:schemeClr val="dk1"/>
              </a:buClr>
              <a:buSzPts val="1000"/>
              <a:buChar char="•"/>
            </a:pPr>
            <a:r>
              <a:rPr lang="en-US" sz="1050">
                <a:solidFill>
                  <a:srgbClr val="1F1F1F"/>
                </a:solidFill>
                <a:highlight>
                  <a:srgbClr val="FFFFFF"/>
                </a:highlight>
                <a:latin typeface="Roboto"/>
                <a:ea typeface="Roboto"/>
                <a:cs typeface="Roboto"/>
                <a:sym typeface="Roboto"/>
              </a:rPr>
              <a:t>How many individual products have we shipped that have not been invoiced?</a:t>
            </a:r>
            <a:r>
              <a:rPr lang="en-US" sz="1000">
                <a:solidFill>
                  <a:schemeClr val="dk1"/>
                </a:solidFill>
              </a:rPr>
              <a:t> Please use ARRAYFORMULA, IFNA and maybe one or two more commands if necessary.</a:t>
            </a:r>
            <a:endParaRPr sz="1000">
              <a:solidFill>
                <a:schemeClr val="dk1"/>
              </a:solidFill>
            </a:endParaRPr>
          </a:p>
          <a:p>
            <a:pPr marL="628650" marR="0" lvl="1" indent="-171450" algn="l" rtl="0">
              <a:lnSpc>
                <a:spcPct val="100000"/>
              </a:lnSpc>
              <a:spcBef>
                <a:spcPts val="0"/>
              </a:spcBef>
              <a:spcAft>
                <a:spcPts val="0"/>
              </a:spcAft>
              <a:buClr>
                <a:schemeClr val="dk1"/>
              </a:buClr>
              <a:buSzPts val="1000"/>
              <a:buChar char="•"/>
            </a:pPr>
            <a:r>
              <a:rPr lang="en-US" sz="1000">
                <a:solidFill>
                  <a:schemeClr val="dk1"/>
                </a:solidFill>
              </a:rPr>
              <a:t>How many orders have we not yet shipped?</a:t>
            </a:r>
            <a:endParaRPr sz="1000">
              <a:solidFill>
                <a:schemeClr val="dk1"/>
              </a:solidFill>
            </a:endParaRPr>
          </a:p>
          <a:p>
            <a:pPr marL="628650" marR="0" lvl="1" indent="-171450" algn="l" rtl="0">
              <a:lnSpc>
                <a:spcPct val="100000"/>
              </a:lnSpc>
              <a:spcBef>
                <a:spcPts val="0"/>
              </a:spcBef>
              <a:spcAft>
                <a:spcPts val="0"/>
              </a:spcAft>
              <a:buClr>
                <a:schemeClr val="dk1"/>
              </a:buClr>
              <a:buSzPts val="1000"/>
              <a:buChar char="•"/>
            </a:pPr>
            <a:r>
              <a:rPr lang="en-US" sz="1000">
                <a:solidFill>
                  <a:schemeClr val="dk1"/>
                </a:solidFill>
              </a:rPr>
              <a:t>If you have some time left: </a:t>
            </a:r>
            <a:r>
              <a:rPr lang="en-US" sz="1050">
                <a:solidFill>
                  <a:srgbClr val="1F1F1F"/>
                </a:solidFill>
                <a:highlight>
                  <a:srgbClr val="FFFFFF"/>
                </a:highlight>
                <a:latin typeface="Roboto"/>
                <a:ea typeface="Roboto"/>
                <a:cs typeface="Roboto"/>
                <a:sym typeface="Roboto"/>
              </a:rPr>
              <a:t>What was the net sales from June &amp; August 2020 that were invoiced in the following months?</a:t>
            </a:r>
            <a:endParaRPr sz="1000">
              <a:solidFill>
                <a:schemeClr val="dk1"/>
              </a:solidFil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Thank you! </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Best regards,</a:t>
            </a:r>
            <a:endParaRPr sz="1400" b="0" i="0" u="none" strike="noStrike" cap="none">
              <a:solidFill>
                <a:srgbClr val="000000"/>
              </a:solidFill>
              <a:latin typeface="Arial"/>
              <a:ea typeface="Arial"/>
              <a:cs typeface="Arial"/>
              <a:sym typeface="Arial"/>
            </a:endParaRPr>
          </a:p>
          <a:p>
            <a:pPr marL="457200" marR="0" lvl="1"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Arial"/>
                <a:ea typeface="Arial"/>
                <a:cs typeface="Arial"/>
                <a:sym typeface="Arial"/>
              </a:rPr>
              <a:t>Max</a:t>
            </a:r>
            <a:endParaRPr sz="1000" b="0" i="0" u="none" strike="noStrike" cap="none">
              <a:solidFill>
                <a:schemeClr val="dk1"/>
              </a:solidFill>
              <a:latin typeface="Arial"/>
              <a:ea typeface="Arial"/>
              <a:cs typeface="Arial"/>
              <a:sym typeface="Arial"/>
            </a:endParaRPr>
          </a:p>
        </p:txBody>
      </p:sp>
      <p:sp>
        <p:nvSpPr>
          <p:cNvPr id="236" name="Google Shape;236;p5"/>
          <p:cNvSpPr/>
          <p:nvPr/>
        </p:nvSpPr>
        <p:spPr>
          <a:xfrm>
            <a:off x="10544899" y="2378828"/>
            <a:ext cx="1009290" cy="529118"/>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5 Minutes ago</a:t>
            </a:r>
            <a:endParaRPr sz="1400" b="0" i="0" u="none" strike="noStrike" cap="none">
              <a:solidFill>
                <a:srgbClr val="000000"/>
              </a:solidFill>
              <a:latin typeface="Arial"/>
              <a:ea typeface="Arial"/>
              <a:cs typeface="Arial"/>
              <a:sym typeface="Arial"/>
            </a:endParaRPr>
          </a:p>
        </p:txBody>
      </p:sp>
      <p:sp>
        <p:nvSpPr>
          <p:cNvPr id="237" name="Google Shape;237;p5"/>
          <p:cNvSpPr txBox="1"/>
          <p:nvPr/>
        </p:nvSpPr>
        <p:spPr>
          <a:xfrm>
            <a:off x="623888" y="5834138"/>
            <a:ext cx="11082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Expected result</a:t>
            </a:r>
            <a:r>
              <a:rPr lang="en-US" sz="1200" b="0" i="0" u="none" strike="noStrike" cap="none">
                <a:solidFill>
                  <a:schemeClr val="dk1"/>
                </a:solidFill>
                <a:latin typeface="Arial"/>
                <a:ea typeface="Arial"/>
                <a:cs typeface="Arial"/>
                <a:sym typeface="Arial"/>
              </a:rPr>
              <a:t>: Please calculate the answers, you can add a calculations tab if you see fit. </a:t>
            </a:r>
            <a:r>
              <a:rPr lang="en-US" sz="1200" b="1" i="0" u="none" strike="noStrike" cap="none">
                <a:solidFill>
                  <a:schemeClr val="dk1"/>
                </a:solidFill>
                <a:latin typeface="Arial"/>
                <a:ea typeface="Arial"/>
                <a:cs typeface="Arial"/>
                <a:sym typeface="Arial"/>
              </a:rPr>
              <a:t>Add your solutions to the analysis tab into the excel </a:t>
            </a:r>
            <a:r>
              <a:rPr lang="en-US" sz="1200" b="0" i="0" u="none" strike="noStrike" cap="none">
                <a:solidFill>
                  <a:schemeClr val="dk1"/>
                </a:solidFill>
                <a:latin typeface="Arial"/>
                <a:ea typeface="Arial"/>
                <a:cs typeface="Arial"/>
                <a:sym typeface="Arial"/>
              </a:rPr>
              <a:t>and describe limitations to your findings if necessary. We also consider the way you reach your solution in our grading, so make sure </a:t>
            </a:r>
            <a:r>
              <a:rPr lang="en-US" sz="1200">
                <a:solidFill>
                  <a:schemeClr val="dk1"/>
                </a:solidFill>
              </a:rPr>
              <a:t>to include it.</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8"/>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much. Consulting</a:t>
            </a:r>
            <a:endParaRPr/>
          </a:p>
        </p:txBody>
      </p:sp>
      <p:sp>
        <p:nvSpPr>
          <p:cNvPr id="243" name="Google Shape;243;p8"/>
          <p:cNvSpPr txBox="1">
            <a:spLocks noGrp="1"/>
          </p:cNvSpPr>
          <p:nvPr>
            <p:ph type="ctrTitle"/>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400"/>
              <a:buFont typeface="Ubuntu"/>
              <a:buNone/>
            </a:pPr>
            <a:r>
              <a:rPr lang="en-US"/>
              <a:t>Thank you for your time.</a:t>
            </a:r>
            <a:endParaRPr/>
          </a:p>
        </p:txBody>
      </p:sp>
      <p:sp>
        <p:nvSpPr>
          <p:cNvPr id="244" name="Google Shape;244;p8"/>
          <p:cNvSpPr txBox="1">
            <a:spLocks noGrp="1"/>
          </p:cNvSpPr>
          <p:nvPr>
            <p:ph type="subTitle" idx="1"/>
          </p:nvPr>
        </p:nvSpPr>
        <p:spPr>
          <a:xfrm>
            <a:off x="1524000" y="5149516"/>
            <a:ext cx="9144000" cy="115920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1100"/>
              <a:buNone/>
            </a:pPr>
            <a:r>
              <a:rPr lang="en-US" sz="1100"/>
              <a:t>much. GmbH, Marcel-Breuer-Str. 17, 80807 München</a:t>
            </a:r>
            <a:endParaRPr/>
          </a:p>
          <a:p>
            <a:pPr marL="0" lvl="0" indent="0" algn="ctr" rtl="0">
              <a:lnSpc>
                <a:spcPct val="90000"/>
              </a:lnSpc>
              <a:spcBef>
                <a:spcPts val="1000"/>
              </a:spcBef>
              <a:spcAft>
                <a:spcPts val="0"/>
              </a:spcAft>
              <a:buClr>
                <a:schemeClr val="lt1"/>
              </a:buClr>
              <a:buSzPts val="1100"/>
              <a:buNone/>
            </a:pPr>
            <a:r>
              <a:rPr lang="en-US" sz="1100"/>
              <a:t>talent-team</a:t>
            </a:r>
            <a:r>
              <a:rPr lang="en-US" sz="1100">
                <a:solidFill>
                  <a:schemeClr val="hlink"/>
                </a:solidFill>
                <a:uFill>
                  <a:noFill/>
                </a:uFill>
                <a:hlinkClick r:id="rId3"/>
              </a:rPr>
              <a:t>@muchconsulting.de</a:t>
            </a:r>
            <a:r>
              <a:rPr lang="en-US" sz="1100"/>
              <a:t> | +49 89 277817740</a:t>
            </a:r>
            <a:endParaRPr/>
          </a:p>
        </p:txBody>
      </p:sp>
      <p:sp>
        <p:nvSpPr>
          <p:cNvPr id="245" name="Google Shape;245;p8"/>
          <p:cNvSpPr/>
          <p:nvPr/>
        </p:nvSpPr>
        <p:spPr>
          <a:xfrm>
            <a:off x="3226014" y="3579744"/>
            <a:ext cx="2376000" cy="1057943"/>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Ubuntu"/>
                <a:ea typeface="Ubuntu"/>
                <a:cs typeface="Ubuntu"/>
                <a:sym typeface="Ubuntu"/>
              </a:rPr>
              <a:t>Simon Stappen</a:t>
            </a:r>
            <a:endParaRPr sz="1800" b="0" i="0" u="none" strike="noStrike" cap="none">
              <a:solidFill>
                <a:schemeClr val="lt1"/>
              </a:solidFill>
              <a:latin typeface="Ubuntu"/>
              <a:ea typeface="Ubuntu"/>
              <a:cs typeface="Ubuntu"/>
              <a:sym typeface="Ubuntu"/>
            </a:endParaRPr>
          </a:p>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Managing Partner</a:t>
            </a:r>
            <a:endParaRPr sz="1050" b="0" i="0" u="none" strike="noStrike" cap="none">
              <a:solidFill>
                <a:schemeClr val="lt1"/>
              </a:solidFill>
              <a:latin typeface="Arial"/>
              <a:ea typeface="Arial"/>
              <a:cs typeface="Arial"/>
              <a:sym typeface="Arial"/>
            </a:endParaRPr>
          </a:p>
        </p:txBody>
      </p:sp>
      <p:sp>
        <p:nvSpPr>
          <p:cNvPr id="246" name="Google Shape;246;p8"/>
          <p:cNvSpPr/>
          <p:nvPr/>
        </p:nvSpPr>
        <p:spPr>
          <a:xfrm>
            <a:off x="6589987" y="3579744"/>
            <a:ext cx="2376000" cy="1057944"/>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Ubuntu"/>
                <a:ea typeface="Ubuntu"/>
                <a:cs typeface="Ubuntu"/>
                <a:sym typeface="Ubuntu"/>
              </a:rPr>
              <a:t>Mike Schulz</a:t>
            </a:r>
            <a:br>
              <a:rPr lang="en-US" sz="1800" b="0" i="0" u="none" strike="noStrike" cap="none">
                <a:solidFill>
                  <a:schemeClr val="lt1"/>
                </a:solidFill>
                <a:latin typeface="Ubuntu"/>
                <a:ea typeface="Ubuntu"/>
                <a:cs typeface="Ubuntu"/>
                <a:sym typeface="Ubuntu"/>
              </a:rPr>
            </a:br>
            <a:r>
              <a:rPr lang="en-US" sz="1000" b="0" i="0" u="none" strike="noStrike" cap="none">
                <a:solidFill>
                  <a:schemeClr val="lt1"/>
                </a:solidFill>
                <a:latin typeface="Arial"/>
                <a:ea typeface="Arial"/>
                <a:cs typeface="Arial"/>
                <a:sym typeface="Arial"/>
              </a:rPr>
              <a:t>Managing Partner</a:t>
            </a:r>
            <a:endParaRPr sz="1050" b="0" i="0" u="none" strike="noStrike" cap="none">
              <a:solidFill>
                <a:schemeClr val="lt1"/>
              </a:solidFill>
              <a:latin typeface="Arial"/>
              <a:ea typeface="Arial"/>
              <a:cs typeface="Arial"/>
              <a:sym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0</TotalTime>
  <Words>1344</Words>
  <Application>Microsoft Office PowerPoint</Application>
  <PresentationFormat>Widescreen</PresentationFormat>
  <Paragraphs>111</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Ubuntu</vt:lpstr>
      <vt:lpstr>Tw Cen MT</vt:lpstr>
      <vt:lpstr>Roboto</vt:lpstr>
      <vt:lpstr>Arial</vt:lpstr>
      <vt:lpstr>Tw Cen MT Condensed</vt:lpstr>
      <vt:lpstr>Calibri</vt:lpstr>
      <vt:lpstr>Wingdings 3</vt:lpstr>
      <vt:lpstr>Integral</vt:lpstr>
      <vt:lpstr>The ERP consulting case</vt:lpstr>
      <vt:lpstr>Agenda</vt:lpstr>
      <vt:lpstr>First: Do you have any questions?</vt:lpstr>
      <vt:lpstr>What is this case about?</vt:lpstr>
      <vt:lpstr>Challenge #1: The E-Commerce end-to-end process</vt:lpstr>
      <vt:lpstr>Home365 – Order-to-Delivery-to-Cash Process Flow</vt:lpstr>
      <vt:lpstr>Challenge #2:  E-Commerce data analysis</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Simon Stappen</dc:creator>
  <cp:lastModifiedBy>olaseni lawal</cp:lastModifiedBy>
  <cp:revision>5</cp:revision>
  <dcterms:created xsi:type="dcterms:W3CDTF">2020-05-21T16:30:01Z</dcterms:created>
  <dcterms:modified xsi:type="dcterms:W3CDTF">2025-10-27T23:15:14Z</dcterms:modified>
</cp:coreProperties>
</file>