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48" d="100"/>
          <a:sy n="48" d="100"/>
        </p:scale>
        <p:origin x="78" y="1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Price Comparison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Sheet1!$B$5</c:f>
              <c:strCache>
                <c:ptCount val="1"/>
                <c:pt idx="0">
                  <c:v>Facebook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Sheet1!$C$4:$F$4</c:f>
              <c:numCache>
                <c:formatCode>d\-mmm</c:formatCode>
                <c:ptCount val="4"/>
                <c:pt idx="0">
                  <c:v>42753</c:v>
                </c:pt>
                <c:pt idx="1">
                  <c:v>42760</c:v>
                </c:pt>
                <c:pt idx="2">
                  <c:v>42767</c:v>
                </c:pt>
                <c:pt idx="3">
                  <c:v>42774</c:v>
                </c:pt>
              </c:numCache>
            </c:numRef>
          </c:cat>
          <c:val>
            <c:numRef>
              <c:f>Sheet1!$C$5:$F$5</c:f>
              <c:numCache>
                <c:formatCode>General</c:formatCode>
                <c:ptCount val="4"/>
                <c:pt idx="0">
                  <c:v>127.92</c:v>
                </c:pt>
                <c:pt idx="1">
                  <c:v>131.47999999999999</c:v>
                </c:pt>
                <c:pt idx="2">
                  <c:v>133.22999999999999</c:v>
                </c:pt>
                <c:pt idx="3">
                  <c:v>134.19999999999999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E7-4725-B494-FB3D78DA859C}"/>
            </c:ext>
          </c:extLst>
        </c:ser>
        <c:ser>
          <c:idx val="1"/>
          <c:order val="1"/>
          <c:tx>
            <c:strRef>
              <c:f>Sheet1!$B$6</c:f>
              <c:strCache>
                <c:ptCount val="1"/>
                <c:pt idx="0">
                  <c:v>Google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numRef>
              <c:f>Sheet1!$C$4:$F$4</c:f>
              <c:numCache>
                <c:formatCode>d\-mmm</c:formatCode>
                <c:ptCount val="4"/>
                <c:pt idx="0">
                  <c:v>42753</c:v>
                </c:pt>
                <c:pt idx="1">
                  <c:v>42760</c:v>
                </c:pt>
                <c:pt idx="2">
                  <c:v>42767</c:v>
                </c:pt>
                <c:pt idx="3">
                  <c:v>42774</c:v>
                </c:pt>
              </c:numCache>
            </c:numRef>
          </c:cat>
          <c:val>
            <c:numRef>
              <c:f>Sheet1!$C$6:$F$6</c:f>
              <c:numCache>
                <c:formatCode>General</c:formatCode>
                <c:ptCount val="4"/>
                <c:pt idx="0">
                  <c:v>829.02</c:v>
                </c:pt>
                <c:pt idx="1">
                  <c:v>858.45</c:v>
                </c:pt>
                <c:pt idx="2">
                  <c:v>815.24</c:v>
                </c:pt>
                <c:pt idx="3">
                  <c:v>829.88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E7-4725-B494-FB3D78DA859C}"/>
            </c:ext>
          </c:extLst>
        </c:ser>
        <c:ser>
          <c:idx val="2"/>
          <c:order val="2"/>
          <c:tx>
            <c:strRef>
              <c:f>Sheet1!$B$7</c:f>
              <c:strCache>
                <c:ptCount val="1"/>
                <c:pt idx="0">
                  <c:v>Black Rock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numRef>
              <c:f>Sheet1!$C$4:$F$4</c:f>
              <c:numCache>
                <c:formatCode>d\-mmm</c:formatCode>
                <c:ptCount val="4"/>
                <c:pt idx="0">
                  <c:v>42753</c:v>
                </c:pt>
                <c:pt idx="1">
                  <c:v>42760</c:v>
                </c:pt>
                <c:pt idx="2">
                  <c:v>42767</c:v>
                </c:pt>
                <c:pt idx="3">
                  <c:v>42774</c:v>
                </c:pt>
              </c:numCache>
            </c:numRef>
          </c:cat>
          <c:val>
            <c:numRef>
              <c:f>Sheet1!$C$7:$F$7</c:f>
              <c:numCache>
                <c:formatCode>General</c:formatCode>
                <c:ptCount val="4"/>
                <c:pt idx="0">
                  <c:v>378</c:v>
                </c:pt>
                <c:pt idx="1">
                  <c:v>388.33</c:v>
                </c:pt>
                <c:pt idx="2">
                  <c:v>373</c:v>
                </c:pt>
                <c:pt idx="3">
                  <c:v>374.56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E7-4725-B494-FB3D78DA859C}"/>
            </c:ext>
          </c:extLst>
        </c:ser>
        <c:ser>
          <c:idx val="3"/>
          <c:order val="3"/>
          <c:tx>
            <c:strRef>
              <c:f>Sheet1!$B$8</c:f>
              <c:strCache>
                <c:ptCount val="1"/>
                <c:pt idx="0">
                  <c:v>Goldman Sachs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numRef>
              <c:f>Sheet1!$C$4:$F$4</c:f>
              <c:numCache>
                <c:formatCode>d\-mmm</c:formatCode>
                <c:ptCount val="4"/>
                <c:pt idx="0">
                  <c:v>42753</c:v>
                </c:pt>
                <c:pt idx="1">
                  <c:v>42760</c:v>
                </c:pt>
                <c:pt idx="2">
                  <c:v>42767</c:v>
                </c:pt>
                <c:pt idx="3">
                  <c:v>42774</c:v>
                </c:pt>
              </c:numCache>
            </c:numRef>
          </c:cat>
          <c:val>
            <c:numRef>
              <c:f>Sheet1!$C$8:$F$8</c:f>
              <c:numCache>
                <c:formatCode>General</c:formatCode>
                <c:ptCount val="4"/>
                <c:pt idx="0">
                  <c:v>234.29</c:v>
                </c:pt>
                <c:pt idx="1">
                  <c:v>237.25</c:v>
                </c:pt>
                <c:pt idx="2">
                  <c:v>230.67</c:v>
                </c:pt>
                <c:pt idx="3">
                  <c:v>237.73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AE7-4725-B494-FB3D78DA859C}"/>
            </c:ext>
          </c:extLst>
        </c:ser>
        <c:ser>
          <c:idx val="4"/>
          <c:order val="4"/>
          <c:tx>
            <c:strRef>
              <c:f>Sheet1!$B$9</c:f>
              <c:strCache>
                <c:ptCount val="1"/>
                <c:pt idx="0">
                  <c:v>Bitcoin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numRef>
              <c:f>Sheet1!$C$4:$F$4</c:f>
              <c:numCache>
                <c:formatCode>d\-mmm</c:formatCode>
                <c:ptCount val="4"/>
                <c:pt idx="0">
                  <c:v>42753</c:v>
                </c:pt>
                <c:pt idx="1">
                  <c:v>42760</c:v>
                </c:pt>
                <c:pt idx="2">
                  <c:v>42767</c:v>
                </c:pt>
                <c:pt idx="3">
                  <c:v>42774</c:v>
                </c:pt>
              </c:numCache>
            </c:numRef>
          </c:cat>
          <c:val>
            <c:numRef>
              <c:f>Sheet1!$C$9:$F$9</c:f>
              <c:numCache>
                <c:formatCode>General</c:formatCode>
                <c:ptCount val="4"/>
                <c:pt idx="0">
                  <c:v>884.25130000000001</c:v>
                </c:pt>
                <c:pt idx="1">
                  <c:v>894.11</c:v>
                </c:pt>
                <c:pt idx="2">
                  <c:v>987.35</c:v>
                </c:pt>
                <c:pt idx="3">
                  <c:v>1054.3399999999999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E7-4725-B494-FB3D78DA85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61126400"/>
        <c:axId val="361126816"/>
        <c:axId val="0"/>
      </c:bar3DChart>
      <c:dateAx>
        <c:axId val="361126400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126816"/>
        <c:crosses val="autoZero"/>
        <c:auto val="1"/>
        <c:lblOffset val="100"/>
        <c:baseTimeUnit val="days"/>
      </c:dateAx>
      <c:valAx>
        <c:axId val="361126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126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Sheet1!$G$4</c:f>
              <c:strCache>
                <c:ptCount val="1"/>
                <c:pt idx="0">
                  <c:v>Investment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97E-4B65-BD61-2938BC82004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97E-4B65-BD61-2938BC82004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97E-4B65-BD61-2938BC82004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97E-4B65-BD61-2938BC82004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297E-4B65-BD61-2938BC82004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Sheet1!$B$5:$B$9</c:f>
              <c:strCache>
                <c:ptCount val="5"/>
                <c:pt idx="0">
                  <c:v>Facebook</c:v>
                </c:pt>
                <c:pt idx="1">
                  <c:v>Google</c:v>
                </c:pt>
                <c:pt idx="2">
                  <c:v>Black Rock</c:v>
                </c:pt>
                <c:pt idx="3">
                  <c:v>Goldman Sachs</c:v>
                </c:pt>
                <c:pt idx="4">
                  <c:v>Bitcoin</c:v>
                </c:pt>
              </c:strCache>
            </c:strRef>
          </c:cat>
          <c:val>
            <c:numRef>
              <c:f>Sheet1!$G$5:$G$9</c:f>
              <c:numCache>
                <c:formatCode>General</c:formatCode>
                <c:ptCount val="5"/>
                <c:pt idx="0">
                  <c:v>1279.2</c:v>
                </c:pt>
                <c:pt idx="1">
                  <c:v>8290.2000000000007</c:v>
                </c:pt>
                <c:pt idx="2">
                  <c:v>3780</c:v>
                </c:pt>
                <c:pt idx="3">
                  <c:v>2342.9</c:v>
                </c:pt>
                <c:pt idx="4">
                  <c:v>8842.5130000000008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97E-4B65-BD61-2938BC82004E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Sheet1!$J$4</c:f>
              <c:strCache>
                <c:ptCount val="1"/>
                <c:pt idx="0">
                  <c:v>&amp;Profit/Loss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Sheet1!$B$5:$B$9</c:f>
              <c:strCache>
                <c:ptCount val="5"/>
                <c:pt idx="0">
                  <c:v>Facebook</c:v>
                </c:pt>
                <c:pt idx="1">
                  <c:v>Google</c:v>
                </c:pt>
                <c:pt idx="2">
                  <c:v>Black Rock</c:v>
                </c:pt>
                <c:pt idx="3">
                  <c:v>Goldman Sachs</c:v>
                </c:pt>
                <c:pt idx="4">
                  <c:v>Bitcoin</c:v>
                </c:pt>
              </c:strCache>
            </c:strRef>
          </c:cat>
          <c:val>
            <c:numRef>
              <c:f>Sheet1!$J$5:$J$9</c:f>
              <c:numCache>
                <c:formatCode>0.00%</c:formatCode>
                <c:ptCount val="5"/>
                <c:pt idx="0">
                  <c:v>4.9093183239524663E-2</c:v>
                </c:pt>
                <c:pt idx="1">
                  <c:v>1.0373694241391695E-3</c:v>
                </c:pt>
                <c:pt idx="2">
                  <c:v>-9.1005291005291245E-3</c:v>
                </c:pt>
                <c:pt idx="3">
                  <c:v>1.4682658244056354E-2</c:v>
                </c:pt>
                <c:pt idx="4">
                  <c:v>0.19235335022973657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58-43DD-A466-1B54E451F1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4091168"/>
        <c:axId val="404090752"/>
      </c:barChart>
      <c:catAx>
        <c:axId val="40409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090752"/>
        <c:crosses val="autoZero"/>
        <c:auto val="1"/>
        <c:lblAlgn val="ctr"/>
        <c:lblOffset val="100"/>
        <c:noMultiLvlLbl val="0"/>
      </c:catAx>
      <c:valAx>
        <c:axId val="404090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091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E48DE-8312-4D9E-8ED9-CC4CC1066FDA}" type="datetimeFigureOut">
              <a:rPr lang="en-US" smtClean="0"/>
              <a:t>2/17/2017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B4ED0-C09E-43F0-B9D5-26B191DFB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6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HW 5, Winter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F9D4-5E77-4C4B-A9FF-4793C4208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9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HW 5, Winter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F9D4-5E77-4C4B-A9FF-4793C4208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3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HW 5, Winter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F9D4-5E77-4C4B-A9FF-4793C420825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2433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HW 5, Winter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F9D4-5E77-4C4B-A9FF-4793C4208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95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HW 5, Winter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F9D4-5E77-4C4B-A9FF-4793C42082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3991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HW 5, Winter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F9D4-5E77-4C4B-A9FF-4793C4208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69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HW 5, Winter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F9D4-5E77-4C4B-A9FF-4793C4208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38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HW 5, Winter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F9D4-5E77-4C4B-A9FF-4793C4208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8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HW 5, Winter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F9D4-5E77-4C4B-A9FF-4793C4208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HW 5, Winter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F9D4-5E77-4C4B-A9FF-4793C4208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6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HW 5, Winter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F9D4-5E77-4C4B-A9FF-4793C4208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4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2/17/2017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HW 5, Winter 2017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F9D4-5E77-4C4B-A9FF-4793C4208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0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HW 5, Winter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F9D4-5E77-4C4B-A9FF-4793C4208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0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HW 5, Winter 2017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F9D4-5E77-4C4B-A9FF-4793C4208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HW 5, Winter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F9D4-5E77-4C4B-A9FF-4793C4208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1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HW 5, Winter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F9D4-5E77-4C4B-A9FF-4793C4208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8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2/17/2017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CSE 3 HW 5, Winter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08F9D4-5E77-4C4B-A9FF-4793C4208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2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Stock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Olasubomi Awokoya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1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Price Comparisons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9616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2/17/2017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HW 5, Winter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F9D4-5E77-4C4B-A9FF-4793C42082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3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Investments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HW 5, Winter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F9D4-5E77-4C4B-A9FF-4793C4208254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50863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442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Profit and Losses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3 HW 5, Winter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8F9D4-5E77-4C4B-A9FF-4793C4208254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80203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222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45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Stock Performance</vt:lpstr>
      <vt:lpstr>Company Price Comparisons</vt:lpstr>
      <vt:lpstr>Company Investments </vt:lpstr>
      <vt:lpstr>Company Profit and Losses</vt:lpstr>
    </vt:vector>
  </TitlesOfParts>
  <Company>UC San Diego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Olasubomi O Awokoya</dc:creator>
  <cp:lastModifiedBy>Olasubomi O Awokoya</cp:lastModifiedBy>
  <cp:revision>2</cp:revision>
  <dcterms:created xsi:type="dcterms:W3CDTF">2017-02-18T01:22:07Z</dcterms:created>
  <dcterms:modified xsi:type="dcterms:W3CDTF">2017-02-18T01:36:04Z</dcterms:modified>
</cp:coreProperties>
</file>