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649" r:id="rId2"/>
    <p:sldId id="768" r:id="rId3"/>
    <p:sldId id="781" r:id="rId4"/>
    <p:sldId id="785" r:id="rId5"/>
    <p:sldId id="782" r:id="rId6"/>
    <p:sldId id="783" r:id="rId7"/>
    <p:sldId id="799" r:id="rId8"/>
    <p:sldId id="797" r:id="rId9"/>
    <p:sldId id="796" r:id="rId10"/>
    <p:sldId id="801" r:id="rId11"/>
    <p:sldId id="805" r:id="rId12"/>
    <p:sldId id="802" r:id="rId13"/>
    <p:sldId id="807" r:id="rId14"/>
    <p:sldId id="808" r:id="rId15"/>
    <p:sldId id="809" r:id="rId16"/>
    <p:sldId id="813" r:id="rId17"/>
    <p:sldId id="812" r:id="rId18"/>
    <p:sldId id="776" r:id="rId19"/>
    <p:sldId id="810" r:id="rId20"/>
    <p:sldId id="777" r:id="rId21"/>
    <p:sldId id="792" r:id="rId22"/>
    <p:sldId id="815" r:id="rId23"/>
    <p:sldId id="816" r:id="rId24"/>
    <p:sldId id="817" r:id="rId25"/>
    <p:sldId id="818" r:id="rId26"/>
    <p:sldId id="819" r:id="rId27"/>
    <p:sldId id="820" r:id="rId28"/>
  </p:sldIdLst>
  <p:sldSz cx="9144000" cy="6858000" type="screen4x3"/>
  <p:notesSz cx="6858000" cy="9144000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8BB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434" autoAdjust="0"/>
  </p:normalViewPr>
  <p:slideViewPr>
    <p:cSldViewPr>
      <p:cViewPr varScale="1">
        <p:scale>
          <a:sx n="71" d="100"/>
          <a:sy n="71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9253A-878E-42C6-8EF0-0AD2B7859D80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E9856-1B12-4177-8C72-24782C8996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0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E9856-1B12-4177-8C72-24782C89960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2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299A-E281-415D-8ACB-3EB977EECE15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69CD-DF93-402E-85C3-E41F416FCC0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5" indent="-342865" algn="l" defTabSz="91430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3" indent="-285720" algn="l" defTabSz="91430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4" indent="-228577" algn="l" defTabSz="91430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7" indent="-228577" algn="l" defTabSz="91430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tatic2.creately.com/blog/wp-content/uploads/2012/01/Component-Diagram-Example-UML.p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92896"/>
            <a:ext cx="9144000" cy="70787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GB" sz="4000" b="1" dirty="0">
                <a:ln w="3175">
                  <a:solidFill>
                    <a:srgbClr val="C00000"/>
                  </a:solidFill>
                </a:ln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Design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8" y="4333167"/>
            <a:ext cx="4067944" cy="1631206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342865" indent="-342865">
              <a:buFont typeface="Arial" pitchFamily="34" charset="0"/>
              <a:buChar char="•"/>
            </a:pPr>
            <a:r>
              <a:rPr lang="en-GB" sz="2000" b="1" i="1" dirty="0"/>
              <a:t>Definition</a:t>
            </a:r>
          </a:p>
          <a:p>
            <a:pPr marL="342865" indent="-342865">
              <a:buFont typeface="Arial" pitchFamily="34" charset="0"/>
              <a:buChar char="•"/>
            </a:pPr>
            <a:r>
              <a:rPr lang="en-GB" sz="2000" b="1" i="1" dirty="0"/>
              <a:t>Objectives</a:t>
            </a:r>
          </a:p>
          <a:p>
            <a:pPr marL="342865" indent="-342865">
              <a:buFont typeface="Arial" pitchFamily="34" charset="0"/>
              <a:buChar char="•"/>
            </a:pPr>
            <a:r>
              <a:rPr lang="en-GB" sz="2000" b="1" i="1" dirty="0"/>
              <a:t>Design concerns</a:t>
            </a:r>
          </a:p>
          <a:p>
            <a:pPr marL="342865" indent="-342865">
              <a:buFont typeface="Arial" pitchFamily="34" charset="0"/>
              <a:buChar char="•"/>
            </a:pPr>
            <a:r>
              <a:rPr lang="en-GB" sz="2000" b="1" i="1" dirty="0"/>
              <a:t>Database Design</a:t>
            </a:r>
          </a:p>
          <a:p>
            <a:pPr marL="342865" indent="-342865">
              <a:buFont typeface="Arial" pitchFamily="34" charset="0"/>
              <a:buChar char="•"/>
            </a:pPr>
            <a:endParaRPr lang="en-GB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4333167"/>
            <a:ext cx="4427984" cy="1631206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342865" indent="-342865">
              <a:buFont typeface="Arial" pitchFamily="34" charset="0"/>
              <a:buChar char="•"/>
            </a:pPr>
            <a:r>
              <a:rPr lang="en-GB" sz="2000" b="1" i="1" dirty="0" smtClean="0"/>
              <a:t>Architecture </a:t>
            </a:r>
            <a:r>
              <a:rPr lang="en-GB" sz="2000" b="1" i="1" dirty="0"/>
              <a:t>Design</a:t>
            </a:r>
          </a:p>
          <a:p>
            <a:pPr marL="342865" indent="-342865">
              <a:buFont typeface="Arial" pitchFamily="34" charset="0"/>
              <a:buChar char="•"/>
            </a:pPr>
            <a:r>
              <a:rPr lang="en-GB" sz="2000" b="1" i="1" dirty="0"/>
              <a:t>Component-based </a:t>
            </a:r>
            <a:r>
              <a:rPr lang="en-GB" sz="2000" b="1" i="1" dirty="0" smtClean="0"/>
              <a:t>Design</a:t>
            </a:r>
          </a:p>
          <a:p>
            <a:pPr marL="342865" indent="-342865">
              <a:buFont typeface="Arial" pitchFamily="34" charset="0"/>
              <a:buChar char="•"/>
            </a:pPr>
            <a:r>
              <a:rPr lang="en-GB" sz="2000" b="1" i="1" dirty="0" smtClean="0"/>
              <a:t>UML Component diagram</a:t>
            </a:r>
            <a:endParaRPr lang="en-GB" sz="2000" b="1" i="1" dirty="0"/>
          </a:p>
          <a:p>
            <a:pPr marL="342865" indent="-342865">
              <a:buFont typeface="Arial" pitchFamily="34" charset="0"/>
              <a:buChar char="•"/>
            </a:pPr>
            <a:r>
              <a:rPr lang="en-GB" sz="2000" b="1" i="1" dirty="0"/>
              <a:t>Class Examples/Discussions</a:t>
            </a:r>
          </a:p>
          <a:p>
            <a:pPr marL="342865" indent="-342865">
              <a:buFont typeface="Arial" pitchFamily="34" charset="0"/>
              <a:buChar char="•"/>
            </a:pPr>
            <a:endParaRPr lang="en-GB" sz="2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3861049"/>
            <a:ext cx="8596064" cy="40011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342865" indent="-342865"/>
            <a:r>
              <a:rPr lang="en-GB" sz="2000" b="1" i="1" dirty="0"/>
              <a:t>This week’s lecture aims cover the following: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196967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WEEK SIX</a:t>
            </a:r>
          </a:p>
        </p:txBody>
      </p:sp>
    </p:spTree>
    <p:extLst>
      <p:ext uri="{BB962C8B-B14F-4D97-AF65-F5344CB8AC3E}">
        <p14:creationId xmlns:p14="http://schemas.microsoft.com/office/powerpoint/2010/main" val="211468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6" y="1268760"/>
            <a:ext cx="90730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ER Diagram</a:t>
            </a:r>
          </a:p>
          <a:p>
            <a:endParaRPr lang="en-GB" sz="3200" dirty="0"/>
          </a:p>
          <a:p>
            <a:r>
              <a:rPr lang="en-GB" sz="3200" dirty="0"/>
              <a:t>Relational Models</a:t>
            </a:r>
          </a:p>
          <a:p>
            <a:endParaRPr lang="en-GB" sz="3200" dirty="0"/>
          </a:p>
          <a:p>
            <a:r>
              <a:rPr lang="en-GB" sz="3200" dirty="0"/>
              <a:t>Normalization/ </a:t>
            </a:r>
            <a:r>
              <a:rPr lang="en-GB" sz="3200" dirty="0" smtClean="0"/>
              <a:t>De-normalization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Relational Database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94556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</a:rPr>
              <a:t>High Level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268760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A collection of known abstraction layout that shows the different components to be used for solving the problem at hand</a:t>
            </a:r>
            <a:r>
              <a:rPr lang="en-GB" sz="3200" dirty="0" smtClean="0"/>
              <a:t>.</a:t>
            </a:r>
          </a:p>
          <a:p>
            <a:endParaRPr lang="en-GB" sz="3200" dirty="0"/>
          </a:p>
          <a:p>
            <a:r>
              <a:rPr lang="en-GB" sz="3200" dirty="0" smtClean="0"/>
              <a:t>Also referred to as Architectural Styles</a:t>
            </a:r>
            <a:endParaRPr lang="en-GB" sz="3200" dirty="0"/>
          </a:p>
          <a:p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Architecture Layout</a:t>
            </a:r>
          </a:p>
        </p:txBody>
      </p:sp>
    </p:spTree>
    <p:extLst>
      <p:ext uri="{BB962C8B-B14F-4D97-AF65-F5344CB8AC3E}">
        <p14:creationId xmlns:p14="http://schemas.microsoft.com/office/powerpoint/2010/main" val="154401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6" y="1196752"/>
            <a:ext cx="91085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212121"/>
                </a:solidFill>
              </a:rPr>
              <a:t>Client-Server Architecture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212121"/>
                </a:solidFill>
              </a:rPr>
              <a:t>This consists of the client software running on the client machine and the server software running on the server</a:t>
            </a:r>
          </a:p>
          <a:p>
            <a:endParaRPr lang="en-GB" sz="1400" dirty="0">
              <a:solidFill>
                <a:srgbClr val="212121"/>
              </a:solidFill>
            </a:endParaRPr>
          </a:p>
          <a:p>
            <a:pPr marL="625475" indent="-246063">
              <a:buFont typeface="Courier New" panose="02070309020205020404" pitchFamily="49" charset="0"/>
              <a:buChar char="o"/>
            </a:pPr>
            <a:r>
              <a:rPr lang="en-US" sz="2400" dirty="0">
                <a:ea typeface="Times New Roman" panose="02020603050405020304" pitchFamily="18" charset="0"/>
              </a:rPr>
              <a:t>The client knows the interface of the server. Server foes not need to know same</a:t>
            </a:r>
          </a:p>
          <a:p>
            <a:pPr marL="625475" indent="-246063">
              <a:buFont typeface="Courier New" panose="02070309020205020404" pitchFamily="49" charset="0"/>
              <a:buChar char="o"/>
            </a:pPr>
            <a:r>
              <a:rPr lang="en-US" sz="2400" dirty="0">
                <a:ea typeface="Times New Roman" panose="02020603050405020304" pitchFamily="18" charset="0"/>
              </a:rPr>
              <a:t>User interacts with the Client ONLY (through a GUI)</a:t>
            </a:r>
          </a:p>
          <a:p>
            <a:pPr marL="625475" indent="-246063">
              <a:buFont typeface="Courier New" panose="02070309020205020404" pitchFamily="49" charset="0"/>
              <a:buChar char="o"/>
            </a:pPr>
            <a:r>
              <a:rPr lang="en-GB" sz="2400" dirty="0"/>
              <a:t>The server is often times a </a:t>
            </a:r>
            <a:r>
              <a:rPr lang="en-GB" sz="2400" b="1" dirty="0"/>
              <a:t>database with application logic</a:t>
            </a:r>
            <a:r>
              <a:rPr lang="en-GB" sz="2400" dirty="0"/>
              <a:t> represented as stored procedures (</a:t>
            </a:r>
            <a:r>
              <a:rPr lang="en-GB" sz="2400" dirty="0">
                <a:solidFill>
                  <a:srgbClr val="000000"/>
                </a:solidFill>
              </a:rPr>
              <a:t>a group of SQL statements that form a logical unit and perform a particular task</a:t>
            </a:r>
            <a:r>
              <a:rPr lang="en-GB" sz="2400" dirty="0"/>
              <a:t>) or with a dedicated file server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212121"/>
              </a:solidFill>
            </a:endParaRP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212121"/>
                </a:solidFill>
              </a:rPr>
              <a:t>A simple example is a web browser and a web server. </a:t>
            </a:r>
          </a:p>
          <a:p>
            <a:pPr marL="703262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212121"/>
                </a:solidFill>
              </a:rPr>
              <a:t>client passes a request to the server</a:t>
            </a:r>
          </a:p>
          <a:p>
            <a:pPr marL="703262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212121"/>
                </a:solidFill>
              </a:rPr>
              <a:t>server responds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Architecture Layout Cont’d</a:t>
            </a:r>
          </a:p>
        </p:txBody>
      </p:sp>
    </p:spTree>
    <p:extLst>
      <p:ext uri="{BB962C8B-B14F-4D97-AF65-F5344CB8AC3E}">
        <p14:creationId xmlns:p14="http://schemas.microsoft.com/office/powerpoint/2010/main" val="96871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6" y="1268760"/>
            <a:ext cx="910850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212121"/>
                </a:solidFill>
              </a:rPr>
              <a:t>Peer to Peer (P2P) Architecture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GB" sz="2600" dirty="0"/>
              <a:t>This represents a decentralized system where computation and processing can be done by any node in the system’s network</a:t>
            </a:r>
          </a:p>
          <a:p>
            <a:endParaRPr lang="en-GB" sz="2600" dirty="0">
              <a:solidFill>
                <a:srgbClr val="FF0000"/>
              </a:solidFill>
            </a:endParaRP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GB" sz="2600" dirty="0"/>
              <a:t>No dedicated server, hence users operate as both the client and the server</a:t>
            </a:r>
          </a:p>
          <a:p>
            <a:endParaRPr lang="en-GB" sz="2600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GB" sz="2600" dirty="0">
                <a:ea typeface="Times New Roman" panose="02020603050405020304" pitchFamily="18" charset="0"/>
              </a:rPr>
              <a:t>Resource Sharing is a defining characteristic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endParaRPr lang="en-GB" sz="2600" dirty="0">
              <a:ea typeface="Times New Roman" panose="02020603050405020304" pitchFamily="18" charset="0"/>
            </a:endParaRP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GB" sz="2600" dirty="0">
                <a:ea typeface="Times New Roman" panose="02020603050405020304" pitchFamily="18" charset="0"/>
              </a:rPr>
              <a:t>It require careful control flow analysis to avoid communication and/or process deadlock</a:t>
            </a:r>
            <a:endParaRPr lang="en-GB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Architecture Layout Cont’d</a:t>
            </a:r>
          </a:p>
        </p:txBody>
      </p:sp>
    </p:spTree>
    <p:extLst>
      <p:ext uri="{BB962C8B-B14F-4D97-AF65-F5344CB8AC3E}">
        <p14:creationId xmlns:p14="http://schemas.microsoft.com/office/powerpoint/2010/main" val="105144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6" y="1268760"/>
            <a:ext cx="9108504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b="1" dirty="0"/>
              <a:t>Layered Architecture</a:t>
            </a:r>
          </a:p>
          <a:p>
            <a:r>
              <a:rPr lang="en-GB" sz="2300" dirty="0"/>
              <a:t>It splits a software system into categorized layers. </a:t>
            </a:r>
            <a:endParaRPr lang="en-GB" sz="2300" b="1" dirty="0"/>
          </a:p>
          <a:p>
            <a:endParaRPr lang="en-GB" sz="1200" b="1" dirty="0"/>
          </a:p>
          <a:p>
            <a:r>
              <a:rPr lang="en-GB" sz="2200" b="1" dirty="0"/>
              <a:t>3-Tier  Architecture </a:t>
            </a:r>
          </a:p>
          <a:p>
            <a:r>
              <a:rPr lang="en-GB" sz="2200" dirty="0"/>
              <a:t>This layout consists of a presentation tier, an application tier, and a data tier</a:t>
            </a:r>
          </a:p>
          <a:p>
            <a:endParaRPr lang="en-GB" sz="900" dirty="0"/>
          </a:p>
          <a:p>
            <a:pPr marL="180975"/>
            <a:r>
              <a:rPr lang="en-GB" sz="2100" b="1" dirty="0"/>
              <a:t>Presentation </a:t>
            </a:r>
            <a:r>
              <a:rPr lang="en-GB" sz="2100" b="1" dirty="0" smtClean="0"/>
              <a:t>Tier (User Access Tier)</a:t>
            </a:r>
            <a:endParaRPr lang="en-GB" sz="2100" b="1" dirty="0"/>
          </a:p>
          <a:p>
            <a:pPr marL="180975"/>
            <a:r>
              <a:rPr lang="en-GB" sz="2100" dirty="0"/>
              <a:t>All user interface elements (such as </a:t>
            </a:r>
            <a:r>
              <a:rPr lang="en-GB" sz="2100" i="1" dirty="0"/>
              <a:t>Swing, AWT, etc.</a:t>
            </a:r>
            <a:r>
              <a:rPr lang="en-GB" sz="2100" dirty="0"/>
              <a:t>)</a:t>
            </a:r>
          </a:p>
          <a:p>
            <a:pPr marL="180975"/>
            <a:endParaRPr lang="en-GB" sz="600" dirty="0"/>
          </a:p>
          <a:p>
            <a:pPr marL="180975"/>
            <a:r>
              <a:rPr lang="en-GB" sz="2100" b="1" dirty="0"/>
              <a:t>Business Tier (Business logic, middle tier, or Application Logic)</a:t>
            </a:r>
          </a:p>
          <a:p>
            <a:pPr marL="180975"/>
            <a:r>
              <a:rPr lang="en-GB" sz="2100" dirty="0"/>
              <a:t>All control elements that enable processing and notifications</a:t>
            </a:r>
          </a:p>
          <a:p>
            <a:pPr marL="180975"/>
            <a:endParaRPr lang="en-GB" sz="600" dirty="0"/>
          </a:p>
          <a:p>
            <a:pPr marL="180975"/>
            <a:r>
              <a:rPr lang="en-GB" sz="2100" b="1" dirty="0"/>
              <a:t>Data Tier</a:t>
            </a:r>
          </a:p>
          <a:p>
            <a:pPr marL="180975"/>
            <a:r>
              <a:rPr lang="en-GB" sz="2100" dirty="0"/>
              <a:t>All persistence-related element that enable data storage, querying, and retrieval</a:t>
            </a:r>
          </a:p>
          <a:p>
            <a:r>
              <a:rPr lang="en-GB" sz="800" dirty="0"/>
              <a:t>	</a:t>
            </a:r>
          </a:p>
          <a:p>
            <a:r>
              <a:rPr lang="en-GB" sz="2100" b="1" dirty="0"/>
              <a:t>4-Tier  Architecture </a:t>
            </a:r>
            <a:r>
              <a:rPr lang="en-GB" sz="2100" b="1" smtClean="0"/>
              <a:t>/ n-Tier </a:t>
            </a:r>
            <a:r>
              <a:rPr lang="en-GB" sz="2100" b="1" dirty="0" smtClean="0"/>
              <a:t>Architecture</a:t>
            </a:r>
            <a:endParaRPr lang="en-GB" sz="2100" b="1" dirty="0"/>
          </a:p>
          <a:p>
            <a:r>
              <a:rPr lang="en-GB" sz="2100" dirty="0"/>
              <a:t>This may split the Data tier into 2 – Data Access and Database Server </a:t>
            </a:r>
          </a:p>
          <a:p>
            <a:r>
              <a:rPr lang="en-GB" sz="2100" dirty="0"/>
              <a:t>OR</a:t>
            </a:r>
          </a:p>
          <a:p>
            <a:r>
              <a:rPr lang="en-GB" sz="2100" dirty="0"/>
              <a:t>It may split the Presentation tier into </a:t>
            </a:r>
            <a:r>
              <a:rPr lang="en-GB" sz="2100" dirty="0" smtClean="0"/>
              <a:t>Presentation logic and a viewing tier</a:t>
            </a:r>
            <a:endParaRPr lang="en-GB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Architecture Layout Cont’d</a:t>
            </a:r>
          </a:p>
        </p:txBody>
      </p:sp>
      <p:sp>
        <p:nvSpPr>
          <p:cNvPr id="2" name="Folded Corner 1"/>
          <p:cNvSpPr/>
          <p:nvPr/>
        </p:nvSpPr>
        <p:spPr>
          <a:xfrm>
            <a:off x="7164288" y="2924944"/>
            <a:ext cx="1872000" cy="1764000"/>
          </a:xfrm>
          <a:prstGeom prst="foldedCorner">
            <a:avLst>
              <a:gd name="adj" fmla="val 216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7030A0"/>
                </a:solidFill>
              </a:rPr>
              <a:t>The decision on where to perform processing depends on issues as performance or security</a:t>
            </a:r>
          </a:p>
        </p:txBody>
      </p:sp>
    </p:spTree>
    <p:extLst>
      <p:ext uri="{BB962C8B-B14F-4D97-AF65-F5344CB8AC3E}">
        <p14:creationId xmlns:p14="http://schemas.microsoft.com/office/powerpoint/2010/main" val="388678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6" y="1196752"/>
            <a:ext cx="9108504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/>
              <a:t>Client-Server  Architecture Diagram Samples </a:t>
            </a:r>
          </a:p>
          <a:p>
            <a:endParaRPr lang="en-GB" sz="2200" dirty="0"/>
          </a:p>
          <a:p>
            <a:endParaRPr lang="en-GB" sz="900" dirty="0"/>
          </a:p>
          <a:p>
            <a:pPr marL="180975"/>
            <a:endParaRPr lang="en-GB" sz="2100" b="1" dirty="0"/>
          </a:p>
          <a:p>
            <a:endParaRPr lang="en-GB" sz="2100" b="1" dirty="0"/>
          </a:p>
          <a:p>
            <a:endParaRPr lang="en-GB" sz="2100" b="1" dirty="0"/>
          </a:p>
          <a:p>
            <a:r>
              <a:rPr lang="en-GB" sz="800" dirty="0"/>
              <a:t>	</a:t>
            </a:r>
          </a:p>
          <a:p>
            <a:endParaRPr lang="en-GB" sz="2100" b="1" dirty="0"/>
          </a:p>
          <a:p>
            <a:endParaRPr lang="en-GB" sz="2100" b="1" dirty="0"/>
          </a:p>
          <a:p>
            <a:endParaRPr lang="en-GB" sz="1400" b="1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Architecture Layout Cont’d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91680" y="4581128"/>
            <a:ext cx="55446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2038" t="18187" r="20667" b="67719"/>
          <a:stretch/>
        </p:blipFill>
        <p:spPr>
          <a:xfrm>
            <a:off x="1383431" y="4814847"/>
            <a:ext cx="6284913" cy="18545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285" r="2555"/>
          <a:stretch/>
        </p:blipFill>
        <p:spPr>
          <a:xfrm>
            <a:off x="1547664" y="1574486"/>
            <a:ext cx="5832647" cy="28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3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6" y="1196752"/>
            <a:ext cx="9108504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/>
              <a:t>3-Tier  Architecture Diagram Samples </a:t>
            </a:r>
          </a:p>
          <a:p>
            <a:endParaRPr lang="en-GB" sz="2200" dirty="0"/>
          </a:p>
          <a:p>
            <a:endParaRPr lang="en-GB" sz="900" dirty="0"/>
          </a:p>
          <a:p>
            <a:pPr marL="180975"/>
            <a:endParaRPr lang="en-GB" sz="2100" b="1" dirty="0"/>
          </a:p>
          <a:p>
            <a:endParaRPr lang="en-GB" sz="2100" b="1" dirty="0"/>
          </a:p>
          <a:p>
            <a:endParaRPr lang="en-GB" sz="2100" b="1" dirty="0"/>
          </a:p>
          <a:p>
            <a:r>
              <a:rPr lang="en-GB" sz="800" dirty="0"/>
              <a:t>	</a:t>
            </a:r>
          </a:p>
          <a:p>
            <a:endParaRPr lang="en-GB" sz="2100" b="1" dirty="0"/>
          </a:p>
          <a:p>
            <a:endParaRPr lang="en-GB" sz="2100" b="1" dirty="0"/>
          </a:p>
          <a:p>
            <a:endParaRPr lang="en-GB" sz="1400" b="1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Architecture Layout Cont’d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1"/>
            <a:ext cx="6696744" cy="1512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84983"/>
            <a:ext cx="4356000" cy="3416289"/>
          </a:xfrm>
          <a:prstGeom prst="rect">
            <a:avLst/>
          </a:prstGeom>
        </p:spPr>
      </p:pic>
      <p:pic>
        <p:nvPicPr>
          <p:cNvPr id="9" name="Picture 2" descr="Image result for 3 tier software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4983"/>
            <a:ext cx="4484061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691680" y="3212976"/>
            <a:ext cx="55446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61992" y="4850976"/>
            <a:ext cx="3276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6" y="1268760"/>
            <a:ext cx="91085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b="1" dirty="0"/>
              <a:t>4-Tier  Architecture </a:t>
            </a:r>
            <a:r>
              <a:rPr lang="en-GB" sz="2000" b="1" dirty="0"/>
              <a:t>Diagram Samples</a:t>
            </a:r>
          </a:p>
          <a:p>
            <a:r>
              <a:rPr lang="en-GB" sz="2100" b="1" dirty="0"/>
              <a:t> </a:t>
            </a:r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  <a:p>
            <a:endParaRPr lang="en-GB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Architecture Layout Cont’d</a:t>
            </a:r>
          </a:p>
        </p:txBody>
      </p:sp>
      <p:sp>
        <p:nvSpPr>
          <p:cNvPr id="2" name="AutoShape 2" descr="Ee658124.b8220f0d-f76a-40d6-8b1b-5279f7cdcee9(en-us,PandP.10)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878135"/>
            <a:ext cx="4416571" cy="4782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239" r="5416" b="-1"/>
          <a:stretch/>
        </p:blipFill>
        <p:spPr>
          <a:xfrm>
            <a:off x="4716016" y="1484784"/>
            <a:ext cx="4392488" cy="51762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2016008" y="4113368"/>
            <a:ext cx="5256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496" y="2205360"/>
            <a:ext cx="8964000" cy="4464000"/>
          </a:xfrm>
          <a:prstGeom prst="rect">
            <a:avLst/>
          </a:prstGeom>
        </p:spPr>
        <p:txBody>
          <a:bodyPr wrap="square" numCol="3" spcCol="324000">
            <a:sp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  <a:tabLst>
                <a:tab pos="730885" algn="l"/>
              </a:tabLst>
            </a:pPr>
            <a:r>
              <a:rPr lang="en-GB" sz="2200" b="1" i="1" dirty="0">
                <a:latin typeface="+mj-lt"/>
                <a:ea typeface="Times New Roman" panose="02020603050405020304" pitchFamily="18" charset="0"/>
              </a:rPr>
              <a:t>Client-Based Components</a:t>
            </a:r>
          </a:p>
          <a:p>
            <a:pPr marL="176213" lvl="0" indent="-1762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0885" algn="l"/>
              </a:tabLst>
            </a:pPr>
            <a:r>
              <a:rPr lang="en-GB" sz="2200" dirty="0">
                <a:latin typeface="+mj-lt"/>
                <a:ea typeface="Times New Roman" panose="02020603050405020304" pitchFamily="18" charset="0"/>
              </a:rPr>
              <a:t>Graphical interface classes and widgets for user interactions</a:t>
            </a:r>
          </a:p>
          <a:p>
            <a:pPr marL="176213" lvl="0" indent="-1762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0885" algn="l"/>
              </a:tabLst>
            </a:pPr>
            <a:r>
              <a:rPr lang="en-GB" sz="2200" dirty="0">
                <a:latin typeface="+mj-lt"/>
                <a:ea typeface="Times New Roman" panose="02020603050405020304" pitchFamily="18" charset="0"/>
              </a:rPr>
              <a:t>E.g. </a:t>
            </a:r>
            <a:r>
              <a:rPr lang="en-GB" sz="2200" dirty="0" smtClean="0">
                <a:latin typeface="+mj-lt"/>
                <a:ea typeface="Times New Roman" panose="02020603050405020304" pitchFamily="18" charset="0"/>
              </a:rPr>
              <a:t>Motif</a:t>
            </a:r>
            <a:r>
              <a:rPr lang="en-GB" sz="2200" dirty="0">
                <a:latin typeface="+mj-lt"/>
                <a:ea typeface="Times New Roman" panose="02020603050405020304" pitchFamily="18" charset="0"/>
              </a:rPr>
              <a:t>, Swing, Java Beans</a:t>
            </a: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730885" algn="l"/>
              </a:tabLst>
            </a:pPr>
            <a:endParaRPr lang="en-GB" sz="2200" i="1" dirty="0">
              <a:latin typeface="+mj-lt"/>
              <a:ea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730885" algn="l"/>
              </a:tabLst>
            </a:pPr>
            <a:endParaRPr lang="en-GB" sz="2200" b="1" i="1" dirty="0" smtClean="0">
              <a:latin typeface="+mj-lt"/>
              <a:ea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730885" algn="l"/>
              </a:tabLst>
            </a:pPr>
            <a:endParaRPr lang="en-GB" sz="2200" b="1" i="1" dirty="0">
              <a:latin typeface="+mj-lt"/>
              <a:ea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730885" algn="l"/>
              </a:tabLst>
            </a:pPr>
            <a:endParaRPr lang="en-GB" sz="2200" b="1" i="1" dirty="0" smtClean="0">
              <a:latin typeface="+mj-lt"/>
              <a:ea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730885" algn="l"/>
              </a:tabLst>
            </a:pPr>
            <a:endParaRPr lang="en-GB" sz="2200" b="1" i="1" dirty="0">
              <a:latin typeface="+mj-lt"/>
              <a:ea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730885" algn="l"/>
              </a:tabLst>
            </a:pPr>
            <a:r>
              <a:rPr lang="en-GB" sz="2200" b="1" i="1" dirty="0" smtClean="0">
                <a:latin typeface="+mj-lt"/>
                <a:ea typeface="Times New Roman" panose="02020603050405020304" pitchFamily="18" charset="0"/>
              </a:rPr>
              <a:t>Implementation </a:t>
            </a:r>
            <a:r>
              <a:rPr lang="en-GB" sz="2200" b="1" i="1" dirty="0">
                <a:latin typeface="+mj-lt"/>
                <a:ea typeface="Times New Roman" panose="02020603050405020304" pitchFamily="18" charset="0"/>
              </a:rPr>
              <a:t>Components </a:t>
            </a:r>
          </a:p>
          <a:p>
            <a:pPr marL="176213" lvl="0" indent="-1762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0885" algn="l"/>
              </a:tabLst>
            </a:pPr>
            <a:r>
              <a:rPr lang="en-GB" sz="2200" dirty="0">
                <a:latin typeface="+mj-lt"/>
                <a:ea typeface="Times New Roman" panose="02020603050405020304" pitchFamily="18" charset="0"/>
              </a:rPr>
              <a:t>Language libraries used for implementing a design, using a programming language </a:t>
            </a:r>
          </a:p>
          <a:p>
            <a:pPr marL="176213" lvl="0" indent="-1762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0885" algn="l"/>
              </a:tabLst>
            </a:pPr>
            <a:r>
              <a:rPr lang="en-GB" sz="2200" dirty="0">
                <a:latin typeface="+mj-lt"/>
                <a:ea typeface="Times New Roman" panose="02020603050405020304" pitchFamily="18" charset="0"/>
              </a:rPr>
              <a:t>E.g. JDK, middleware wrappers, code generators and </a:t>
            </a:r>
            <a:r>
              <a:rPr lang="en-GB" sz="2200" dirty="0" smtClean="0">
                <a:latin typeface="+mj-lt"/>
                <a:ea typeface="Times New Roman" panose="02020603050405020304" pitchFamily="18" charset="0"/>
              </a:rPr>
              <a:t>repositories</a:t>
            </a:r>
            <a:endParaRPr lang="en-GB" sz="2200" i="1" dirty="0" smtClean="0">
              <a:latin typeface="+mj-lt"/>
              <a:ea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730885" algn="l"/>
              </a:tabLst>
            </a:pPr>
            <a:endParaRPr lang="en-GB" sz="2200" b="1" i="1" dirty="0" smtClean="0">
              <a:latin typeface="+mj-lt"/>
              <a:ea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730885" algn="l"/>
              </a:tabLst>
            </a:pPr>
            <a:r>
              <a:rPr lang="en-GB" sz="2200" b="1" i="1" dirty="0" smtClean="0">
                <a:latin typeface="+mj-lt"/>
                <a:ea typeface="Times New Roman" panose="02020603050405020304" pitchFamily="18" charset="0"/>
              </a:rPr>
              <a:t>Infrastructure Components</a:t>
            </a:r>
          </a:p>
          <a:p>
            <a:pPr marL="176213" lvl="0" indent="-1762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0885" algn="l"/>
              </a:tabLst>
            </a:pPr>
            <a:r>
              <a:rPr lang="en-GB" sz="2200" dirty="0" smtClean="0">
                <a:latin typeface="+mj-lt"/>
                <a:ea typeface="Times New Roman" panose="02020603050405020304" pitchFamily="18" charset="0"/>
              </a:rPr>
              <a:t>Processes </a:t>
            </a:r>
            <a:r>
              <a:rPr lang="en-GB" sz="2200" dirty="0">
                <a:latin typeface="+mj-lt"/>
                <a:ea typeface="Times New Roman" panose="02020603050405020304" pitchFamily="18" charset="0"/>
              </a:rPr>
              <a:t>built for a particular middleware architecture that can be customised for a specific task, implemented through service and servant modelling tools </a:t>
            </a:r>
          </a:p>
          <a:p>
            <a:pPr marL="176213" lvl="0" indent="-1762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0885" algn="l"/>
              </a:tabLst>
            </a:pPr>
            <a:r>
              <a:rPr lang="en-GB" sz="2200" dirty="0">
                <a:latin typeface="+mj-lt"/>
                <a:ea typeface="Times New Roman" panose="02020603050405020304" pitchFamily="18" charset="0"/>
              </a:rPr>
              <a:t>E.g. CORBA, EJB, and </a:t>
            </a:r>
            <a:r>
              <a:rPr lang="en-GB" sz="2200" dirty="0" smtClean="0">
                <a:latin typeface="+mj-lt"/>
                <a:ea typeface="Times New Roman" panose="02020603050405020304" pitchFamily="18" charset="0"/>
              </a:rPr>
              <a:t>TUXEDO</a:t>
            </a:r>
            <a:endParaRPr lang="en-GB" sz="220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 smtClean="0">
                <a:solidFill>
                  <a:srgbClr val="C00000"/>
                </a:solidFill>
              </a:rPr>
              <a:t>Defining Architecture Components</a:t>
            </a:r>
            <a:endParaRPr lang="en-GB" sz="2400" i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512" y="1150287"/>
            <a:ext cx="90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tabLst>
                <a:tab pos="457200" algn="l"/>
              </a:tabLst>
            </a:pPr>
            <a:r>
              <a:rPr lang="en-GB" sz="2400" dirty="0" smtClean="0">
                <a:latin typeface="+mj-lt"/>
                <a:ea typeface="Times New Roman" panose="02020603050405020304" pitchFamily="18" charset="0"/>
              </a:rPr>
              <a:t>Architecture </a:t>
            </a:r>
            <a:r>
              <a:rPr lang="en-GB" sz="2400" dirty="0">
                <a:latin typeface="+mj-lt"/>
                <a:ea typeface="Times New Roman" panose="02020603050405020304" pitchFamily="18" charset="0"/>
              </a:rPr>
              <a:t>components are </a:t>
            </a:r>
            <a:r>
              <a:rPr lang="en-GB" sz="2400" dirty="0" smtClean="0">
                <a:latin typeface="+mj-lt"/>
                <a:ea typeface="Times New Roman" panose="02020603050405020304" pitchFamily="18" charset="0"/>
              </a:rPr>
              <a:t>reusable </a:t>
            </a:r>
            <a:r>
              <a:rPr lang="en-GB" sz="2400" dirty="0">
                <a:latin typeface="+mj-lt"/>
                <a:ea typeface="Times New Roman" panose="02020603050405020304" pitchFamily="18" charset="0"/>
              </a:rPr>
              <a:t>concepts that are documented and ready for </a:t>
            </a:r>
            <a:r>
              <a:rPr lang="en-GB" sz="2400" dirty="0" smtClean="0">
                <a:latin typeface="+mj-lt"/>
                <a:ea typeface="Times New Roman" panose="02020603050405020304" pitchFamily="18" charset="0"/>
              </a:rPr>
              <a:t>reapplication. The following puts </a:t>
            </a:r>
            <a:r>
              <a:rPr lang="en-GB" sz="2400" dirty="0">
                <a:latin typeface="+mj-lt"/>
                <a:ea typeface="Times New Roman" panose="02020603050405020304" pitchFamily="18" charset="0"/>
              </a:rPr>
              <a:t>the term </a:t>
            </a:r>
            <a:r>
              <a:rPr lang="en-GB" sz="2400" dirty="0" smtClean="0">
                <a:latin typeface="+mj-lt"/>
                <a:ea typeface="Times New Roman" panose="02020603050405020304" pitchFamily="18" charset="0"/>
              </a:rPr>
              <a:t>into </a:t>
            </a:r>
            <a:r>
              <a:rPr lang="en-GB" sz="2400" dirty="0">
                <a:latin typeface="+mj-lt"/>
                <a:ea typeface="Times New Roman" panose="02020603050405020304" pitchFamily="18" charset="0"/>
              </a:rPr>
              <a:t>context: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</a:rPr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61800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Component-based Design 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96" y="1268760"/>
            <a:ext cx="9108504" cy="438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800" dirty="0">
                <a:ea typeface="Times New Roman" panose="02020603050405020304" pitchFamily="18" charset="0"/>
              </a:rPr>
              <a:t>Component-based design encapsulates functionality at different layers or levels. </a:t>
            </a:r>
          </a:p>
          <a:p>
            <a:pPr marL="914353" lvl="1" indent="-457200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800" dirty="0">
                <a:ea typeface="Times New Roman" panose="02020603050405020304" pitchFamily="18" charset="0"/>
              </a:rPr>
              <a:t>It is effort conserving, re-use enabling, </a:t>
            </a:r>
            <a:r>
              <a:rPr lang="en-GB" sz="2800" dirty="0" smtClean="0">
                <a:ea typeface="Times New Roman" panose="02020603050405020304" pitchFamily="18" charset="0"/>
              </a:rPr>
              <a:t>and easy </a:t>
            </a:r>
            <a:r>
              <a:rPr lang="en-GB" sz="2800" dirty="0">
                <a:ea typeface="Times New Roman" panose="02020603050405020304" pitchFamily="18" charset="0"/>
              </a:rPr>
              <a:t>to enhance.</a:t>
            </a:r>
          </a:p>
          <a:p>
            <a:pPr marL="914353" lvl="1" indent="-457200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800" dirty="0">
                <a:ea typeface="Times New Roman" panose="02020603050405020304" pitchFamily="18" charset="0"/>
              </a:rPr>
              <a:t>Functionalities or services that are common and repeated can be handled by Re-useable components. </a:t>
            </a:r>
          </a:p>
          <a:p>
            <a:pPr marL="914353" lvl="1" indent="-457200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2800" dirty="0"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800" dirty="0">
                <a:ea typeface="Times New Roman" panose="02020603050405020304" pitchFamily="18" charset="0"/>
              </a:rPr>
              <a:t>The descriptions of the components should be hierarchically laid out 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677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Design Phase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96"/>
            <a:ext cx="5004048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Definition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350" y="1268760"/>
            <a:ext cx="89031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357188">
              <a:buFont typeface="Arial" panose="020B0604020202020204" pitchFamily="34" charset="0"/>
              <a:buChar char="•"/>
            </a:pPr>
            <a:r>
              <a:rPr lang="en-GB" sz="3200" dirty="0"/>
              <a:t>This is the phase where we think about, and state “HOW” the problem may be best solved</a:t>
            </a:r>
          </a:p>
          <a:p>
            <a:pPr marL="442913" indent="-357188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42913" indent="-357188">
              <a:buFont typeface="Arial" panose="020B0604020202020204" pitchFamily="34" charset="0"/>
              <a:buChar char="•"/>
            </a:pPr>
            <a:r>
              <a:rPr lang="en-GB" sz="3200" dirty="0"/>
              <a:t>The IEEE Standard Glossary of Software Engineering Terminology (IEEE </a:t>
            </a:r>
            <a:r>
              <a:rPr lang="en-GB" sz="3200" dirty="0" err="1"/>
              <a:t>Std</a:t>
            </a:r>
            <a:r>
              <a:rPr lang="en-GB" sz="3200" dirty="0"/>
              <a:t> 610.12-1990) defines software design as "the process of defining the architecture, components, interfaces, and other characteristics of a system or component" and "the result of [that] process".</a:t>
            </a:r>
          </a:p>
          <a:p>
            <a:pPr marL="442913" indent="-357188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42913" indent="-357188">
              <a:buFont typeface="Arial" panose="020B0604020202020204" pitchFamily="34" charset="0"/>
              <a:buChar char="•"/>
            </a:pPr>
            <a:r>
              <a:rPr lang="en-GB" sz="3200" dirty="0"/>
              <a:t>Software design is both a process and a model</a:t>
            </a:r>
            <a:r>
              <a:rPr lang="en-GB" sz="2400" dirty="0"/>
              <a:t>.</a:t>
            </a:r>
          </a:p>
          <a:p>
            <a:pPr marL="442913" indent="-357188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37926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15" y="1772816"/>
            <a:ext cx="8948881" cy="5004000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n.x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Component identifier: </a:t>
            </a:r>
          </a:p>
          <a:p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Link component with any</a:t>
            </a:r>
            <a:r>
              <a:rPr lang="en-GB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unique identifier (e.g. x can be 1, 2, 3, or C1, C2, C3, etc.)</a:t>
            </a:r>
          </a:p>
          <a:p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600" b="1" dirty="0"/>
              <a:t>n.x.1 Type: </a:t>
            </a:r>
          </a:p>
          <a:p>
            <a:r>
              <a:rPr lang="en-GB" sz="2600" dirty="0"/>
              <a:t>State if it is a method, class, package or file.</a:t>
            </a:r>
          </a:p>
          <a:p>
            <a:endParaRPr lang="en-GB" sz="1200" dirty="0"/>
          </a:p>
          <a:p>
            <a:r>
              <a:rPr lang="en-GB" sz="2600" b="1" dirty="0"/>
              <a:t>n.x.2 Purpose: </a:t>
            </a:r>
          </a:p>
          <a:p>
            <a:r>
              <a:rPr lang="en-GB" sz="2600" dirty="0"/>
              <a:t>A definite purpose that is traced to the requirements addressed by the component.</a:t>
            </a:r>
          </a:p>
          <a:p>
            <a:r>
              <a:rPr lang="en-GB" sz="2600" b="1" dirty="0"/>
              <a:t>n.x.3 Function: </a:t>
            </a:r>
          </a:p>
          <a:p>
            <a:r>
              <a:rPr lang="en-GB" sz="2600" dirty="0"/>
              <a:t>A short description of what component does in relation to the component type. E.g. the data to be stored</a:t>
            </a:r>
          </a:p>
          <a:p>
            <a:endParaRPr lang="en-GB" sz="1200" dirty="0"/>
          </a:p>
          <a:p>
            <a:r>
              <a:rPr lang="en-GB" sz="2600" b="1" dirty="0"/>
              <a:t>n.x.4 Subordinates (if applicable)</a:t>
            </a:r>
          </a:p>
          <a:p>
            <a:r>
              <a:rPr lang="en-GB" sz="2600" dirty="0"/>
              <a:t>A list of modules “called by” the component.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148064" y="5666234"/>
            <a:ext cx="3240360" cy="1075134"/>
          </a:xfrm>
          <a:prstGeom prst="roundRect">
            <a:avLst>
              <a:gd name="adj" fmla="val 2505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The number 'n' should relate to the place of the component in the hierarchy.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Detailed Description of System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15" y="1249590"/>
            <a:ext cx="90563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following aspects of each component should be stated: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Component-based Design </a:t>
            </a:r>
          </a:p>
        </p:txBody>
      </p:sp>
    </p:spTree>
    <p:extLst>
      <p:ext uri="{BB962C8B-B14F-4D97-AF65-F5344CB8AC3E}">
        <p14:creationId xmlns:p14="http://schemas.microsoft.com/office/powerpoint/2010/main" val="402305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249590"/>
            <a:ext cx="9036496" cy="6217087"/>
          </a:xfrm>
          <a:prstGeom prst="rect">
            <a:avLst/>
          </a:prstGeom>
        </p:spPr>
        <p:txBody>
          <a:bodyPr wrap="square" numCol="2" spcCol="216000">
            <a:spAutoFit/>
          </a:bodyPr>
          <a:lstStyle/>
          <a:p>
            <a:r>
              <a:rPr lang="en-GB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n.x.5 Dependencies</a:t>
            </a:r>
          </a:p>
          <a:p>
            <a:r>
              <a:rPr lang="en-GB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list of existing constraints for using the components.  </a:t>
            </a:r>
          </a:p>
          <a:p>
            <a:r>
              <a:rPr lang="en-GB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E.g. pre-condition operations and post-condition operations.</a:t>
            </a:r>
          </a:p>
          <a:p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500" b="1" dirty="0"/>
              <a:t>n.x.6 Interfaces</a:t>
            </a:r>
          </a:p>
          <a:p>
            <a:r>
              <a:rPr lang="en-GB" sz="2500" dirty="0"/>
              <a:t>e.g. method calls, parameter types, return data types, interrupts (if they exist).</a:t>
            </a:r>
          </a:p>
          <a:p>
            <a:endParaRPr lang="en-GB" sz="1200" dirty="0"/>
          </a:p>
          <a:p>
            <a:r>
              <a:rPr lang="en-GB" sz="2500" b="1" dirty="0"/>
              <a:t>n.x.7 Resources</a:t>
            </a:r>
          </a:p>
          <a:p>
            <a:r>
              <a:rPr lang="en-GB" sz="2500" dirty="0"/>
              <a:t>Examples of resources that might be needed by a component are displays, printers and buffers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2500" b="1" dirty="0"/>
              <a:t>n.x.8 References (if applicable)</a:t>
            </a:r>
          </a:p>
          <a:p>
            <a:endParaRPr lang="en-GB" sz="1200" dirty="0"/>
          </a:p>
          <a:p>
            <a:r>
              <a:rPr lang="en-GB" sz="2500" b="1" dirty="0"/>
              <a:t>n.x.9 Processing (if applicable)</a:t>
            </a:r>
          </a:p>
          <a:p>
            <a:r>
              <a:rPr lang="en-GB" sz="2500" dirty="0"/>
              <a:t>Known algorithms or flow construct to be used by component should be stated. Pseudo codes MAY also be stated</a:t>
            </a:r>
          </a:p>
          <a:p>
            <a:endParaRPr lang="en-GB" sz="1200" dirty="0"/>
          </a:p>
          <a:p>
            <a:r>
              <a:rPr lang="en-GB" sz="2500" b="1" dirty="0"/>
              <a:t>n.x.10 Data </a:t>
            </a:r>
          </a:p>
          <a:p>
            <a:r>
              <a:rPr lang="en-GB" sz="2500" dirty="0"/>
              <a:t>This depends largely on the component type. For data structures, each element should be described </a:t>
            </a:r>
            <a:r>
              <a:rPr lang="en-GB" sz="2100" dirty="0"/>
              <a:t>(name, type, dimension; acceptable range of values of each element; initial values)</a:t>
            </a:r>
            <a:r>
              <a:rPr lang="en-GB" sz="2500" dirty="0"/>
              <a:t>.</a:t>
            </a:r>
          </a:p>
          <a:p>
            <a:endParaRPr lang="en-GB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Detailed Description of System Components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Component-based Design </a:t>
            </a:r>
          </a:p>
        </p:txBody>
      </p:sp>
    </p:spTree>
    <p:extLst>
      <p:ext uri="{BB962C8B-B14F-4D97-AF65-F5344CB8AC3E}">
        <p14:creationId xmlns:p14="http://schemas.microsoft.com/office/powerpoint/2010/main" val="134389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4" y="1196752"/>
            <a:ext cx="9072000" cy="5145435"/>
          </a:xfrm>
        </p:spPr>
        <p:txBody>
          <a:bodyPr>
            <a:noAutofit/>
          </a:bodyPr>
          <a:lstStyle/>
          <a:p>
            <a:r>
              <a:rPr lang="en-GB" sz="2800" dirty="0">
                <a:cs typeface="Times New Roman" pitchFamily="18" charset="0"/>
              </a:rPr>
              <a:t>UML Component diagrams are used to depict the organization and relationships among components in a system. They describe the building blocks used to make  the system</a:t>
            </a:r>
            <a:r>
              <a:rPr lang="en-GB" sz="2800" dirty="0" smtClean="0">
                <a:cs typeface="Times New Roman" pitchFamily="18" charset="0"/>
              </a:rPr>
              <a:t>.</a:t>
            </a:r>
          </a:p>
          <a:p>
            <a:endParaRPr lang="en-GB" sz="1400" dirty="0">
              <a:cs typeface="Times New Roman" pitchFamily="18" charset="0"/>
            </a:endParaRPr>
          </a:p>
          <a:p>
            <a:r>
              <a:rPr lang="en-GB" sz="2800" dirty="0" smtClean="0">
                <a:cs typeface="Times New Roman" pitchFamily="18" charset="0"/>
              </a:rPr>
              <a:t>They are developed to visualize the implementation details, and are used during the implementation phase.</a:t>
            </a:r>
          </a:p>
          <a:p>
            <a:endParaRPr lang="en-GB" sz="1400" dirty="0" smtClean="0">
              <a:cs typeface="Times New Roman" pitchFamily="18" charset="0"/>
            </a:endParaRPr>
          </a:p>
          <a:p>
            <a:r>
              <a:rPr lang="en-GB" sz="2800" dirty="0" smtClean="0">
                <a:cs typeface="Times New Roman" pitchFamily="18" charset="0"/>
              </a:rPr>
              <a:t>A component’s internals are hidden, but it has one or more well-defined provided interfaces (through which its functions can be accessed) as well as required interfaces (which defines what functions or services it requires from other components)</a:t>
            </a:r>
            <a:endParaRPr lang="en-GB" sz="2800" dirty="0"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5004048" cy="400099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000" i="1" dirty="0" smtClean="0">
                <a:solidFill>
                  <a:srgbClr val="C00000"/>
                </a:solidFill>
              </a:rPr>
              <a:t>What is a UML Component diagram?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 </a:t>
            </a:r>
            <a:r>
              <a: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41338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964488" cy="5040560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Component diagrams model and document a system's high-level architecture. Hence, developers find it helpful for system comprehension. 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Developers use the Component diagram to start to picture a roadmap for implementation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You may use a component diagram to represent your design irrespective of  design platform or implementation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5004048" cy="400099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000" i="1" dirty="0" smtClean="0">
                <a:solidFill>
                  <a:srgbClr val="C00000"/>
                </a:solidFill>
              </a:rPr>
              <a:t>Why use a Component diagram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 </a:t>
            </a:r>
            <a:r>
              <a: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2036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hQSEBUUEhQVEhUUGBcYFhgVFxoXGRMWFxYVFRgYGBUYGyggGBwkHRQXHy8gJCcsLCwsFx4xNzAqNSYrLCkBCQoKDgwOGg8PGjUkHyQsLSwpKjUtMSwtLCwsLCwpLCkpLCwsKSosLCwsLCwsKSwsLCwsLCwsLCwsLCksLCwsLP/AABEIAK8BIAMBIgACEQEDEQH/xAAbAAEAAwEBAQEAAAAAAAAAAAAAAwQFAgEGB//EAEgQAAIBAgMEBgYFCQcDBQAAAAECEQADBBIhBTFBUQYTImFxgTJSYnKRoTNCgpKxFSNDU3OTorLRFBY0Y8HS8KOz4SQlRFSD/8QAGgEBAAMBAQEAAAAAAAAAAAAAAAECAwUEBv/EACsRAAIBAwMDAwQDAQEAAAAAAAABAgMRIQQSMUFRoQUTIjKBkbFCYcEzFP/aAAwDAQACEQMRAD8A/caUpQClKUApSlAKUpQCquL2iqHLq7nUIglo5ngo72IFebSxRRQF9N2CLO4EySSOMKGaOMRUOHw4QabzqxOpY82PE/8AN1eDV6v2Piss0jG+WcNevv6lkeBuN8ZCg/eFcHBMfSvXW8Cqf9tQfjUuGxtu5PVur5TBykGD3xUpcTE68vCJ/EfGuNPV15PMv8NOOCr+TR+svfvrn+6gwbj0b90dxyOPi6k/OrF6+qKWdgqjeWMAeJNdzWa1FVZ3P8k3K64q+npKl4ex2G+6xKn7y1cwmPS5OUkMPSVhlZZ5qfx3HgajqveshwGUwwnI41j+qniONe2h6jOLtUyvJVxTNSlUtk7RF63mjKwLI678roSrCeIkaHlFXa7yd1dGLVnYUpVbaOKNu0zgSQOyDxY6KD3SRRuyuwld2OcXtAIcoBdyJCrEgc2J0Ud53wYndVVhef0rgtDlaAY+buNfJRUmGw+QRMk6sx3u3En/AJoIA0FS18/X9QqTdoYXk2SSKZ2Sh9LPc9+47D7pbL8qfkax+qt/dH9Ki2vfuKUyZgpzZmROsOYAZFy8j2pOm4aiZrNu7dxShv8A0pPZzLGYyTBA3d5B5ETuNeS9SWd3ktuZrjY9oeipt/s3a3/IwmuhYup6F0n2boDj7wh/Mk1jfl3FAkf2YkDiAwkZhuWNTBI1I9GdxFfR1ZVatPiXkXvycWNp6hbq9WxMAzmRjyDwIPcwE8Jq/VG5bDAhgCDoQdxFV9j7QJuXbDGWs5SCd7W3EqT3jVSeMA8a7Gj1jrPZPkzlFWujWpSldIyFKUoBSlKAUpSgFKUoBSlKAUpSgFKVxduhVLMYCgknkAJJoDI2qGe6pSSMNDkD67OGUr3kWy5jm61bt3A6yDII3jiK72VaIt5mENcJdgd4LblPuqFX7NQYzZbSXsOLbnVlYTbuHmVGqt7S+YbSubrNI63zjybKS+lmVf6Jo6Kj3HYIoS3IUZFDW2AkAE/RAEzqCagfoRaObtv2oGsTAbMBIE74B5gCedXX229rTEWLlv27Y6238V7Q81ru10nwrfp7Y99sh+DxXIlCvDDTLbb8EVnovbVGtlnKO4dlmJjgSNd8E665R3zB/c9Ig3HOjDMQhY5tSSxTVp3NwGg31pHbmH39fZ/eJ/WoLvSnCr+mRvcPWfyA1mnUfFydr7FVeh9uRmZmHbOUhcuZ1CkgZdAMqwNwitAFMLY7TdhJ4AEySQAANTrHMmsq50uLnLhrL3G5sMo8colvIgeNe4bozfxDi5jH0G62ukeABhfGS3eK9lLR1qr+eEVbUSz0IRjbu3GEdbdZwO8kkxzgmJ9mvpa4tWgqhVAAAgAbgK7r6BJJWRi3d3FQY7C9ZbZJjMIB9U8D5GD5VPSjV8BO2TMw2JzSrDK6xnXkeY5qeB/1BAnr3H7NW6BMqy+i6GHTwPLmDIPEGsu4uLs/VTFLzU9VcjvUyrHwK+FcGv6dOLvTyvJspJjbFq+xtmwQMhLsCxXPEAIYB0IL+BCmqY/tseQ/V8tY7827hl9qpW6VIpi7av2fftE/NM1ejphhf1h/d3P9leX2qscOHgtYhCY5gZKIQpHZy9ptBKyDA1YidZAnlW8m4Tv/AOcqwrnTXDj0esfuFth83Cioj0hxF3TD4Zh7Vzh9ldP46laatU4hbwRa3JvYrFpbQu7BVG8n8O89w31830auM+NfEsCqXwbSzwKgOg+6jz3mKs4boldusHxl0vG5F3DuEQF8hPfW9jsFFjLaUApDWwN2ZCGUeZEHxNdfSaP2flLkrvXCL1Kjw98OisuoYBh4ESPxqSuiYilKUApSlAKUpQClKUApSlAKUpQCqG0+0UtfrDLfs0hm8icqfbq/VDBdu7cucAerTwQnOfNyR9gVDLR7l+lKVJUVVv7LtP6VtGnmon41apQGWejGGn6FfmPwNS2tg2F3Wk8xP41fpQHNu2FEKAByAgfAV1SlAKUpQClKUApSlAIqFsEh3op8VH9KmpQEaYZRuVR4ACpKUoBSlKAobM7JuWvUaV9x5dfIEsv2Kv1QxXYvW34PNpvPtIT4EMo/aVfqEWl3FKUqSopSlAKUpQClKUApSlAKUpQFbaOJKW2K6toqDm7EKo8JIrvCYYW7aoNygCeJjie87/Oq13t4hV4WhnPvtKJ8usP3av1BZ4VhVXF7RW2curOdQiCWI58lHeSB315tLFFFGWM7sEWdwJkkkcQAGaOMVW6sWkYjUwWJY6uwG9mg8uWg3DSK8Wr1fsfFK7ZaMb5YbEX33ZLI75uN8iFU/erk4Nz6V+6fDIv8qA/OsPD9MxoLiEtr2k1TcSO0CwO6CVLRK8yFlTpbnVSlppcplDsozZmVTGsmJaeUAnQ1yZ19TJ5f+Gl0uDW/J3+be/eN+ExXv9kuD0b9z7QRh5yk/MVk4fpijuF6q4JZEkgQC8jz1HDhrXjdK8rsjWzId1BmFhHZZJM8BMxFZqpqF/J/kbjZXF3k9JUujmnYb7jEqfvDwq5hMelycp1HpKwKss81Oo8dx4V80Ol4CqzWn7QXWVEyQpAlt8nRZkgE8DWhhL4xFpbqTbcZspO9SDBB9ZTGo3H4GvZS11SH/XK7kOKZu0qnsraIvW80ZWBZXXfkdCVZZ46jQ8RFXK7ad1dGLVsClKrbRxXV2mcCSB2QeLHRQfMijdldhK7seYvaAQ5QC7kSFWJjmSdFHefKaqN1z+k4tDlbAZv3jiPgg8akw2HyDfmY6sx3u3En+nAQBoKwDtfFJdYdS15TcgHKVCLmYQJUToBr2hxnWBwauuqVW1TwvJskomwdlIfSNx/euOR93NlHkKfkaz+rT4a/Gsm1tzEspJw5ThqrySQ59EAx6KjkC2tcHbmLUAHDFiFBLCYLHUwoHDQQY1O8AV437j5l5LbmbI2RbHohk9y46fysK6Fm6noXS3s3QGH3lhh4knwrLxG1MQt7s2Wa2ckaejIXNu3kEneQBB37qhXbmIVM1y0FAKgsQwgsdWyxOUbo36irwqVo5jLyRuvyfQ2Np6hbq9Wx0BnMjnkrwNe4gHlNX6+f2PjHxFo9dayTGhBhlZQd53/D+tW9j7QJe5Ycy1nLBO97bCVJ7xqp5xPGuvpNW6rcJ8opKKtdFzaGGNy0yjRolTydTmQ+TAHyrvB4kXLauNMwBjlI1B7xu8qmqhgOxcu2+R6xfduST/GLnkRXQKLKL9KUqSopSlAKUpQClKUApVbGYsplVQGdyQoJgaAsSTBgADkdSK5w2LbPkuKFaMwyksrLMHeAQQSJHeNTrEXLbXa5brx2ABJ0A1J5CvaobV7QW1+tMN+zHaueRAy+LipISuzrZKkobh0N0lz3AgBB4hAoPeDVq9eCKWYwBvNLt0KpZiABqSeFVbNo3GDuIA1RDw9ph63IcPGoJ5yypjLFxwt4gzbYMlsb8sMjSBvcq5gcIA4k1at3AwBUgg6gjjV6szGbLYEvYYIx1ZWE27h5kDVW9pfMNXO1mjdb5R5LxmuGTxWRtXGX7d0dWme3k1AUntySJI11yheQzyZAr19uNa0xFi5a9pB1tv7ydr4qK7tdJsK36e0PeYIfg0VxnRqU38omlm+Cpi9pYpVtstnMWUl1AJg6wsjUEaSeMERqIkwG0sS7rnshFJAb0pXsEzJ740irp23h4nr7MftE/rUF3pRhV/TI3uHP8kmqpN4URtZoXcOrQWUNlMiRMHmK5xmMW0jO5hVGv+gA4k7gONYV3pfnOXDWbl1ubDKPgJb4geNe4fo3fxDh8Y8KNRbXSPAAkL4klu8V6qOgq1H8sIq2lyWeg6Mbd24wjrbrOByJJJjnBMfZr6WuLNkKoVQAAIAHAV3X0SSSsjFu7uKgx+F6y2yTGYaHkd4PkYPlU9KNXwE7ZMzDYnNIYZXWM68jzHNTwPHxkCevcfs1boEkoy+i6GGXwPEc1MgxqKyrn9rs70TFLzQ9XcjvQyrHwI8K4Nf06cXenleTZSTO9tWLrC2bJIKvLgEDMmVwR2tCZIIB0kCdKqG1izZUkjrOskhcoAthDoJ0JJiZ5mNwro9K7amLtu/ZPt2mP8mavR0wwv6w/u7k/DJXk9qrHDh4LWK2HTHkAu1sEcAFhj2yZ36SEGn1SeOo+iIrCudNMONxuP3C24/nAFQHpHfu6YfDN71zh9ldP4xVlp61R4hbwRa3Jv4rFLbQu7BVG8n/AJqe7jXzmwFuXMRexiqQDChfXQR2feAXNyzMRuJNWMP0Tu3mD4y6Wjci7h4RoviJPfX1FiwqKFUBVGgA3CuvpNH7Pyk8/oo59Ee2bwdQymQRINU8f2Llq5wnq2925AH8YQfaNH/Mvm/Rue1/lufre6x38jrxY1YxuGFy2yHTMCJ5HgR3g6+VdAqsP+ielV9n4nrLSsRBIhhycdlh5MCPKrFSVatgUpShApSlAKUpQGXj8UjaRfVkaVZLLnKdVJByFWBBI4gzVTY20gUS64vPcuIhJ6l4UEBsq5UgCTv1J01MCt4iqOwf8LY/ZW/5FqvU1TW0v1nWbgN25dYgLbHVqTuEdq40+9Cn9lVjaWMFq07mOyNJMAsdFBPCSQPOqmzsESqZpypqoIgu0ybrjmTLBeEydYCyVisXJ7Vo3GDuCFGqIefB3HPkOG86+jdpSpKt3FKUoQKqX9lWn9K2jTzUT8atExVJ9uWBp1qE8lOY/BZNQ2lySk3wQHothv1K+Uj8DUtvYGHXdaTzE/jT8u2ub/urkfHJXo29Y43VX3+x/PFVVSD4ZbZLsXLdoKIUBRyAgfAV3XNu4GEqQQdxBkHzrqrlBSlKAUpSgFKVFfxKoMzsqDmxAHxNASEVC2CtneiHxUf0qsduW/qi5c9y25B8HIC/OvPyuf1F7/pj8blYuvSXMl+S+yXYuJhUXcqjwAFS1nflkD0rV5e/Jm+VssflUtja9pzlDgMfqtKN9xwD8qtGrCX0yT+5DhJdC5SlK0KnLoCCCAQdCDuIPAiqmFc226pjI/RsfrKN6k8WX5iDqQ1XahxeGDrG471Yb1YbiP8Amuo3GhZPoythOxeuJwaLq+fZcDwYBj+0q/WRexJlHbsvZYLcA9S52cwn6pOR59gjeDWszQJPCoRMkVcTjGDZLaZ2gMZbKqqSQJaCZJUwADuO7jJhMVnBkFWU5WU65TAO8aEEEEHkeB0GPtTa6LN205V4VSGtOVZc2kiAQRmYgg8Tv0i5s7GWwYDM7uZYlGXM0AerCgBQAO7eTqYvks4fG9jTpSlWMhSszA9JLF0MVcDKYObTio/FlEb+0J3ipLm3cOpg3rY0LasNwXPP3dfCeVAdY5i7CypIzCXI+rb3b+BaCo+0eFc4Zepfq9yNJtclO9rfhvYDlmGgUVYwtlRLKSesOYk8ZGnkBAA/1musThg6wZ3ggjeCDIIPMEVBe646FXbWz+utQJzKyukMVl0OZQSOEjy38BUeGuXcgdGF5SJi52HHMFlGWRugqO81p1Qs/m7xT6t2XXufe6+fpjvzmhKeLHq7XQGLgayTwuCAfBwShPcDNXga8ZQRB1B399UjslV+iZrPcnofu2lR5AHvoVwy9WdexzOStmABobjCRPEIv1iOZ0HtagV9p376WyrBSGKJ1lslSod1QsUY6QGOoY+FXLaAAACABAA3ADcK5uu1UqSUYcs0jGyuyqdloxm5N487hzDyT0V8gKtKoAgaDur2vmLXTIhA92yVQhypUyWykggBonSDO7XuNcT51Hd5LNn09CKwX6Y2gYyXDOYjKoOizvhuzMaBoNcY3paEZcqgo1tHktDds3AOyN8dXr73dUe3LsRc1m2XbmVHVt61s5D55fS8DIrtcXctfSHrE9cCHTvZRow71AjkdTUOyNqi+HYLlCsAJIJIKI8kAnKe3EHXTWKvVtS1FWi8P7EvPJbVgRI1B3d9e1hbBxkX8Rh/q22Vk9lXRWK+AZjHIGOArdr6anPfFSXUxkrOwpSosUxCMV1YKcvjBj51cqU8Ri2clbRygGGuROo3qgOhI4k6A6QTMR2dnopzRmf13JZvJjuHcIHdTZoAs28uoyLB5yAZ899Wa+X1GpnWk7vHY9P04RGuJQuUDKXUSVBBYA7iRvFSTWFtLY6hXa5dKWlL3DC9pSxzMc+pMESABwG+BFE9GUXKWxUBRAmBBLZhlJbSN68jqOVYqEX1Kn1dcXbKuIZQw5MJHwNfNYDZlpEYrigQ9llkkQAzmHGZjCgmAN2vHSNLY+wBYObOXMMNdND1cAa7lyaDhmNQ4pdSblxcO1vWyxj9W5JU+6TJQ+GndxrQwuKFxZGkGCDvVhvBHP8A8ESCKhrFfaPU7Qy9orctAuFUscys+RsqgmYDA9wHKupoNTNz9uTuiJLcrn01Kof2+43oWH8bjKg+RLfw0yYht7WrfcqtcI8GJUfw12rmW3uNqYHOpIEtlKkbusRhDIT8weBjhM+7FxnW2EY+lqrSIOdCUaRw1U6VBjMJkQtcuXru4Kofq8zHQKOqC7yQNas7K2cLNvKIkksxE6uxljrrHATrAFR1LO204239A3in/cWr9Z2Lti+5tH6NINyNMzaFUBHLRz9jvqbAXzqjmXSAT66mcr+cGe8MOFT1Ia+JbpSlSUMpOjNgEEK0rEfnLh0Vg4XVvQDAHLu7q8sdGLCqBlJ0Kk5iMwZnYyFIG+40cp0rWpQClKUAqtj8MXSFMMCGQng41E93A9xIqzShKdiHB4kXEDARO8HepBhlPeCCD4VNVBfzd+Pq3tR3XQNR9pVnxRudX6BojxOHDoyNqGBB8+/gazBiurYJeME6K50W74HcH9nxiRu16jv4dXUq6h1bQhhII7wa8up00a6s+ejLRlYr14bYOkCs+50ddP8ADX3tD1H/ADtvwGbtKO4GKgZ8eh1s2Lw5o7W58mzVx5+nVo8ZNLxfU1jaHIfDnoadUOQ00Gm4cqxDtjFj/wCEfK7P4W65O0cc3o4VU72ct/otZrQ13/HyicdzeCgbtKy9sdIrdgETnucEB1HIsfqjx15A1T/IuOvfS31tKd629Pmva/jrT2T0TsWIIGdhrLcDzC7ge/f3166Pprveo/sVc0uCv0R2U6B7136S8ZM6GN+7hwgcABX0VKV2kklZGTd8ilKVJBk37ZsSQpe1MwolrU6mFGrJ3DUciPRlw2LS4ua2yuvNSCPlWjWXjujlm4xeGtXDvuWmNtz4lfS85rmaj0+NR7oOz8Gqn3PcZg1urleSJVomJKkMJjvAPlWdY6LWkIKm4MsBe1MCIKiRMEADnpoRXb7FxafR4oOOV62p/iQAmomtbRH/ANVvBXH43K8P/g1EcL9lrx7ndjotZUg9s5SG1ae1p2jpvgRy7p1rUs2gqhRuUADwAgVinDbRb62HTvCmfmzfhXJ6JX7v+IxTMOKpoD3QuUHzBqy9PrS+pjdFdSfanSi1alVPW3N2VTuPttuXw38ga56M7IuG42Jv+m/oiIgbt3AQIA8Z1NaWzOjVixGRJI3M2pHgNy+QrUrqabSQoZWX3M5TvhClKqbQvHS2hh7kgH1FHpP5AiO8qONesqlcjtfnbuf6lolU9p9VdvLVB35+6rzDTSubFkIoVRAUAAcgNK7oG7kOEwwtoFEmN5O9iTJY95JJ86XMMC6vJDLI04qd6nukA+Kjvmao8RazIy+sCOPERwIPwNBd8nYYHca9r5heil3KF67KkMMiiFEgLrlA63dvbXdqYkz4To3cRhN9ygK9lWZRCgdmFbQSCZ45iDNCD6ClKUApSlAKUpQEGOwvWIVmDoVPqsDKt5ECvMDiusQNEHUMPVYGGHkQfGrFUG/N3p+re0PdcA0P2lEeKLzqCyyrF+lKVJUUrl3AEkgAbydw86pNt2xwuo3unOfgs1DaXJKTfBfpWf8Al61zb93cj45K6Tblg/pUB5MwU/BoNVU4vhk7Jdi9SvAa9q5UUpSgFKUoBSlQ4nGJbE3HVB7RAnwnfQWuTUrPO3E+qt1/dtPB8GYAH41z+WD+ovf9P/W5WLr0lzJfkvsl2NKlZw20v1rd5f8A82b+TNU+G2nauGEdSeKzDDxU6jzFXjUhL6WmQ4SXQtUpSrlTm5cCgkkAAEkncANSTVTZ9ssTdYEM8ZQd6Wx6IjgTJY97RwFc4r87cFr6qw1zv4onmRmPcAPrVfqC3CFKUqSopSlAKUpQClKUApSlAKUpQCocXhhcQqdJ3Eb1I1DDvBAI8KmpQcFbA4rMktAZZVxwVl3+XEdxBqq+Me79GerT1yJZu9FOgHtNM8og1BtiwRcQD0L7BLo9xXcHvzBMjcxlHCr1crXaqVN7Ic9zdRXJUGy7cy461vWuHOfKdF+yBVsCosVbLW2UGCVYA8iQQDpWDh9hX7KKiXoWFLkmIKoytkASAD2TOmqk6ya413PMnkltn0deMoIg6jvr54bJxUlxeBJCr6ZKsB1uZtE7JJdSAJjKda4TZeO7M4hdMmbiSQAGjsRGh0jWZJ0psXci5tDZaLrbmyf8s5R5p6DeYNS2scyEC9BB0FxRAngHX6viDB9nQVFsqzcS0q3mDuJkgkyJMakCTEcKtOgIIIBBEEHUEHeCK3o6qpReHddiXnku0rF6L48vbdGJY2bj25OpZVdlQk8TAgnjE1tV9LGW5Jowas7ClKobcYjD3I00gnkpIDHyUk1LdlcJXdiK5iXu/Rtkt+uILP7k6Kvtak8IEE+2MAiGQvaO9jLOfF2kn41MqwIGgFe18tX1M6z+Tx2N+MIUr538s4kXXHV50Vm3I69kFgArEatABiIMyGgiO8D0juOyKbDQWyswzQrAlSCCm8FZMEgA+JGXtyIub9RYjCpcEOoYcJEx3jkawrnSDEIxBwz3NXgqCuikhQZBkka6cB31q7Nxty5mFy31eUwNSQwllkSo9WfBhRxcckpkiC5a1QtcTijmWA9hzqT3MTPMVau7RUWusXt5oCAaZmJgLruM6Gd2s7jXlYmyW/8AcL6TKIBcVeCXHVRcPiQyn7b+tXX0GpnN+3LJDSeWb+BwuRIJzMTmdvWY7z4cAOAAHCrFKV2DFu4pSlCBSlKAUpSgFKUoBSlKAUpSgFKUoCvjcJ1iZZgyCp9VlMg9+o3cRI41StY3tdXc7Fz1TucDeyH6w+Y4gVq1BjcCl5MlxQ674PA8CDwPeNa8mp0sa67PuXjO2GRVHiLWZGXdmBHhIiqNzYd+3/h8QY9S+OsH39H+JNV7mMxtsdvD2rg5pdy/JgTXHl6fWi8K5rdPqVj0OE/TMFgjKJA1cvuDQdTO7eAa2tn4LqkyAlhLETwzEmPnWE3Su8N+GH74f7K7TbGMuGLWHtr71zP8pX8ah6TUyw1+hhdT6OsTbfSRbc27X5y8dABqEJ9aOPs7z3DWof7v4y/9PfCKd629P5YJ8CxFbGyejdnDxkWWH1m3jwG5fKvXR9Nzeo/sVc0uCLopsg2LHb9NzmadSPE8TxPeTW1SldkxFcugIIIkEQQeIPCuqUBjXbpw4i5JtDdc35ByucQB6+7nB1Nu1dDAMpDA7iDIPgRvq9WPiei1oktaL4dzqTZYoCebJ6LeYrlV/Toye6m7f10NVNPkuUArJbZmNQ9jEWro/wA23B+NuKhZdoj6uGPgG/A3K8L9Orrp5L3j3NylYRw20W0zWLfeFM/Nm/Cuf7n3bv8AicS7jiq+ifs6L8Vq8PTar+qyI3R7nW1OlSJ2LMXrh0GXVVPtMN59ka+G+rXRbYrWg1y7rdumWneNZ17yeHCAOFX9m7Bs2Po0E7sx1b48PKtCutp9LCgsc9zOUrilKV6igpSlAKUpQClKUB//2Q==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8" name="AutoShape 4" descr="data:image/jpeg;base64,/9j/4AAQSkZJRgABAQAAAQABAAD/2wCEAAkGBhQSEBUUEhQVEhUUGBcYFhgVFxoXGRMWFxYVFRgYGBUYGyggGBwkHRQXHy8gJCcsLCwsFx4xNzAqNSYrLCkBCQoKDgwOGg8PGjUkHyQsLSwpKjUtMSwtLCwsLCwpLCkpLCwsKSosLCwsLCwsKSwsLCwsLCwsLCwsLCksLCwsLP/AABEIAK8BIAMBIgACEQEDEQH/xAAbAAEAAwEBAQEAAAAAAAAAAAAAAwQFAgEGB//EAEgQAAIBAgMEBgYFCQcDBQAAAAECEQADBBIhBTFBUQYTImFxgTJSYnKRoTNCgpKxFSNDU3OTorLRFBY0Y8HS8KOz4SQlRFSD/8QAGgEBAAMBAQEAAAAAAAAAAAAAAAECAwUEBv/EACsRAAIBAwMDAwQDAQEAAAAAAAABAgMRIQQSMUFRoQUTIjKBkbFCYcEzFP/aAAwDAQACEQMRAD8A/caUpQClKUApSlAKUpQCquL2iqHLq7nUIglo5ngo72IFebSxRRQF9N2CLO4EySSOMKGaOMRUOHw4QabzqxOpY82PE/8AN1eDV6v2Piss0jG+WcNevv6lkeBuN8ZCg/eFcHBMfSvXW8Cqf9tQfjUuGxtu5PVur5TBykGD3xUpcTE68vCJ/EfGuNPV15PMv8NOOCr+TR+svfvrn+6gwbj0b90dxyOPi6k/OrF6+qKWdgqjeWMAeJNdzWa1FVZ3P8k3K64q+npKl4ex2G+6xKn7y1cwmPS5OUkMPSVhlZZ5qfx3HgajqveshwGUwwnI41j+qniONe2h6jOLtUyvJVxTNSlUtk7RF63mjKwLI678roSrCeIkaHlFXa7yd1dGLVnYUpVbaOKNu0zgSQOyDxY6KD3SRRuyuwld2OcXtAIcoBdyJCrEgc2J0Ud53wYndVVhef0rgtDlaAY+buNfJRUmGw+QRMk6sx3u3En/AJoIA0FS18/X9QqTdoYXk2SSKZ2Sh9LPc9+47D7pbL8qfkax+qt/dH9Ki2vfuKUyZgpzZmROsOYAZFy8j2pOm4aiZrNu7dxShv8A0pPZzLGYyTBA3d5B5ETuNeS9SWd3ktuZrjY9oeipt/s3a3/IwmuhYup6F0n2boDj7wh/Mk1jfl3FAkf2YkDiAwkZhuWNTBI1I9GdxFfR1ZVatPiXkXvycWNp6hbq9WxMAzmRjyDwIPcwE8Jq/VG5bDAhgCDoQdxFV9j7QJuXbDGWs5SCd7W3EqT3jVSeMA8a7Gj1jrPZPkzlFWujWpSldIyFKUoBSlKAUpSgFKUoBSlKAUpSgFKVxduhVLMYCgknkAJJoDI2qGe6pSSMNDkD67OGUr3kWy5jm61bt3A6yDII3jiK72VaIt5mENcJdgd4LblPuqFX7NQYzZbSXsOLbnVlYTbuHmVGqt7S+YbSubrNI63zjybKS+lmVf6Jo6Kj3HYIoS3IUZFDW2AkAE/RAEzqCagfoRaObtv2oGsTAbMBIE74B5gCedXX229rTEWLlv27Y6238V7Q81ru10nwrfp7Y99sh+DxXIlCvDDTLbb8EVnovbVGtlnKO4dlmJjgSNd8E665R3zB/c9Ig3HOjDMQhY5tSSxTVp3NwGg31pHbmH39fZ/eJ/WoLvSnCr+mRvcPWfyA1mnUfFydr7FVeh9uRmZmHbOUhcuZ1CkgZdAMqwNwitAFMLY7TdhJ4AEySQAANTrHMmsq50uLnLhrL3G5sMo8colvIgeNe4bozfxDi5jH0G62ukeABhfGS3eK9lLR1qr+eEVbUSz0IRjbu3GEdbdZwO8kkxzgmJ9mvpa4tWgqhVAAAgAbgK7r6BJJWRi3d3FQY7C9ZbZJjMIB9U8D5GD5VPSjV8BO2TMw2JzSrDK6xnXkeY5qeB/1BAnr3H7NW6BMqy+i6GHTwPLmDIPEGsu4uLs/VTFLzU9VcjvUyrHwK+FcGv6dOLvTyvJspJjbFq+xtmwQMhLsCxXPEAIYB0IL+BCmqY/tseQ/V8tY7827hl9qpW6VIpi7av2fftE/NM1ejphhf1h/d3P9leX2qscOHgtYhCY5gZKIQpHZy9ptBKyDA1YidZAnlW8m4Tv/AOcqwrnTXDj0esfuFth83Cioj0hxF3TD4Zh7Vzh9ldP46laatU4hbwRa3JvYrFpbQu7BVG8n8O89w31830auM+NfEsCqXwbSzwKgOg+6jz3mKs4boldusHxl0vG5F3DuEQF8hPfW9jsFFjLaUApDWwN2ZCGUeZEHxNdfSaP2flLkrvXCL1Kjw98OisuoYBh4ESPxqSuiYilKUApSlAKUpQClKUApSlAKUpQCqG0+0UtfrDLfs0hm8icqfbq/VDBdu7cucAerTwQnOfNyR9gVDLR7l+lKVJUVVv7LtP6VtGnmon41apQGWejGGn6FfmPwNS2tg2F3Wk8xP41fpQHNu2FEKAByAgfAV1SlAKUpQClKUApSlAIqFsEh3op8VH9KmpQEaYZRuVR4ACpKUoBSlKAobM7JuWvUaV9x5dfIEsv2Kv1QxXYvW34PNpvPtIT4EMo/aVfqEWl3FKUqSopSlAKUpQClKUApSlAKUpQFbaOJKW2K6toqDm7EKo8JIrvCYYW7aoNygCeJjie87/Oq13t4hV4WhnPvtKJ8usP3av1BZ4VhVXF7RW2curOdQiCWI58lHeSB315tLFFFGWM7sEWdwJkkkcQAGaOMVW6sWkYjUwWJY6uwG9mg8uWg3DSK8Wr1fsfFK7ZaMb5YbEX33ZLI75uN8iFU/erk4Nz6V+6fDIv8qA/OsPD9MxoLiEtr2k1TcSO0CwO6CVLRK8yFlTpbnVSlppcplDsozZmVTGsmJaeUAnQ1yZ19TJ5f+Gl0uDW/J3+be/eN+ExXv9kuD0b9z7QRh5yk/MVk4fpijuF6q4JZEkgQC8jz1HDhrXjdK8rsjWzId1BmFhHZZJM8BMxFZqpqF/J/kbjZXF3k9JUujmnYb7jEqfvDwq5hMelycp1HpKwKss81Oo8dx4V80Ol4CqzWn7QXWVEyQpAlt8nRZkgE8DWhhL4xFpbqTbcZspO9SDBB9ZTGo3H4GvZS11SH/XK7kOKZu0qnsraIvW80ZWBZXXfkdCVZZ46jQ8RFXK7ad1dGLVsClKrbRxXV2mcCSB2QeLHRQfMijdldhK7seYvaAQ5QC7kSFWJjmSdFHefKaqN1z+k4tDlbAZv3jiPgg8akw2HyDfmY6sx3u3En+nAQBoKwDtfFJdYdS15TcgHKVCLmYQJUToBr2hxnWBwauuqVW1TwvJskomwdlIfSNx/euOR93NlHkKfkaz+rT4a/Gsm1tzEspJw5ThqrySQ59EAx6KjkC2tcHbmLUAHDFiFBLCYLHUwoHDQQY1O8AV437j5l5LbmbI2RbHohk9y46fysK6Fm6noXS3s3QGH3lhh4knwrLxG1MQt7s2Wa2ckaejIXNu3kEneQBB37qhXbmIVM1y0FAKgsQwgsdWyxOUbo36irwqVo5jLyRuvyfQ2Np6hbq9Wx0BnMjnkrwNe4gHlNX6+f2PjHxFo9dayTGhBhlZQd53/D+tW9j7QJe5Ycy1nLBO97bCVJ7xqp5xPGuvpNW6rcJ8opKKtdFzaGGNy0yjRolTydTmQ+TAHyrvB4kXLauNMwBjlI1B7xu8qmqhgOxcu2+R6xfduST/GLnkRXQKLKL9KUqSopSlAKUpQClKUApVbGYsplVQGdyQoJgaAsSTBgADkdSK5w2LbPkuKFaMwyksrLMHeAQQSJHeNTrEXLbXa5brx2ABJ0A1J5CvaobV7QW1+tMN+zHaueRAy+LipISuzrZKkobh0N0lz3AgBB4hAoPeDVq9eCKWYwBvNLt0KpZiABqSeFVbNo3GDuIA1RDw9ph63IcPGoJ5yypjLFxwt4gzbYMlsb8sMjSBvcq5gcIA4k1at3AwBUgg6gjjV6szGbLYEvYYIx1ZWE27h5kDVW9pfMNXO1mjdb5R5LxmuGTxWRtXGX7d0dWme3k1AUntySJI11yheQzyZAr19uNa0xFi5a9pB1tv7ydr4qK7tdJsK36e0PeYIfg0VxnRqU38omlm+Cpi9pYpVtstnMWUl1AJg6wsjUEaSeMERqIkwG0sS7rnshFJAb0pXsEzJ740irp23h4nr7MftE/rUF3pRhV/TI3uHP8kmqpN4URtZoXcOrQWUNlMiRMHmK5xmMW0jO5hVGv+gA4k7gONYV3pfnOXDWbl1ubDKPgJb4geNe4fo3fxDh8Y8KNRbXSPAAkL4klu8V6qOgq1H8sIq2lyWeg6Mbd24wjrbrOByJJJjnBMfZr6WuLNkKoVQAAIAHAV3X0SSSsjFu7uKgx+F6y2yTGYaHkd4PkYPlU9KNXwE7ZMzDYnNIYZXWM68jzHNTwPHxkCevcfs1boEkoy+i6GGXwPEc1MgxqKyrn9rs70TFLzQ9XcjvQyrHwI8K4Nf06cXenleTZSTO9tWLrC2bJIKvLgEDMmVwR2tCZIIB0kCdKqG1izZUkjrOskhcoAthDoJ0JJiZ5mNwro9K7amLtu/ZPt2mP8mavR0wwv6w/u7k/DJXk9qrHDh4LWK2HTHkAu1sEcAFhj2yZ36SEGn1SeOo+iIrCudNMONxuP3C24/nAFQHpHfu6YfDN71zh9ldP4xVlp61R4hbwRa3Jv4rFLbQu7BVG8n/AJqe7jXzmwFuXMRexiqQDChfXQR2feAXNyzMRuJNWMP0Tu3mD4y6Wjci7h4RoviJPfX1FiwqKFUBVGgA3CuvpNH7Pyk8/oo59Ee2bwdQymQRINU8f2Llq5wnq2925AH8YQfaNH/Mvm/Rue1/lufre6x38jrxY1YxuGFy2yHTMCJ5HgR3g6+VdAqsP+ielV9n4nrLSsRBIhhycdlh5MCPKrFSVatgUpShApSlAKUpQGXj8UjaRfVkaVZLLnKdVJByFWBBI4gzVTY20gUS64vPcuIhJ6l4UEBsq5UgCTv1J01MCt4iqOwf8LY/ZW/5FqvU1TW0v1nWbgN25dYgLbHVqTuEdq40+9Cn9lVjaWMFq07mOyNJMAsdFBPCSQPOqmzsESqZpypqoIgu0ybrjmTLBeEydYCyVisXJ7Vo3GDuCFGqIefB3HPkOG86+jdpSpKt3FKUoQKqX9lWn9K2jTzUT8atExVJ9uWBp1qE8lOY/BZNQ2lySk3wQHothv1K+Uj8DUtvYGHXdaTzE/jT8u2ub/urkfHJXo29Y43VX3+x/PFVVSD4ZbZLsXLdoKIUBRyAgfAV3XNu4GEqQQdxBkHzrqrlBSlKAUpSgFKVFfxKoMzsqDmxAHxNASEVC2CtneiHxUf0qsduW/qi5c9y25B8HIC/OvPyuf1F7/pj8blYuvSXMl+S+yXYuJhUXcqjwAFS1nflkD0rV5e/Jm+VssflUtja9pzlDgMfqtKN9xwD8qtGrCX0yT+5DhJdC5SlK0KnLoCCCAQdCDuIPAiqmFc226pjI/RsfrKN6k8WX5iDqQ1XahxeGDrG471Yb1YbiP8Amuo3GhZPoythOxeuJwaLq+fZcDwYBj+0q/WRexJlHbsvZYLcA9S52cwn6pOR59gjeDWszQJPCoRMkVcTjGDZLaZ2gMZbKqqSQJaCZJUwADuO7jJhMVnBkFWU5WU65TAO8aEEEEHkeB0GPtTa6LN205V4VSGtOVZc2kiAQRmYgg8Tv0i5s7GWwYDM7uZYlGXM0AerCgBQAO7eTqYvks4fG9jTpSlWMhSszA9JLF0MVcDKYObTio/FlEb+0J3ipLm3cOpg3rY0LasNwXPP3dfCeVAdY5i7CypIzCXI+rb3b+BaCo+0eFc4Zepfq9yNJtclO9rfhvYDlmGgUVYwtlRLKSesOYk8ZGnkBAA/1musThg6wZ3ggjeCDIIPMEVBe646FXbWz+utQJzKyukMVl0OZQSOEjy38BUeGuXcgdGF5SJi52HHMFlGWRugqO81p1Qs/m7xT6t2XXufe6+fpjvzmhKeLHq7XQGLgayTwuCAfBwShPcDNXga8ZQRB1B399UjslV+iZrPcnofu2lR5AHvoVwy9WdexzOStmABobjCRPEIv1iOZ0HtagV9p376WyrBSGKJ1lslSod1QsUY6QGOoY+FXLaAAACABAA3ADcK5uu1UqSUYcs0jGyuyqdloxm5N487hzDyT0V8gKtKoAgaDur2vmLXTIhA92yVQhypUyWykggBonSDO7XuNcT51Hd5LNn09CKwX6Y2gYyXDOYjKoOizvhuzMaBoNcY3paEZcqgo1tHktDds3AOyN8dXr73dUe3LsRc1m2XbmVHVt61s5D55fS8DIrtcXctfSHrE9cCHTvZRow71AjkdTUOyNqi+HYLlCsAJIJIKI8kAnKe3EHXTWKvVtS1FWi8P7EvPJbVgRI1B3d9e1hbBxkX8Rh/q22Vk9lXRWK+AZjHIGOArdr6anPfFSXUxkrOwpSosUxCMV1YKcvjBj51cqU8Ri2clbRygGGuROo3qgOhI4k6A6QTMR2dnopzRmf13JZvJjuHcIHdTZoAs28uoyLB5yAZ899Wa+X1GpnWk7vHY9P04RGuJQuUDKXUSVBBYA7iRvFSTWFtLY6hXa5dKWlL3DC9pSxzMc+pMESABwG+BFE9GUXKWxUBRAmBBLZhlJbSN68jqOVYqEX1Kn1dcXbKuIZQw5MJHwNfNYDZlpEYrigQ9llkkQAzmHGZjCgmAN2vHSNLY+wBYObOXMMNdND1cAa7lyaDhmNQ4pdSblxcO1vWyxj9W5JU+6TJQ+GndxrQwuKFxZGkGCDvVhvBHP8A8ESCKhrFfaPU7Qy9orctAuFUscys+RsqgmYDA9wHKupoNTNz9uTuiJLcrn01Kof2+43oWH8bjKg+RLfw0yYht7WrfcqtcI8GJUfw12rmW3uNqYHOpIEtlKkbusRhDIT8weBjhM+7FxnW2EY+lqrSIOdCUaRw1U6VBjMJkQtcuXru4Kofq8zHQKOqC7yQNas7K2cLNvKIkksxE6uxljrrHATrAFR1LO204239A3in/cWr9Z2Lti+5tH6NINyNMzaFUBHLRz9jvqbAXzqjmXSAT66mcr+cGe8MOFT1Ia+JbpSlSUMpOjNgEEK0rEfnLh0Vg4XVvQDAHLu7q8sdGLCqBlJ0Kk5iMwZnYyFIG+40cp0rWpQClKUAqtj8MXSFMMCGQng41E93A9xIqzShKdiHB4kXEDARO8HepBhlPeCCD4VNVBfzd+Pq3tR3XQNR9pVnxRudX6BojxOHDoyNqGBB8+/gazBiurYJeME6K50W74HcH9nxiRu16jv4dXUq6h1bQhhII7wa8up00a6s+ejLRlYr14bYOkCs+50ddP8ADX3tD1H/ADtvwGbtKO4GKgZ8eh1s2Lw5o7W58mzVx5+nVo8ZNLxfU1jaHIfDnoadUOQ00Gm4cqxDtjFj/wCEfK7P4W65O0cc3o4VU72ct/otZrQ13/HyicdzeCgbtKy9sdIrdgETnucEB1HIsfqjx15A1T/IuOvfS31tKd629Pmva/jrT2T0TsWIIGdhrLcDzC7ge/f3166Pprveo/sVc0uCv0R2U6B7136S8ZM6GN+7hwgcABX0VKV2kklZGTd8ilKVJBk37ZsSQpe1MwolrU6mFGrJ3DUciPRlw2LS4ua2yuvNSCPlWjWXjujlm4xeGtXDvuWmNtz4lfS85rmaj0+NR7oOz8Gqn3PcZg1urleSJVomJKkMJjvAPlWdY6LWkIKm4MsBe1MCIKiRMEADnpoRXb7FxafR4oOOV62p/iQAmomtbRH/ANVvBXH43K8P/g1EcL9lrx7ndjotZUg9s5SG1ae1p2jpvgRy7p1rUs2gqhRuUADwAgVinDbRb62HTvCmfmzfhXJ6JX7v+IxTMOKpoD3QuUHzBqy9PrS+pjdFdSfanSi1alVPW3N2VTuPttuXw38ga56M7IuG42Jv+m/oiIgbt3AQIA8Z1NaWzOjVixGRJI3M2pHgNy+QrUrqabSQoZWX3M5TvhClKqbQvHS2hh7kgH1FHpP5AiO8qONesqlcjtfnbuf6lolU9p9VdvLVB35+6rzDTSubFkIoVRAUAAcgNK7oG7kOEwwtoFEmN5O9iTJY95JJ86XMMC6vJDLI04qd6nukA+Kjvmao8RazIy+sCOPERwIPwNBd8nYYHca9r5heil3KF67KkMMiiFEgLrlA63dvbXdqYkz4To3cRhN9ygK9lWZRCgdmFbQSCZ45iDNCD6ClKUApSlAKUpQEGOwvWIVmDoVPqsDKt5ECvMDiusQNEHUMPVYGGHkQfGrFUG/N3p+re0PdcA0P2lEeKLzqCyyrF+lKVJUUrl3AEkgAbydw86pNt2xwuo3unOfgs1DaXJKTfBfpWf8Al61zb93cj45K6Tblg/pUB5MwU/BoNVU4vhk7Jdi9SvAa9q5UUpSgFKUoBSlQ4nGJbE3HVB7RAnwnfQWuTUrPO3E+qt1/dtPB8GYAH41z+WD+ovf9P/W5WLr0lzJfkvsl2NKlZw20v1rd5f8A82b+TNU+G2nauGEdSeKzDDxU6jzFXjUhL6WmQ4SXQtUpSrlTm5cCgkkAAEkncANSTVTZ9ssTdYEM8ZQd6Wx6IjgTJY97RwFc4r87cFr6qw1zv4onmRmPcAPrVfqC3CFKUqSopSlAKUpQClKUApSlAKUpQCocXhhcQqdJ3Eb1I1DDvBAI8KmpQcFbA4rMktAZZVxwVl3+XEdxBqq+Me79GerT1yJZu9FOgHtNM8og1BtiwRcQD0L7BLo9xXcHvzBMjcxlHCr1crXaqVN7Ic9zdRXJUGy7cy461vWuHOfKdF+yBVsCosVbLW2UGCVYA8iQQDpWDh9hX7KKiXoWFLkmIKoytkASAD2TOmqk6ya413PMnkltn0deMoIg6jvr54bJxUlxeBJCr6ZKsB1uZtE7JJdSAJjKda4TZeO7M4hdMmbiSQAGjsRGh0jWZJ0psXci5tDZaLrbmyf8s5R5p6DeYNS2scyEC9BB0FxRAngHX6viDB9nQVFsqzcS0q3mDuJkgkyJMakCTEcKtOgIIIBBEEHUEHeCK3o6qpReHddiXnku0rF6L48vbdGJY2bj25OpZVdlQk8TAgnjE1tV9LGW5Jowas7ClKobcYjD3I00gnkpIDHyUk1LdlcJXdiK5iXu/Rtkt+uILP7k6Kvtak8IEE+2MAiGQvaO9jLOfF2kn41MqwIGgFe18tX1M6z+Tx2N+MIUr538s4kXXHV50Vm3I69kFgArEatABiIMyGgiO8D0juOyKbDQWyswzQrAlSCCm8FZMEgA+JGXtyIub9RYjCpcEOoYcJEx3jkawrnSDEIxBwz3NXgqCuikhQZBkka6cB31q7Nxty5mFy31eUwNSQwllkSo9WfBhRxcckpkiC5a1QtcTijmWA9hzqT3MTPMVau7RUWusXt5oCAaZmJgLruM6Gd2s7jXlYmyW/8AcL6TKIBcVeCXHVRcPiQyn7b+tXX0GpnN+3LJDSeWb+BwuRIJzMTmdvWY7z4cAOAAHCrFKV2DFu4pSlCBSlKAUpSgFKUoBSlKAUpSgFKUoCvjcJ1iZZgyCp9VlMg9+o3cRI41StY3tdXc7Fz1TucDeyH6w+Y4gVq1BjcCl5MlxQ674PA8CDwPeNa8mp0sa67PuXjO2GRVHiLWZGXdmBHhIiqNzYd+3/h8QY9S+OsH39H+JNV7mMxtsdvD2rg5pdy/JgTXHl6fWi8K5rdPqVj0OE/TMFgjKJA1cvuDQdTO7eAa2tn4LqkyAlhLETwzEmPnWE3Su8N+GH74f7K7TbGMuGLWHtr71zP8pX8ah6TUyw1+hhdT6OsTbfSRbc27X5y8dABqEJ9aOPs7z3DWof7v4y/9PfCKd629P5YJ8CxFbGyejdnDxkWWH1m3jwG5fKvXR9Nzeo/sVc0uCLopsg2LHb9NzmadSPE8TxPeTW1SldkxFcugIIIkEQQeIPCuqUBjXbpw4i5JtDdc35ByucQB6+7nB1Nu1dDAMpDA7iDIPgRvq9WPiei1oktaL4dzqTZYoCebJ6LeYrlV/Toye6m7f10NVNPkuUArJbZmNQ9jEWro/wA23B+NuKhZdoj6uGPgG/A3K8L9Orrp5L3j3NylYRw20W0zWLfeFM/Nm/Cuf7n3bv8AicS7jiq+ifs6L8Vq8PTar+qyI3R7nW1OlSJ2LMXrh0GXVVPtMN59ka+G+rXRbYrWg1y7rdumWneNZ17yeHCAOFX9m7Bs2Po0E7sx1b48PKtCutp9LCgsc9zOUrilKV6igpSlAKUpQClKUB//2Q==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0" y="692696"/>
            <a:ext cx="5004048" cy="400099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000" i="1" dirty="0" smtClean="0">
                <a:solidFill>
                  <a:srgbClr val="C00000"/>
                </a:solidFill>
              </a:rPr>
              <a:t>Sample Component </a:t>
            </a:r>
            <a:r>
              <a:rPr lang="en-GB" sz="2000" i="1" dirty="0" smtClean="0">
                <a:solidFill>
                  <a:srgbClr val="C00000"/>
                </a:solidFill>
              </a:rPr>
              <a:t>diagram</a:t>
            </a:r>
            <a:endParaRPr lang="en-GB" sz="2000" i="1" dirty="0" smtClean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 </a:t>
            </a:r>
            <a:r>
              <a: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 </a:t>
            </a:r>
            <a:r>
              <a: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</a:t>
            </a:r>
            <a:endParaRPr lang="en-GB" sz="30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25986" name="Picture 2" descr="Component Diagram in UM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6223"/>
          <a:stretch>
            <a:fillRect/>
          </a:stretch>
        </p:blipFill>
        <p:spPr bwMode="auto">
          <a:xfrm>
            <a:off x="315543" y="1700808"/>
            <a:ext cx="6480719" cy="4941168"/>
          </a:xfrm>
          <a:prstGeom prst="rect">
            <a:avLst/>
          </a:prstGeom>
          <a:noFill/>
        </p:spPr>
      </p:pic>
      <p:sp>
        <p:nvSpPr>
          <p:cNvPr id="381954" name="AutoShape 2" descr="Image result for uml component diagram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263277"/>
            <a:ext cx="8964488" cy="5550099"/>
          </a:xfrm>
        </p:spPr>
        <p:txBody>
          <a:bodyPr>
            <a:normAutofit/>
          </a:bodyPr>
          <a:lstStyle/>
          <a:p>
            <a:pPr indent="-308133">
              <a:buSzPct val="45000"/>
              <a:buFont typeface="Symbol" charset="2"/>
              <a:buChar char=""/>
              <a:tabLst>
                <a:tab pos="1818559" algn="l"/>
                <a:tab pos="2025900" algn="l"/>
                <a:tab pos="2440583" algn="l"/>
                <a:tab pos="2855267" algn="l"/>
                <a:tab pos="3269950" algn="l"/>
                <a:tab pos="3684633" algn="l"/>
                <a:tab pos="4099316" algn="l"/>
                <a:tab pos="4513999" algn="l"/>
                <a:tab pos="4928682" algn="l"/>
                <a:tab pos="5343365" algn="l"/>
                <a:tab pos="5758048" algn="l"/>
                <a:tab pos="6172732" algn="l"/>
                <a:tab pos="6587415" algn="l"/>
                <a:tab pos="7002098" algn="l"/>
                <a:tab pos="7416781" algn="l"/>
                <a:tab pos="7831464" algn="l"/>
                <a:tab pos="8246147" algn="l"/>
                <a:tab pos="8660830" algn="l"/>
                <a:tab pos="9075513" algn="l"/>
                <a:tab pos="9490197" algn="l"/>
                <a:tab pos="9904880" algn="l"/>
              </a:tabLst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Identify all the system’s internal component</a:t>
            </a:r>
          </a:p>
          <a:p>
            <a:pPr indent="-308133">
              <a:buSzPct val="45000"/>
              <a:buFont typeface="Symbol" charset="2"/>
              <a:buChar char=""/>
              <a:tabLst>
                <a:tab pos="1818559" algn="l"/>
                <a:tab pos="2025900" algn="l"/>
                <a:tab pos="2440583" algn="l"/>
                <a:tab pos="2855267" algn="l"/>
                <a:tab pos="3269950" algn="l"/>
                <a:tab pos="3684633" algn="l"/>
                <a:tab pos="4099316" algn="l"/>
                <a:tab pos="4513999" algn="l"/>
                <a:tab pos="4928682" algn="l"/>
                <a:tab pos="5343365" algn="l"/>
                <a:tab pos="5758048" algn="l"/>
                <a:tab pos="6172732" algn="l"/>
                <a:tab pos="6587415" algn="l"/>
                <a:tab pos="7002098" algn="l"/>
                <a:tab pos="7416781" algn="l"/>
                <a:tab pos="7831464" algn="l"/>
                <a:tab pos="8246147" algn="l"/>
                <a:tab pos="8660830" algn="l"/>
                <a:tab pos="9075513" algn="l"/>
                <a:tab pos="9490197" algn="l"/>
                <a:tab pos="9904880" algn="l"/>
              </a:tabLst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Give each component a unique name</a:t>
            </a:r>
          </a:p>
          <a:p>
            <a:pPr indent="-308133">
              <a:buSzPct val="45000"/>
              <a:buFont typeface="Symbol" charset="2"/>
              <a:buChar char=""/>
              <a:tabLst>
                <a:tab pos="1818559" algn="l"/>
                <a:tab pos="2025900" algn="l"/>
                <a:tab pos="2440583" algn="l"/>
                <a:tab pos="2855267" algn="l"/>
                <a:tab pos="3269950" algn="l"/>
                <a:tab pos="3684633" algn="l"/>
                <a:tab pos="4099316" algn="l"/>
                <a:tab pos="4513999" algn="l"/>
                <a:tab pos="4928682" algn="l"/>
                <a:tab pos="5343365" algn="l"/>
                <a:tab pos="5758048" algn="l"/>
                <a:tab pos="6172732" algn="l"/>
                <a:tab pos="6587415" algn="l"/>
                <a:tab pos="7002098" algn="l"/>
                <a:tab pos="7416781" algn="l"/>
                <a:tab pos="7831464" algn="l"/>
                <a:tab pos="8246147" algn="l"/>
                <a:tab pos="8660830" algn="l"/>
                <a:tab pos="9075513" algn="l"/>
                <a:tab pos="9490197" algn="l"/>
                <a:tab pos="9904880" algn="l"/>
              </a:tabLst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For each component, identify if its requiring and/or providing an interface</a:t>
            </a:r>
          </a:p>
          <a:p>
            <a:pPr indent="-308133">
              <a:buSzPct val="45000"/>
              <a:buFont typeface="Symbol" charset="2"/>
              <a:buChar char=""/>
              <a:tabLst>
                <a:tab pos="1818559" algn="l"/>
                <a:tab pos="2025900" algn="l"/>
                <a:tab pos="2440583" algn="l"/>
                <a:tab pos="2855267" algn="l"/>
                <a:tab pos="3269950" algn="l"/>
                <a:tab pos="3684633" algn="l"/>
                <a:tab pos="4099316" algn="l"/>
                <a:tab pos="4513999" algn="l"/>
                <a:tab pos="4928682" algn="l"/>
                <a:tab pos="5343365" algn="l"/>
                <a:tab pos="5758048" algn="l"/>
                <a:tab pos="6172732" algn="l"/>
                <a:tab pos="6587415" algn="l"/>
                <a:tab pos="7002098" algn="l"/>
                <a:tab pos="7416781" algn="l"/>
                <a:tab pos="7831464" algn="l"/>
                <a:tab pos="8246147" algn="l"/>
                <a:tab pos="8660830" algn="l"/>
                <a:tab pos="9075513" algn="l"/>
                <a:tab pos="9490197" algn="l"/>
                <a:tab pos="9904880" algn="l"/>
              </a:tabLst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Draw out  all the components  and Describe the organization and relationships between components using interfaces, ports, and dependencies </a:t>
            </a:r>
          </a:p>
          <a:p>
            <a:pPr lvl="1" indent="-308133">
              <a:buSzPct val="45000"/>
              <a:buFont typeface="Symbol" charset="2"/>
              <a:buChar char=""/>
              <a:tabLst>
                <a:tab pos="1818559" algn="l"/>
                <a:tab pos="2025900" algn="l"/>
                <a:tab pos="2440583" algn="l"/>
                <a:tab pos="2855267" algn="l"/>
                <a:tab pos="3269950" algn="l"/>
                <a:tab pos="3684633" algn="l"/>
                <a:tab pos="4099316" algn="l"/>
                <a:tab pos="4513999" algn="l"/>
                <a:tab pos="4928682" algn="l"/>
                <a:tab pos="5343365" algn="l"/>
                <a:tab pos="5758048" algn="l"/>
                <a:tab pos="6172732" algn="l"/>
                <a:tab pos="6587415" algn="l"/>
                <a:tab pos="7002098" algn="l"/>
                <a:tab pos="7416781" algn="l"/>
                <a:tab pos="7831464" algn="l"/>
                <a:tab pos="8246147" algn="l"/>
                <a:tab pos="8660830" algn="l"/>
                <a:tab pos="9075513" algn="l"/>
                <a:tab pos="9490197" algn="l"/>
                <a:tab pos="9904880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 interface is a unified collection of one or more methods, and zero or more attributes</a:t>
            </a:r>
          </a:p>
          <a:p>
            <a:pPr lvl="1" indent="-308133">
              <a:buSzPct val="45000"/>
              <a:buFont typeface="Symbol" charset="2"/>
              <a:buChar char=""/>
              <a:tabLst>
                <a:tab pos="1818559" algn="l"/>
                <a:tab pos="2025900" algn="l"/>
                <a:tab pos="2440583" algn="l"/>
                <a:tab pos="2855267" algn="l"/>
                <a:tab pos="3269950" algn="l"/>
                <a:tab pos="3684633" algn="l"/>
                <a:tab pos="4099316" algn="l"/>
                <a:tab pos="4513999" algn="l"/>
                <a:tab pos="4928682" algn="l"/>
                <a:tab pos="5343365" algn="l"/>
                <a:tab pos="5758048" algn="l"/>
                <a:tab pos="6172732" algn="l"/>
                <a:tab pos="6587415" algn="l"/>
                <a:tab pos="7002098" algn="l"/>
                <a:tab pos="7416781" algn="l"/>
                <a:tab pos="7831464" algn="l"/>
                <a:tab pos="8246147" algn="l"/>
                <a:tab pos="8660830" algn="l"/>
                <a:tab pos="9075513" algn="l"/>
                <a:tab pos="9490197" algn="l"/>
                <a:tab pos="9904880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Indicate each component’s required and/or provider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92696"/>
            <a:ext cx="5004048" cy="400099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000" i="1" dirty="0" smtClean="0">
                <a:solidFill>
                  <a:srgbClr val="C00000"/>
                </a:solidFill>
              </a:rPr>
              <a:t>Guidelines: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 – Component Diagrams</a:t>
            </a:r>
          </a:p>
        </p:txBody>
      </p:sp>
    </p:spTree>
    <p:extLst>
      <p:ext uri="{BB962C8B-B14F-4D97-AF65-F5344CB8AC3E}">
        <p14:creationId xmlns:p14="http://schemas.microsoft.com/office/powerpoint/2010/main" val="1657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92696"/>
            <a:ext cx="5004048" cy="400099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000" i="1" dirty="0" smtClean="0">
                <a:solidFill>
                  <a:srgbClr val="C00000"/>
                </a:solidFill>
              </a:rPr>
              <a:t>Guidelines: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 – Component Diagrams</a:t>
            </a:r>
          </a:p>
        </p:txBody>
      </p:sp>
      <p:pic>
        <p:nvPicPr>
          <p:cNvPr id="380930" name="Picture 2" descr="The different ways to draw a component's name compartment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75856" y="980728"/>
            <a:ext cx="5868144" cy="165618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55576" y="1640994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08133" algn="r">
              <a:buSzPct val="45000"/>
              <a:tabLst>
                <a:tab pos="1818559" algn="l"/>
                <a:tab pos="2025900" algn="l"/>
                <a:tab pos="2440583" algn="l"/>
                <a:tab pos="2855267" algn="l"/>
                <a:tab pos="3269950" algn="l"/>
                <a:tab pos="3684633" algn="l"/>
                <a:tab pos="4099316" algn="l"/>
                <a:tab pos="4513999" algn="l"/>
                <a:tab pos="4928682" algn="l"/>
                <a:tab pos="5343365" algn="l"/>
                <a:tab pos="5758048" algn="l"/>
                <a:tab pos="6172732" algn="l"/>
                <a:tab pos="6587415" algn="l"/>
                <a:tab pos="7002098" algn="l"/>
                <a:tab pos="7416781" algn="l"/>
                <a:tab pos="7831464" algn="l"/>
                <a:tab pos="8246147" algn="l"/>
                <a:tab pos="8660830" algn="l"/>
                <a:tab pos="9075513" algn="l"/>
                <a:tab pos="9490197" algn="l"/>
                <a:tab pos="9904880" algn="l"/>
              </a:tabLst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Different ways to represent a component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45037" t="77276" r="25078" b="5990"/>
          <a:stretch>
            <a:fillRect/>
          </a:stretch>
        </p:blipFill>
        <p:spPr bwMode="auto">
          <a:xfrm>
            <a:off x="3779912" y="4725144"/>
            <a:ext cx="518457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5157192"/>
            <a:ext cx="3779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Draw dependencies among components using dashed arrows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l="45037" t="48729" r="25078" b="35406"/>
          <a:stretch>
            <a:fillRect/>
          </a:stretch>
        </p:blipFill>
        <p:spPr bwMode="auto">
          <a:xfrm>
            <a:off x="323528" y="2708920"/>
            <a:ext cx="39604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320480" y="2996952"/>
            <a:ext cx="47160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full circle for an interface provided by the component</a:t>
            </a:r>
          </a:p>
          <a:p>
            <a:r>
              <a:rPr lang="en-GB" sz="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semi-circle represents a required interface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008" y="6453336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08133">
              <a:buSzPct val="45000"/>
              <a:buNone/>
              <a:tabLst>
                <a:tab pos="1818559" algn="l"/>
                <a:tab pos="2025900" algn="l"/>
                <a:tab pos="2440583" algn="l"/>
                <a:tab pos="2855267" algn="l"/>
                <a:tab pos="3269950" algn="l"/>
                <a:tab pos="3684633" algn="l"/>
                <a:tab pos="4099316" algn="l"/>
                <a:tab pos="4513999" algn="l"/>
                <a:tab pos="4928682" algn="l"/>
                <a:tab pos="5343365" algn="l"/>
                <a:tab pos="5758048" algn="l"/>
                <a:tab pos="6172732" algn="l"/>
                <a:tab pos="6587415" algn="l"/>
                <a:tab pos="7002098" algn="l"/>
                <a:tab pos="7416781" algn="l"/>
                <a:tab pos="7831464" algn="l"/>
                <a:tab pos="8246147" algn="l"/>
                <a:tab pos="8660830" algn="l"/>
                <a:tab pos="9075513" algn="l"/>
                <a:tab pos="9490197" algn="l"/>
                <a:tab pos="9904880" algn="l"/>
              </a:tabLst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Note: you can use Microsoft visual studio to draw 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3302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 – Component Diagrams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9912" y="1700808"/>
            <a:ext cx="1944216" cy="10801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&lt;&lt;components&gt;&gt;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Payment 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Processing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2120" y="1772816"/>
            <a:ext cx="180000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364088" y="1844824"/>
            <a:ext cx="144016" cy="54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364088" y="1952840"/>
            <a:ext cx="144016" cy="54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3347936" y="3645024"/>
            <a:ext cx="756000" cy="108000"/>
            <a:chOff x="2987896" y="3645024"/>
            <a:chExt cx="756000" cy="108000"/>
          </a:xfrm>
        </p:grpSpPr>
        <p:sp>
          <p:nvSpPr>
            <p:cNvPr id="21" name="Oval 20"/>
            <p:cNvSpPr/>
            <p:nvPr/>
          </p:nvSpPr>
          <p:spPr>
            <a:xfrm>
              <a:off x="3635896" y="364502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2987896" y="3699024"/>
              <a:ext cx="648000" cy="21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239920" y="4201343"/>
            <a:ext cx="828024" cy="307777"/>
            <a:chOff x="2879880" y="4201343"/>
            <a:chExt cx="828024" cy="307777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879880" y="4347096"/>
              <a:ext cx="576000" cy="21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7864" y="4201343"/>
              <a:ext cx="360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cs typeface="Times" pitchFamily="18" charset="0"/>
                </a:rPr>
                <a:t>C</a:t>
              </a:r>
              <a:endParaRPr lang="en-GB" dirty="0">
                <a:cs typeface="Times" pitchFamily="18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804248" y="4149080"/>
            <a:ext cx="1944216" cy="10801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&lt;&lt;components&gt;&gt;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Customer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9912" y="4653136"/>
            <a:ext cx="1944216" cy="10801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&lt;&lt;components&gt;&gt;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Shopping Cart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5536" y="4653136"/>
            <a:ext cx="1944216" cy="10801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&lt;&lt;components&gt;&gt;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Product</a:t>
            </a:r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6200000">
            <a:off x="4428032" y="4149080"/>
            <a:ext cx="756000" cy="108000"/>
            <a:chOff x="2987896" y="3645024"/>
            <a:chExt cx="756000" cy="108000"/>
          </a:xfrm>
        </p:grpSpPr>
        <p:sp>
          <p:nvSpPr>
            <p:cNvPr id="37" name="Oval 36"/>
            <p:cNvSpPr/>
            <p:nvPr/>
          </p:nvSpPr>
          <p:spPr>
            <a:xfrm>
              <a:off x="3635896" y="364502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2987896" y="3699024"/>
              <a:ext cx="648000" cy="21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788024" y="4006225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Total </a:t>
            </a:r>
          </a:p>
          <a:p>
            <a:r>
              <a:rPr lang="en-GB" sz="1100" dirty="0" smtClean="0"/>
              <a:t>Amount</a:t>
            </a:r>
            <a:endParaRPr lang="en-GB" sz="1100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V="1">
            <a:off x="4372129" y="3277172"/>
            <a:ext cx="851548" cy="307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5400000">
            <a:off x="4482040" y="3623131"/>
            <a:ext cx="532277" cy="432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cs typeface="Times" pitchFamily="18" charset="0"/>
              </a:rPr>
              <a:t>C</a:t>
            </a:r>
            <a:endParaRPr lang="en-GB" dirty="0">
              <a:cs typeface="Times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8024" y="2852936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Total </a:t>
            </a:r>
          </a:p>
          <a:p>
            <a:r>
              <a:rPr lang="en-GB" sz="1100" dirty="0" smtClean="0"/>
              <a:t>Amount</a:t>
            </a:r>
            <a:endParaRPr lang="en-GB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267744" y="494116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Product details</a:t>
            </a:r>
            <a:endParaRPr lang="en-GB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339752" y="5157192"/>
            <a:ext cx="756000" cy="108000"/>
            <a:chOff x="2987896" y="3645024"/>
            <a:chExt cx="756000" cy="108000"/>
          </a:xfrm>
        </p:grpSpPr>
        <p:sp>
          <p:nvSpPr>
            <p:cNvPr id="49" name="Oval 48"/>
            <p:cNvSpPr/>
            <p:nvPr/>
          </p:nvSpPr>
          <p:spPr>
            <a:xfrm>
              <a:off x="3635896" y="364502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2987896" y="3699024"/>
              <a:ext cx="648000" cy="21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10800000">
            <a:off x="2987825" y="5065439"/>
            <a:ext cx="720079" cy="307777"/>
            <a:chOff x="2879880" y="4201343"/>
            <a:chExt cx="828024" cy="307777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2879880" y="4347096"/>
              <a:ext cx="576000" cy="21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47864" y="4201343"/>
              <a:ext cx="360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cs typeface="Times" pitchFamily="18" charset="0"/>
                </a:rPr>
                <a:t>C</a:t>
              </a:r>
              <a:endParaRPr lang="en-GB" dirty="0">
                <a:cs typeface="Times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2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Design Phase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96" y="1268759"/>
            <a:ext cx="9108504" cy="5076000"/>
          </a:xfrm>
          <a:prstGeom prst="rect">
            <a:avLst/>
          </a:prstGeom>
        </p:spPr>
        <p:txBody>
          <a:bodyPr wrap="square" numCol="3" spcCol="144000">
            <a:spAutoFit/>
          </a:bodyPr>
          <a:lstStyle/>
          <a:p>
            <a:pPr marL="85725"/>
            <a:r>
              <a:rPr lang="en-GB" sz="2500" dirty="0"/>
              <a:t>The primary aim of the design phase is to establish the architecture with which the software system to be developed will run.</a:t>
            </a:r>
          </a:p>
          <a:p>
            <a:pPr marL="85725"/>
            <a:endParaRPr lang="en-GB" sz="2500" dirty="0"/>
          </a:p>
          <a:p>
            <a:pPr marL="85725"/>
            <a:endParaRPr lang="en-GB" sz="2500" dirty="0"/>
          </a:p>
          <a:p>
            <a:pPr marL="85725"/>
            <a:endParaRPr lang="en-GB" sz="2500" dirty="0"/>
          </a:p>
          <a:p>
            <a:pPr marL="85725"/>
            <a:endParaRPr lang="en-GB" sz="2500" dirty="0"/>
          </a:p>
          <a:p>
            <a:pPr marL="85725"/>
            <a:endParaRPr lang="en-GB" sz="2500" dirty="0"/>
          </a:p>
          <a:p>
            <a:pPr marL="85725"/>
            <a:endParaRPr lang="en-GB" sz="2500" dirty="0"/>
          </a:p>
          <a:p>
            <a:pPr marL="85725"/>
            <a:r>
              <a:rPr lang="en-GB" sz="2500" dirty="0"/>
              <a:t>The objectives are to highlight:</a:t>
            </a:r>
          </a:p>
          <a:p>
            <a:pPr marL="361950" lvl="1" indent="-190500">
              <a:buFont typeface="Arial" panose="020B0604020202020204" pitchFamily="34" charset="0"/>
              <a:buChar char="•"/>
            </a:pPr>
            <a:r>
              <a:rPr lang="en-GB" sz="2500" dirty="0"/>
              <a:t>how the system or program should meet the </a:t>
            </a:r>
            <a:r>
              <a:rPr lang="en-GB" sz="2500"/>
              <a:t>customer’s needs</a:t>
            </a:r>
            <a:endParaRPr lang="en-GB" sz="2500" dirty="0"/>
          </a:p>
          <a:p>
            <a:pPr marL="361950" lvl="1" indent="-190500">
              <a:buFont typeface="Arial" panose="020B0604020202020204" pitchFamily="34" charset="0"/>
              <a:buChar char="•"/>
            </a:pPr>
            <a:r>
              <a:rPr lang="en-GB" sz="2500" dirty="0"/>
              <a:t>how to make system effective, efficient, </a:t>
            </a:r>
            <a:r>
              <a:rPr lang="en-GB" sz="2500"/>
              <a:t>and secure</a:t>
            </a:r>
            <a:r>
              <a:rPr lang="en-GB" sz="2500" dirty="0"/>
              <a:t>.</a:t>
            </a:r>
          </a:p>
          <a:p>
            <a:pPr marL="361950" lvl="1" indent="-190500">
              <a:buFont typeface="Arial" panose="020B0604020202020204" pitchFamily="34" charset="0"/>
              <a:buChar char="•"/>
            </a:pPr>
            <a:r>
              <a:rPr lang="en-GB" sz="2500" dirty="0"/>
              <a:t>the tools to be used</a:t>
            </a:r>
          </a:p>
          <a:p>
            <a:pPr marL="85725"/>
            <a:endParaRPr lang="en-GB" sz="2500"/>
          </a:p>
          <a:p>
            <a:pPr marL="85725"/>
            <a:r>
              <a:rPr lang="en-GB" sz="2500"/>
              <a:t>Deliverables </a:t>
            </a:r>
            <a:r>
              <a:rPr lang="en-GB" sz="2500" dirty="0"/>
              <a:t>such as the following are produced:</a:t>
            </a:r>
          </a:p>
          <a:p>
            <a:pPr marL="361950" lvl="1" indent="-1905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ysClr val="windowText" lastClr="000000"/>
                </a:solidFill>
              </a:rPr>
              <a:t>The Architecture Document</a:t>
            </a:r>
          </a:p>
          <a:p>
            <a:pPr marL="361950" lvl="1" indent="-1905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ysClr val="windowText" lastClr="000000"/>
                </a:solidFill>
              </a:rPr>
              <a:t>Database design</a:t>
            </a:r>
          </a:p>
          <a:p>
            <a:pPr marL="361950" lvl="1" indent="-1905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ysClr val="windowText" lastClr="000000"/>
                </a:solidFill>
              </a:rPr>
              <a:t>Implementation Plan</a:t>
            </a:r>
          </a:p>
          <a:p>
            <a:pPr marL="361950" lvl="1" indent="-1905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ysClr val="windowText" lastClr="000000"/>
                </a:solidFill>
              </a:rPr>
              <a:t>Performance Analysis</a:t>
            </a:r>
          </a:p>
          <a:p>
            <a:pPr marL="542878" lvl="1"/>
            <a:endParaRPr lang="en-GB" sz="25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2696"/>
            <a:ext cx="5004048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Objectives</a:t>
            </a:r>
          </a:p>
        </p:txBody>
      </p:sp>
      <p:pic>
        <p:nvPicPr>
          <p:cNvPr id="1025" name="Picture 1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Design Phase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350" y="1268760"/>
            <a:ext cx="8903146" cy="415498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85725"/>
            <a:r>
              <a:rPr lang="en-GB" sz="2400" b="1" dirty="0">
                <a:cs typeface="Times New Roman" panose="02020603050405020304" pitchFamily="18" charset="0"/>
              </a:rPr>
              <a:t>SECURITY</a:t>
            </a:r>
          </a:p>
          <a:p>
            <a:pPr marL="85725"/>
            <a:r>
              <a:rPr lang="en-GB" sz="2400" dirty="0">
                <a:cs typeface="Times New Roman" panose="02020603050405020304" pitchFamily="18" charset="0"/>
              </a:rPr>
              <a:t>Interfaces and/or proxies must be securely managed and protected from illegal access. </a:t>
            </a:r>
          </a:p>
          <a:p>
            <a:pPr marL="542878" lvl="1"/>
            <a:endParaRPr lang="en-GB" sz="2400" dirty="0">
              <a:cs typeface="Times New Roman" panose="02020603050405020304" pitchFamily="18" charset="0"/>
            </a:endParaRPr>
          </a:p>
          <a:p>
            <a:pPr marL="85725"/>
            <a:r>
              <a:rPr lang="en-GB" sz="2400" b="1" dirty="0">
                <a:cs typeface="Times New Roman" panose="02020603050405020304" pitchFamily="18" charset="0"/>
              </a:rPr>
              <a:t>MODULARITY</a:t>
            </a:r>
          </a:p>
          <a:p>
            <a:pPr marL="85725"/>
            <a:r>
              <a:rPr lang="en-GB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solating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various ‘layers’ that make up the overall a</a:t>
            </a:r>
            <a:r>
              <a:rPr lang="en-GB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architecture, so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that changes in one layer</a:t>
            </a:r>
            <a:r>
              <a:rPr lang="en-GB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affects </a:t>
            </a:r>
            <a:r>
              <a:rPr lang="en-GB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other layers minimally</a:t>
            </a:r>
          </a:p>
          <a:p>
            <a:pPr marL="428625" indent="-342900">
              <a:buFont typeface="Arial" panose="020B0604020202020204" pitchFamily="34" charset="0"/>
              <a:buChar char="•"/>
            </a:pPr>
            <a:endParaRPr lang="en-GB" sz="2400" dirty="0">
              <a:cs typeface="Times New Roman" panose="02020603050405020304" pitchFamily="18" charset="0"/>
            </a:endParaRPr>
          </a:p>
          <a:p>
            <a:pPr marL="85725"/>
            <a:r>
              <a:rPr lang="en-GB" sz="2400" b="1" dirty="0">
                <a:cs typeface="Times New Roman" panose="02020603050405020304" pitchFamily="18" charset="0"/>
              </a:rPr>
              <a:t>RE-USE</a:t>
            </a:r>
          </a:p>
          <a:p>
            <a:pPr marL="85725"/>
            <a:r>
              <a:rPr lang="en-GB" sz="2400" dirty="0" smtClean="0">
                <a:cs typeface="Times New Roman" panose="02020603050405020304" pitchFamily="18" charset="0"/>
              </a:rPr>
              <a:t>Component that have been used and have proven successful, can be used again in subsequent closely related project functionality</a:t>
            </a:r>
            <a:endParaRPr lang="en-GB" sz="2400" dirty="0"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Design Concerns</a:t>
            </a:r>
          </a:p>
        </p:txBody>
      </p:sp>
      <p:pic>
        <p:nvPicPr>
          <p:cNvPr id="5122" name="Picture 1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2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3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4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Design Phase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95" y="1268760"/>
            <a:ext cx="7128793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357188">
              <a:buFont typeface="Arial" panose="020B0604020202020204" pitchFamily="34" charset="0"/>
              <a:buChar char="•"/>
            </a:pPr>
            <a:r>
              <a:rPr lang="en-GB" sz="3000" dirty="0"/>
              <a:t>Input: product of the requirements elicitation and analysis phase.</a:t>
            </a:r>
          </a:p>
          <a:p>
            <a:pPr marL="442913" indent="-357188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42913" indent="-357188">
              <a:buFont typeface="Arial" panose="020B0604020202020204" pitchFamily="34" charset="0"/>
              <a:buChar char="•"/>
            </a:pPr>
            <a:r>
              <a:rPr lang="en-GB" sz="3000" dirty="0"/>
              <a:t>Mapping Requirements to an Architecture</a:t>
            </a:r>
          </a:p>
          <a:p>
            <a:pPr marL="542878" lvl="1"/>
            <a:endParaRPr lang="en-GB" sz="1600" dirty="0"/>
          </a:p>
          <a:p>
            <a:pPr marL="442913" indent="-357188">
              <a:buFont typeface="Arial" panose="020B0604020202020204" pitchFamily="34" charset="0"/>
              <a:buChar char="•"/>
            </a:pPr>
            <a:r>
              <a:rPr lang="en-GB" sz="3000" dirty="0"/>
              <a:t>Think in term of high level “concepts”. </a:t>
            </a:r>
          </a:p>
          <a:p>
            <a:pPr marL="722313" lvl="2"/>
            <a:r>
              <a:rPr lang="en-GB" sz="3000" dirty="0"/>
              <a:t>(E.g. what components will be performing what tasks? Where will the component be located?)</a:t>
            </a:r>
          </a:p>
          <a:p>
            <a:pPr marL="900066" lvl="1" indent="-357188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42913" indent="-357188">
              <a:buFont typeface="Arial" panose="020B0604020202020204" pitchFamily="34" charset="0"/>
              <a:buChar char="•"/>
            </a:pPr>
            <a:r>
              <a:rPr lang="en-GB" sz="3000" dirty="0"/>
              <a:t>Design must be clear and easy to understand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96"/>
            <a:ext cx="5004048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Design Activities</a:t>
            </a:r>
          </a:p>
        </p:txBody>
      </p:sp>
      <p:sp>
        <p:nvSpPr>
          <p:cNvPr id="2" name="Oval 1"/>
          <p:cNvSpPr/>
          <p:nvPr/>
        </p:nvSpPr>
        <p:spPr>
          <a:xfrm>
            <a:off x="6660496" y="4149368"/>
            <a:ext cx="2376000" cy="25920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A design can be object-oriented or function-oriented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1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3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4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Design Phase</a:t>
            </a:r>
          </a:p>
        </p:txBody>
      </p:sp>
      <p:pic>
        <p:nvPicPr>
          <p:cNvPr id="3074" name="Picture 1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2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3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4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808" y="1268760"/>
            <a:ext cx="91291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/>
            <a:r>
              <a:rPr lang="en-GB" sz="3000" dirty="0"/>
              <a:t>The design phase involves the creation of:</a:t>
            </a:r>
          </a:p>
          <a:p>
            <a:pPr marL="1057228" lvl="1" indent="-514350">
              <a:buFont typeface="+mj-lt"/>
              <a:buAutoNum type="arabicPeriod"/>
            </a:pPr>
            <a:r>
              <a:rPr lang="en-GB" sz="3000" dirty="0"/>
              <a:t>Software Architecture</a:t>
            </a:r>
          </a:p>
          <a:p>
            <a:pPr marL="1057228" lvl="1" indent="-514350">
              <a:buFont typeface="+mj-lt"/>
              <a:buAutoNum type="arabicPeriod"/>
            </a:pPr>
            <a:r>
              <a:rPr lang="en-GB" sz="3000" dirty="0"/>
              <a:t>Detailed Design</a:t>
            </a:r>
          </a:p>
          <a:p>
            <a:pPr marL="85725"/>
            <a:endParaRPr lang="en-GB" sz="3000" dirty="0"/>
          </a:p>
          <a:p>
            <a:pPr marL="85725"/>
            <a:r>
              <a:rPr lang="en-GB" sz="3000" dirty="0"/>
              <a:t>In other words, Design is usually broken down into:</a:t>
            </a:r>
          </a:p>
          <a:p>
            <a:pPr marL="1057228" lvl="1" indent="-514350">
              <a:buFont typeface="+mj-lt"/>
              <a:buAutoNum type="arabicPeriod"/>
            </a:pPr>
            <a:r>
              <a:rPr lang="en-GB" sz="3200" dirty="0"/>
              <a:t>high-level, architecture design.</a:t>
            </a:r>
          </a:p>
          <a:p>
            <a:pPr marL="1057228" lvl="1" indent="-514350">
              <a:buFont typeface="+mj-lt"/>
              <a:buAutoNum type="arabicPeriod"/>
            </a:pPr>
            <a:endParaRPr lang="en-GB" dirty="0"/>
          </a:p>
          <a:p>
            <a:pPr marL="1057228" lvl="1" indent="-514350">
              <a:buFont typeface="+mj-lt"/>
              <a:buAutoNum type="arabicPeriod"/>
            </a:pPr>
            <a:r>
              <a:rPr lang="en-GB" sz="3200" dirty="0"/>
              <a:t>low-level component and algorithm design </a:t>
            </a:r>
          </a:p>
          <a:p>
            <a:pPr marL="1347788" lvl="2" indent="-349250">
              <a:buFont typeface="Arial" panose="020B0604020202020204" pitchFamily="34" charset="0"/>
              <a:buChar char="•"/>
            </a:pPr>
            <a:r>
              <a:rPr lang="en-GB" sz="3000" dirty="0"/>
              <a:t>identification of various system components, and their interactions </a:t>
            </a:r>
          </a:p>
          <a:p>
            <a:pPr marL="1347788" lvl="2" indent="-349250">
              <a:buFont typeface="Arial" panose="020B0604020202020204" pitchFamily="34" charset="0"/>
              <a:buChar char="•"/>
            </a:pPr>
            <a:r>
              <a:rPr lang="en-GB" sz="3000" dirty="0"/>
              <a:t>detailed description of these components</a:t>
            </a:r>
          </a:p>
          <a:p>
            <a:pPr marL="900066" lvl="1" indent="-357188">
              <a:buFont typeface="Arial" panose="020B0604020202020204" pitchFamily="34" charset="0"/>
              <a:buChar char="•"/>
            </a:pPr>
            <a:endParaRPr lang="en-GB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92696"/>
            <a:ext cx="5004048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Design Activities</a:t>
            </a:r>
          </a:p>
        </p:txBody>
      </p:sp>
    </p:spTree>
    <p:extLst>
      <p:ext uri="{BB962C8B-B14F-4D97-AF65-F5344CB8AC3E}">
        <p14:creationId xmlns:p14="http://schemas.microsoft.com/office/powerpoint/2010/main" val="339817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Design Phase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08" y="1268760"/>
            <a:ext cx="91291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/>
            <a:r>
              <a:rPr lang="en-GB" sz="2600" dirty="0"/>
              <a:t>Design activities involve:</a:t>
            </a:r>
          </a:p>
          <a:p>
            <a:pPr marL="722313" lvl="1" indent="-369888">
              <a:buFont typeface="+mj-lt"/>
              <a:buAutoNum type="arabicPeriod"/>
            </a:pPr>
            <a:r>
              <a:rPr lang="en-GB" sz="2600" dirty="0"/>
              <a:t>Gross decomposition of required function</a:t>
            </a:r>
          </a:p>
          <a:p>
            <a:pPr marL="1057228" lvl="1" indent="-514350">
              <a:buFont typeface="+mj-lt"/>
              <a:buAutoNum type="arabicPeriod"/>
            </a:pPr>
            <a:endParaRPr lang="en-GB" sz="2600" dirty="0"/>
          </a:p>
          <a:p>
            <a:pPr marL="722313" lvl="1" indent="-369888">
              <a:buFont typeface="+mj-lt"/>
              <a:buAutoNum type="arabicPeriod"/>
            </a:pPr>
            <a:r>
              <a:rPr lang="en-GB" sz="2600" dirty="0"/>
              <a:t>Assignment of function to elements</a:t>
            </a:r>
          </a:p>
          <a:p>
            <a:pPr marL="998538" lvl="2" indent="-276225"/>
            <a:r>
              <a:rPr lang="en-GB" sz="2600" dirty="0"/>
              <a:t>Identification of elements, and their interaction</a:t>
            </a:r>
          </a:p>
          <a:p>
            <a:pPr marL="1057228" lvl="1" indent="-514350">
              <a:buFont typeface="+mj-lt"/>
              <a:buAutoNum type="arabicPeriod"/>
            </a:pPr>
            <a:endParaRPr lang="en-GB" sz="2600" dirty="0"/>
          </a:p>
          <a:p>
            <a:pPr marL="722313" lvl="1" indent="-369888">
              <a:buFont typeface="+mj-lt"/>
              <a:buAutoNum type="arabicPeriod"/>
            </a:pPr>
            <a:r>
              <a:rPr lang="en-GB" sz="2600" dirty="0"/>
              <a:t>Emergent system properties</a:t>
            </a:r>
          </a:p>
          <a:p>
            <a:pPr marL="722312" lvl="2"/>
            <a:r>
              <a:rPr lang="en-GB" sz="2600" dirty="0"/>
              <a:t>E.g. performance capabilities, load balancing, security</a:t>
            </a:r>
          </a:p>
          <a:p>
            <a:pPr marL="1057228" lvl="1" indent="-514350">
              <a:buFont typeface="+mj-lt"/>
              <a:buAutoNum type="arabicPeriod"/>
            </a:pPr>
            <a:endParaRPr lang="en-GB" sz="2600" dirty="0"/>
          </a:p>
          <a:p>
            <a:pPr marL="722313" lvl="1" indent="-369888">
              <a:buFont typeface="+mj-lt"/>
              <a:buAutoNum type="arabicPeriod"/>
            </a:pPr>
            <a:r>
              <a:rPr lang="en-GB" sz="2600" dirty="0"/>
              <a:t>Consideration of design alternatives, for eventual selection</a:t>
            </a:r>
          </a:p>
          <a:p>
            <a:pPr marL="722313" lvl="1"/>
            <a:r>
              <a:rPr lang="en-GB" sz="2600" dirty="0"/>
              <a:t>Which elements will achieve the aim best?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96"/>
            <a:ext cx="5004048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Design Activities</a:t>
            </a:r>
          </a:p>
        </p:txBody>
      </p:sp>
      <p:pic>
        <p:nvPicPr>
          <p:cNvPr id="2050" name="Picture 1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3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4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2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392072" y="4221088"/>
            <a:ext cx="82800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5436096" y="2780928"/>
            <a:ext cx="104400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Design Phase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350" y="1268760"/>
            <a:ext cx="89031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/>
            <a:r>
              <a:rPr lang="en-GB" sz="3200" dirty="0"/>
              <a:t>Requirements Engineering and Architecture Design are complementary phases</a:t>
            </a:r>
          </a:p>
          <a:p>
            <a:pPr marL="85725"/>
            <a:endParaRPr lang="en-GB" sz="3200" dirty="0"/>
          </a:p>
          <a:p>
            <a:pPr marL="542878" lvl="1"/>
            <a:r>
              <a:rPr lang="en-GB" sz="3200" dirty="0"/>
              <a:t>Requirements Engineering – </a:t>
            </a:r>
            <a:r>
              <a:rPr lang="en-GB" sz="3200" b="1" dirty="0"/>
              <a:t>What</a:t>
            </a:r>
            <a:r>
              <a:rPr lang="en-GB" sz="3200" dirty="0"/>
              <a:t> do we need to do address the problem</a:t>
            </a:r>
          </a:p>
          <a:p>
            <a:pPr marL="542878" lvl="1"/>
            <a:endParaRPr lang="en-GB" sz="3200" dirty="0"/>
          </a:p>
          <a:p>
            <a:pPr marL="542878" lvl="1"/>
            <a:r>
              <a:rPr lang="en-GB" sz="3200" dirty="0"/>
              <a:t>Architecture Design – </a:t>
            </a:r>
            <a:r>
              <a:rPr lang="en-GB" sz="3200" b="1" dirty="0"/>
              <a:t>How</a:t>
            </a:r>
            <a:r>
              <a:rPr lang="en-GB" sz="3200" dirty="0"/>
              <a:t> do we implement the “What”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Requirements Engineering &amp; Architecture Design</a:t>
            </a:r>
          </a:p>
        </p:txBody>
      </p:sp>
      <p:pic>
        <p:nvPicPr>
          <p:cNvPr id="3074" name="Picture 1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2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3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4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32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44625"/>
            <a:ext cx="9129192" cy="6480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30" tIns="45715" rIns="91430" bIns="45715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GB" sz="3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Design Phase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350" y="1268760"/>
            <a:ext cx="89031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/>
            <a:r>
              <a:rPr lang="en-GB" sz="2800" dirty="0"/>
              <a:t>The process model in use has a role to play in the design strategy to be employed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96"/>
            <a:ext cx="6372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</a:rPr>
              <a:t>The role of Process Model in Design Activities</a:t>
            </a:r>
          </a:p>
        </p:txBody>
      </p:sp>
      <p:pic>
        <p:nvPicPr>
          <p:cNvPr id="3074" name="Picture 1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2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3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4" descr="$\bullet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512" y="2334126"/>
            <a:ext cx="8964488" cy="1260000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marL="273050" indent="-187325">
              <a:buFont typeface="Arial" panose="020B0604020202020204" pitchFamily="34" charset="0"/>
              <a:buChar char="•"/>
            </a:pPr>
            <a:r>
              <a:rPr lang="en-GB" sz="2300" b="1" dirty="0"/>
              <a:t>Big design up-front</a:t>
            </a:r>
          </a:p>
          <a:p>
            <a:pPr marL="273050" lvl="1"/>
            <a:r>
              <a:rPr lang="en-GB" sz="2300" dirty="0"/>
              <a:t>Big design created before coding and testing</a:t>
            </a:r>
          </a:p>
          <a:p>
            <a:pPr marL="273050" indent="-187325">
              <a:buFont typeface="Arial" panose="020B0604020202020204" pitchFamily="34" charset="0"/>
              <a:buChar char="•"/>
            </a:pPr>
            <a:endParaRPr lang="en-GB" sz="2300" dirty="0">
              <a:solidFill>
                <a:srgbClr val="FF0000"/>
              </a:solidFill>
            </a:endParaRPr>
          </a:p>
          <a:p>
            <a:pPr marL="273050" indent="-187325">
              <a:buFont typeface="Arial" panose="020B0604020202020204" pitchFamily="34" charset="0"/>
              <a:buChar char="•"/>
            </a:pPr>
            <a:r>
              <a:rPr lang="en-GB" sz="2300" b="1" dirty="0"/>
              <a:t>Emergent </a:t>
            </a:r>
            <a:r>
              <a:rPr lang="en-GB" sz="2300" dirty="0"/>
              <a:t>(Evolutionary) </a:t>
            </a:r>
            <a:r>
              <a:rPr lang="en-GB" sz="2300" b="1" dirty="0"/>
              <a:t>Design</a:t>
            </a:r>
          </a:p>
          <a:p>
            <a:pPr marL="273050"/>
            <a:r>
              <a:rPr lang="en-GB" sz="2300" dirty="0"/>
              <a:t>A gradual formation of a design solution leading to iterations</a:t>
            </a:r>
            <a:endParaRPr lang="en-GB" sz="2300" dirty="0">
              <a:solidFill>
                <a:srgbClr val="FF0000"/>
              </a:solidFill>
            </a:endParaRPr>
          </a:p>
          <a:p>
            <a:pPr marL="85725"/>
            <a:endParaRPr lang="en-GB" sz="23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3528" y="3939555"/>
            <a:ext cx="2340000" cy="272659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Agile advocates discourage up-front design. 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843808" y="4164052"/>
            <a:ext cx="2232248" cy="2145268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Nevertheless, some aspect of design has to be “up-front”. 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5213684" y="4257779"/>
            <a:ext cx="3822812" cy="1979533"/>
          </a:xfrm>
          <a:prstGeom prst="hexagon">
            <a:avLst>
              <a:gd name="adj" fmla="val 13065"/>
              <a:gd name="vf" fmla="val 1154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Upfront design gives a foremost reference evaluating options in iterative design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8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20536</TotalTime>
  <Words>1639</Words>
  <Application>Microsoft Office PowerPoint</Application>
  <PresentationFormat>On-screen Show (4:3)</PresentationFormat>
  <Paragraphs>320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Rounded MT Bold</vt:lpstr>
      <vt:lpstr>Calibri</vt:lpstr>
      <vt:lpstr>Courier New</vt:lpstr>
      <vt:lpstr>georgia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PRACTICAL WORKBOOK FOR FUNDAMENTALS OF SOFTWARE ENGINEERING</dc:title>
  <dc:creator>HP</dc:creator>
  <cp:lastModifiedBy>HP</cp:lastModifiedBy>
  <cp:revision>374</cp:revision>
  <dcterms:created xsi:type="dcterms:W3CDTF">2015-08-12T09:43:10Z</dcterms:created>
  <dcterms:modified xsi:type="dcterms:W3CDTF">2016-11-01T05:04:21Z</dcterms:modified>
</cp:coreProperties>
</file>